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6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Containerized Application</a:t>
            </a:r>
            <a:endParaRPr/>
          </a:p>
        </p:txBody>
      </p:sp>
      <p:sp>
        <p:nvSpPr>
          <p:cNvPr id="73" name="Google Shape;73;p13"/>
          <p:cNvSpPr txBox="1"/>
          <p:nvPr>
            <p:ph idx="1" type="subTitle"/>
          </p:nvPr>
        </p:nvSpPr>
        <p:spPr>
          <a:xfrm>
            <a:off x="2386575" y="3530125"/>
            <a:ext cx="6301800" cy="1159500"/>
          </a:xfrm>
          <a:prstGeom prst="rect">
            <a:avLst/>
          </a:prstGeom>
        </p:spPr>
        <p:txBody>
          <a:bodyPr anchorCtr="0" anchor="b" bIns="91425" lIns="91425" spcFirstLastPara="1" rIns="91425" wrap="square" tIns="91425">
            <a:noAutofit/>
          </a:bodyPr>
          <a:lstStyle/>
          <a:p>
            <a:pPr indent="0" lvl="0" marL="0" rtl="0" algn="l">
              <a:lnSpc>
                <a:spcPct val="100000"/>
              </a:lnSpc>
              <a:spcBef>
                <a:spcPts val="1800"/>
              </a:spcBef>
              <a:spcAft>
                <a:spcPts val="0"/>
              </a:spcAft>
              <a:buNone/>
            </a:pPr>
            <a:r>
              <a:rPr lang="en">
                <a:solidFill>
                  <a:srgbClr val="FFFFFF"/>
                </a:solidFill>
                <a:latin typeface="Arial"/>
                <a:ea typeface="Arial"/>
                <a:cs typeface="Arial"/>
                <a:sym typeface="Arial"/>
              </a:rPr>
              <a:t>Learn how containerization allows applications to run reliably on many different host systems and platforms.</a:t>
            </a:r>
            <a:endParaRPr>
              <a:solidFill>
                <a:srgbClr val="FFFFFF"/>
              </a:solidFill>
              <a:latin typeface="Arial"/>
              <a:ea typeface="Arial"/>
              <a:cs typeface="Arial"/>
              <a:sym typeface="Arial"/>
            </a:endParaRPr>
          </a:p>
          <a:p>
            <a:pPr indent="0" lvl="0" marL="0" rtl="0" algn="l">
              <a:spcBef>
                <a:spcPts val="40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331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 who am i ?</a:t>
            </a:r>
            <a:endParaRPr sz="2400"/>
          </a:p>
        </p:txBody>
      </p:sp>
      <p:pic>
        <p:nvPicPr>
          <p:cNvPr id="79" name="Google Shape;79;p14"/>
          <p:cNvPicPr preferRelativeResize="0"/>
          <p:nvPr/>
        </p:nvPicPr>
        <p:blipFill>
          <a:blip r:embed="rId3">
            <a:alphaModFix/>
          </a:blip>
          <a:stretch>
            <a:fillRect/>
          </a:stretch>
        </p:blipFill>
        <p:spPr>
          <a:xfrm>
            <a:off x="762200" y="1799200"/>
            <a:ext cx="1847100" cy="1847100"/>
          </a:xfrm>
          <a:prstGeom prst="ellipse">
            <a:avLst/>
          </a:prstGeom>
          <a:noFill/>
          <a:ln cap="flat" cmpd="sng" w="28575">
            <a:solidFill>
              <a:schemeClr val="dk1"/>
            </a:solidFill>
            <a:prstDash val="solid"/>
            <a:round/>
            <a:headEnd len="sm" w="sm" type="none"/>
            <a:tailEnd len="sm" w="sm" type="none"/>
          </a:ln>
        </p:spPr>
      </p:pic>
      <p:sp>
        <p:nvSpPr>
          <p:cNvPr id="80" name="Google Shape;80;p14"/>
          <p:cNvSpPr txBox="1"/>
          <p:nvPr/>
        </p:nvSpPr>
        <p:spPr>
          <a:xfrm>
            <a:off x="535775" y="1216175"/>
            <a:ext cx="7636800" cy="27234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1371600" rtl="0" algn="l">
              <a:spcBef>
                <a:spcPts val="0"/>
              </a:spcBef>
              <a:spcAft>
                <a:spcPts val="0"/>
              </a:spcAft>
              <a:buNone/>
            </a:pPr>
            <a:r>
              <a:t/>
            </a:r>
            <a:endParaRPr b="1" sz="1800">
              <a:solidFill>
                <a:schemeClr val="dk1"/>
              </a:solidFill>
              <a:highlight>
                <a:srgbClr val="FFFFFF"/>
              </a:highlight>
              <a:latin typeface="Lato"/>
              <a:ea typeface="Lato"/>
              <a:cs typeface="Lato"/>
              <a:sym typeface="Lato"/>
            </a:endParaRPr>
          </a:p>
          <a:p>
            <a:pPr indent="0" lvl="0" marL="1371600" rtl="0" algn="l">
              <a:spcBef>
                <a:spcPts val="0"/>
              </a:spcBef>
              <a:spcAft>
                <a:spcPts val="0"/>
              </a:spcAft>
              <a:buNone/>
            </a:pPr>
            <a:r>
              <a:t/>
            </a:r>
            <a:endParaRPr b="1" sz="1800">
              <a:solidFill>
                <a:schemeClr val="dk1"/>
              </a:solidFill>
              <a:highlight>
                <a:srgbClr val="FFFFFF"/>
              </a:highlight>
              <a:latin typeface="Lato"/>
              <a:ea typeface="Lato"/>
              <a:cs typeface="Lato"/>
              <a:sym typeface="Lato"/>
            </a:endParaRPr>
          </a:p>
          <a:p>
            <a:pPr indent="0" lvl="0" marL="2286000" rtl="0" algn="l">
              <a:spcBef>
                <a:spcPts val="0"/>
              </a:spcBef>
              <a:spcAft>
                <a:spcPts val="0"/>
              </a:spcAft>
              <a:buNone/>
            </a:pPr>
            <a:r>
              <a:rPr b="1" lang="en" sz="1800">
                <a:solidFill>
                  <a:schemeClr val="dk1"/>
                </a:solidFill>
                <a:highlight>
                  <a:srgbClr val="FFFFFF"/>
                </a:highlight>
                <a:latin typeface="Lato"/>
                <a:ea typeface="Lato"/>
                <a:cs typeface="Lato"/>
                <a:sym typeface="Lato"/>
              </a:rPr>
              <a:t>{ </a:t>
            </a:r>
            <a:br>
              <a:rPr b="1" lang="en" sz="1800">
                <a:solidFill>
                  <a:schemeClr val="dk2"/>
                </a:solidFill>
                <a:highlight>
                  <a:srgbClr val="FFFFFF"/>
                </a:highlight>
                <a:latin typeface="Lato"/>
                <a:ea typeface="Lato"/>
                <a:cs typeface="Lato"/>
                <a:sym typeface="Lato"/>
              </a:rPr>
            </a:br>
            <a:r>
              <a:rPr b="1" lang="en" sz="1800">
                <a:solidFill>
                  <a:schemeClr val="dk2"/>
                </a:solidFill>
                <a:highlight>
                  <a:srgbClr val="FFFFFF"/>
                </a:highlight>
                <a:latin typeface="Lato"/>
                <a:ea typeface="Lato"/>
                <a:cs typeface="Lato"/>
                <a:sym typeface="Lato"/>
              </a:rPr>
              <a:t>	</a:t>
            </a:r>
            <a:r>
              <a:rPr b="1" lang="en" sz="1800">
                <a:solidFill>
                  <a:schemeClr val="lt2"/>
                </a:solidFill>
                <a:highlight>
                  <a:srgbClr val="FFFFFF"/>
                </a:highlight>
                <a:latin typeface="Lato"/>
                <a:ea typeface="Lato"/>
                <a:cs typeface="Lato"/>
                <a:sym typeface="Lato"/>
              </a:rPr>
              <a:t>“Name”              : “Isfhan Ahmed” ,</a:t>
            </a:r>
            <a:endParaRPr b="1" sz="1800">
              <a:solidFill>
                <a:schemeClr val="lt2"/>
              </a:solidFill>
              <a:highlight>
                <a:srgbClr val="FFFFFF"/>
              </a:highlight>
              <a:latin typeface="Lato"/>
              <a:ea typeface="Lato"/>
              <a:cs typeface="Lato"/>
              <a:sym typeface="Lato"/>
            </a:endParaRPr>
          </a:p>
          <a:p>
            <a:pPr indent="0" lvl="0" marL="2286000" rtl="0" algn="l">
              <a:spcBef>
                <a:spcPts val="0"/>
              </a:spcBef>
              <a:spcAft>
                <a:spcPts val="0"/>
              </a:spcAft>
              <a:buNone/>
            </a:pPr>
            <a:r>
              <a:rPr b="1" lang="en" sz="1800">
                <a:solidFill>
                  <a:schemeClr val="lt2"/>
                </a:solidFill>
                <a:highlight>
                  <a:srgbClr val="FFFFFF"/>
                </a:highlight>
                <a:latin typeface="Lato"/>
                <a:ea typeface="Lato"/>
                <a:cs typeface="Lato"/>
                <a:sym typeface="Lato"/>
              </a:rPr>
              <a:t>	“designation” : “Software Engineer” ,</a:t>
            </a:r>
            <a:endParaRPr b="1" sz="1800">
              <a:solidFill>
                <a:schemeClr val="lt2"/>
              </a:solidFill>
              <a:highlight>
                <a:srgbClr val="FFFFFF"/>
              </a:highlight>
              <a:latin typeface="Lato"/>
              <a:ea typeface="Lato"/>
              <a:cs typeface="Lato"/>
              <a:sym typeface="Lato"/>
            </a:endParaRPr>
          </a:p>
          <a:p>
            <a:pPr indent="0" lvl="0" marL="2286000" rtl="0" algn="l">
              <a:spcBef>
                <a:spcPts val="0"/>
              </a:spcBef>
              <a:spcAft>
                <a:spcPts val="0"/>
              </a:spcAft>
              <a:buNone/>
            </a:pPr>
            <a:r>
              <a:rPr b="1" lang="en" sz="1800">
                <a:solidFill>
                  <a:schemeClr val="lt2"/>
                </a:solidFill>
                <a:highlight>
                  <a:srgbClr val="FFFFFF"/>
                </a:highlight>
                <a:latin typeface="Lato"/>
                <a:ea typeface="Lato"/>
                <a:cs typeface="Lato"/>
                <a:sym typeface="Lato"/>
              </a:rPr>
              <a:t>	“company”      : “Cloud Primero B.V” ,</a:t>
            </a:r>
            <a:endParaRPr b="1" sz="1800">
              <a:solidFill>
                <a:schemeClr val="lt2"/>
              </a:solidFill>
              <a:highlight>
                <a:srgbClr val="FFFFFF"/>
              </a:highlight>
              <a:latin typeface="Lato"/>
              <a:ea typeface="Lato"/>
              <a:cs typeface="Lato"/>
              <a:sym typeface="Lato"/>
            </a:endParaRPr>
          </a:p>
          <a:p>
            <a:pPr indent="0" lvl="0" marL="2286000" rtl="0" algn="l">
              <a:spcBef>
                <a:spcPts val="0"/>
              </a:spcBef>
              <a:spcAft>
                <a:spcPts val="0"/>
              </a:spcAft>
              <a:buNone/>
            </a:pPr>
            <a:r>
              <a:rPr b="1" lang="en" sz="1800">
                <a:solidFill>
                  <a:schemeClr val="lt2"/>
                </a:solidFill>
                <a:highlight>
                  <a:srgbClr val="FFFFFF"/>
                </a:highlight>
                <a:latin typeface="Lato"/>
                <a:ea typeface="Lato"/>
                <a:cs typeface="Lato"/>
                <a:sym typeface="Lato"/>
              </a:rPr>
              <a:t>	“location”        : “Karachi” ,</a:t>
            </a:r>
            <a:endParaRPr b="1" sz="1800">
              <a:solidFill>
                <a:schemeClr val="lt2"/>
              </a:solidFill>
              <a:highlight>
                <a:srgbClr val="FFFFFF"/>
              </a:highlight>
              <a:latin typeface="Lato"/>
              <a:ea typeface="Lato"/>
              <a:cs typeface="Lato"/>
              <a:sym typeface="Lato"/>
            </a:endParaRPr>
          </a:p>
          <a:p>
            <a:pPr indent="0" lvl="0" marL="2286000" rtl="0" algn="l">
              <a:spcBef>
                <a:spcPts val="0"/>
              </a:spcBef>
              <a:spcAft>
                <a:spcPts val="0"/>
              </a:spcAft>
              <a:buNone/>
            </a:pPr>
            <a:r>
              <a:rPr b="1" lang="en" sz="1800">
                <a:solidFill>
                  <a:schemeClr val="dk1"/>
                </a:solidFill>
                <a:highlight>
                  <a:srgbClr val="FFFFFF"/>
                </a:highlight>
                <a:latin typeface="Lato"/>
                <a:ea typeface="Lato"/>
                <a:cs typeface="Lato"/>
                <a:sym typeface="Lato"/>
              </a:rPr>
              <a:t>}</a:t>
            </a:r>
            <a:endParaRPr b="1" sz="1800">
              <a:solidFill>
                <a:schemeClr val="dk1"/>
              </a:solidFill>
              <a:highlight>
                <a:srgbClr val="FFFFFF"/>
              </a:highlight>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83100" y="712150"/>
            <a:ext cx="86316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What is Containerized Application ? </a:t>
            </a:r>
            <a:endParaRPr sz="3600">
              <a:solidFill>
                <a:schemeClr val="accent5"/>
              </a:solidFill>
            </a:endParaRPr>
          </a:p>
          <a:p>
            <a:pPr indent="0" lvl="0" marL="0" rtl="0" algn="l">
              <a:lnSpc>
                <a:spcPct val="100000"/>
              </a:lnSpc>
              <a:spcBef>
                <a:spcPts val="0"/>
              </a:spcBef>
              <a:spcAft>
                <a:spcPts val="0"/>
              </a:spcAft>
              <a:buNone/>
            </a:pPr>
            <a:r>
              <a:t/>
            </a:r>
            <a:endParaRPr b="0" sz="1850">
              <a:solidFill>
                <a:schemeClr val="dk1"/>
              </a:solidFill>
              <a:latin typeface="Lato"/>
              <a:ea typeface="Lato"/>
              <a:cs typeface="Lato"/>
              <a:sym typeface="Lato"/>
            </a:endParaRPr>
          </a:p>
        </p:txBody>
      </p:sp>
      <p:sp>
        <p:nvSpPr>
          <p:cNvPr id="86" name="Google Shape;86;p15"/>
          <p:cNvSpPr txBox="1"/>
          <p:nvPr/>
        </p:nvSpPr>
        <p:spPr>
          <a:xfrm>
            <a:off x="258700" y="1630350"/>
            <a:ext cx="7968600" cy="2462700"/>
          </a:xfrm>
          <a:prstGeom prst="rect">
            <a:avLst/>
          </a:prstGeom>
          <a:noFill/>
          <a:ln>
            <a:noFill/>
          </a:ln>
        </p:spPr>
        <p:txBody>
          <a:bodyPr anchorCtr="0" anchor="t" bIns="91425" lIns="91425" spcFirstLastPara="1" rIns="91425" wrap="square" tIns="91425">
            <a:spAutoFit/>
          </a:bodyPr>
          <a:lstStyle/>
          <a:p>
            <a:pPr indent="-346075" lvl="0" marL="457200" rtl="0" algn="l">
              <a:spcBef>
                <a:spcPts val="0"/>
              </a:spcBef>
              <a:spcAft>
                <a:spcPts val="0"/>
              </a:spcAft>
              <a:buClr>
                <a:schemeClr val="dk1"/>
              </a:buClr>
              <a:buSzPts val="1850"/>
              <a:buFont typeface="Lato"/>
              <a:buChar char="●"/>
            </a:pPr>
            <a:r>
              <a:rPr lang="en" sz="1850">
                <a:solidFill>
                  <a:schemeClr val="dk1"/>
                </a:solidFill>
                <a:latin typeface="Lato"/>
                <a:ea typeface="Lato"/>
                <a:cs typeface="Lato"/>
                <a:sym typeface="Lato"/>
              </a:rPr>
              <a:t>Containerized application is application that run in isolated runtime environment called </a:t>
            </a:r>
            <a:r>
              <a:rPr i="1" lang="en" sz="1850">
                <a:solidFill>
                  <a:schemeClr val="dk1"/>
                </a:solidFill>
                <a:latin typeface="Lato"/>
                <a:ea typeface="Lato"/>
                <a:cs typeface="Lato"/>
                <a:sym typeface="Lato"/>
              </a:rPr>
              <a:t>containers</a:t>
            </a:r>
            <a:r>
              <a:rPr lang="en" sz="1850">
                <a:solidFill>
                  <a:schemeClr val="dk1"/>
                </a:solidFill>
                <a:latin typeface="Lato"/>
                <a:ea typeface="Lato"/>
                <a:cs typeface="Lato"/>
                <a:sym typeface="Lato"/>
              </a:rPr>
              <a:t>. </a:t>
            </a:r>
            <a:endParaRPr sz="185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50">
              <a:solidFill>
                <a:schemeClr val="dk1"/>
              </a:solidFill>
              <a:latin typeface="Lato"/>
              <a:ea typeface="Lato"/>
              <a:cs typeface="Lato"/>
              <a:sym typeface="Lato"/>
            </a:endParaRPr>
          </a:p>
          <a:p>
            <a:pPr indent="-346075" lvl="0" marL="457200" rtl="0" algn="l">
              <a:spcBef>
                <a:spcPts val="0"/>
              </a:spcBef>
              <a:spcAft>
                <a:spcPts val="0"/>
              </a:spcAft>
              <a:buClr>
                <a:schemeClr val="dk1"/>
              </a:buClr>
              <a:buSzPts val="1850"/>
              <a:buFont typeface="Lato"/>
              <a:buChar char="●"/>
            </a:pPr>
            <a:r>
              <a:rPr lang="en" sz="1850">
                <a:solidFill>
                  <a:schemeClr val="dk1"/>
                </a:solidFill>
                <a:latin typeface="Lato"/>
                <a:ea typeface="Lato"/>
                <a:cs typeface="Lato"/>
                <a:sym typeface="Lato"/>
              </a:rPr>
              <a:t>Containers encapsulate an application with all its dependencies, including system libraries, binaries, and configuration files .</a:t>
            </a:r>
            <a:endParaRPr sz="185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50">
              <a:solidFill>
                <a:schemeClr val="dk1"/>
              </a:solidFill>
              <a:latin typeface="Lato"/>
              <a:ea typeface="Lato"/>
              <a:cs typeface="Lato"/>
              <a:sym typeface="Lato"/>
            </a:endParaRPr>
          </a:p>
          <a:p>
            <a:pPr indent="-346075" lvl="0" marL="457200" rtl="0" algn="l">
              <a:spcBef>
                <a:spcPts val="0"/>
              </a:spcBef>
              <a:spcAft>
                <a:spcPts val="0"/>
              </a:spcAft>
              <a:buClr>
                <a:schemeClr val="dk1"/>
              </a:buClr>
              <a:buSzPts val="1850"/>
              <a:buFont typeface="Lato"/>
              <a:buChar char="●"/>
            </a:pPr>
            <a:r>
              <a:rPr lang="en" sz="1850">
                <a:solidFill>
                  <a:schemeClr val="dk1"/>
                </a:solidFill>
                <a:latin typeface="Lato"/>
                <a:ea typeface="Lato"/>
                <a:cs typeface="Lato"/>
                <a:sym typeface="Lato"/>
              </a:rPr>
              <a:t>This all-in-one packaging makes an application portable allowing developers to write code once and run almost anywhere.</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6"/>
          <p:cNvSpPr txBox="1"/>
          <p:nvPr/>
        </p:nvSpPr>
        <p:spPr>
          <a:xfrm>
            <a:off x="1113675" y="75650"/>
            <a:ext cx="6801300" cy="53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chemeClr val="lt2"/>
                </a:solidFill>
                <a:latin typeface="Raleway"/>
                <a:ea typeface="Raleway"/>
                <a:cs typeface="Raleway"/>
                <a:sym typeface="Raleway"/>
              </a:rPr>
              <a:t>How Containerized Applications Work</a:t>
            </a:r>
            <a:endParaRPr b="1" sz="2800">
              <a:solidFill>
                <a:schemeClr val="lt2"/>
              </a:solidFill>
              <a:latin typeface="Raleway"/>
              <a:ea typeface="Raleway"/>
              <a:cs typeface="Raleway"/>
              <a:sym typeface="Raleway"/>
            </a:endParaRPr>
          </a:p>
        </p:txBody>
      </p:sp>
      <p:pic>
        <p:nvPicPr>
          <p:cNvPr id="92" name="Google Shape;92;p16"/>
          <p:cNvPicPr preferRelativeResize="0"/>
          <p:nvPr/>
        </p:nvPicPr>
        <p:blipFill>
          <a:blip r:embed="rId3">
            <a:alphaModFix/>
          </a:blip>
          <a:stretch>
            <a:fillRect/>
          </a:stretch>
        </p:blipFill>
        <p:spPr>
          <a:xfrm>
            <a:off x="2970150" y="722450"/>
            <a:ext cx="5755725" cy="3851200"/>
          </a:xfrm>
          <a:prstGeom prst="rect">
            <a:avLst/>
          </a:prstGeom>
          <a:noFill/>
          <a:ln cap="flat" cmpd="sng" w="19050">
            <a:solidFill>
              <a:schemeClr val="dk1"/>
            </a:solidFill>
            <a:prstDash val="solid"/>
            <a:round/>
            <a:headEnd len="sm" w="sm" type="none"/>
            <a:tailEnd len="sm" w="sm" type="none"/>
          </a:ln>
        </p:spPr>
      </p:pic>
      <p:sp>
        <p:nvSpPr>
          <p:cNvPr id="93" name="Google Shape;93;p16"/>
          <p:cNvSpPr txBox="1"/>
          <p:nvPr/>
        </p:nvSpPr>
        <p:spPr>
          <a:xfrm>
            <a:off x="273800" y="722450"/>
            <a:ext cx="2585400" cy="12621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a:latin typeface="Lato"/>
                <a:ea typeface="Lato"/>
                <a:cs typeface="Lato"/>
                <a:sym typeface="Lato"/>
              </a:rPr>
              <a:t>Several components work together to allow applications to run in a containerized environment.</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latin typeface="Lato"/>
              <a:ea typeface="Lato"/>
              <a:cs typeface="Lato"/>
              <a:sym typeface="Lato"/>
            </a:endParaRPr>
          </a:p>
        </p:txBody>
      </p:sp>
      <p:sp>
        <p:nvSpPr>
          <p:cNvPr id="94" name="Google Shape;94;p16"/>
          <p:cNvSpPr txBox="1"/>
          <p:nvPr/>
        </p:nvSpPr>
        <p:spPr>
          <a:xfrm>
            <a:off x="273800" y="2057400"/>
            <a:ext cx="2585400" cy="14775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Containers package application code and dependencies into an isolated unit, allowing the application to run consistently in any environment.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83100" y="365650"/>
            <a:ext cx="8622300" cy="6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For </a:t>
            </a:r>
            <a:r>
              <a:rPr lang="en" sz="3600"/>
              <a:t>Example</a:t>
            </a:r>
            <a:r>
              <a:rPr lang="en" sz="3600"/>
              <a:t>.</a:t>
            </a:r>
            <a:endParaRPr sz="3600"/>
          </a:p>
          <a:p>
            <a:pPr indent="0" lvl="0" marL="0" rtl="0" algn="l">
              <a:spcBef>
                <a:spcPts val="1000"/>
              </a:spcBef>
              <a:spcAft>
                <a:spcPts val="1000"/>
              </a:spcAft>
              <a:buNone/>
            </a:pPr>
            <a:r>
              <a:t/>
            </a:r>
            <a:endParaRPr b="0" sz="2400"/>
          </a:p>
        </p:txBody>
      </p:sp>
      <p:pic>
        <p:nvPicPr>
          <p:cNvPr id="100" name="Google Shape;100;p17"/>
          <p:cNvPicPr preferRelativeResize="0"/>
          <p:nvPr/>
        </p:nvPicPr>
        <p:blipFill>
          <a:blip r:embed="rId3">
            <a:alphaModFix/>
          </a:blip>
          <a:stretch>
            <a:fillRect/>
          </a:stretch>
        </p:blipFill>
        <p:spPr>
          <a:xfrm>
            <a:off x="3126625" y="1119850"/>
            <a:ext cx="5237825" cy="3435949"/>
          </a:xfrm>
          <a:prstGeom prst="rect">
            <a:avLst/>
          </a:prstGeom>
          <a:noFill/>
          <a:ln cap="flat" cmpd="sng" w="19050">
            <a:solidFill>
              <a:schemeClr val="dk1"/>
            </a:solidFill>
            <a:prstDash val="solid"/>
            <a:round/>
            <a:headEnd len="sm" w="sm" type="none"/>
            <a:tailEnd len="sm" w="sm" type="none"/>
          </a:ln>
        </p:spPr>
      </p:pic>
      <p:sp>
        <p:nvSpPr>
          <p:cNvPr id="101" name="Google Shape;101;p17"/>
          <p:cNvSpPr txBox="1"/>
          <p:nvPr/>
        </p:nvSpPr>
        <p:spPr>
          <a:xfrm>
            <a:off x="368675" y="1119850"/>
            <a:ext cx="2597700" cy="6156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9D539"/>
                </a:solidFill>
                <a:latin typeface="Lato"/>
                <a:ea typeface="Lato"/>
                <a:cs typeface="Lato"/>
                <a:sym typeface="Lato"/>
              </a:rPr>
              <a:t>In this example movie is your app code .</a:t>
            </a:r>
            <a:endParaRPr b="1">
              <a:solidFill>
                <a:srgbClr val="39D539"/>
              </a:solidFill>
              <a:latin typeface="Lato"/>
              <a:ea typeface="Lato"/>
              <a:cs typeface="Lato"/>
              <a:sym typeface="Lato"/>
            </a:endParaRPr>
          </a:p>
        </p:txBody>
      </p:sp>
      <p:sp>
        <p:nvSpPr>
          <p:cNvPr id="102" name="Google Shape;102;p17"/>
          <p:cNvSpPr txBox="1"/>
          <p:nvPr/>
        </p:nvSpPr>
        <p:spPr>
          <a:xfrm>
            <a:off x="368675" y="1881850"/>
            <a:ext cx="2597700" cy="6156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Lato"/>
                <a:ea typeface="Lato"/>
                <a:cs typeface="Lato"/>
                <a:sym typeface="Lato"/>
              </a:rPr>
              <a:t>VLC player is your app dependency .</a:t>
            </a:r>
            <a:endParaRPr b="1">
              <a:solidFill>
                <a:srgbClr val="0000FF"/>
              </a:solidFill>
              <a:latin typeface="Lato"/>
              <a:ea typeface="Lato"/>
              <a:cs typeface="Lato"/>
              <a:sym typeface="Lato"/>
            </a:endParaRPr>
          </a:p>
        </p:txBody>
      </p:sp>
      <p:sp>
        <p:nvSpPr>
          <p:cNvPr id="103" name="Google Shape;103;p17"/>
          <p:cNvSpPr txBox="1"/>
          <p:nvPr/>
        </p:nvSpPr>
        <p:spPr>
          <a:xfrm>
            <a:off x="368675" y="2643850"/>
            <a:ext cx="2597700" cy="8313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1C232"/>
                </a:solidFill>
                <a:latin typeface="Lato"/>
                <a:ea typeface="Lato"/>
                <a:cs typeface="Lato"/>
                <a:sym typeface="Lato"/>
              </a:rPr>
              <a:t>Movie-container.zip is your container image or Containerized App</a:t>
            </a:r>
            <a:endParaRPr b="1">
              <a:solidFill>
                <a:srgbClr val="F1C23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8"/>
          <p:cNvSpPr txBox="1"/>
          <p:nvPr>
            <p:ph type="title"/>
          </p:nvPr>
        </p:nvSpPr>
        <p:spPr>
          <a:xfrm>
            <a:off x="2307300" y="108950"/>
            <a:ext cx="4529400" cy="63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Lato"/>
                <a:ea typeface="Lato"/>
                <a:cs typeface="Lato"/>
                <a:sym typeface="Lato"/>
              </a:rPr>
              <a:t>Containers vs. Virtual</a:t>
            </a:r>
            <a:r>
              <a:rPr lang="en" sz="2400">
                <a:solidFill>
                  <a:schemeClr val="dk2"/>
                </a:solidFill>
                <a:latin typeface="Lato"/>
                <a:ea typeface="Lato"/>
                <a:cs typeface="Lato"/>
                <a:sym typeface="Lato"/>
              </a:rPr>
              <a:t> </a:t>
            </a:r>
            <a:r>
              <a:rPr lang="en" sz="2400">
                <a:solidFill>
                  <a:schemeClr val="dk2"/>
                </a:solidFill>
                <a:latin typeface="Lato"/>
                <a:ea typeface="Lato"/>
                <a:cs typeface="Lato"/>
                <a:sym typeface="Lato"/>
              </a:rPr>
              <a:t>Machines</a:t>
            </a:r>
            <a:endParaRPr b="0" sz="2400">
              <a:solidFill>
                <a:schemeClr val="dk2"/>
              </a:solidFill>
              <a:latin typeface="Lato"/>
              <a:ea typeface="Lato"/>
              <a:cs typeface="Lato"/>
              <a:sym typeface="Lato"/>
            </a:endParaRPr>
          </a:p>
        </p:txBody>
      </p:sp>
      <p:pic>
        <p:nvPicPr>
          <p:cNvPr id="109" name="Google Shape;109;p18"/>
          <p:cNvPicPr preferRelativeResize="0"/>
          <p:nvPr/>
        </p:nvPicPr>
        <p:blipFill>
          <a:blip r:embed="rId3">
            <a:alphaModFix/>
          </a:blip>
          <a:stretch>
            <a:fillRect/>
          </a:stretch>
        </p:blipFill>
        <p:spPr>
          <a:xfrm>
            <a:off x="3950325" y="748550"/>
            <a:ext cx="4772677" cy="4274099"/>
          </a:xfrm>
          <a:prstGeom prst="rect">
            <a:avLst/>
          </a:prstGeom>
          <a:noFill/>
          <a:ln cap="flat" cmpd="sng" w="19050">
            <a:solidFill>
              <a:schemeClr val="dk1"/>
            </a:solidFill>
            <a:prstDash val="solid"/>
            <a:round/>
            <a:headEnd len="sm" w="sm" type="none"/>
            <a:tailEnd len="sm" w="sm" type="none"/>
          </a:ln>
        </p:spPr>
      </p:pic>
      <p:sp>
        <p:nvSpPr>
          <p:cNvPr id="110" name="Google Shape;110;p18"/>
          <p:cNvSpPr txBox="1"/>
          <p:nvPr/>
        </p:nvSpPr>
        <p:spPr>
          <a:xfrm>
            <a:off x="185425" y="748550"/>
            <a:ext cx="3492600" cy="38790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Containers and VMs can both provide a secure, reliable, and consistent runtime environment for hosted applications, but they offer different approaches.</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When multiple VMs run on the same host, each VM must include its own OS, along with the files and libraries the VM needs to support the application it is hosting.</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When multiple containers run on the same host, they all share the OS of that host and don’t require their own copy of an OS. As a result, containers are far more lightweight than VMs are, spin up and down much more quickly, and consume fewer resources.</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Container share resources with the host OS</a:t>
            </a:r>
            <a:endParaRPr sz="1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nvSpPr>
        <p:spPr>
          <a:xfrm>
            <a:off x="1018825" y="711850"/>
            <a:ext cx="7149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Lato"/>
                <a:ea typeface="Lato"/>
                <a:cs typeface="Lato"/>
                <a:sym typeface="Lato"/>
              </a:rPr>
              <a:t>This is just a basic of containerized application there are lots of topic that you need to understand .</a:t>
            </a:r>
            <a:endParaRPr sz="3600">
              <a:solidFill>
                <a:schemeClr val="dk1"/>
              </a:solidFill>
              <a:latin typeface="Lato"/>
              <a:ea typeface="Lato"/>
              <a:cs typeface="Lato"/>
              <a:sym typeface="Lato"/>
            </a:endParaRPr>
          </a:p>
          <a:p>
            <a:pPr indent="0" lvl="0" marL="0" rtl="0" algn="l">
              <a:spcBef>
                <a:spcPts val="0"/>
              </a:spcBef>
              <a:spcAft>
                <a:spcPts val="0"/>
              </a:spcAft>
              <a:buNone/>
            </a:pPr>
            <a:r>
              <a:t/>
            </a:r>
            <a:endParaRPr sz="36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3600">
                <a:solidFill>
                  <a:schemeClr val="lt1"/>
                </a:solidFill>
                <a:latin typeface="Lato"/>
                <a:ea typeface="Lato"/>
                <a:cs typeface="Lato"/>
                <a:sym typeface="Lato"/>
              </a:rPr>
              <a:t>Till then keep learning 😎👍</a:t>
            </a:r>
            <a:endParaRPr sz="3600">
              <a:solidFill>
                <a:schemeClr val="lt1"/>
              </a:solidFill>
              <a:latin typeface="Lato"/>
              <a:ea typeface="Lato"/>
              <a:cs typeface="Lato"/>
              <a:sym typeface="Lato"/>
            </a:endParaRPr>
          </a:p>
          <a:p>
            <a:pPr indent="0" lvl="0" marL="0" rtl="0" algn="l">
              <a:spcBef>
                <a:spcPts val="0"/>
              </a:spcBef>
              <a:spcAft>
                <a:spcPts val="0"/>
              </a:spcAft>
              <a:buNone/>
            </a:pPr>
            <a:r>
              <a:t/>
            </a:r>
            <a:endParaRPr sz="36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