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05C1-B7C2-4E51-9C0A-6A5119AE3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EE581-9BD4-4B01-913A-3F437A60C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5171CC-B6EF-49E6-9714-FDFB9E3BDA0A}"/>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371C5A4B-EA62-4210-9296-55E3A6280E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3AD4F9-421D-4F36-BE62-CD2E2A52FCA8}"/>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140064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81E9-5B8F-41BE-BA99-8768A9D2D4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A7D6CE-F3CB-4AF2-9CE9-9F2D11D1C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DF9C92-6F6E-41BE-8094-A91169B9CB8F}"/>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6503BDD7-872F-4F2A-A6D8-731375D7EB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01B3A-5AF8-4829-9900-76A4FC37F609}"/>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91161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8BA3C-0E33-4D27-A368-59CC3338D4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4B0EB8-C694-4CF5-AB4E-214C99DC7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B6D6FF-A3C7-4B79-809F-8C2EB61BA338}"/>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2DAC6FB8-66FE-4010-9E25-AF3EEF1179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8C852B-890D-43BB-8868-B331FC5A0888}"/>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415353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C8C0-5DC2-4E73-9070-E4D8B234E3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0CF94-F480-45F3-A8BC-66D5EF17B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D8D0F-F23E-4948-83E3-C6818C6A804D}"/>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FD4D97C5-32BA-4E99-A2FD-F83CA15DE0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E5B0D4-AE68-4B38-8D7F-984569ACC626}"/>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22922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FB29-516B-41E6-A6FF-2C45E94AB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2CCB67-5EBF-4E73-9147-62C865BCD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449CC-30A9-40E3-8089-90F6BD59D095}"/>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6DF8568E-EF60-4A81-9DA9-27E13FD0FF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FD4576-0BAF-4B91-963B-6DB04D7326BC}"/>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321730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2B53-139F-46CD-B3A1-6542C453DF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669531-4224-48A7-B80D-4437EBB17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A0DFD3-A68A-411E-9924-565C1603C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1FB04F-E89A-49EB-A4C8-FD7F2AB189AB}"/>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F638C0A7-A3CB-4916-9194-EE93A0D486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348E2C-B3EC-418B-A81B-A45BC82C391F}"/>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6428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D7C5-22D1-4E3A-98C2-945D5AC0DB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D5F7FD-8A7E-40B1-9982-C071B602C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6E28A-885D-4920-8DFA-AD22432DF4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02FB20-BAB0-46C0-B5A6-3FA594298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E61AB-7E28-4798-A185-281F4A366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F06EB7-3C65-479F-ADC8-A1DAF37FF336}"/>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8" name="Footer Placeholder 7">
            <a:extLst>
              <a:ext uri="{FF2B5EF4-FFF2-40B4-BE49-F238E27FC236}">
                <a16:creationId xmlns:a16="http://schemas.microsoft.com/office/drawing/2014/main" id="{56F486BD-2A9D-493A-B439-4D1C82D262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E23A40-9995-4FAF-8D28-D4E837F7BB14}"/>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3533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59D-CD54-4F2A-9065-EC2F49E197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DE42480-CC96-4ABE-8F1D-FD5DF028DB19}"/>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4" name="Footer Placeholder 3">
            <a:extLst>
              <a:ext uri="{FF2B5EF4-FFF2-40B4-BE49-F238E27FC236}">
                <a16:creationId xmlns:a16="http://schemas.microsoft.com/office/drawing/2014/main" id="{A7D0DDF5-E3F0-4726-B0E1-8E90179720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3AAA9AC-0E3F-4FA3-9561-FD77DC0F4306}"/>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64289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0EB94-3745-49B2-A630-9815B5247638}"/>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3" name="Footer Placeholder 2">
            <a:extLst>
              <a:ext uri="{FF2B5EF4-FFF2-40B4-BE49-F238E27FC236}">
                <a16:creationId xmlns:a16="http://schemas.microsoft.com/office/drawing/2014/main" id="{1C9B7627-4B11-4BD9-8FB6-24DC9C9D3F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F3E2D9-D5D6-4845-A3BD-6C401EAD9AC9}"/>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406516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267-13C8-40F6-89F6-C3C75774C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6B9321-9ED6-43F2-AE22-80D793894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CA52AA3-0913-45DD-8A90-8CDDB27E7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B3FDF-C6E0-4679-9A03-A4476FA42336}"/>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D52922C3-ECB0-4863-8844-5E4D4DFA97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77CBF0-56BA-47C4-BF78-173BC94546BB}"/>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378924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2FF7-2153-47B6-962A-319EC4BA3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6CBE8D-18DC-421D-9D9D-7FB03FE5B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EEFF3F-D660-4BF8-A5A1-49A245B97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A4907-27D2-491F-B797-40219CEBBACF}"/>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85F4B020-4CAC-4F5C-B81D-EF655B1D1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9C9DD7-0FF8-4FAE-8922-218A39059C14}"/>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93121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5722-BC7C-4ADF-812A-A2C2B2765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7CBFEC-1708-4406-8822-396928801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3F8E9D-678E-4622-919F-0FFA72EBA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2B456FE6-B870-4099-B7E4-31FBFE234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AD2896-519E-4A8B-8A53-BA8DBD378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BFFAA-A2F7-4778-BC40-E05FA33CCA18}" type="slidenum">
              <a:rPr lang="en-GB" smtClean="0"/>
              <a:t>‹#›</a:t>
            </a:fld>
            <a:endParaRPr lang="en-GB"/>
          </a:p>
        </p:txBody>
      </p:sp>
    </p:spTree>
    <p:extLst>
      <p:ext uri="{BB962C8B-B14F-4D97-AF65-F5344CB8AC3E}">
        <p14:creationId xmlns:p14="http://schemas.microsoft.com/office/powerpoint/2010/main" val="90055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4C1290-3516-46D1-956E-A8D198D6339C}"/>
              </a:ext>
            </a:extLst>
          </p:cNvPr>
          <p:cNvPicPr>
            <a:picLocks noChangeAspect="1"/>
          </p:cNvPicPr>
          <p:nvPr/>
        </p:nvPicPr>
        <p:blipFill>
          <a:blip r:embed="rId2"/>
          <a:stretch>
            <a:fillRect/>
          </a:stretch>
        </p:blipFill>
        <p:spPr>
          <a:xfrm>
            <a:off x="0" y="-548957"/>
            <a:ext cx="12192000" cy="8117840"/>
          </a:xfrm>
          <a:prstGeom prst="rect">
            <a:avLst/>
          </a:prstGeom>
        </p:spPr>
      </p:pic>
      <p:sp>
        <p:nvSpPr>
          <p:cNvPr id="2" name="Title 1">
            <a:extLst>
              <a:ext uri="{FF2B5EF4-FFF2-40B4-BE49-F238E27FC236}">
                <a16:creationId xmlns:a16="http://schemas.microsoft.com/office/drawing/2014/main" id="{F0BE8CE0-B931-4501-8BFA-A9F44A308F0F}"/>
              </a:ext>
            </a:extLst>
          </p:cNvPr>
          <p:cNvSpPr>
            <a:spLocks noGrp="1"/>
          </p:cNvSpPr>
          <p:nvPr>
            <p:ph type="ctrTitle"/>
          </p:nvPr>
        </p:nvSpPr>
        <p:spPr>
          <a:xfrm>
            <a:off x="1742114" y="1971412"/>
            <a:ext cx="9144000" cy="1765053"/>
          </a:xfrm>
          <a:solidFill>
            <a:schemeClr val="tx1"/>
          </a:solidFill>
        </p:spPr>
        <p:txBody>
          <a:bodyPr/>
          <a:lstStyle/>
          <a:p>
            <a:r>
              <a:rPr lang="en-GB" dirty="0">
                <a:solidFill>
                  <a:schemeClr val="bg1"/>
                </a:solidFill>
              </a:rPr>
              <a:t>Are coffee shops a good predictor of gentrification?</a:t>
            </a:r>
          </a:p>
        </p:txBody>
      </p:sp>
      <p:sp>
        <p:nvSpPr>
          <p:cNvPr id="3" name="Subtitle 2">
            <a:extLst>
              <a:ext uri="{FF2B5EF4-FFF2-40B4-BE49-F238E27FC236}">
                <a16:creationId xmlns:a16="http://schemas.microsoft.com/office/drawing/2014/main" id="{D9AF64AF-26F5-415B-A981-B395394CE3B9}"/>
              </a:ext>
            </a:extLst>
          </p:cNvPr>
          <p:cNvSpPr>
            <a:spLocks noGrp="1"/>
          </p:cNvSpPr>
          <p:nvPr>
            <p:ph type="subTitle" idx="1"/>
          </p:nvPr>
        </p:nvSpPr>
        <p:spPr>
          <a:xfrm>
            <a:off x="5107497" y="5820606"/>
            <a:ext cx="1977006" cy="872455"/>
          </a:xfrm>
          <a:solidFill>
            <a:schemeClr val="tx1"/>
          </a:solidFill>
        </p:spPr>
        <p:txBody>
          <a:bodyPr>
            <a:normAutofit/>
          </a:bodyPr>
          <a:lstStyle/>
          <a:p>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Isgandar</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Asgarov</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5000"/>
              </a:lnSpc>
              <a:spcAft>
                <a:spcPts val="800"/>
              </a:spcAft>
            </a:pP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July 5</a:t>
            </a:r>
            <a:r>
              <a:rPr lang="en-GB" sz="1800" baseline="30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GB" sz="1800" baseline="30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376876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D26E-162C-4A0B-900C-EFC23C2219FE}"/>
              </a:ext>
            </a:extLst>
          </p:cNvPr>
          <p:cNvSpPr>
            <a:spLocks noGrp="1"/>
          </p:cNvSpPr>
          <p:nvPr>
            <p:ph type="title"/>
          </p:nvPr>
        </p:nvSpPr>
        <p:spPr/>
        <p:txBody>
          <a:bodyPr/>
          <a:lstStyle/>
          <a:p>
            <a:r>
              <a:rPr lang="en-US" dirty="0"/>
              <a:t>Results and discussion</a:t>
            </a:r>
            <a:endParaRPr lang="en-GB" dirty="0"/>
          </a:p>
        </p:txBody>
      </p:sp>
      <p:sp>
        <p:nvSpPr>
          <p:cNvPr id="3" name="Content Placeholder 2">
            <a:extLst>
              <a:ext uri="{FF2B5EF4-FFF2-40B4-BE49-F238E27FC236}">
                <a16:creationId xmlns:a16="http://schemas.microsoft.com/office/drawing/2014/main" id="{B202FAA4-6D16-4985-A51A-6024FC4BF4EA}"/>
              </a:ext>
            </a:extLst>
          </p:cNvPr>
          <p:cNvSpPr>
            <a:spLocks noGrp="1"/>
          </p:cNvSpPr>
          <p:nvPr>
            <p:ph idx="1"/>
          </p:nvPr>
        </p:nvSpPr>
        <p:spPr>
          <a:xfrm>
            <a:off x="838200" y="1627464"/>
            <a:ext cx="10515600" cy="4549499"/>
          </a:xfrm>
        </p:spPr>
        <p:txBody>
          <a:bodyPr/>
          <a:lstStyle/>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a:t>
            </a: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his analysis failed to find a link between a number of certain venue types in the neighborhood and gentrification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but </a:t>
            </a:r>
            <a:r>
              <a:rPr lang="az-Latn-AZ" sz="1800" dirty="0">
                <a:effectLst/>
                <a:latin typeface="Arial" panose="020B0604020202020204" pitchFamily="34" charset="0"/>
                <a:ea typeface="Times New Roman" panose="02020603050405020304" pitchFamily="18" charset="0"/>
              </a:rPr>
              <a:t>it is important to keep in mind the limited scope of the research.</a:t>
            </a:r>
            <a:endParaRPr lang="en-US" sz="1800" dirty="0">
              <a:effectLst/>
              <a:latin typeface="Arial" panose="020B0604020202020204" pitchFamily="34" charset="0"/>
              <a:ea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rPr>
              <a:t>T</a:t>
            </a:r>
            <a:r>
              <a:rPr lang="az-Latn-AZ" sz="1800" dirty="0">
                <a:effectLst/>
                <a:latin typeface="Arial" panose="020B0604020202020204" pitchFamily="34" charset="0"/>
                <a:ea typeface="Times New Roman" panose="02020603050405020304" pitchFamily="18" charset="0"/>
              </a:rPr>
              <a:t>he data on gentrified neighborhoods was taken as is based on one of many potential measurements of gentrification</a:t>
            </a:r>
            <a:r>
              <a:rPr lang="en-US" sz="1800" dirty="0">
                <a:effectLst/>
                <a:latin typeface="Arial" panose="020B0604020202020204" pitchFamily="34" charset="0"/>
                <a:ea typeface="Times New Roman" panose="02020603050405020304" pitchFamily="18" charset="0"/>
              </a:rPr>
              <a:t>.</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datasets are small and perhaps unrepresentative of similar cities</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data is limited to the number of venues, not separated by average prices of similar distinguishing factors. </a:t>
            </a:r>
          </a:p>
          <a:p>
            <a:pPr marL="0" indent="0">
              <a:buNone/>
            </a:pPr>
            <a:r>
              <a:rPr lang="en-GB" sz="1800" dirty="0">
                <a:effectLst/>
                <a:latin typeface="Arial" panose="020B0604020202020204" pitchFamily="34" charset="0"/>
                <a:ea typeface="Times New Roman" panose="02020603050405020304" pitchFamily="18" charset="0"/>
              </a:rPr>
              <a:t>The fact that all models consistently flagged false negatives rather than a random number of false positives and false negatives might indicate that the model was overfitted or that the sample size or the nature of the data warped the model.</a:t>
            </a:r>
          </a:p>
          <a:p>
            <a:pPr marL="0" indent="0">
              <a:buNone/>
            </a:pPr>
            <a:endParaRPr lang="en-GB" sz="1800" dirty="0">
              <a:latin typeface="Arial" panose="020B0604020202020204" pitchFamily="34" charset="0"/>
            </a:endParaRPr>
          </a:p>
          <a:p>
            <a:pPr marL="0" indent="0">
              <a:buNone/>
            </a:pPr>
            <a:r>
              <a:rPr lang="en-GB" sz="1800" dirty="0">
                <a:latin typeface="Arial" panose="020B0604020202020204" pitchFamily="34" charset="0"/>
              </a:rPr>
              <a:t>In conclusion, further research is necessary before any conclusive statements could be made.</a:t>
            </a:r>
            <a:endParaRPr lang="en-GB" dirty="0"/>
          </a:p>
        </p:txBody>
      </p:sp>
    </p:spTree>
    <p:extLst>
      <p:ext uri="{BB962C8B-B14F-4D97-AF65-F5344CB8AC3E}">
        <p14:creationId xmlns:p14="http://schemas.microsoft.com/office/powerpoint/2010/main" val="5177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1007-60BC-45D2-AC0D-FBA3EE294B7E}"/>
              </a:ext>
            </a:extLst>
          </p:cNvPr>
          <p:cNvSpPr>
            <a:spLocks noGrp="1"/>
          </p:cNvSpPr>
          <p:nvPr>
            <p:ph type="title"/>
          </p:nvPr>
        </p:nvSpPr>
        <p:spPr/>
        <p:txBody>
          <a:bodyPr/>
          <a:lstStyle/>
          <a:p>
            <a:r>
              <a:rPr lang="en-GB" dirty="0"/>
              <a:t>1	Introduction</a:t>
            </a:r>
          </a:p>
        </p:txBody>
      </p:sp>
      <p:sp>
        <p:nvSpPr>
          <p:cNvPr id="3" name="Content Placeholder 2">
            <a:extLst>
              <a:ext uri="{FF2B5EF4-FFF2-40B4-BE49-F238E27FC236}">
                <a16:creationId xmlns:a16="http://schemas.microsoft.com/office/drawing/2014/main" id="{152C9A5E-1160-437D-A9DB-2FCB9C33BE60}"/>
              </a:ext>
            </a:extLst>
          </p:cNvPr>
          <p:cNvSpPr>
            <a:spLocks noGrp="1"/>
          </p:cNvSpPr>
          <p:nvPr>
            <p:ph idx="1"/>
          </p:nvPr>
        </p:nvSpPr>
        <p:spPr/>
        <p:txBody>
          <a:bodyPr/>
          <a:lstStyle/>
          <a:p>
            <a:r>
              <a:rPr lang="en-US" dirty="0"/>
              <a:t>Gentrification, </a:t>
            </a:r>
            <a:r>
              <a:rPr lang="en-GB" dirty="0"/>
              <a:t>a common and controversial topic in politics and in urban planning,</a:t>
            </a:r>
            <a:r>
              <a:rPr lang="en-US" dirty="0"/>
              <a:t> is </a:t>
            </a:r>
            <a:r>
              <a:rPr lang="en-GB" dirty="0"/>
              <a:t>the process of changing the character of a neighborhood through the influx of more affluent residents and businesses. Assessing gentrification is the topic of many studies, and one of the more anecdotal metrics is the amount of expensive coffee shops in the neighborhood. This study aims to find whether there is any validity to this claim.</a:t>
            </a:r>
          </a:p>
        </p:txBody>
      </p:sp>
    </p:spTree>
    <p:extLst>
      <p:ext uri="{BB962C8B-B14F-4D97-AF65-F5344CB8AC3E}">
        <p14:creationId xmlns:p14="http://schemas.microsoft.com/office/powerpoint/2010/main" val="12011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E848-2302-4FFC-BC6B-19D56415413A}"/>
              </a:ext>
            </a:extLst>
          </p:cNvPr>
          <p:cNvSpPr>
            <a:spLocks noGrp="1"/>
          </p:cNvSpPr>
          <p:nvPr>
            <p:ph type="title"/>
          </p:nvPr>
        </p:nvSpPr>
        <p:spPr/>
        <p:txBody>
          <a:bodyPr/>
          <a:lstStyle/>
          <a:p>
            <a:r>
              <a:rPr lang="en-US" dirty="0"/>
              <a:t>2 Data gathering</a:t>
            </a:r>
            <a:endParaRPr lang="en-GB" dirty="0"/>
          </a:p>
        </p:txBody>
      </p:sp>
      <p:sp>
        <p:nvSpPr>
          <p:cNvPr id="3" name="Content Placeholder 2">
            <a:extLst>
              <a:ext uri="{FF2B5EF4-FFF2-40B4-BE49-F238E27FC236}">
                <a16:creationId xmlns:a16="http://schemas.microsoft.com/office/drawing/2014/main" id="{E42686F5-003E-4C48-A5FE-A85202AC9712}"/>
              </a:ext>
            </a:extLst>
          </p:cNvPr>
          <p:cNvSpPr>
            <a:spLocks noGrp="1"/>
          </p:cNvSpPr>
          <p:nvPr>
            <p:ph idx="1"/>
          </p:nvPr>
        </p:nvSpPr>
        <p:spPr/>
        <p:txBody>
          <a:bodyPr/>
          <a:lstStyle/>
          <a:p>
            <a:pPr>
              <a:lnSpc>
                <a:spcPct val="115000"/>
              </a:lnSpc>
              <a:spcBef>
                <a:spcPts val="600"/>
              </a:spcBef>
              <a:spcAft>
                <a:spcPts val="600"/>
              </a:spcAft>
            </a:pPr>
            <a:r>
              <a:rPr lang="en-GB" sz="1800" dirty="0">
                <a:latin typeface="Arial" panose="020B0604020202020204" pitchFamily="34" charset="0"/>
                <a:ea typeface="Times New Roman" panose="02020603050405020304" pitchFamily="18" charset="0"/>
                <a:cs typeface="Times New Roman" panose="02020603050405020304" pitchFamily="18" charset="0"/>
              </a:rPr>
              <a:t>The </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names of the neighborhoods were scraped off of the Wikipedia page for the postal codes of Canada. After processing the string data into a pandas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dataframe</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the names were sent to the Google Geocoding API. Returned coordinates were then passed to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FourSquares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API in a script provided by IBM to acquire the venues in the surrounding area. The only information about venues to be used were their type. The data on the types of venues was then one-hot encoded to be fit for use in a regression. Since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FourSquares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API returned multiple venues per neighborhood, to facilitate analysis dummy indicators for venue types were averaged and summed in two different data frames.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2292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C2EA9-CAB2-42A3-87D3-524590FA8866}"/>
              </a:ext>
            </a:extLst>
          </p:cNvPr>
          <p:cNvSpPr>
            <a:spLocks noGrp="1"/>
          </p:cNvSpPr>
          <p:nvPr>
            <p:ph idx="1"/>
          </p:nvPr>
        </p:nvSpPr>
        <p:spPr>
          <a:xfrm>
            <a:off x="838200" y="377505"/>
            <a:ext cx="10515600" cy="5799458"/>
          </a:xfrm>
        </p:spPr>
        <p:txBody>
          <a:bodyPr/>
          <a:lstStyle/>
          <a:p>
            <a:r>
              <a:rPr lang="en-GB" sz="1800" dirty="0">
                <a:effectLst/>
                <a:latin typeface="Arial" panose="020B0604020202020204" pitchFamily="34" charset="0"/>
                <a:ea typeface="Times New Roman" panose="02020603050405020304" pitchFamily="18" charset="0"/>
              </a:rPr>
              <a:t>Determining the gentrification status of a neighborhood was one of the main challenges at this stage in the study. Due to the limited scope of the analysis, to avoid excessive time wastage the most direct method available was chosen. First, the coordinates of the neighborhoods obtained in the early stages of the study were visualised on maps using the Folium library in Python. The maps were cross-referenced with the GENUINE tool created by Statistics Canada. The gentrified neighborhoods of Vancouver and Toronto were then manually selected. </a:t>
            </a:r>
            <a:endParaRPr lang="en-GB" dirty="0"/>
          </a:p>
        </p:txBody>
      </p:sp>
      <p:pic>
        <p:nvPicPr>
          <p:cNvPr id="4" name="Picture 3">
            <a:extLst>
              <a:ext uri="{FF2B5EF4-FFF2-40B4-BE49-F238E27FC236}">
                <a16:creationId xmlns:a16="http://schemas.microsoft.com/office/drawing/2014/main" id="{34E4B5E4-2B52-41FA-9FED-1D1AC64A91EE}"/>
              </a:ext>
            </a:extLst>
          </p:cNvPr>
          <p:cNvPicPr/>
          <p:nvPr/>
        </p:nvPicPr>
        <p:blipFill>
          <a:blip r:embed="rId2"/>
          <a:stretch>
            <a:fillRect/>
          </a:stretch>
        </p:blipFill>
        <p:spPr>
          <a:xfrm>
            <a:off x="838200" y="2080469"/>
            <a:ext cx="4981474" cy="3938869"/>
          </a:xfrm>
          <a:prstGeom prst="rect">
            <a:avLst/>
          </a:prstGeom>
        </p:spPr>
      </p:pic>
      <p:pic>
        <p:nvPicPr>
          <p:cNvPr id="5" name="Picture 4">
            <a:extLst>
              <a:ext uri="{FF2B5EF4-FFF2-40B4-BE49-F238E27FC236}">
                <a16:creationId xmlns:a16="http://schemas.microsoft.com/office/drawing/2014/main" id="{A82AE58B-DE8E-46DC-8C9F-7910AE772D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2327" y="2080468"/>
            <a:ext cx="4981473" cy="3938869"/>
          </a:xfrm>
          <a:prstGeom prst="rect">
            <a:avLst/>
          </a:prstGeom>
          <a:noFill/>
          <a:ln>
            <a:noFill/>
          </a:ln>
        </p:spPr>
      </p:pic>
    </p:spTree>
    <p:extLst>
      <p:ext uri="{BB962C8B-B14F-4D97-AF65-F5344CB8AC3E}">
        <p14:creationId xmlns:p14="http://schemas.microsoft.com/office/powerpoint/2010/main" val="58653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9D8B-C781-4C39-9D65-30E2DF0CBC8A}"/>
              </a:ext>
            </a:extLst>
          </p:cNvPr>
          <p:cNvSpPr>
            <a:spLocks noGrp="1"/>
          </p:cNvSpPr>
          <p:nvPr>
            <p:ph type="title"/>
          </p:nvPr>
        </p:nvSpPr>
        <p:spPr/>
        <p:txBody>
          <a:bodyPr/>
          <a:lstStyle/>
          <a:p>
            <a:r>
              <a:rPr lang="en-GB" dirty="0"/>
              <a:t>3	Analysis</a:t>
            </a:r>
          </a:p>
        </p:txBody>
      </p:sp>
      <p:sp>
        <p:nvSpPr>
          <p:cNvPr id="3" name="Content Placeholder 2">
            <a:extLst>
              <a:ext uri="{FF2B5EF4-FFF2-40B4-BE49-F238E27FC236}">
                <a16:creationId xmlns:a16="http://schemas.microsoft.com/office/drawing/2014/main" id="{FC8E04B9-6B78-4D6D-A7F5-FFE95911FDCC}"/>
              </a:ext>
            </a:extLst>
          </p:cNvPr>
          <p:cNvSpPr>
            <a:spLocks noGrp="1"/>
          </p:cNvSpPr>
          <p:nvPr>
            <p:ph idx="1"/>
          </p:nvPr>
        </p:nvSpPr>
        <p:spPr>
          <a:xfrm>
            <a:off x="838200" y="1431342"/>
            <a:ext cx="10515600" cy="1325563"/>
          </a:xfrm>
        </p:spPr>
        <p:txBody>
          <a:bodyPr/>
          <a:lstStyle/>
          <a:p>
            <a:pPr marL="0" indent="0">
              <a:buNone/>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It was determined that the most appropriate statistical tool for classification as in the presented research question is a logistic regression. To create the various regressions, scikit-learn machine learning library for Python was utilized. In all models, a 75/25 train/test split was applied to the Vancouver data.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035F65-A01B-41ED-BE61-8B751A74E8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0308" y="2824662"/>
            <a:ext cx="4225307" cy="3668213"/>
          </a:xfrm>
          <a:prstGeom prst="rect">
            <a:avLst/>
          </a:prstGeom>
          <a:noFill/>
          <a:ln>
            <a:noFill/>
          </a:ln>
        </p:spPr>
      </p:pic>
      <p:sp>
        <p:nvSpPr>
          <p:cNvPr id="8" name="TextBox 7">
            <a:extLst>
              <a:ext uri="{FF2B5EF4-FFF2-40B4-BE49-F238E27FC236}">
                <a16:creationId xmlns:a16="http://schemas.microsoft.com/office/drawing/2014/main" id="{C3D15553-27A2-40B0-96E0-CC08B4E94BE6}"/>
              </a:ext>
            </a:extLst>
          </p:cNvPr>
          <p:cNvSpPr txBox="1"/>
          <p:nvPr/>
        </p:nvSpPr>
        <p:spPr>
          <a:xfrm>
            <a:off x="838200" y="3151187"/>
            <a:ext cx="6242108" cy="1477328"/>
          </a:xfrm>
          <a:prstGeom prst="rect">
            <a:avLst/>
          </a:prstGeom>
          <a:noFill/>
        </p:spPr>
        <p:txBody>
          <a:bodyPr wrap="square">
            <a:spAutoFit/>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1</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dirty="0">
                <a:effectLst/>
                <a:latin typeface="Arial" panose="020B0604020202020204" pitchFamily="34" charset="0"/>
                <a:ea typeface="Times New Roman" panose="02020603050405020304" pitchFamily="18" charset="0"/>
              </a:rPr>
              <a:t>The first approached was the simplest: an attempt to establish a causational link between coffee shops, the anecdotal indicators, and gentrification.</a:t>
            </a:r>
          </a:p>
          <a:p>
            <a:r>
              <a:rPr lang="en-GB" sz="1800" dirty="0">
                <a:latin typeface="Arial" panose="020B0604020202020204" pitchFamily="34" charset="0"/>
              </a:rPr>
              <a:t>This model failed to return a single true positive.</a:t>
            </a:r>
            <a:endParaRPr lang="en-GB" dirty="0"/>
          </a:p>
        </p:txBody>
      </p:sp>
    </p:spTree>
    <p:extLst>
      <p:ext uri="{BB962C8B-B14F-4D97-AF65-F5344CB8AC3E}">
        <p14:creationId xmlns:p14="http://schemas.microsoft.com/office/powerpoint/2010/main" val="76112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00918-9F38-4B33-AB65-20054046B25F}"/>
              </a:ext>
            </a:extLst>
          </p:cNvPr>
          <p:cNvSpPr>
            <a:spLocks noGrp="1"/>
          </p:cNvSpPr>
          <p:nvPr>
            <p:ph idx="1"/>
          </p:nvPr>
        </p:nvSpPr>
        <p:spPr>
          <a:xfrm>
            <a:off x="838200" y="357552"/>
            <a:ext cx="10515600" cy="4351338"/>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2</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In the second approach, all venues types were used in the regression. </a:t>
            </a:r>
            <a:endParaRPr lang="en-GB" dirty="0"/>
          </a:p>
        </p:txBody>
      </p:sp>
      <p:sp>
        <p:nvSpPr>
          <p:cNvPr id="5" name="TextBox 4">
            <a:extLst>
              <a:ext uri="{FF2B5EF4-FFF2-40B4-BE49-F238E27FC236}">
                <a16:creationId xmlns:a16="http://schemas.microsoft.com/office/drawing/2014/main" id="{2E2C1727-C4E6-4F12-974F-995DC48CAF5C}"/>
              </a:ext>
            </a:extLst>
          </p:cNvPr>
          <p:cNvSpPr txBox="1"/>
          <p:nvPr/>
        </p:nvSpPr>
        <p:spPr>
          <a:xfrm>
            <a:off x="838200" y="5073550"/>
            <a:ext cx="11116112" cy="708912"/>
          </a:xfrm>
          <a:prstGeom prst="rect">
            <a:avLst/>
          </a:prstGeom>
          <a:noFill/>
        </p:spPr>
        <p:txBody>
          <a:bodyPr wrap="square">
            <a:spAutoFit/>
          </a:bodyPr>
          <a:lstStyle/>
          <a:p>
            <a:pPr>
              <a:lnSpc>
                <a:spcPct val="115000"/>
              </a:lnSpc>
              <a:spcBef>
                <a:spcPts val="600"/>
              </a:spcBef>
              <a:spcAft>
                <a:spcPts val="600"/>
              </a:spcAft>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The results of this approach were similarly inauspicous. With the Jaccard score of 0.78 and logarithmic loss of 0.66, the model nonetheless again falsely pegged the gentrified neighborhoods as non-gentrified.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BB597-39DE-4514-96C3-D7053917A5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86181" y="1226539"/>
            <a:ext cx="4300855" cy="3733800"/>
          </a:xfrm>
          <a:prstGeom prst="rect">
            <a:avLst/>
          </a:prstGeom>
          <a:noFill/>
          <a:ln>
            <a:noFill/>
          </a:ln>
        </p:spPr>
      </p:pic>
    </p:spTree>
    <p:extLst>
      <p:ext uri="{BB962C8B-B14F-4D97-AF65-F5344CB8AC3E}">
        <p14:creationId xmlns:p14="http://schemas.microsoft.com/office/powerpoint/2010/main" val="303718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91F94-0B2B-4CCE-A317-2573BC5B717F}"/>
              </a:ext>
            </a:extLst>
          </p:cNvPr>
          <p:cNvSpPr>
            <a:spLocks noGrp="1"/>
          </p:cNvSpPr>
          <p:nvPr>
            <p:ph idx="1"/>
          </p:nvPr>
        </p:nvSpPr>
        <p:spPr>
          <a:xfrm>
            <a:off x="838199" y="251670"/>
            <a:ext cx="5984795" cy="3949562"/>
          </a:xfrm>
        </p:spPr>
        <p:txBody>
          <a:bodyPr>
            <a:normAutofit fontScale="92500" lnSpcReduction="10000"/>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3</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600"/>
              </a:spcBef>
              <a:spcAft>
                <a:spcPts val="600"/>
              </a:spcAft>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According to a paper titled paper "Nowcasting Gentrification: Using Yelp Data to Quantify Neighborhood Change", "the opening of a Starbucks — and cafes more generally — is a leading indicator of gentrification, and is associated with an increase in local housing prices of .5%. Gentrifying neighborhoods tend to spawn a growing number of grocery stores, cafes, restaurants, and bars". Based on this assessment, in the third approach the venue types used were limited to restaraunts, bars, cafes and similar. The exclusion of other venue types did not, however, produce a difference. The model once again returned not a single true positive.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2F482092-6027-465B-8866-B7275AA3AF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74658" y="193820"/>
            <a:ext cx="3793141" cy="3293027"/>
          </a:xfrm>
          <a:prstGeom prst="rect">
            <a:avLst/>
          </a:prstGeom>
          <a:noFill/>
          <a:ln>
            <a:noFill/>
          </a:ln>
        </p:spPr>
      </p:pic>
      <p:pic>
        <p:nvPicPr>
          <p:cNvPr id="5" name="Picture 4">
            <a:extLst>
              <a:ext uri="{FF2B5EF4-FFF2-40B4-BE49-F238E27FC236}">
                <a16:creationId xmlns:a16="http://schemas.microsoft.com/office/drawing/2014/main" id="{63D9EEAC-F36B-48F1-A3F4-70DCB566CF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74655" y="3428999"/>
            <a:ext cx="3793144" cy="3293029"/>
          </a:xfrm>
          <a:prstGeom prst="rect">
            <a:avLst/>
          </a:prstGeom>
          <a:noFill/>
          <a:ln>
            <a:noFill/>
          </a:ln>
        </p:spPr>
      </p:pic>
      <p:sp>
        <p:nvSpPr>
          <p:cNvPr id="7" name="TextBox 6">
            <a:extLst>
              <a:ext uri="{FF2B5EF4-FFF2-40B4-BE49-F238E27FC236}">
                <a16:creationId xmlns:a16="http://schemas.microsoft.com/office/drawing/2014/main" id="{A4182E35-3B54-40D8-9321-AA30F66B028F}"/>
              </a:ext>
            </a:extLst>
          </p:cNvPr>
          <p:cNvSpPr txBox="1"/>
          <p:nvPr/>
        </p:nvSpPr>
        <p:spPr>
          <a:xfrm>
            <a:off x="838200" y="4201232"/>
            <a:ext cx="5984796" cy="1276440"/>
          </a:xfrm>
          <a:prstGeom prst="rect">
            <a:avLst/>
          </a:prstGeom>
          <a:noFill/>
        </p:spPr>
        <p:txBody>
          <a:bodyPr wrap="square">
            <a:spAutoFit/>
          </a:bodyPr>
          <a:lstStyle/>
          <a:p>
            <a:pPr>
              <a:lnSpc>
                <a:spcPct val="115000"/>
              </a:lnSpc>
              <a:spcBef>
                <a:spcPts val="600"/>
              </a:spcBef>
              <a:spcAft>
                <a:spcPts val="600"/>
              </a:spcAft>
            </a:pPr>
            <a:r>
              <a:rPr lang="az-Latn-AZ" sz="1700" dirty="0">
                <a:effectLst/>
                <a:latin typeface="Arial" panose="020B0604020202020204" pitchFamily="34" charset="0"/>
                <a:ea typeface="Times New Roman" panose="02020603050405020304" pitchFamily="18" charset="0"/>
                <a:cs typeface="Times New Roman" panose="02020603050405020304" pitchFamily="18" charset="0"/>
              </a:rPr>
              <a:t>Retraining the model for the Toronto datased (some of the venue types chosen for the analysis were not present in the Toronto dataset, rendering the usage of the already trained model impossible) similarly failed to produce results.</a:t>
            </a:r>
            <a:endParaRPr lang="en-GB" sz="1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C022C8-01F0-4877-AF38-EA64C892426B}"/>
              </a:ext>
            </a:extLst>
          </p:cNvPr>
          <p:cNvSpPr txBox="1"/>
          <p:nvPr/>
        </p:nvSpPr>
        <p:spPr>
          <a:xfrm rot="5400000">
            <a:off x="10536728" y="4654786"/>
            <a:ext cx="2231473" cy="369332"/>
          </a:xfrm>
          <a:prstGeom prst="rect">
            <a:avLst/>
          </a:prstGeom>
          <a:noFill/>
        </p:spPr>
        <p:txBody>
          <a:bodyPr wrap="square" rtlCol="0">
            <a:spAutoFit/>
          </a:bodyPr>
          <a:lstStyle/>
          <a:p>
            <a:pPr algn="ctr"/>
            <a:r>
              <a:rPr lang="en-US" dirty="0"/>
              <a:t>Toronto dataset</a:t>
            </a:r>
            <a:endParaRPr lang="en-GB" dirty="0"/>
          </a:p>
        </p:txBody>
      </p:sp>
      <p:sp>
        <p:nvSpPr>
          <p:cNvPr id="9" name="TextBox 8">
            <a:extLst>
              <a:ext uri="{FF2B5EF4-FFF2-40B4-BE49-F238E27FC236}">
                <a16:creationId xmlns:a16="http://schemas.microsoft.com/office/drawing/2014/main" id="{55E2A4E6-6393-43CD-A91B-B14F52E98242}"/>
              </a:ext>
            </a:extLst>
          </p:cNvPr>
          <p:cNvSpPr txBox="1"/>
          <p:nvPr/>
        </p:nvSpPr>
        <p:spPr>
          <a:xfrm rot="5400000">
            <a:off x="10536727" y="1361758"/>
            <a:ext cx="2231473" cy="369332"/>
          </a:xfrm>
          <a:prstGeom prst="rect">
            <a:avLst/>
          </a:prstGeom>
          <a:noFill/>
        </p:spPr>
        <p:txBody>
          <a:bodyPr wrap="square" rtlCol="0">
            <a:spAutoFit/>
          </a:bodyPr>
          <a:lstStyle/>
          <a:p>
            <a:pPr algn="ctr"/>
            <a:r>
              <a:rPr lang="en-US" dirty="0"/>
              <a:t>Vancouver dataset</a:t>
            </a:r>
            <a:endParaRPr lang="en-GB" dirty="0"/>
          </a:p>
        </p:txBody>
      </p:sp>
    </p:spTree>
    <p:extLst>
      <p:ext uri="{BB962C8B-B14F-4D97-AF65-F5344CB8AC3E}">
        <p14:creationId xmlns:p14="http://schemas.microsoft.com/office/powerpoint/2010/main" val="205554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63EEC-5A4F-4030-BF5B-6CF48BC3E4D5}"/>
              </a:ext>
            </a:extLst>
          </p:cNvPr>
          <p:cNvSpPr>
            <a:spLocks noGrp="1"/>
          </p:cNvSpPr>
          <p:nvPr>
            <p:ph idx="1"/>
          </p:nvPr>
        </p:nvSpPr>
        <p:spPr>
          <a:xfrm>
            <a:off x="838200" y="553673"/>
            <a:ext cx="10515600" cy="5623289"/>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4</a:t>
            </a:r>
          </a:p>
          <a:p>
            <a:pPr marL="0" indent="0">
              <a:buNone/>
            </a:pPr>
            <a:endParaRPr lang="en-GB" sz="1800" b="1"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In this approach, a looping script was written to model a regression based on data on each individual venue type by neighborhood. After running the process several times, the outcome was the same: not a single regression based on any venue type produced any true positives.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745B5F8E-2610-428E-8D5B-A84ECA2D6CF6}"/>
              </a:ext>
            </a:extLst>
          </p:cNvPr>
          <p:cNvPicPr/>
          <p:nvPr/>
        </p:nvPicPr>
        <p:blipFill>
          <a:blip r:embed="rId2"/>
          <a:stretch>
            <a:fillRect/>
          </a:stretch>
        </p:blipFill>
        <p:spPr>
          <a:xfrm>
            <a:off x="653642" y="2380355"/>
            <a:ext cx="3267075" cy="3152775"/>
          </a:xfrm>
          <a:prstGeom prst="rect">
            <a:avLst/>
          </a:prstGeom>
        </p:spPr>
      </p:pic>
      <p:pic>
        <p:nvPicPr>
          <p:cNvPr id="6" name="Picture 5">
            <a:extLst>
              <a:ext uri="{FF2B5EF4-FFF2-40B4-BE49-F238E27FC236}">
                <a16:creationId xmlns:a16="http://schemas.microsoft.com/office/drawing/2014/main" id="{BF31C59F-33F1-4946-9758-9434E2B7B64B}"/>
              </a:ext>
            </a:extLst>
          </p:cNvPr>
          <p:cNvPicPr>
            <a:picLocks noChangeAspect="1"/>
          </p:cNvPicPr>
          <p:nvPr/>
        </p:nvPicPr>
        <p:blipFill>
          <a:blip r:embed="rId3"/>
          <a:stretch>
            <a:fillRect/>
          </a:stretch>
        </p:blipFill>
        <p:spPr>
          <a:xfrm>
            <a:off x="4201704" y="2389880"/>
            <a:ext cx="3419475" cy="3143250"/>
          </a:xfrm>
          <a:prstGeom prst="rect">
            <a:avLst/>
          </a:prstGeom>
        </p:spPr>
      </p:pic>
      <p:pic>
        <p:nvPicPr>
          <p:cNvPr id="8" name="Picture 7">
            <a:extLst>
              <a:ext uri="{FF2B5EF4-FFF2-40B4-BE49-F238E27FC236}">
                <a16:creationId xmlns:a16="http://schemas.microsoft.com/office/drawing/2014/main" id="{C0A1C30D-13C0-436A-8860-C1203BE435CD}"/>
              </a:ext>
            </a:extLst>
          </p:cNvPr>
          <p:cNvPicPr>
            <a:picLocks noChangeAspect="1"/>
          </p:cNvPicPr>
          <p:nvPr/>
        </p:nvPicPr>
        <p:blipFill>
          <a:blip r:embed="rId4"/>
          <a:stretch>
            <a:fillRect/>
          </a:stretch>
        </p:blipFill>
        <p:spPr>
          <a:xfrm>
            <a:off x="7982605" y="2380355"/>
            <a:ext cx="3743325" cy="3209925"/>
          </a:xfrm>
          <a:prstGeom prst="rect">
            <a:avLst/>
          </a:prstGeom>
        </p:spPr>
      </p:pic>
    </p:spTree>
    <p:extLst>
      <p:ext uri="{BB962C8B-B14F-4D97-AF65-F5344CB8AC3E}">
        <p14:creationId xmlns:p14="http://schemas.microsoft.com/office/powerpoint/2010/main" val="393194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CB2DB-E56C-4286-9892-59E051B3F6AB}"/>
              </a:ext>
            </a:extLst>
          </p:cNvPr>
          <p:cNvSpPr>
            <a:spLocks noGrp="1"/>
          </p:cNvSpPr>
          <p:nvPr>
            <p:ph idx="1"/>
          </p:nvPr>
        </p:nvSpPr>
        <p:spPr>
          <a:xfrm>
            <a:off x="838200" y="427839"/>
            <a:ext cx="10515600" cy="5807847"/>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5</a:t>
            </a: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The fifth and final appoach was based not simply on the number of coffee shops, but their rellative popularity in the neighborhood. A script was written to generate a dataset with the 3 most popular venue types in each neighborhood. A dummy variable was then created for neighborhoods in which coffee shops were either in any of the 3 top rankings or the top 2 spots. For both cases, the models failed to identify gentrified neighborhoods.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GB" dirty="0"/>
          </a:p>
        </p:txBody>
      </p:sp>
      <p:pic>
        <p:nvPicPr>
          <p:cNvPr id="4" name="Picture 3">
            <a:extLst>
              <a:ext uri="{FF2B5EF4-FFF2-40B4-BE49-F238E27FC236}">
                <a16:creationId xmlns:a16="http://schemas.microsoft.com/office/drawing/2014/main" id="{06702ED0-E609-4065-8767-AEEDDBF49D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6811" y="2281093"/>
            <a:ext cx="4183361" cy="3631427"/>
          </a:xfrm>
          <a:prstGeom prst="rect">
            <a:avLst/>
          </a:prstGeom>
          <a:noFill/>
          <a:ln>
            <a:noFill/>
          </a:ln>
        </p:spPr>
      </p:pic>
      <p:sp>
        <p:nvSpPr>
          <p:cNvPr id="5" name="TextBox 4">
            <a:extLst>
              <a:ext uri="{FF2B5EF4-FFF2-40B4-BE49-F238E27FC236}">
                <a16:creationId xmlns:a16="http://schemas.microsoft.com/office/drawing/2014/main" id="{2C60904B-9E57-42E3-87DA-864E8A5031CB}"/>
              </a:ext>
            </a:extLst>
          </p:cNvPr>
          <p:cNvSpPr txBox="1"/>
          <p:nvPr/>
        </p:nvSpPr>
        <p:spPr>
          <a:xfrm>
            <a:off x="1571763" y="5912520"/>
            <a:ext cx="3513455" cy="646331"/>
          </a:xfrm>
          <a:prstGeom prst="rect">
            <a:avLst/>
          </a:prstGeom>
          <a:noFill/>
        </p:spPr>
        <p:txBody>
          <a:bodyPr wrap="square" rtlCol="0">
            <a:spAutoFit/>
          </a:bodyPr>
          <a:lstStyle/>
          <a:p>
            <a:pPr algn="ctr"/>
            <a:r>
              <a:rPr lang="en-US" dirty="0"/>
              <a:t>Coffee shops are the first, second or third most popular venues</a:t>
            </a:r>
            <a:endParaRPr lang="en-GB" dirty="0"/>
          </a:p>
        </p:txBody>
      </p:sp>
      <p:pic>
        <p:nvPicPr>
          <p:cNvPr id="6" name="Picture 5">
            <a:extLst>
              <a:ext uri="{FF2B5EF4-FFF2-40B4-BE49-F238E27FC236}">
                <a16:creationId xmlns:a16="http://schemas.microsoft.com/office/drawing/2014/main" id="{13E9FA8C-F0C5-4F68-A288-711DE91ED8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1829" y="2280722"/>
            <a:ext cx="4183361" cy="3631798"/>
          </a:xfrm>
          <a:prstGeom prst="rect">
            <a:avLst/>
          </a:prstGeom>
          <a:noFill/>
          <a:ln>
            <a:noFill/>
          </a:ln>
        </p:spPr>
      </p:pic>
      <p:sp>
        <p:nvSpPr>
          <p:cNvPr id="7" name="TextBox 6">
            <a:extLst>
              <a:ext uri="{FF2B5EF4-FFF2-40B4-BE49-F238E27FC236}">
                <a16:creationId xmlns:a16="http://schemas.microsoft.com/office/drawing/2014/main" id="{DF636474-924D-4CDB-AA40-A1A08ACD625E}"/>
              </a:ext>
            </a:extLst>
          </p:cNvPr>
          <p:cNvSpPr txBox="1"/>
          <p:nvPr/>
        </p:nvSpPr>
        <p:spPr>
          <a:xfrm>
            <a:off x="7505392" y="5912520"/>
            <a:ext cx="3513455" cy="646331"/>
          </a:xfrm>
          <a:prstGeom prst="rect">
            <a:avLst/>
          </a:prstGeom>
          <a:noFill/>
        </p:spPr>
        <p:txBody>
          <a:bodyPr wrap="square" rtlCol="0">
            <a:spAutoFit/>
          </a:bodyPr>
          <a:lstStyle/>
          <a:p>
            <a:pPr algn="ctr"/>
            <a:r>
              <a:rPr lang="en-US" dirty="0"/>
              <a:t>Coffee shops are the first or second most popular venues</a:t>
            </a:r>
            <a:endParaRPr lang="en-GB" dirty="0"/>
          </a:p>
        </p:txBody>
      </p:sp>
    </p:spTree>
    <p:extLst>
      <p:ext uri="{BB962C8B-B14F-4D97-AF65-F5344CB8AC3E}">
        <p14:creationId xmlns:p14="http://schemas.microsoft.com/office/powerpoint/2010/main" val="407972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928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Are coffee shops a good predictor of gentrification?</vt:lpstr>
      <vt:lpstr>1 Introduction</vt:lpstr>
      <vt:lpstr>2 Data gathering</vt:lpstr>
      <vt:lpstr>PowerPoint Presentation</vt:lpstr>
      <vt:lpstr>3 Analysis</vt:lpstr>
      <vt:lpstr>PowerPoint Presentation</vt:lpstr>
      <vt:lpstr>PowerPoint Presentation</vt:lpstr>
      <vt:lpstr>PowerPoint Presentation</vt:lpstr>
      <vt:lpstr>PowerPoint Presentation</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coffee shops a good predictor of gentrification?</dc:title>
  <dc:creator>Iskender</dc:creator>
  <cp:lastModifiedBy>Iskender</cp:lastModifiedBy>
  <cp:revision>5</cp:revision>
  <dcterms:created xsi:type="dcterms:W3CDTF">2021-07-05T21:51:11Z</dcterms:created>
  <dcterms:modified xsi:type="dcterms:W3CDTF">2021-07-05T23:23:55Z</dcterms:modified>
</cp:coreProperties>
</file>