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8" r:id="rId4"/>
    <p:sldId id="271" r:id="rId5"/>
    <p:sldId id="274" r:id="rId6"/>
    <p:sldId id="270" r:id="rId7"/>
    <p:sldId id="276" r:id="rId8"/>
    <p:sldId id="269" r:id="rId9"/>
    <p:sldId id="260" r:id="rId10"/>
    <p:sldId id="263" r:id="rId11"/>
    <p:sldId id="261" r:id="rId12"/>
    <p:sldId id="262" r:id="rId13"/>
    <p:sldId id="264" r:id="rId14"/>
    <p:sldId id="277" r:id="rId15"/>
    <p:sldId id="265" r:id="rId16"/>
    <p:sldId id="273" r:id="rId17"/>
    <p:sldId id="275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58" y="-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8499-5785-45A0-B16F-AB221E58CA6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406EC-D7F2-4CA5-BB16-1D009182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4C5E2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2455"/>
              </a:lnSpc>
            </a:pPr>
            <a:r>
              <a:rPr spc="-100" smtClean="0"/>
              <a:t>TR</a:t>
            </a:r>
            <a:r>
              <a:rPr spc="-105" smtClean="0"/>
              <a:t>E</a:t>
            </a:r>
            <a:r>
              <a:rPr spc="-5" smtClean="0"/>
              <a:t>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4C5E2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2455"/>
              </a:lnSpc>
            </a:pPr>
            <a:r>
              <a:rPr spc="-100" smtClean="0"/>
              <a:t>TR</a:t>
            </a:r>
            <a:r>
              <a:rPr spc="-105" smtClean="0"/>
              <a:t>E</a:t>
            </a:r>
            <a:r>
              <a:rPr spc="-5" smtClean="0"/>
              <a:t>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4C5E2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2455"/>
              </a:lnSpc>
            </a:pPr>
            <a:r>
              <a:rPr spc="-100" smtClean="0"/>
              <a:t>TR</a:t>
            </a:r>
            <a:r>
              <a:rPr spc="-105" smtClean="0"/>
              <a:t>E</a:t>
            </a:r>
            <a:r>
              <a:rPr spc="-5" smtClean="0"/>
              <a:t>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4C5E2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2455"/>
              </a:lnSpc>
            </a:pPr>
            <a:r>
              <a:rPr spc="-100" smtClean="0"/>
              <a:t>TR</a:t>
            </a:r>
            <a:r>
              <a:rPr spc="-105" smtClean="0"/>
              <a:t>E</a:t>
            </a:r>
            <a:r>
              <a:rPr spc="-5" smtClean="0"/>
              <a:t>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4C5E2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2455"/>
              </a:lnSpc>
            </a:pPr>
            <a:r>
              <a:rPr spc="-100" smtClean="0"/>
              <a:t>TR</a:t>
            </a:r>
            <a:r>
              <a:rPr spc="-105" smtClean="0"/>
              <a:t>E</a:t>
            </a:r>
            <a:r>
              <a:rPr spc="-5" smtClean="0"/>
              <a:t>Y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259" y="1904238"/>
            <a:ext cx="6253480" cy="1958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9650" y="2096770"/>
            <a:ext cx="5465445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80040" y="6384625"/>
            <a:ext cx="7512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4C5E2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2455"/>
              </a:lnSpc>
            </a:pPr>
            <a:r>
              <a:rPr spc="-100" smtClean="0"/>
              <a:t>TR</a:t>
            </a:r>
            <a:r>
              <a:rPr spc="-105" smtClean="0"/>
              <a:t>E</a:t>
            </a:r>
            <a:r>
              <a:rPr spc="-5" smtClean="0"/>
              <a:t>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508995" y="6633516"/>
            <a:ext cx="6940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04040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03135"/>
            <a:ext cx="12192000" cy="55244"/>
            <a:chOff x="0" y="6803135"/>
            <a:chExt cx="12192000" cy="55244"/>
          </a:xfrm>
        </p:grpSpPr>
        <p:sp>
          <p:nvSpPr>
            <p:cNvPr id="3" name="object 3"/>
            <p:cNvSpPr/>
            <p:nvPr/>
          </p:nvSpPr>
          <p:spPr>
            <a:xfrm>
              <a:off x="9779507" y="6803135"/>
              <a:ext cx="1981200" cy="55244"/>
            </a:xfrm>
            <a:custGeom>
              <a:avLst/>
              <a:gdLst/>
              <a:ahLst/>
              <a:cxnLst/>
              <a:rect l="l" t="t" r="r" b="b"/>
              <a:pathLst>
                <a:path w="1981200" h="55245">
                  <a:moveTo>
                    <a:pt x="1981200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81200" y="54863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03135"/>
              <a:ext cx="9779635" cy="55244"/>
            </a:xfrm>
            <a:custGeom>
              <a:avLst/>
              <a:gdLst/>
              <a:ahLst/>
              <a:cxnLst/>
              <a:rect l="l" t="t" r="r" b="b"/>
              <a:pathLst>
                <a:path w="9779635" h="55245">
                  <a:moveTo>
                    <a:pt x="977950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9779508" y="54863"/>
                  </a:lnTo>
                  <a:lnTo>
                    <a:pt x="9779508" y="0"/>
                  </a:lnTo>
                  <a:close/>
                </a:path>
              </a:pathLst>
            </a:custGeom>
            <a:solidFill>
              <a:srgbClr val="E80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60707" y="6803135"/>
              <a:ext cx="431800" cy="55244"/>
            </a:xfrm>
            <a:custGeom>
              <a:avLst/>
              <a:gdLst/>
              <a:ahLst/>
              <a:cxnLst/>
              <a:rect l="l" t="t" r="r" b="b"/>
              <a:pathLst>
                <a:path w="431800" h="55245">
                  <a:moveTo>
                    <a:pt x="43129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431292" y="54863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781031" y="2699004"/>
            <a:ext cx="2411095" cy="114300"/>
          </a:xfrm>
          <a:custGeom>
            <a:avLst/>
            <a:gdLst/>
            <a:ahLst/>
            <a:cxnLst/>
            <a:rect l="l" t="t" r="r" b="b"/>
            <a:pathLst>
              <a:path w="2411095" h="114300">
                <a:moveTo>
                  <a:pt x="2410968" y="0"/>
                </a:moveTo>
                <a:lnTo>
                  <a:pt x="0" y="0"/>
                </a:lnTo>
                <a:lnTo>
                  <a:pt x="0" y="114300"/>
                </a:lnTo>
                <a:lnTo>
                  <a:pt x="2410968" y="114300"/>
                </a:lnTo>
                <a:lnTo>
                  <a:pt x="2410968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5343" y="152400"/>
            <a:ext cx="12106910" cy="6629400"/>
            <a:chOff x="85343" y="114297"/>
            <a:chExt cx="12106910" cy="66294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3" y="114297"/>
              <a:ext cx="9086088" cy="6629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24399" y="2834639"/>
              <a:ext cx="7467600" cy="1262380"/>
            </a:xfrm>
            <a:custGeom>
              <a:avLst/>
              <a:gdLst/>
              <a:ahLst/>
              <a:cxnLst/>
              <a:rect l="l" t="t" r="r" b="b"/>
              <a:pathLst>
                <a:path w="7467600" h="1262379">
                  <a:moveTo>
                    <a:pt x="7467600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7467600" y="1261872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FF">
                <a:alpha val="7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24400" y="2834639"/>
            <a:ext cx="7467600" cy="1262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075" marR="1224280">
              <a:lnSpc>
                <a:spcPct val="100000"/>
              </a:lnSpc>
              <a:spcBef>
                <a:spcPts val="110"/>
              </a:spcBef>
            </a:pPr>
            <a:r>
              <a:rPr sz="3800" b="1" dirty="0">
                <a:latin typeface="Calibri"/>
                <a:cs typeface="Calibri"/>
              </a:rPr>
              <a:t>Heart</a:t>
            </a:r>
            <a:r>
              <a:rPr sz="3800" b="1" spc="-30" dirty="0">
                <a:latin typeface="Calibri"/>
                <a:cs typeface="Calibri"/>
              </a:rPr>
              <a:t> </a:t>
            </a:r>
            <a:r>
              <a:rPr sz="3800" b="1" spc="-5" dirty="0">
                <a:latin typeface="Calibri"/>
                <a:cs typeface="Calibri"/>
              </a:rPr>
              <a:t>Disease</a:t>
            </a:r>
            <a:r>
              <a:rPr sz="3800" b="1" spc="-20" dirty="0">
                <a:latin typeface="Calibri"/>
                <a:cs typeface="Calibri"/>
              </a:rPr>
              <a:t> </a:t>
            </a:r>
            <a:r>
              <a:rPr sz="3800" b="1" spc="-10" dirty="0">
                <a:latin typeface="Calibri"/>
                <a:cs typeface="Calibri"/>
              </a:rPr>
              <a:t>Prediction</a:t>
            </a:r>
            <a:r>
              <a:rPr sz="3800" b="1" spc="-40" dirty="0">
                <a:latin typeface="Calibri"/>
                <a:cs typeface="Calibri"/>
              </a:rPr>
              <a:t> </a:t>
            </a:r>
            <a:r>
              <a:rPr sz="3800" b="1" dirty="0">
                <a:latin typeface="Calibri"/>
                <a:cs typeface="Calibri"/>
              </a:rPr>
              <a:t>Using </a:t>
            </a:r>
            <a:r>
              <a:rPr sz="3800" b="1" spc="-840" dirty="0">
                <a:latin typeface="Calibri"/>
                <a:cs typeface="Calibri"/>
              </a:rPr>
              <a:t> </a:t>
            </a:r>
            <a:r>
              <a:rPr sz="3800" b="1" spc="-5" dirty="0">
                <a:latin typeface="Calibri"/>
                <a:cs typeface="Calibri"/>
              </a:rPr>
              <a:t>Machine</a:t>
            </a:r>
            <a:r>
              <a:rPr sz="3800" b="1" spc="-10" dirty="0">
                <a:latin typeface="Calibri"/>
                <a:cs typeface="Calibri"/>
              </a:rPr>
              <a:t> </a:t>
            </a:r>
            <a:r>
              <a:rPr sz="3800" b="1" dirty="0">
                <a:latin typeface="Calibri"/>
                <a:cs typeface="Calibri"/>
              </a:rPr>
              <a:t>Learning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2727" y="4110567"/>
            <a:ext cx="2225675" cy="174342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8925" algn="ctr">
              <a:lnSpc>
                <a:spcPct val="100000"/>
              </a:lnSpc>
              <a:spcBef>
                <a:spcPts val="635"/>
              </a:spcBef>
            </a:pPr>
            <a:r>
              <a:rPr sz="1800" b="1" spc="5" dirty="0" smtClean="0">
                <a:solidFill>
                  <a:srgbClr val="00AFEF"/>
                </a:solidFill>
                <a:latin typeface="Candara"/>
                <a:cs typeface="Candara"/>
              </a:rPr>
              <a:t>By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SzPct val="10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b="1" spc="-20" dirty="0" err="1" smtClean="0">
                <a:solidFill>
                  <a:srgbClr val="00579A"/>
                </a:solidFill>
                <a:latin typeface="Candara"/>
                <a:cs typeface="Candara"/>
              </a:rPr>
              <a:t>Ishrat</a:t>
            </a:r>
            <a:r>
              <a:rPr lang="en-US" b="1" spc="-20" dirty="0" smtClean="0">
                <a:solidFill>
                  <a:srgbClr val="00579A"/>
                </a:solidFill>
                <a:latin typeface="Candara"/>
                <a:cs typeface="Candara"/>
              </a:rPr>
              <a:t> </a:t>
            </a:r>
            <a:r>
              <a:rPr lang="en-US" b="1" spc="-20" dirty="0" err="1" smtClean="0">
                <a:solidFill>
                  <a:srgbClr val="00579A"/>
                </a:solidFill>
                <a:latin typeface="Candara"/>
                <a:cs typeface="Candara"/>
              </a:rPr>
              <a:t>Jahan</a:t>
            </a:r>
            <a:endParaRPr sz="1800" dirty="0" smtClean="0">
              <a:latin typeface="Candara"/>
              <a:cs typeface="Candara"/>
            </a:endParaRPr>
          </a:p>
          <a:p>
            <a:pPr marL="307975">
              <a:lnSpc>
                <a:spcPct val="100000"/>
              </a:lnSpc>
            </a:pPr>
            <a:r>
              <a:rPr sz="1800" b="1" spc="-5" smtClean="0">
                <a:solidFill>
                  <a:srgbClr val="00579A"/>
                </a:solidFill>
                <a:latin typeface="Candara"/>
                <a:cs typeface="Candara"/>
              </a:rPr>
              <a:t>1912</a:t>
            </a:r>
            <a:r>
              <a:rPr lang="en-US" sz="1800" b="1" spc="-5" smtClean="0">
                <a:solidFill>
                  <a:srgbClr val="00579A"/>
                </a:solidFill>
                <a:latin typeface="Candara"/>
                <a:cs typeface="Candara"/>
              </a:rPr>
              <a:t>1909042</a:t>
            </a:r>
            <a:endParaRPr sz="1800" dirty="0">
              <a:latin typeface="Candara"/>
              <a:cs typeface="Candara"/>
            </a:endParaRPr>
          </a:p>
          <a:p>
            <a:pPr marL="307975" marR="316230" indent="-295910">
              <a:lnSpc>
                <a:spcPct val="100000"/>
              </a:lnSpc>
              <a:spcBef>
                <a:spcPts val="5"/>
              </a:spcBef>
              <a:buSzPct val="10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b="1" spc="-5" dirty="0" smtClean="0">
                <a:solidFill>
                  <a:srgbClr val="00579A"/>
                </a:solidFill>
                <a:latin typeface="Candara"/>
                <a:cs typeface="Candara"/>
              </a:rPr>
              <a:t>Maria </a:t>
            </a:r>
            <a:r>
              <a:rPr lang="en-US" b="1" spc="-5" dirty="0" err="1" smtClean="0">
                <a:solidFill>
                  <a:srgbClr val="00579A"/>
                </a:solidFill>
                <a:latin typeface="Candara"/>
                <a:cs typeface="Candara"/>
              </a:rPr>
              <a:t>Rahman</a:t>
            </a:r>
            <a:r>
              <a:rPr lang="en-US" b="1" spc="-5" dirty="0" smtClean="0">
                <a:solidFill>
                  <a:srgbClr val="00579A"/>
                </a:solidFill>
                <a:latin typeface="Candara"/>
                <a:cs typeface="Candara"/>
              </a:rPr>
              <a:t> </a:t>
            </a:r>
            <a:r>
              <a:rPr lang="en-US" b="1" spc="-5" dirty="0" err="1" smtClean="0">
                <a:solidFill>
                  <a:srgbClr val="00579A"/>
                </a:solidFill>
                <a:latin typeface="Candara"/>
                <a:cs typeface="Candara"/>
              </a:rPr>
              <a:t>Jui</a:t>
            </a:r>
            <a:r>
              <a:rPr lang="en-US" b="1" spc="-5" dirty="0" smtClean="0">
                <a:solidFill>
                  <a:srgbClr val="00579A"/>
                </a:solidFill>
                <a:latin typeface="Candara"/>
                <a:cs typeface="Candara"/>
              </a:rPr>
              <a:t> </a:t>
            </a:r>
          </a:p>
          <a:p>
            <a:pPr marL="307975" marR="316230" indent="-295910">
              <a:lnSpc>
                <a:spcPct val="100000"/>
              </a:lnSpc>
              <a:spcBef>
                <a:spcPts val="5"/>
              </a:spcBef>
              <a:buSzPct val="10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 smtClean="0">
                <a:solidFill>
                  <a:srgbClr val="00579A"/>
                </a:solidFill>
                <a:latin typeface="Candara"/>
                <a:cs typeface="Candara"/>
              </a:rPr>
              <a:t>1</a:t>
            </a:r>
            <a:r>
              <a:rPr lang="en-US" sz="1800" b="1" spc="-5" dirty="0" smtClean="0">
                <a:solidFill>
                  <a:srgbClr val="00579A"/>
                </a:solidFill>
                <a:latin typeface="Candara"/>
                <a:cs typeface="Candara"/>
              </a:rPr>
              <a:t>922236642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9201" y="121730"/>
            <a:ext cx="3712845" cy="104139"/>
            <a:chOff x="469201" y="121730"/>
            <a:chExt cx="3712845" cy="104139"/>
          </a:xfrm>
        </p:grpSpPr>
        <p:sp>
          <p:nvSpPr>
            <p:cNvPr id="4" name="object 4"/>
            <p:cNvSpPr/>
            <p:nvPr/>
          </p:nvSpPr>
          <p:spPr>
            <a:xfrm>
              <a:off x="473963" y="126493"/>
              <a:ext cx="3703320" cy="94615"/>
            </a:xfrm>
            <a:custGeom>
              <a:avLst/>
              <a:gdLst/>
              <a:ahLst/>
              <a:cxnLst/>
              <a:rect l="l" t="t" r="r" b="b"/>
              <a:pathLst>
                <a:path w="3703320" h="94614">
                  <a:moveTo>
                    <a:pt x="3703320" y="0"/>
                  </a:moveTo>
                  <a:lnTo>
                    <a:pt x="0" y="0"/>
                  </a:lnTo>
                  <a:lnTo>
                    <a:pt x="0" y="94359"/>
                  </a:lnTo>
                  <a:lnTo>
                    <a:pt x="3703320" y="94359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963" y="126493"/>
              <a:ext cx="3703320" cy="94615"/>
            </a:xfrm>
            <a:custGeom>
              <a:avLst/>
              <a:gdLst/>
              <a:ahLst/>
              <a:cxnLst/>
              <a:rect l="l" t="t" r="r" b="b"/>
              <a:pathLst>
                <a:path w="3703320" h="94614">
                  <a:moveTo>
                    <a:pt x="0" y="94359"/>
                  </a:moveTo>
                  <a:lnTo>
                    <a:pt x="3703320" y="94359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4359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042147" y="131067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60">
                <a:moveTo>
                  <a:pt x="3703320" y="0"/>
                </a:moveTo>
                <a:lnTo>
                  <a:pt x="0" y="0"/>
                </a:lnTo>
                <a:lnTo>
                  <a:pt x="0" y="98802"/>
                </a:lnTo>
                <a:lnTo>
                  <a:pt x="3703320" y="9880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579" y="140209"/>
            <a:ext cx="3702050" cy="91440"/>
          </a:xfrm>
          <a:custGeom>
            <a:avLst/>
            <a:gdLst/>
            <a:ahLst/>
            <a:cxnLst/>
            <a:rect l="l" t="t" r="r" b="b"/>
            <a:pathLst>
              <a:path w="3702050" h="91439">
                <a:moveTo>
                  <a:pt x="3701796" y="0"/>
                </a:moveTo>
                <a:lnTo>
                  <a:pt x="0" y="0"/>
                </a:lnTo>
                <a:lnTo>
                  <a:pt x="0" y="91438"/>
                </a:lnTo>
                <a:lnTo>
                  <a:pt x="3701796" y="91438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0248" y="303275"/>
            <a:ext cx="11300460" cy="495007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20"/>
              </a:spcBef>
            </a:pPr>
            <a:r>
              <a:rPr lang="en-US" sz="3200" spc="-5" dirty="0" smtClean="0">
                <a:solidFill>
                  <a:srgbClr val="FFFFFF"/>
                </a:solidFill>
                <a:latin typeface="Calibri"/>
                <a:cs typeface="Calibri"/>
              </a:rPr>
              <a:t>Logistic Regression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4064" y="5410200"/>
            <a:ext cx="2263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ndara"/>
                <a:cs typeface="Candara"/>
              </a:rPr>
              <a:t>Accuracy:</a:t>
            </a:r>
            <a:r>
              <a:rPr sz="2400" b="1" spc="-15" dirty="0">
                <a:latin typeface="Candara"/>
                <a:cs typeface="Candara"/>
              </a:rPr>
              <a:t> </a:t>
            </a:r>
            <a:r>
              <a:rPr lang="en-US" sz="2400" b="1" dirty="0" smtClean="0">
                <a:latin typeface="Candara"/>
                <a:cs typeface="Candara"/>
              </a:rPr>
              <a:t>81.0</a:t>
            </a:r>
            <a:r>
              <a:rPr sz="2400" b="1" spc="-30" dirty="0" smtClean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%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" name="object 10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 smtClean="0"/>
              <a:t>  </a:t>
            </a:r>
          </a:p>
          <a:p>
            <a:pPr marL="38100">
              <a:lnSpc>
                <a:spcPts val="123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07" y="1428627"/>
            <a:ext cx="4267200" cy="3440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627"/>
            <a:ext cx="4572846" cy="34408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9" name="object 9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055864" y="188979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4340" y="204217"/>
            <a:ext cx="3703320" cy="90170"/>
          </a:xfrm>
          <a:custGeom>
            <a:avLst/>
            <a:gdLst/>
            <a:ahLst/>
            <a:cxnLst/>
            <a:rect l="l" t="t" r="r" b="b"/>
            <a:pathLst>
              <a:path w="3703320" h="90170">
                <a:moveTo>
                  <a:pt x="3703319" y="0"/>
                </a:moveTo>
                <a:lnTo>
                  <a:pt x="0" y="0"/>
                </a:lnTo>
                <a:lnTo>
                  <a:pt x="0" y="89914"/>
                </a:lnTo>
                <a:lnTo>
                  <a:pt x="3703319" y="89914"/>
                </a:lnTo>
                <a:lnTo>
                  <a:pt x="3703319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60248" y="376427"/>
            <a:ext cx="11300460" cy="556563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R="196850" algn="ctr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KNN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6175" y="5616651"/>
            <a:ext cx="2261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ndara"/>
                <a:cs typeface="Candara"/>
              </a:rPr>
              <a:t>Accuracy:</a:t>
            </a:r>
            <a:r>
              <a:rPr sz="2400" b="1" spc="-15" dirty="0">
                <a:latin typeface="Candara"/>
                <a:cs typeface="Candara"/>
              </a:rPr>
              <a:t> </a:t>
            </a:r>
            <a:r>
              <a:rPr lang="en-US" sz="2400" b="1" spc="-5" dirty="0" smtClean="0">
                <a:latin typeface="Candara"/>
                <a:cs typeface="Candara"/>
              </a:rPr>
              <a:t>77.75</a:t>
            </a:r>
            <a:r>
              <a:rPr sz="2400" b="1" spc="-20" dirty="0" smtClean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%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447800"/>
            <a:ext cx="4114800" cy="3488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62036"/>
            <a:ext cx="4205820" cy="3474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1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9" name="object 9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39395" algn="ctr">
              <a:lnSpc>
                <a:spcPct val="100000"/>
              </a:lnSpc>
              <a:spcBef>
                <a:spcPts val="635"/>
              </a:spcBef>
            </a:pPr>
            <a:r>
              <a:rPr lang="en-US" sz="3200" spc="-5" dirty="0" smtClean="0">
                <a:solidFill>
                  <a:srgbClr val="FFFFFF"/>
                </a:solidFill>
                <a:latin typeface="Calibri"/>
                <a:cs typeface="Calibri"/>
              </a:rPr>
              <a:t>Decision Tree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2197" y="5437733"/>
            <a:ext cx="220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ndara"/>
                <a:cs typeface="Candara"/>
              </a:rPr>
              <a:t>Accuracy:</a:t>
            </a:r>
            <a:r>
              <a:rPr sz="2400" b="1" spc="-45" dirty="0">
                <a:latin typeface="Candara"/>
                <a:cs typeface="Candara"/>
              </a:rPr>
              <a:t> </a:t>
            </a:r>
            <a:r>
              <a:rPr lang="en-US" sz="2400" b="1" spc="-5" dirty="0" smtClean="0">
                <a:latin typeface="Candara"/>
                <a:cs typeface="Candara"/>
              </a:rPr>
              <a:t>80</a:t>
            </a:r>
            <a:r>
              <a:rPr sz="2400" b="1" spc="-5" dirty="0" smtClean="0">
                <a:latin typeface="Candara"/>
                <a:cs typeface="Candara"/>
              </a:rPr>
              <a:t>.</a:t>
            </a:r>
            <a:r>
              <a:rPr lang="en-US" sz="2400" b="1" spc="-5" dirty="0" smtClean="0">
                <a:latin typeface="Candara"/>
                <a:cs typeface="Candara"/>
              </a:rPr>
              <a:t>0</a:t>
            </a:r>
            <a:r>
              <a:rPr sz="2400" b="1" spc="-5" dirty="0" smtClean="0">
                <a:latin typeface="Candara"/>
                <a:cs typeface="Candara"/>
              </a:rPr>
              <a:t>%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415980"/>
            <a:ext cx="4224704" cy="3565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415980"/>
            <a:ext cx="4352652" cy="3565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1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9" name="object 9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372745" algn="ctr">
              <a:lnSpc>
                <a:spcPct val="100000"/>
              </a:lnSpc>
              <a:spcBef>
                <a:spcPts val="635"/>
              </a:spcBef>
            </a:pPr>
            <a:r>
              <a:rPr lang="en-US" sz="3200" spc="-5" dirty="0" smtClean="0">
                <a:solidFill>
                  <a:srgbClr val="FFFFFF"/>
                </a:solidFill>
                <a:latin typeface="Calibri"/>
                <a:cs typeface="Calibri"/>
              </a:rPr>
              <a:t>Naive Bayes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6175" y="5616651"/>
            <a:ext cx="289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ndara"/>
                <a:cs typeface="Candara"/>
              </a:rPr>
              <a:t>Accuracy:</a:t>
            </a:r>
            <a:r>
              <a:rPr sz="2400" b="1" spc="-30" dirty="0">
                <a:latin typeface="Candara"/>
                <a:cs typeface="Candara"/>
              </a:rPr>
              <a:t> </a:t>
            </a:r>
            <a:r>
              <a:rPr lang="en-US" sz="2400" b="1" spc="-5" dirty="0" smtClean="0">
                <a:latin typeface="Candara"/>
                <a:cs typeface="Candara"/>
              </a:rPr>
              <a:t>67</a:t>
            </a:r>
            <a:r>
              <a:rPr sz="2400" b="1" spc="-5" dirty="0" smtClean="0">
                <a:latin typeface="Candara"/>
                <a:cs typeface="Candara"/>
              </a:rPr>
              <a:t>.</a:t>
            </a:r>
            <a:r>
              <a:rPr lang="en-US" sz="2400" b="1" spc="-5" dirty="0" smtClean="0">
                <a:latin typeface="Candara"/>
                <a:cs typeface="Candara"/>
              </a:rPr>
              <a:t>75</a:t>
            </a:r>
            <a:r>
              <a:rPr sz="2400" b="1" spc="-5" dirty="0" smtClean="0">
                <a:latin typeface="Candara"/>
                <a:cs typeface="Candara"/>
              </a:rPr>
              <a:t>%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5867"/>
            <a:ext cx="4367599" cy="3382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600199"/>
            <a:ext cx="4114801" cy="34010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1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9" name="object 9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372745" algn="ctr">
              <a:lnSpc>
                <a:spcPct val="100000"/>
              </a:lnSpc>
              <a:spcBef>
                <a:spcPts val="635"/>
              </a:spcBef>
            </a:pPr>
            <a:r>
              <a:rPr lang="en-US" sz="3200" spc="-5" dirty="0" smtClean="0">
                <a:solidFill>
                  <a:schemeClr val="accent2"/>
                </a:solidFill>
                <a:latin typeface="Calibri"/>
                <a:cs typeface="Calibri"/>
              </a:rPr>
              <a:t>SVM</a:t>
            </a:r>
            <a:endParaRPr sz="32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6175" y="5616651"/>
            <a:ext cx="289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ndara"/>
                <a:cs typeface="Candara"/>
              </a:rPr>
              <a:t>Accuracy:</a:t>
            </a:r>
            <a:r>
              <a:rPr sz="2400" b="1" spc="-30" dirty="0">
                <a:latin typeface="Candara"/>
                <a:cs typeface="Candara"/>
              </a:rPr>
              <a:t> </a:t>
            </a:r>
            <a:r>
              <a:rPr lang="en-US" sz="2400" b="1" spc="-5" dirty="0" smtClean="0">
                <a:latin typeface="Candara"/>
                <a:cs typeface="Candara"/>
              </a:rPr>
              <a:t>81.0</a:t>
            </a:r>
            <a:r>
              <a:rPr sz="2400" b="1" spc="-5" dirty="0" smtClean="0">
                <a:latin typeface="Candara"/>
                <a:cs typeface="Candara"/>
              </a:rPr>
              <a:t>%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89" y="1524000"/>
            <a:ext cx="4124688" cy="34221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1"/>
            <a:ext cx="4328414" cy="34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3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9" name="object 9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748665"/>
          </a:xfrm>
          <a:prstGeom prst="rect">
            <a:avLst/>
          </a:prstGeom>
          <a:solidFill>
            <a:srgbClr val="001F5F"/>
          </a:solidFill>
          <a:ln w="1270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454025" algn="ctr">
              <a:lnSpc>
                <a:spcPct val="100000"/>
              </a:lnSpc>
              <a:spcBef>
                <a:spcPts val="40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Comparisons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11020"/>
              </p:ext>
            </p:extLst>
          </p:nvPr>
        </p:nvGraphicFramePr>
        <p:xfrm>
          <a:off x="1556766" y="1450975"/>
          <a:ext cx="7463789" cy="3905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1233804"/>
                <a:gridCol w="1280160"/>
                <a:gridCol w="1329055"/>
                <a:gridCol w="1430020"/>
              </a:tblGrid>
              <a:tr h="55664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andara"/>
                          <a:cs typeface="Candara"/>
                        </a:rPr>
                        <a:t>Classification</a:t>
                      </a:r>
                      <a:r>
                        <a:rPr sz="1800" b="1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b="1" spc="-5" dirty="0">
                          <a:latin typeface="Candara"/>
                          <a:cs typeface="Candara"/>
                        </a:rPr>
                        <a:t>Model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andara"/>
                          <a:cs typeface="Candara"/>
                        </a:rPr>
                        <a:t>Accuracy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andara"/>
                          <a:cs typeface="Candara"/>
                        </a:rPr>
                        <a:t>Precision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andara"/>
                          <a:cs typeface="Candara"/>
                        </a:rPr>
                        <a:t>Recall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andara"/>
                          <a:cs typeface="Candara"/>
                        </a:rPr>
                        <a:t>F1</a:t>
                      </a:r>
                      <a:r>
                        <a:rPr sz="1800" b="1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b="1" spc="-5" dirty="0">
                          <a:latin typeface="Candara"/>
                          <a:cs typeface="Candara"/>
                        </a:rPr>
                        <a:t>Score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  <a:tr h="792226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sz="1800" b="1" spc="-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-5" dirty="0">
                          <a:latin typeface="Times New Roman" pitchFamily="18" charset="0"/>
                          <a:cs typeface="Times New Roman" pitchFamily="18" charset="0"/>
                        </a:rPr>
                        <a:t>Forest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latin typeface="Times New Roman" pitchFamily="18" charset="0"/>
                          <a:cs typeface="Times New Roman" pitchFamily="18" charset="0"/>
                        </a:rPr>
                        <a:t>Classifier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0.8525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0.820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0.850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0</a:t>
                      </a:r>
                      <a:r>
                        <a:rPr sz="1800" spc="-4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 smtClean="0">
                          <a:latin typeface="Candara"/>
                          <a:cs typeface="Candara"/>
                        </a:rPr>
                        <a:t>.</a:t>
                      </a: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830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2616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KNN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0.7775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0.830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0.780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</a:pPr>
                      <a:r>
                        <a:rPr sz="1800" spc="-5" dirty="0" smtClean="0">
                          <a:latin typeface="Candara"/>
                          <a:cs typeface="Candara"/>
                        </a:rPr>
                        <a:t>0</a:t>
                      </a: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.800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92099"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Tree</a:t>
                      </a:r>
                      <a:endParaRPr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0.800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0.800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lang="en-US" sz="1800" spc="5" dirty="0" smtClean="0">
                          <a:latin typeface="Candara"/>
                          <a:cs typeface="Candara"/>
                        </a:rPr>
                        <a:t>0.800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sz="1800" spc="-5" dirty="0" smtClean="0">
                          <a:latin typeface="Candara"/>
                          <a:cs typeface="Candara"/>
                        </a:rPr>
                        <a:t>0.</a:t>
                      </a: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800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877"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Logistic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Regression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0.810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0.850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0.810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sz="1800" spc="-5" dirty="0" smtClean="0">
                          <a:latin typeface="Candara"/>
                          <a:cs typeface="Candara"/>
                        </a:rPr>
                        <a:t>0.</a:t>
                      </a: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830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876"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lang="en-US" sz="1800" b="1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Naïve</a:t>
                      </a:r>
                      <a:r>
                        <a:rPr lang="en-US" sz="1800" b="1" spc="-5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Bayes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0.6775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0.840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0.680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sz="1800" spc="-5" dirty="0" smtClean="0">
                          <a:latin typeface="Candara"/>
                          <a:cs typeface="Candara"/>
                        </a:rPr>
                        <a:t>0.</a:t>
                      </a:r>
                      <a:r>
                        <a:rPr lang="en-US" sz="1800" spc="-5" dirty="0" smtClean="0">
                          <a:latin typeface="Candara"/>
                          <a:cs typeface="Candara"/>
                        </a:rPr>
                        <a:t>730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876"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lang="en-US" sz="1800" b="1" spc="-5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sz="1800" dirty="0">
                        <a:solidFill>
                          <a:schemeClr val="accent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lang="en-US" sz="1800" spc="-5" dirty="0" smtClean="0">
                          <a:solidFill>
                            <a:schemeClr val="accent2"/>
                          </a:solidFill>
                          <a:latin typeface="Candara"/>
                          <a:cs typeface="Candara"/>
                        </a:rPr>
                        <a:t>0.810</a:t>
                      </a:r>
                      <a:endParaRPr sz="1800" dirty="0">
                        <a:solidFill>
                          <a:schemeClr val="accent2"/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Candara"/>
                          <a:cs typeface="Candara"/>
                        </a:rPr>
                        <a:t>0.850</a:t>
                      </a:r>
                      <a:endParaRPr sz="1800" dirty="0">
                        <a:solidFill>
                          <a:schemeClr val="accent2"/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Candara"/>
                          <a:cs typeface="Candara"/>
                        </a:rPr>
                        <a:t>0.810</a:t>
                      </a:r>
                      <a:endParaRPr sz="1800" dirty="0">
                        <a:solidFill>
                          <a:schemeClr val="accent2"/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sz="1800" spc="-5" dirty="0" smtClean="0">
                          <a:solidFill>
                            <a:schemeClr val="accent2"/>
                          </a:solidFill>
                          <a:latin typeface="Candara"/>
                          <a:cs typeface="Candara"/>
                        </a:rPr>
                        <a:t>0.</a:t>
                      </a:r>
                      <a:r>
                        <a:rPr lang="en-US" sz="1800" spc="-5" dirty="0" smtClean="0">
                          <a:solidFill>
                            <a:schemeClr val="accent2"/>
                          </a:solidFill>
                          <a:latin typeface="Candara"/>
                          <a:cs typeface="Candara"/>
                        </a:rPr>
                        <a:t>830</a:t>
                      </a:r>
                      <a:endParaRPr sz="1800" dirty="0">
                        <a:solidFill>
                          <a:schemeClr val="accent2"/>
                        </a:solidFill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Comparison of Performance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6" name="object 10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38100">
              <a:lnSpc>
                <a:spcPts val="123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15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1457050"/>
            <a:ext cx="670653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Comparison of Performance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6" name="object 10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38100">
              <a:lnSpc>
                <a:spcPts val="123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90500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Forest Classifier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performs the best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Highest accuracy for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Highest F1-score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Logistic Regression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accuracy closest to the highest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accuracy with same F1-score as Random Forest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DADA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209032"/>
            <a:ext cx="2411095" cy="116205"/>
          </a:xfrm>
          <a:custGeom>
            <a:avLst/>
            <a:gdLst/>
            <a:ahLst/>
            <a:cxnLst/>
            <a:rect l="l" t="t" r="r" b="b"/>
            <a:pathLst>
              <a:path w="2411095" h="116204">
                <a:moveTo>
                  <a:pt x="2410968" y="0"/>
                </a:moveTo>
                <a:lnTo>
                  <a:pt x="0" y="0"/>
                </a:lnTo>
                <a:lnTo>
                  <a:pt x="0" y="115824"/>
                </a:lnTo>
                <a:lnTo>
                  <a:pt x="2410968" y="115824"/>
                </a:lnTo>
                <a:lnTo>
                  <a:pt x="2410968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65170" y="1904238"/>
            <a:ext cx="5957570" cy="1958339"/>
          </a:xfrm>
          <a:prstGeom prst="rect">
            <a:avLst/>
          </a:prstGeom>
          <a:solidFill>
            <a:srgbClr val="FFFFFF"/>
          </a:solidFill>
          <a:ln w="38100">
            <a:solidFill>
              <a:srgbClr val="006FC0"/>
            </a:solidFill>
          </a:ln>
        </p:spPr>
        <p:txBody>
          <a:bodyPr vert="horz" wrap="square" lIns="0" tIns="42672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3360"/>
              </a:spcBef>
            </a:pPr>
            <a:r>
              <a:rPr spc="-305" dirty="0"/>
              <a:t>T</a:t>
            </a:r>
            <a:r>
              <a:rPr spc="-300" dirty="0"/>
              <a:t>h</a:t>
            </a:r>
            <a:r>
              <a:rPr spc="-305" dirty="0"/>
              <a:t>an</a:t>
            </a:r>
            <a:r>
              <a:rPr dirty="0"/>
              <a:t>k</a:t>
            </a:r>
            <a:r>
              <a:rPr spc="-305" dirty="0"/>
              <a:t> </a:t>
            </a:r>
            <a:r>
              <a:rPr spc="-770" dirty="0"/>
              <a:t>Y</a:t>
            </a:r>
            <a:r>
              <a:rPr spc="-300" dirty="0"/>
              <a:t>o</a:t>
            </a:r>
            <a:r>
              <a:rPr dirty="0"/>
              <a:t>u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-8762" y="4380357"/>
            <a:ext cx="5976620" cy="781050"/>
            <a:chOff x="-8762" y="4380357"/>
            <a:chExt cx="5976620" cy="781050"/>
          </a:xfrm>
        </p:grpSpPr>
        <p:sp>
          <p:nvSpPr>
            <p:cNvPr id="14" name="object 14"/>
            <p:cNvSpPr/>
            <p:nvPr/>
          </p:nvSpPr>
          <p:spPr>
            <a:xfrm>
              <a:off x="762" y="4389882"/>
              <a:ext cx="5957570" cy="762000"/>
            </a:xfrm>
            <a:custGeom>
              <a:avLst/>
              <a:gdLst/>
              <a:ahLst/>
              <a:cxnLst/>
              <a:rect l="l" t="t" r="r" b="b"/>
              <a:pathLst>
                <a:path w="5957570" h="762000">
                  <a:moveTo>
                    <a:pt x="5957316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57316" y="762000"/>
                  </a:lnTo>
                  <a:lnTo>
                    <a:pt x="5957316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" y="4389882"/>
              <a:ext cx="5957570" cy="762000"/>
            </a:xfrm>
            <a:custGeom>
              <a:avLst/>
              <a:gdLst/>
              <a:ahLst/>
              <a:cxnLst/>
              <a:rect l="l" t="t" r="r" b="b"/>
              <a:pathLst>
                <a:path w="5957570" h="762000">
                  <a:moveTo>
                    <a:pt x="0" y="762000"/>
                  </a:moveTo>
                  <a:lnTo>
                    <a:pt x="5957316" y="762000"/>
                  </a:lnTo>
                  <a:lnTo>
                    <a:pt x="5957316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55951" y="4500498"/>
            <a:ext cx="171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ndara"/>
                <a:cs typeface="Candara"/>
              </a:rPr>
              <a:t>Any</a:t>
            </a:r>
            <a:r>
              <a:rPr sz="2400" b="1" spc="-5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ndara"/>
                <a:cs typeface="Candara"/>
              </a:rPr>
              <a:t>Queries?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 smtClean="0"/>
              <a:t>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Corrections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1981200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Mention the number of Data points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Remove Heart Disease from Categorical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 SMOTE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Correction of Confusion Matrix to match the number of test data points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 SVM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 algn="ctr">
              <a:lnSpc>
                <a:spcPts val="1230"/>
              </a:lnSpc>
            </a:pPr>
            <a:endParaRPr lang="en-US" dirty="0"/>
          </a:p>
          <a:p>
            <a:pPr marL="38100" algn="ctr">
              <a:lnSpc>
                <a:spcPts val="1230"/>
              </a:lnSpc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Objective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19812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Accurately Predict Heart Disease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Health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the best performing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 algn="ctr">
              <a:lnSpc>
                <a:spcPts val="1230"/>
              </a:lnSpc>
            </a:pPr>
            <a:endParaRPr lang="en-US" dirty="0"/>
          </a:p>
          <a:p>
            <a:pPr marL="38100" algn="ctr">
              <a:lnSpc>
                <a:spcPts val="123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1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Dataset Description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3" name="TextBox 52"/>
          <p:cNvSpPr txBox="1"/>
          <p:nvPr/>
        </p:nvSpPr>
        <p:spPr>
          <a:xfrm>
            <a:off x="460247" y="1066800"/>
            <a:ext cx="113008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Titled “Heart Disease Prediction”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2020 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Annual CDC survey for people of most races in 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Originally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319795 rows × 18 columns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Reduced to 1999 data points  and 18 attribute 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use in this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duplicate/missing/null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target variables (No=Absence of Heart Disease, Yes=Presence of Heart Disease)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Categorical Features: Smoking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Alcohol Drinking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 Stroke, 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Diff Walking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 Sex, Race, Diabetic, 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Physical Activity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GenHealth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 Asthma, 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Kidney Disease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Skin Cancer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Continuous Features: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BMI,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Physical Health,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Mental Health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Age Category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Sleep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 smtClean="0"/>
              <a:t>  </a:t>
            </a:r>
          </a:p>
          <a:p>
            <a:pPr marL="38100">
              <a:lnSpc>
                <a:spcPts val="123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371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Dataset Description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10058400" cy="3048000"/>
          </a:xfrm>
          <a:prstGeom prst="rect">
            <a:avLst/>
          </a:prstGeom>
        </p:spPr>
      </p:pic>
      <p:sp>
        <p:nvSpPr>
          <p:cNvPr id="16" name="object 9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 smtClean="0"/>
              <a:t> </a:t>
            </a:r>
          </a:p>
          <a:p>
            <a:pPr marL="38100">
              <a:lnSpc>
                <a:spcPts val="123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5770" y="162753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Dataset Description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762000"/>
            <a:ext cx="9753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BMI: Body Mass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Smoking: Smoked at least 100 cigarettes in entire life or not?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Alcohol Drinking: Consumes alcohol or not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Physical Health: For how many days was physical health not good?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Mental Health: For how many days was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mental health not good?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Difficulty walking: Any difficulty faced during walking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Gender: Female or Male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Age: Age of the person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Physical Activity: Any sort of exercise or activity?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Race: Imputed race/ethnicity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Diabetic: Has or not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 Health: How is it in general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Sleep time: How many hours of sleep the user get in a day?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Asthma: Have or not?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Kidney Disease: Have or not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Skin Cancer: Have or not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Stroke: Any prior history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Target: Have heart disease or not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 smtClean="0"/>
              <a:t> </a:t>
            </a:r>
          </a:p>
          <a:p>
            <a:pPr marL="38100">
              <a:lnSpc>
                <a:spcPts val="123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57387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Data Cleaning and Preprocessing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6" name="object 9"/>
          <p:cNvSpPr/>
          <p:nvPr/>
        </p:nvSpPr>
        <p:spPr>
          <a:xfrm>
            <a:off x="11760707" y="637184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0"/>
                </a:moveTo>
                <a:lnTo>
                  <a:pt x="0" y="0"/>
                </a:lnTo>
                <a:lnTo>
                  <a:pt x="0" y="431291"/>
                </a:lnTo>
                <a:lnTo>
                  <a:pt x="431292" y="431291"/>
                </a:lnTo>
                <a:lnTo>
                  <a:pt x="4312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marL="38100">
              <a:lnSpc>
                <a:spcPts val="1230"/>
              </a:lnSpc>
            </a:pPr>
            <a:r>
              <a:rPr lang="en-US" dirty="0" smtClean="0"/>
              <a:t> </a:t>
            </a:r>
          </a:p>
          <a:p>
            <a:pPr marL="38100">
              <a:lnSpc>
                <a:spcPts val="123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106177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SMOTE Algorithm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Dataset Balancing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Continuous Features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Scale them between 0 and 1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Categorical Features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 with 2 unique values to binary(either 0 or1)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One-hot encode the ones that have more than 2 unique values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 and Validation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0% for training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0% for testing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40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4" name="object 4"/>
            <p:cNvSpPr/>
            <p:nvPr/>
          </p:nvSpPr>
          <p:spPr>
            <a:xfrm>
              <a:off x="9779507" y="6371844"/>
              <a:ext cx="1981200" cy="431800"/>
            </a:xfrm>
            <a:custGeom>
              <a:avLst/>
              <a:gdLst/>
              <a:ahLst/>
              <a:cxnLst/>
              <a:rect l="l" t="t" r="r" b="b"/>
              <a:pathLst>
                <a:path w="1981200" h="431800">
                  <a:moveTo>
                    <a:pt x="1981200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981200" y="431291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5485" y="204024"/>
            <a:ext cx="3712845" cy="102870"/>
            <a:chOff x="455485" y="204024"/>
            <a:chExt cx="3712845" cy="102870"/>
          </a:xfrm>
        </p:grpSpPr>
        <p:sp>
          <p:nvSpPr>
            <p:cNvPr id="11" name="object 11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3703320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3320" y="92838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248" y="208786"/>
              <a:ext cx="3703320" cy="93345"/>
            </a:xfrm>
            <a:custGeom>
              <a:avLst/>
              <a:gdLst/>
              <a:ahLst/>
              <a:cxnLst/>
              <a:rect l="l" t="t" r="r" b="b"/>
              <a:pathLst>
                <a:path w="3703320" h="93345">
                  <a:moveTo>
                    <a:pt x="0" y="92838"/>
                  </a:moveTo>
                  <a:lnTo>
                    <a:pt x="3703320" y="92838"/>
                  </a:lnTo>
                  <a:lnTo>
                    <a:pt x="3703320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055864" y="217935"/>
            <a:ext cx="3705225" cy="99060"/>
          </a:xfrm>
          <a:custGeom>
            <a:avLst/>
            <a:gdLst/>
            <a:ahLst/>
            <a:cxnLst/>
            <a:rect l="l" t="t" r="r" b="b"/>
            <a:pathLst>
              <a:path w="3705225" h="99060">
                <a:moveTo>
                  <a:pt x="3704844" y="0"/>
                </a:moveTo>
                <a:lnTo>
                  <a:pt x="0" y="0"/>
                </a:lnTo>
                <a:lnTo>
                  <a:pt x="0" y="98802"/>
                </a:lnTo>
                <a:lnTo>
                  <a:pt x="3704844" y="98802"/>
                </a:lnTo>
                <a:lnTo>
                  <a:pt x="3704844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9579" y="207265"/>
            <a:ext cx="3702050" cy="90170"/>
          </a:xfrm>
          <a:custGeom>
            <a:avLst/>
            <a:gdLst/>
            <a:ahLst/>
            <a:cxnLst/>
            <a:rect l="l" t="t" r="r" b="b"/>
            <a:pathLst>
              <a:path w="3702050" h="90170">
                <a:moveTo>
                  <a:pt x="3701796" y="0"/>
                </a:moveTo>
                <a:lnTo>
                  <a:pt x="0" y="0"/>
                </a:lnTo>
                <a:lnTo>
                  <a:pt x="0" y="89914"/>
                </a:lnTo>
                <a:lnTo>
                  <a:pt x="3701796" y="89914"/>
                </a:lnTo>
                <a:lnTo>
                  <a:pt x="3701796" y="0"/>
                </a:lnTo>
                <a:close/>
              </a:path>
            </a:pathLst>
          </a:custGeom>
          <a:solidFill>
            <a:srgbClr val="1A0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248" y="350520"/>
            <a:ext cx="11300460" cy="748665"/>
          </a:xfrm>
          <a:prstGeom prst="rect">
            <a:avLst/>
          </a:prstGeom>
          <a:solidFill>
            <a:srgbClr val="001F5F">
              <a:alpha val="81175"/>
            </a:srgbClr>
          </a:solidFill>
          <a:ln w="12700">
            <a:solidFill>
              <a:srgbClr val="1791A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635"/>
              </a:spcBef>
            </a:pP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012914" y="1304651"/>
            <a:ext cx="2066290" cy="854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Data Collection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52571" y="2139828"/>
            <a:ext cx="312547" cy="54695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947347" y="2667000"/>
            <a:ext cx="2066290" cy="854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Data Preprocessing</a:t>
            </a:r>
            <a:endParaRPr lang="en-US" sz="1100" b="1" dirty="0">
              <a:effectLst/>
              <a:ea typeface="Calibri"/>
              <a:cs typeface="Times New Roman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75700" y="4035234"/>
            <a:ext cx="2066290" cy="854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Data Splitting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3852571" y="3470879"/>
            <a:ext cx="361791" cy="6331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5079204" y="4256691"/>
            <a:ext cx="979052" cy="4117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058256" y="3928293"/>
            <a:ext cx="3039745" cy="9613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Apply Machine Learning Algorithm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782945" y="1270000"/>
            <a:ext cx="3039110" cy="1662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Naive Bayes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Random Forest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KNN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Logistic Regression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Decision Tree</a:t>
            </a:r>
            <a:endParaRPr lang="en-US" sz="1200" dirty="0">
              <a:effectLst/>
              <a:ea typeface="Calibri"/>
              <a:cs typeface="Times New Roman"/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7302500" y="4889683"/>
            <a:ext cx="333829" cy="584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304935" y="5473883"/>
            <a:ext cx="2131060" cy="11138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Predict the probability of having Heart Disease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6" name="Up-Down Arrow 65"/>
          <p:cNvSpPr/>
          <p:nvPr/>
        </p:nvSpPr>
        <p:spPr>
          <a:xfrm>
            <a:off x="7221001" y="2957564"/>
            <a:ext cx="415328" cy="9052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A2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71844"/>
            <a:ext cx="12192507" cy="431800"/>
            <a:chOff x="0" y="6371844"/>
            <a:chExt cx="12192507" cy="431800"/>
          </a:xfrm>
        </p:grpSpPr>
        <p:sp>
          <p:nvSpPr>
            <p:cNvPr id="9" name="object 9"/>
            <p:cNvSpPr/>
            <p:nvPr/>
          </p:nvSpPr>
          <p:spPr>
            <a:xfrm>
              <a:off x="0" y="637184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60707" y="637184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2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31292" y="431291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4461" y="213168"/>
            <a:ext cx="3714750" cy="102870"/>
            <a:chOff x="644461" y="213168"/>
            <a:chExt cx="3714750" cy="102870"/>
          </a:xfrm>
        </p:grpSpPr>
        <p:sp>
          <p:nvSpPr>
            <p:cNvPr id="12" name="object 12"/>
            <p:cNvSpPr/>
            <p:nvPr/>
          </p:nvSpPr>
          <p:spPr>
            <a:xfrm>
              <a:off x="649223" y="217930"/>
              <a:ext cx="3705225" cy="93345"/>
            </a:xfrm>
            <a:custGeom>
              <a:avLst/>
              <a:gdLst/>
              <a:ahLst/>
              <a:cxnLst/>
              <a:rect l="l" t="t" r="r" b="b"/>
              <a:pathLst>
                <a:path w="3705225" h="93345">
                  <a:moveTo>
                    <a:pt x="3704844" y="0"/>
                  </a:moveTo>
                  <a:lnTo>
                    <a:pt x="0" y="0"/>
                  </a:lnTo>
                  <a:lnTo>
                    <a:pt x="0" y="92838"/>
                  </a:lnTo>
                  <a:lnTo>
                    <a:pt x="3704844" y="92838"/>
                  </a:lnTo>
                  <a:lnTo>
                    <a:pt x="370484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9223" y="217930"/>
              <a:ext cx="3705225" cy="93345"/>
            </a:xfrm>
            <a:custGeom>
              <a:avLst/>
              <a:gdLst/>
              <a:ahLst/>
              <a:cxnLst/>
              <a:rect l="l" t="t" r="r" b="b"/>
              <a:pathLst>
                <a:path w="3705225" h="93345">
                  <a:moveTo>
                    <a:pt x="0" y="92838"/>
                  </a:moveTo>
                  <a:lnTo>
                    <a:pt x="3704844" y="92838"/>
                  </a:lnTo>
                  <a:lnTo>
                    <a:pt x="3704844" y="0"/>
                  </a:lnTo>
                  <a:lnTo>
                    <a:pt x="0" y="0"/>
                  </a:lnTo>
                  <a:lnTo>
                    <a:pt x="0" y="9283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57700" y="217933"/>
            <a:ext cx="7440295" cy="99060"/>
            <a:chOff x="4457700" y="217933"/>
            <a:chExt cx="7440295" cy="99060"/>
          </a:xfrm>
        </p:grpSpPr>
        <p:sp>
          <p:nvSpPr>
            <p:cNvPr id="15" name="object 15"/>
            <p:cNvSpPr/>
            <p:nvPr/>
          </p:nvSpPr>
          <p:spPr>
            <a:xfrm>
              <a:off x="8194547" y="217935"/>
              <a:ext cx="3703320" cy="99060"/>
            </a:xfrm>
            <a:custGeom>
              <a:avLst/>
              <a:gdLst/>
              <a:ahLst/>
              <a:cxnLst/>
              <a:rect l="l" t="t" r="r" b="b"/>
              <a:pathLst>
                <a:path w="3703320" h="99060">
                  <a:moveTo>
                    <a:pt x="3703320" y="0"/>
                  </a:moveTo>
                  <a:lnTo>
                    <a:pt x="0" y="0"/>
                  </a:lnTo>
                  <a:lnTo>
                    <a:pt x="0" y="98802"/>
                  </a:lnTo>
                  <a:lnTo>
                    <a:pt x="3703320" y="98802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94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7700" y="217933"/>
              <a:ext cx="3702050" cy="90170"/>
            </a:xfrm>
            <a:custGeom>
              <a:avLst/>
              <a:gdLst/>
              <a:ahLst/>
              <a:cxnLst/>
              <a:rect l="l" t="t" r="r" b="b"/>
              <a:pathLst>
                <a:path w="3702050" h="90170">
                  <a:moveTo>
                    <a:pt x="3701796" y="0"/>
                  </a:moveTo>
                  <a:lnTo>
                    <a:pt x="0" y="0"/>
                  </a:lnTo>
                  <a:lnTo>
                    <a:pt x="0" y="89914"/>
                  </a:lnTo>
                  <a:lnTo>
                    <a:pt x="3701796" y="89914"/>
                  </a:lnTo>
                  <a:lnTo>
                    <a:pt x="3701796" y="0"/>
                  </a:lnTo>
                  <a:close/>
                </a:path>
              </a:pathLst>
            </a:custGeom>
            <a:solidFill>
              <a:srgbClr val="1A0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2581" y="943102"/>
            <a:ext cx="11311890" cy="624205"/>
            <a:chOff x="592581" y="943102"/>
            <a:chExt cx="11311890" cy="624205"/>
          </a:xfrm>
        </p:grpSpPr>
        <p:sp>
          <p:nvSpPr>
            <p:cNvPr id="18" name="object 18"/>
            <p:cNvSpPr/>
            <p:nvPr/>
          </p:nvSpPr>
          <p:spPr>
            <a:xfrm>
              <a:off x="598931" y="949452"/>
              <a:ext cx="11299190" cy="611505"/>
            </a:xfrm>
            <a:custGeom>
              <a:avLst/>
              <a:gdLst/>
              <a:ahLst/>
              <a:cxnLst/>
              <a:rect l="l" t="t" r="r" b="b"/>
              <a:pathLst>
                <a:path w="11299190" h="611505">
                  <a:moveTo>
                    <a:pt x="11298936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11298936" y="611124"/>
                  </a:lnTo>
                  <a:lnTo>
                    <a:pt x="11298936" y="0"/>
                  </a:lnTo>
                  <a:close/>
                </a:path>
              </a:pathLst>
            </a:custGeom>
            <a:solidFill>
              <a:srgbClr val="001F5F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8931" y="949452"/>
              <a:ext cx="11299190" cy="611505"/>
            </a:xfrm>
            <a:custGeom>
              <a:avLst/>
              <a:gdLst/>
              <a:ahLst/>
              <a:cxnLst/>
              <a:rect l="l" t="t" r="r" b="b"/>
              <a:pathLst>
                <a:path w="11299190" h="611505">
                  <a:moveTo>
                    <a:pt x="0" y="611124"/>
                  </a:moveTo>
                  <a:lnTo>
                    <a:pt x="11298936" y="611124"/>
                  </a:lnTo>
                  <a:lnTo>
                    <a:pt x="11298936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12700">
              <a:solidFill>
                <a:srgbClr val="17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45508" y="948893"/>
            <a:ext cx="203085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  <a:endParaRPr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865229" y="6514340"/>
            <a:ext cx="2235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2000" y="5616651"/>
            <a:ext cx="2662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ndara"/>
                <a:cs typeface="Candara"/>
              </a:rPr>
              <a:t>Accuracy:</a:t>
            </a:r>
            <a:r>
              <a:rPr sz="2400" b="1" spc="-15" dirty="0">
                <a:latin typeface="Candara"/>
                <a:cs typeface="Candara"/>
              </a:rPr>
              <a:t> </a:t>
            </a:r>
            <a:r>
              <a:rPr lang="en-US" sz="2400" b="1" spc="-5" dirty="0" smtClean="0">
                <a:latin typeface="Candara"/>
                <a:cs typeface="Candara"/>
              </a:rPr>
              <a:t>85.25</a:t>
            </a:r>
            <a:r>
              <a:rPr sz="2400" b="1" dirty="0" smtClean="0">
                <a:latin typeface="Candara"/>
                <a:cs typeface="Candara"/>
              </a:rPr>
              <a:t>%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93521" y="343661"/>
            <a:ext cx="3260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sz="280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30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213360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96" y="1858951"/>
            <a:ext cx="4313208" cy="34764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58951"/>
            <a:ext cx="4117376" cy="34764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520</Words>
  <Application>Microsoft Office PowerPoint</Application>
  <PresentationFormat>Custom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Corrections</vt:lpstr>
      <vt:lpstr>Objective</vt:lpstr>
      <vt:lpstr>Dataset Description</vt:lpstr>
      <vt:lpstr>Dataset Description</vt:lpstr>
      <vt:lpstr>Dataset Description</vt:lpstr>
      <vt:lpstr>Data Cleaning and Preprocessing</vt:lpstr>
      <vt:lpstr>System Diagram</vt:lpstr>
      <vt:lpstr>Analysis of algorithm</vt:lpstr>
      <vt:lpstr>Logistic Regression</vt:lpstr>
      <vt:lpstr>KNN</vt:lpstr>
      <vt:lpstr>Decision Tree</vt:lpstr>
      <vt:lpstr>Naive Bayes</vt:lpstr>
      <vt:lpstr>SVM</vt:lpstr>
      <vt:lpstr>Comparisons of Performance</vt:lpstr>
      <vt:lpstr>Comparison of Performance</vt:lpstr>
      <vt:lpstr>Comparison of Performance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 MAX</cp:lastModifiedBy>
  <cp:revision>74</cp:revision>
  <dcterms:created xsi:type="dcterms:W3CDTF">2023-05-13T14:53:11Z</dcterms:created>
  <dcterms:modified xsi:type="dcterms:W3CDTF">2023-06-09T05:34:11Z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2023-05-13T00:00:00Z</vt:filetime>
  </property>
</Properties>
</file>