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Poppins Bold" charset="1" panose="00000800000000000000"/>
      <p:regular r:id="rId37"/>
    </p:embeddedFont>
    <p:embeddedFont>
      <p:font typeface="Poppins" charset="1" panose="00000500000000000000"/>
      <p:regular r:id="rId38"/>
    </p:embeddedFont>
    <p:embeddedFont>
      <p:font typeface="Playfair Display Bold" charset="1" panose="00000000000000000000"/>
      <p:regular r:id="rId39"/>
    </p:embeddedFont>
    <p:embeddedFont>
      <p:font typeface="Poppins Light" charset="1" panose="00000400000000000000"/>
      <p:regular r:id="rId40"/>
    </p:embeddedFont>
    <p:embeddedFont>
      <p:font typeface="Sigher" charset="1" panose="00000000000000000000"/>
      <p:regular r:id="rId41"/>
    </p:embeddedFont>
    <p:embeddedFont>
      <p:font typeface="Poppins Medium" charset="1" panose="00000600000000000000"/>
      <p:regular r:id="rId42"/>
    </p:embeddedFont>
    <p:embeddedFont>
      <p:font typeface="Etna Sans Serif" charset="1" panose="02000600000000000000"/>
      <p:regular r:id="rId43"/>
    </p:embeddedFont>
    <p:embeddedFont>
      <p:font typeface="Poppins Semi-Bold" charset="1" panose="00000700000000000000"/>
      <p:regular r:id="rId44"/>
    </p:embeddedFont>
    <p:embeddedFont>
      <p:font typeface="Poppins Italics" charset="1" panose="00000500000000000000"/>
      <p:regular r:id="rId45"/>
    </p:embeddedFont>
    <p:embeddedFont>
      <p:font typeface="Cerebri Heavy" charset="1" panose="00000A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4.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8.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1.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7820" y="1956974"/>
            <a:ext cx="13112360" cy="1805296"/>
          </a:xfrm>
          <a:prstGeom prst="rect">
            <a:avLst/>
          </a:prstGeom>
        </p:spPr>
        <p:txBody>
          <a:bodyPr anchor="t" rtlCol="false" tIns="0" lIns="0" bIns="0" rIns="0">
            <a:spAutoFit/>
          </a:bodyPr>
          <a:lstStyle/>
          <a:p>
            <a:pPr algn="ctr">
              <a:lnSpc>
                <a:spcPts val="11629"/>
              </a:lnSpc>
            </a:pPr>
            <a:r>
              <a:rPr lang="en-US" b="true" sz="14537">
                <a:solidFill>
                  <a:srgbClr val="252930"/>
                </a:solidFill>
                <a:latin typeface="Poppins Bold"/>
                <a:ea typeface="Poppins Bold"/>
                <a:cs typeface="Poppins Bold"/>
                <a:sym typeface="Poppins Bold"/>
              </a:rPr>
              <a:t>MINI PROJECT</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5328956" y="7017698"/>
            <a:ext cx="7630089" cy="1021385"/>
          </a:xfrm>
          <a:prstGeom prst="rect">
            <a:avLst/>
          </a:prstGeom>
        </p:spPr>
        <p:txBody>
          <a:bodyPr anchor="t" rtlCol="false" tIns="0" lIns="0" bIns="0" rIns="0">
            <a:spAutoFit/>
          </a:bodyPr>
          <a:lstStyle/>
          <a:p>
            <a:pPr algn="ctr">
              <a:lnSpc>
                <a:spcPts val="2623"/>
              </a:lnSpc>
            </a:pPr>
            <a:r>
              <a:rPr lang="en-US" sz="2623">
                <a:solidFill>
                  <a:srgbClr val="252930"/>
                </a:solidFill>
                <a:latin typeface="Poppins"/>
                <a:ea typeface="Poppins"/>
                <a:cs typeface="Poppins"/>
                <a:sym typeface="Poppins"/>
              </a:rPr>
              <a:t>Presented to : Prof Mahua Bhattacharya</a:t>
            </a:r>
          </a:p>
          <a:p>
            <a:pPr algn="ctr">
              <a:lnSpc>
                <a:spcPts val="2623"/>
              </a:lnSpc>
            </a:pPr>
            <a:r>
              <a:rPr lang="en-US" sz="2623">
                <a:solidFill>
                  <a:srgbClr val="252930"/>
                </a:solidFill>
                <a:latin typeface="Poppins"/>
                <a:ea typeface="Poppins"/>
                <a:cs typeface="Poppins"/>
                <a:sym typeface="Poppins"/>
              </a:rPr>
              <a:t>Dr. Anjali</a:t>
            </a:r>
          </a:p>
          <a:p>
            <a:pPr algn="ctr">
              <a:lnSpc>
                <a:spcPts val="2623"/>
              </a:lnSpc>
            </a:pPr>
          </a:p>
        </p:txBody>
      </p:sp>
      <p:sp>
        <p:nvSpPr>
          <p:cNvPr name="TextBox 10" id="10"/>
          <p:cNvSpPr txBox="true"/>
          <p:nvPr/>
        </p:nvSpPr>
        <p:spPr>
          <a:xfrm rot="0">
            <a:off x="311932" y="4229100"/>
            <a:ext cx="17740336" cy="1718697"/>
          </a:xfrm>
          <a:prstGeom prst="rect">
            <a:avLst/>
          </a:prstGeom>
        </p:spPr>
        <p:txBody>
          <a:bodyPr anchor="t" rtlCol="false" tIns="0" lIns="0" bIns="0" rIns="0">
            <a:spAutoFit/>
          </a:bodyPr>
          <a:lstStyle/>
          <a:p>
            <a:pPr algn="ctr">
              <a:lnSpc>
                <a:spcPts val="6673"/>
              </a:lnSpc>
            </a:pPr>
            <a:r>
              <a:rPr lang="en-US" sz="5339">
                <a:solidFill>
                  <a:srgbClr val="252930"/>
                </a:solidFill>
                <a:latin typeface="Poppins"/>
                <a:ea typeface="Poppins"/>
                <a:cs typeface="Poppins"/>
                <a:sym typeface="Poppins"/>
              </a:rPr>
              <a:t> QUANTUM-ASSISTED MULTIMODAL FUSION FOR EPILEPSY CLASSIFICATION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0096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81812" y="9607921"/>
            <a:ext cx="2716317" cy="1358159"/>
          </a:xfrm>
          <a:custGeom>
            <a:avLst/>
            <a:gdLst/>
            <a:ahLst/>
            <a:cxnLst/>
            <a:rect r="r" b="b" t="t" l="l"/>
            <a:pathLst>
              <a:path h="1358159" w="2716317">
                <a:moveTo>
                  <a:pt x="0" y="0"/>
                </a:moveTo>
                <a:lnTo>
                  <a:pt x="2716317" y="0"/>
                </a:lnTo>
                <a:lnTo>
                  <a:pt x="2716317" y="1358158"/>
                </a:lnTo>
                <a:lnTo>
                  <a:pt x="0" y="1358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201900" y="-83398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838962" y="1000125"/>
            <a:ext cx="4804018" cy="394200"/>
          </a:xfrm>
          <a:prstGeom prst="rect">
            <a:avLst/>
          </a:prstGeom>
        </p:spPr>
        <p:txBody>
          <a:bodyPr anchor="t" rtlCol="false" tIns="0" lIns="0" bIns="0" rIns="0">
            <a:spAutoFit/>
          </a:bodyPr>
          <a:lstStyle/>
          <a:p>
            <a:pPr algn="ctr">
              <a:lnSpc>
                <a:spcPts val="3094"/>
              </a:lnSpc>
              <a:spcBef>
                <a:spcPct val="0"/>
              </a:spcBef>
            </a:pPr>
            <a:r>
              <a:rPr lang="en-US" sz="2417">
                <a:solidFill>
                  <a:srgbClr val="000000">
                    <a:alpha val="55686"/>
                  </a:srgbClr>
                </a:solidFill>
                <a:latin typeface="Sigher"/>
                <a:ea typeface="Sigher"/>
                <a:cs typeface="Sigher"/>
                <a:sym typeface="Sigher"/>
              </a:rPr>
              <a:t>- T1 weighted highlights specefic tissues</a:t>
            </a:r>
          </a:p>
        </p:txBody>
      </p:sp>
      <p:sp>
        <p:nvSpPr>
          <p:cNvPr name="TextBox 7" id="7"/>
          <p:cNvSpPr txBox="true"/>
          <p:nvPr/>
        </p:nvSpPr>
        <p:spPr>
          <a:xfrm rot="0">
            <a:off x="838962" y="2693834"/>
            <a:ext cx="3842772" cy="394200"/>
          </a:xfrm>
          <a:prstGeom prst="rect">
            <a:avLst/>
          </a:prstGeom>
        </p:spPr>
        <p:txBody>
          <a:bodyPr anchor="t" rtlCol="false" tIns="0" lIns="0" bIns="0" rIns="0">
            <a:spAutoFit/>
          </a:bodyPr>
          <a:lstStyle/>
          <a:p>
            <a:pPr algn="ctr">
              <a:lnSpc>
                <a:spcPts val="3094"/>
              </a:lnSpc>
              <a:spcBef>
                <a:spcPct val="0"/>
              </a:spcBef>
            </a:pPr>
            <a:r>
              <a:rPr lang="en-US" sz="2417">
                <a:solidFill>
                  <a:srgbClr val="000000">
                    <a:alpha val="55686"/>
                  </a:srgbClr>
                </a:solidFill>
                <a:latin typeface="Sigher"/>
                <a:ea typeface="Sigher"/>
                <a:cs typeface="Sigher"/>
                <a:sym typeface="Sigher"/>
              </a:rPr>
              <a:t>- Spatail normalization is crucial</a:t>
            </a:r>
          </a:p>
        </p:txBody>
      </p:sp>
      <p:sp>
        <p:nvSpPr>
          <p:cNvPr name="TextBox 8" id="8"/>
          <p:cNvSpPr txBox="true"/>
          <p:nvPr/>
        </p:nvSpPr>
        <p:spPr>
          <a:xfrm rot="0">
            <a:off x="838962" y="4058399"/>
            <a:ext cx="4804018" cy="1175589"/>
          </a:xfrm>
          <a:prstGeom prst="rect">
            <a:avLst/>
          </a:prstGeom>
        </p:spPr>
        <p:txBody>
          <a:bodyPr anchor="t" rtlCol="false" tIns="0" lIns="0" bIns="0" rIns="0">
            <a:spAutoFit/>
          </a:bodyPr>
          <a:lstStyle/>
          <a:p>
            <a:pPr algn="l">
              <a:lnSpc>
                <a:spcPts val="3094"/>
              </a:lnSpc>
              <a:spcBef>
                <a:spcPct val="0"/>
              </a:spcBef>
            </a:pPr>
            <a:r>
              <a:rPr lang="en-US" sz="2417">
                <a:solidFill>
                  <a:srgbClr val="000000">
                    <a:alpha val="55686"/>
                  </a:srgbClr>
                </a:solidFill>
                <a:latin typeface="Sigher"/>
                <a:ea typeface="Sigher"/>
                <a:cs typeface="Sigher"/>
                <a:sym typeface="Sigher"/>
              </a:rPr>
              <a:t>- Corrects scanner-induced intensity inhomogeneities to ensure uniform tissue contrast across scans. is crucial</a:t>
            </a:r>
          </a:p>
        </p:txBody>
      </p:sp>
      <p:sp>
        <p:nvSpPr>
          <p:cNvPr name="TextBox 9" id="9"/>
          <p:cNvSpPr txBox="true"/>
          <p:nvPr/>
        </p:nvSpPr>
        <p:spPr>
          <a:xfrm rot="0">
            <a:off x="12510518" y="4253661"/>
            <a:ext cx="4805932" cy="785064"/>
          </a:xfrm>
          <a:prstGeom prst="rect">
            <a:avLst/>
          </a:prstGeom>
        </p:spPr>
        <p:txBody>
          <a:bodyPr anchor="t" rtlCol="false" tIns="0" lIns="0" bIns="0" rIns="0">
            <a:spAutoFit/>
          </a:bodyPr>
          <a:lstStyle/>
          <a:p>
            <a:pPr algn="l">
              <a:lnSpc>
                <a:spcPts val="3094"/>
              </a:lnSpc>
              <a:spcBef>
                <a:spcPct val="0"/>
              </a:spcBef>
            </a:pPr>
            <a:r>
              <a:rPr lang="en-US" sz="2417">
                <a:solidFill>
                  <a:srgbClr val="000000">
                    <a:alpha val="55686"/>
                  </a:srgbClr>
                </a:solidFill>
                <a:latin typeface="Sigher"/>
                <a:ea typeface="Sigher"/>
                <a:cs typeface="Sigher"/>
                <a:sym typeface="Sigher"/>
              </a:rPr>
              <a:t>- Extracts the brain by removing  non-   brain tissues.</a:t>
            </a:r>
          </a:p>
        </p:txBody>
      </p:sp>
      <p:sp>
        <p:nvSpPr>
          <p:cNvPr name="TextBox 10" id="10"/>
          <p:cNvSpPr txBox="true"/>
          <p:nvPr/>
        </p:nvSpPr>
        <p:spPr>
          <a:xfrm rot="0">
            <a:off x="12510518" y="6010275"/>
            <a:ext cx="4805932" cy="394539"/>
          </a:xfrm>
          <a:prstGeom prst="rect">
            <a:avLst/>
          </a:prstGeom>
        </p:spPr>
        <p:txBody>
          <a:bodyPr anchor="t" rtlCol="false" tIns="0" lIns="0" bIns="0" rIns="0">
            <a:spAutoFit/>
          </a:bodyPr>
          <a:lstStyle/>
          <a:p>
            <a:pPr algn="l">
              <a:lnSpc>
                <a:spcPts val="3094"/>
              </a:lnSpc>
              <a:spcBef>
                <a:spcPct val="0"/>
              </a:spcBef>
            </a:pPr>
            <a:r>
              <a:rPr lang="en-US" sz="2417">
                <a:solidFill>
                  <a:srgbClr val="000000">
                    <a:alpha val="55686"/>
                  </a:srgbClr>
                </a:solidFill>
                <a:latin typeface="Sigher"/>
                <a:ea typeface="Sigher"/>
                <a:cs typeface="Sigher"/>
                <a:sym typeface="Sigher"/>
              </a:rPr>
              <a:t>- Ensure clean, precise segmentation.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416520" y="664376"/>
            <a:ext cx="13573284" cy="1811140"/>
          </a:xfrm>
          <a:prstGeom prst="rect">
            <a:avLst/>
          </a:prstGeom>
        </p:spPr>
        <p:txBody>
          <a:bodyPr anchor="t" rtlCol="false" tIns="0" lIns="0" bIns="0" rIns="0">
            <a:spAutoFit/>
          </a:bodyPr>
          <a:lstStyle/>
          <a:p>
            <a:pPr algn="ctr">
              <a:lnSpc>
                <a:spcPts val="7024"/>
              </a:lnSpc>
            </a:pPr>
            <a:r>
              <a:rPr lang="en-US" b="true" sz="5488">
                <a:solidFill>
                  <a:srgbClr val="252930"/>
                </a:solidFill>
                <a:latin typeface="Poppins Bold"/>
                <a:ea typeface="Poppins Bold"/>
                <a:cs typeface="Poppins Bold"/>
                <a:sym typeface="Poppins Bold"/>
              </a:rPr>
              <a:t>METHODOLOGY: </a:t>
            </a:r>
          </a:p>
          <a:p>
            <a:pPr algn="ctr">
              <a:lnSpc>
                <a:spcPts val="7024"/>
              </a:lnSpc>
            </a:pPr>
            <a:r>
              <a:rPr lang="en-US" b="true" sz="5488">
                <a:solidFill>
                  <a:srgbClr val="252930"/>
                </a:solidFill>
                <a:latin typeface="Poppins Bold"/>
                <a:ea typeface="Poppins Bold"/>
                <a:cs typeface="Poppins Bold"/>
                <a:sym typeface="Poppins Bold"/>
              </a:rPr>
              <a:t>PET PREPROCESSING</a:t>
            </a:r>
          </a:p>
        </p:txBody>
      </p:sp>
      <p:grpSp>
        <p:nvGrpSpPr>
          <p:cNvPr name="Group 3" id="3"/>
          <p:cNvGrpSpPr/>
          <p:nvPr/>
        </p:nvGrpSpPr>
        <p:grpSpPr>
          <a:xfrm rot="0">
            <a:off x="3745017" y="2509722"/>
            <a:ext cx="10916289" cy="7246666"/>
            <a:chOff x="0" y="0"/>
            <a:chExt cx="1930013" cy="1281219"/>
          </a:xfrm>
        </p:grpSpPr>
        <p:sp>
          <p:nvSpPr>
            <p:cNvPr name="Freeform 4" id="4"/>
            <p:cNvSpPr/>
            <p:nvPr/>
          </p:nvSpPr>
          <p:spPr>
            <a:xfrm flipH="false" flipV="false" rot="0">
              <a:off x="0" y="0"/>
              <a:ext cx="1930013" cy="1281219"/>
            </a:xfrm>
            <a:custGeom>
              <a:avLst/>
              <a:gdLst/>
              <a:ahLst/>
              <a:cxnLst/>
              <a:rect r="r" b="b" t="t" l="l"/>
              <a:pathLst>
                <a:path h="1281219" w="1930013">
                  <a:moveTo>
                    <a:pt x="36170" y="0"/>
                  </a:moveTo>
                  <a:lnTo>
                    <a:pt x="1893843" y="0"/>
                  </a:lnTo>
                  <a:cubicBezTo>
                    <a:pt x="1913819" y="0"/>
                    <a:pt x="1930013" y="16194"/>
                    <a:pt x="1930013" y="36170"/>
                  </a:cubicBezTo>
                  <a:lnTo>
                    <a:pt x="1930013" y="1245049"/>
                  </a:lnTo>
                  <a:cubicBezTo>
                    <a:pt x="1930013" y="1265025"/>
                    <a:pt x="1913819" y="1281219"/>
                    <a:pt x="1893843" y="1281219"/>
                  </a:cubicBezTo>
                  <a:lnTo>
                    <a:pt x="36170" y="1281219"/>
                  </a:lnTo>
                  <a:cubicBezTo>
                    <a:pt x="16194" y="1281219"/>
                    <a:pt x="0" y="1265025"/>
                    <a:pt x="0" y="1245049"/>
                  </a:cubicBezTo>
                  <a:lnTo>
                    <a:pt x="0" y="36170"/>
                  </a:lnTo>
                  <a:cubicBezTo>
                    <a:pt x="0" y="16194"/>
                    <a:pt x="16194" y="0"/>
                    <a:pt x="36170" y="0"/>
                  </a:cubicBezTo>
                  <a:close/>
                </a:path>
              </a:pathLst>
            </a:custGeom>
            <a:solidFill>
              <a:srgbClr val="C0B3A0">
                <a:alpha val="53725"/>
              </a:srgbClr>
            </a:solidFill>
          </p:spPr>
        </p:sp>
        <p:sp>
          <p:nvSpPr>
            <p:cNvPr name="TextBox 5" id="5"/>
            <p:cNvSpPr txBox="true"/>
            <p:nvPr/>
          </p:nvSpPr>
          <p:spPr>
            <a:xfrm>
              <a:off x="0" y="-38100"/>
              <a:ext cx="1930013" cy="131931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4632731" y="-5314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4653863" y="3219653"/>
            <a:ext cx="8980273" cy="5916295"/>
          </a:xfrm>
          <a:prstGeom prst="rect">
            <a:avLst/>
          </a:prstGeom>
        </p:spPr>
        <p:txBody>
          <a:bodyPr anchor="t" rtlCol="false" tIns="0" lIns="0" bIns="0" rIns="0">
            <a:spAutoFit/>
          </a:bodyPr>
          <a:lstStyle/>
          <a:p>
            <a:pPr algn="l">
              <a:lnSpc>
                <a:spcPts val="4654"/>
              </a:lnSpc>
            </a:pPr>
            <a:r>
              <a:rPr lang="en-US" sz="3324">
                <a:solidFill>
                  <a:srgbClr val="252930"/>
                </a:solidFill>
                <a:latin typeface="Poppins"/>
                <a:ea typeface="Poppins"/>
                <a:cs typeface="Poppins"/>
                <a:sym typeface="Poppins"/>
              </a:rPr>
              <a:t>PET</a:t>
            </a:r>
            <a:r>
              <a:rPr lang="en-US" sz="3324">
                <a:solidFill>
                  <a:srgbClr val="252930"/>
                </a:solidFill>
                <a:latin typeface="Poppins"/>
                <a:ea typeface="Poppins"/>
                <a:cs typeface="Poppins"/>
                <a:sym typeface="Poppins"/>
              </a:rPr>
              <a:t> scans are standardized across multiple sources.</a:t>
            </a:r>
          </a:p>
          <a:p>
            <a:pPr algn="l">
              <a:lnSpc>
                <a:spcPts val="4654"/>
              </a:lnSpc>
            </a:pPr>
            <a:r>
              <a:rPr lang="en-US" sz="3324">
                <a:solidFill>
                  <a:srgbClr val="252930"/>
                </a:solidFill>
                <a:latin typeface="Poppins"/>
                <a:ea typeface="Poppins"/>
                <a:cs typeface="Poppins"/>
                <a:sym typeface="Poppins"/>
              </a:rPr>
              <a:t>This includes correction of orientation, coregistration with MRI, and normalization to a common template space (e.g., MNI space).</a:t>
            </a:r>
          </a:p>
          <a:p>
            <a:pPr algn="l">
              <a:lnSpc>
                <a:spcPts val="4654"/>
              </a:lnSpc>
            </a:pPr>
            <a:r>
              <a:rPr lang="en-US" sz="3324">
                <a:solidFill>
                  <a:srgbClr val="252930"/>
                </a:solidFill>
                <a:latin typeface="Poppins"/>
                <a:ea typeface="Poppins"/>
                <a:cs typeface="Poppins"/>
                <a:sym typeface="Poppins"/>
              </a:rPr>
              <a:t>These steps ensure accurate anatomical alignment, enhance comparability across datasets, and enable precise fusion with MRI and EEG modalities.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25811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9427452"/>
            <a:ext cx="2716317" cy="1358159"/>
          </a:xfrm>
          <a:custGeom>
            <a:avLst/>
            <a:gdLst/>
            <a:ahLst/>
            <a:cxnLst/>
            <a:rect r="r" b="b" t="t" l="l"/>
            <a:pathLst>
              <a:path h="1358159" w="2716317">
                <a:moveTo>
                  <a:pt x="0" y="0"/>
                </a:moveTo>
                <a:lnTo>
                  <a:pt x="2716317" y="0"/>
                </a:lnTo>
                <a:lnTo>
                  <a:pt x="2716317" y="1358158"/>
                </a:lnTo>
                <a:lnTo>
                  <a:pt x="0" y="13581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201900" y="-81596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1028700" y="1212863"/>
            <a:ext cx="2874824" cy="394200"/>
          </a:xfrm>
          <a:prstGeom prst="rect">
            <a:avLst/>
          </a:prstGeom>
        </p:spPr>
        <p:txBody>
          <a:bodyPr anchor="t" rtlCol="false" tIns="0" lIns="0" bIns="0" rIns="0">
            <a:spAutoFit/>
          </a:bodyPr>
          <a:lstStyle/>
          <a:p>
            <a:pPr algn="ctr">
              <a:lnSpc>
                <a:spcPts val="3094"/>
              </a:lnSpc>
              <a:spcBef>
                <a:spcPct val="0"/>
              </a:spcBef>
            </a:pPr>
            <a:r>
              <a:rPr lang="en-US" sz="2417">
                <a:solidFill>
                  <a:srgbClr val="000000">
                    <a:alpha val="55686"/>
                  </a:srgbClr>
                </a:solidFill>
                <a:latin typeface="Sigher"/>
                <a:ea typeface="Sigher"/>
                <a:cs typeface="Sigher"/>
                <a:sym typeface="Sigher"/>
              </a:rPr>
              <a:t>- To spatially align them</a:t>
            </a:r>
          </a:p>
        </p:txBody>
      </p:sp>
      <p:sp>
        <p:nvSpPr>
          <p:cNvPr name="TextBox 7" id="7"/>
          <p:cNvSpPr txBox="true"/>
          <p:nvPr/>
        </p:nvSpPr>
        <p:spPr>
          <a:xfrm rot="0">
            <a:off x="1028700" y="2892019"/>
            <a:ext cx="4112747" cy="785064"/>
          </a:xfrm>
          <a:prstGeom prst="rect">
            <a:avLst/>
          </a:prstGeom>
        </p:spPr>
        <p:txBody>
          <a:bodyPr anchor="t" rtlCol="false" tIns="0" lIns="0" bIns="0" rIns="0">
            <a:spAutoFit/>
          </a:bodyPr>
          <a:lstStyle/>
          <a:p>
            <a:pPr algn="l">
              <a:lnSpc>
                <a:spcPts val="3094"/>
              </a:lnSpc>
              <a:spcBef>
                <a:spcPct val="0"/>
              </a:spcBef>
            </a:pPr>
            <a:r>
              <a:rPr lang="en-US" sz="2417">
                <a:solidFill>
                  <a:srgbClr val="000000">
                    <a:alpha val="55686"/>
                  </a:srgbClr>
                </a:solidFill>
                <a:latin typeface="Sigher"/>
                <a:ea typeface="Sigher"/>
                <a:cs typeface="Sigher"/>
                <a:sym typeface="Sigher"/>
              </a:rPr>
              <a:t>- Ensures that both PET and MRI have matching coordinate systems</a:t>
            </a:r>
          </a:p>
        </p:txBody>
      </p:sp>
      <p:sp>
        <p:nvSpPr>
          <p:cNvPr name="TextBox 8" id="8"/>
          <p:cNvSpPr txBox="true"/>
          <p:nvPr/>
        </p:nvSpPr>
        <p:spPr>
          <a:xfrm rot="0">
            <a:off x="1028700" y="4541418"/>
            <a:ext cx="4112747" cy="1175589"/>
          </a:xfrm>
          <a:prstGeom prst="rect">
            <a:avLst/>
          </a:prstGeom>
        </p:spPr>
        <p:txBody>
          <a:bodyPr anchor="t" rtlCol="false" tIns="0" lIns="0" bIns="0" rIns="0">
            <a:spAutoFit/>
          </a:bodyPr>
          <a:lstStyle/>
          <a:p>
            <a:pPr algn="l">
              <a:lnSpc>
                <a:spcPts val="3094"/>
              </a:lnSpc>
              <a:spcBef>
                <a:spcPct val="0"/>
              </a:spcBef>
            </a:pPr>
            <a:r>
              <a:rPr lang="en-US" sz="2417">
                <a:solidFill>
                  <a:srgbClr val="000000">
                    <a:alpha val="55686"/>
                  </a:srgbClr>
                </a:solidFill>
                <a:latin typeface="Sigher"/>
                <a:ea typeface="Sigher"/>
                <a:cs typeface="Sigher"/>
                <a:sym typeface="Sigher"/>
              </a:rPr>
              <a:t>- Using RBT, PET gets mapped onto MRI space, which improves fusion</a:t>
            </a:r>
          </a:p>
        </p:txBody>
      </p:sp>
      <p:sp>
        <p:nvSpPr>
          <p:cNvPr name="TextBox 9" id="9"/>
          <p:cNvSpPr txBox="true"/>
          <p:nvPr/>
        </p:nvSpPr>
        <p:spPr>
          <a:xfrm rot="0">
            <a:off x="13288022" y="4736681"/>
            <a:ext cx="4112747" cy="785064"/>
          </a:xfrm>
          <a:prstGeom prst="rect">
            <a:avLst/>
          </a:prstGeom>
        </p:spPr>
        <p:txBody>
          <a:bodyPr anchor="t" rtlCol="false" tIns="0" lIns="0" bIns="0" rIns="0">
            <a:spAutoFit/>
          </a:bodyPr>
          <a:lstStyle/>
          <a:p>
            <a:pPr algn="l">
              <a:lnSpc>
                <a:spcPts val="3094"/>
              </a:lnSpc>
              <a:spcBef>
                <a:spcPct val="0"/>
              </a:spcBef>
            </a:pPr>
            <a:r>
              <a:rPr lang="en-US" sz="2417">
                <a:solidFill>
                  <a:srgbClr val="000000">
                    <a:alpha val="55686"/>
                  </a:srgbClr>
                </a:solidFill>
                <a:latin typeface="Sigher"/>
                <a:ea typeface="Sigher"/>
                <a:cs typeface="Sigher"/>
                <a:sym typeface="Sigher"/>
              </a:rPr>
              <a:t>- Transforms both images into standard anatomical space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930316" y="759158"/>
            <a:ext cx="14427367" cy="1750564"/>
          </a:xfrm>
          <a:prstGeom prst="rect">
            <a:avLst/>
          </a:prstGeom>
        </p:spPr>
        <p:txBody>
          <a:bodyPr anchor="t" rtlCol="false" tIns="0" lIns="0" bIns="0" rIns="0">
            <a:spAutoFit/>
          </a:bodyPr>
          <a:lstStyle/>
          <a:p>
            <a:pPr algn="ctr">
              <a:lnSpc>
                <a:spcPts val="6776"/>
              </a:lnSpc>
            </a:pPr>
            <a:r>
              <a:rPr lang="en-US" b="true" sz="5133">
                <a:solidFill>
                  <a:srgbClr val="252930"/>
                </a:solidFill>
                <a:latin typeface="Poppins Bold"/>
                <a:ea typeface="Poppins Bold"/>
                <a:cs typeface="Poppins Bold"/>
                <a:sym typeface="Poppins Bold"/>
              </a:rPr>
              <a:t>METHODOLOGY: </a:t>
            </a:r>
          </a:p>
          <a:p>
            <a:pPr algn="ctr">
              <a:lnSpc>
                <a:spcPts val="6776"/>
              </a:lnSpc>
            </a:pPr>
            <a:r>
              <a:rPr lang="en-US" b="true" sz="5133">
                <a:solidFill>
                  <a:srgbClr val="252930"/>
                </a:solidFill>
                <a:latin typeface="Poppins Bold"/>
                <a:ea typeface="Poppins Bold"/>
                <a:cs typeface="Poppins Bold"/>
                <a:sym typeface="Poppins Bold"/>
              </a:rPr>
              <a:t>FUSION STRATEGY</a:t>
            </a:r>
          </a:p>
        </p:txBody>
      </p:sp>
      <p:grpSp>
        <p:nvGrpSpPr>
          <p:cNvPr name="Group 3" id="3"/>
          <p:cNvGrpSpPr/>
          <p:nvPr/>
        </p:nvGrpSpPr>
        <p:grpSpPr>
          <a:xfrm rot="0">
            <a:off x="3745017" y="2509722"/>
            <a:ext cx="10916289" cy="7246666"/>
            <a:chOff x="0" y="0"/>
            <a:chExt cx="1930013" cy="1281219"/>
          </a:xfrm>
        </p:grpSpPr>
        <p:sp>
          <p:nvSpPr>
            <p:cNvPr name="Freeform 4" id="4"/>
            <p:cNvSpPr/>
            <p:nvPr/>
          </p:nvSpPr>
          <p:spPr>
            <a:xfrm flipH="false" flipV="false" rot="0">
              <a:off x="0" y="0"/>
              <a:ext cx="1930013" cy="1281219"/>
            </a:xfrm>
            <a:custGeom>
              <a:avLst/>
              <a:gdLst/>
              <a:ahLst/>
              <a:cxnLst/>
              <a:rect r="r" b="b" t="t" l="l"/>
              <a:pathLst>
                <a:path h="1281219" w="1930013">
                  <a:moveTo>
                    <a:pt x="36170" y="0"/>
                  </a:moveTo>
                  <a:lnTo>
                    <a:pt x="1893843" y="0"/>
                  </a:lnTo>
                  <a:cubicBezTo>
                    <a:pt x="1913819" y="0"/>
                    <a:pt x="1930013" y="16194"/>
                    <a:pt x="1930013" y="36170"/>
                  </a:cubicBezTo>
                  <a:lnTo>
                    <a:pt x="1930013" y="1245049"/>
                  </a:lnTo>
                  <a:cubicBezTo>
                    <a:pt x="1930013" y="1265025"/>
                    <a:pt x="1913819" y="1281219"/>
                    <a:pt x="1893843" y="1281219"/>
                  </a:cubicBezTo>
                  <a:lnTo>
                    <a:pt x="36170" y="1281219"/>
                  </a:lnTo>
                  <a:cubicBezTo>
                    <a:pt x="16194" y="1281219"/>
                    <a:pt x="0" y="1265025"/>
                    <a:pt x="0" y="1245049"/>
                  </a:cubicBezTo>
                  <a:lnTo>
                    <a:pt x="0" y="36170"/>
                  </a:lnTo>
                  <a:cubicBezTo>
                    <a:pt x="0" y="16194"/>
                    <a:pt x="16194" y="0"/>
                    <a:pt x="36170" y="0"/>
                  </a:cubicBezTo>
                  <a:close/>
                </a:path>
              </a:pathLst>
            </a:custGeom>
            <a:solidFill>
              <a:srgbClr val="C0B3A0">
                <a:alpha val="53725"/>
              </a:srgbClr>
            </a:solidFill>
          </p:spPr>
        </p:sp>
        <p:sp>
          <p:nvSpPr>
            <p:cNvPr name="TextBox 5" id="5"/>
            <p:cNvSpPr txBox="true"/>
            <p:nvPr/>
          </p:nvSpPr>
          <p:spPr>
            <a:xfrm>
              <a:off x="0" y="-38100"/>
              <a:ext cx="1930013"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3955210" y="4076982"/>
            <a:ext cx="10377580" cy="5017897"/>
          </a:xfrm>
          <a:prstGeom prst="rect">
            <a:avLst/>
          </a:prstGeom>
        </p:spPr>
        <p:txBody>
          <a:bodyPr anchor="t" rtlCol="false" tIns="0" lIns="0" bIns="0" rIns="0">
            <a:spAutoFit/>
          </a:bodyPr>
          <a:lstStyle/>
          <a:p>
            <a:pPr algn="just" marL="876694" indent="-438347" lvl="1">
              <a:lnSpc>
                <a:spcPts val="5684"/>
              </a:lnSpc>
              <a:buFont typeface="Arial"/>
              <a:buChar char="•"/>
            </a:pPr>
            <a:r>
              <a:rPr lang="en-US" sz="4060">
                <a:solidFill>
                  <a:srgbClr val="252930"/>
                </a:solidFill>
                <a:latin typeface="Poppins"/>
                <a:ea typeface="Poppins"/>
                <a:cs typeface="Poppins"/>
                <a:sym typeface="Poppins"/>
              </a:rPr>
              <a:t>MRI:</a:t>
            </a:r>
            <a:r>
              <a:rPr lang="en-US" sz="4060">
                <a:solidFill>
                  <a:srgbClr val="252930"/>
                </a:solidFill>
                <a:latin typeface="Poppins"/>
                <a:ea typeface="Poppins"/>
                <a:cs typeface="Poppins"/>
                <a:sym typeface="Poppins"/>
              </a:rPr>
              <a:t> Base layer for structural precision</a:t>
            </a:r>
          </a:p>
          <a:p>
            <a:pPr algn="just" marL="876694" indent="-438347" lvl="1">
              <a:lnSpc>
                <a:spcPts val="5684"/>
              </a:lnSpc>
              <a:buFont typeface="Arial"/>
              <a:buChar char="•"/>
            </a:pPr>
            <a:r>
              <a:rPr lang="en-US" sz="4060">
                <a:solidFill>
                  <a:srgbClr val="252930"/>
                </a:solidFill>
                <a:latin typeface="Poppins"/>
                <a:ea typeface="Poppins"/>
                <a:cs typeface="Poppins"/>
                <a:sym typeface="Poppins"/>
              </a:rPr>
              <a:t>PET: Functional overlay via voxel mapping</a:t>
            </a:r>
          </a:p>
          <a:p>
            <a:pPr algn="just" marL="876694" indent="-438347" lvl="1">
              <a:lnSpc>
                <a:spcPts val="5684"/>
              </a:lnSpc>
              <a:buFont typeface="Arial"/>
              <a:buChar char="•"/>
            </a:pPr>
            <a:r>
              <a:rPr lang="en-US" sz="4060">
                <a:solidFill>
                  <a:srgbClr val="252930"/>
                </a:solidFill>
                <a:latin typeface="Poppins"/>
                <a:ea typeface="Poppins"/>
                <a:cs typeface="Poppins"/>
                <a:sym typeface="Poppins"/>
              </a:rPr>
              <a:t>Fusion preserves anatomical clarity and adds metabolic insights</a:t>
            </a:r>
          </a:p>
          <a:p>
            <a:pPr algn="just">
              <a:lnSpc>
                <a:spcPts val="5684"/>
              </a:lnSpc>
            </a:pPr>
          </a:p>
        </p:txBody>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670831" y="-5314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910083" y="886492"/>
            <a:ext cx="8858860" cy="3997326"/>
          </a:xfrm>
          <a:prstGeom prst="rect">
            <a:avLst/>
          </a:prstGeom>
        </p:spPr>
        <p:txBody>
          <a:bodyPr anchor="t" rtlCol="false" tIns="0" lIns="0" bIns="0" rIns="0">
            <a:spAutoFit/>
          </a:bodyPr>
          <a:lstStyle/>
          <a:p>
            <a:pPr algn="ctr">
              <a:lnSpc>
                <a:spcPts val="7600"/>
              </a:lnSpc>
            </a:pPr>
            <a:r>
              <a:rPr lang="en-US" b="true" sz="8000">
                <a:solidFill>
                  <a:srgbClr val="252D37"/>
                </a:solidFill>
                <a:latin typeface="Poppins Bold"/>
                <a:ea typeface="Poppins Bold"/>
                <a:cs typeface="Poppins Bold"/>
                <a:sym typeface="Poppins Bold"/>
              </a:rPr>
              <a:t>TOOLS AND LI</a:t>
            </a:r>
            <a:r>
              <a:rPr lang="en-US" b="true" sz="8000">
                <a:solidFill>
                  <a:srgbClr val="252D37"/>
                </a:solidFill>
                <a:latin typeface="Poppins Bold"/>
                <a:ea typeface="Poppins Bold"/>
                <a:cs typeface="Poppins Bold"/>
                <a:sym typeface="Poppins Bold"/>
              </a:rPr>
              <a:t>BRARIES USED</a:t>
            </a:r>
          </a:p>
          <a:p>
            <a:pPr algn="ctr">
              <a:lnSpc>
                <a:spcPts val="7600"/>
              </a:lnSpc>
            </a:pPr>
          </a:p>
          <a:p>
            <a:pPr algn="ctr">
              <a:lnSpc>
                <a:spcPts val="7600"/>
              </a:lnSpc>
            </a:pPr>
          </a:p>
        </p:txBody>
      </p:sp>
      <p:sp>
        <p:nvSpPr>
          <p:cNvPr name="TextBox 3" id="3"/>
          <p:cNvSpPr txBox="true"/>
          <p:nvPr/>
        </p:nvSpPr>
        <p:spPr>
          <a:xfrm rot="0">
            <a:off x="2503338" y="3571661"/>
            <a:ext cx="13281323" cy="5505647"/>
          </a:xfrm>
          <a:prstGeom prst="rect">
            <a:avLst/>
          </a:prstGeom>
        </p:spPr>
        <p:txBody>
          <a:bodyPr anchor="t" rtlCol="false" tIns="0" lIns="0" bIns="0" rIns="0">
            <a:spAutoFit/>
          </a:bodyPr>
          <a:lstStyle/>
          <a:p>
            <a:pPr algn="just">
              <a:lnSpc>
                <a:spcPts val="6294"/>
              </a:lnSpc>
            </a:pPr>
          </a:p>
          <a:p>
            <a:pPr algn="just" marL="808927" indent="-404464" lvl="1">
              <a:lnSpc>
                <a:spcPts val="6294"/>
              </a:lnSpc>
              <a:buFont typeface="Arial"/>
              <a:buChar char="•"/>
            </a:pPr>
            <a:r>
              <a:rPr lang="en-US" sz="3746">
                <a:solidFill>
                  <a:srgbClr val="252D37"/>
                </a:solidFill>
                <a:latin typeface="Poppins"/>
                <a:ea typeface="Poppins"/>
                <a:cs typeface="Poppins"/>
                <a:sym typeface="Poppins"/>
              </a:rPr>
              <a:t>EEG Processing: MNE, pyEDFlib, mne-connectivity</a:t>
            </a:r>
          </a:p>
          <a:p>
            <a:pPr algn="just" marL="808927" indent="-404464" lvl="1">
              <a:lnSpc>
                <a:spcPts val="6294"/>
              </a:lnSpc>
              <a:buFont typeface="Arial"/>
              <a:buChar char="•"/>
            </a:pPr>
            <a:r>
              <a:rPr lang="en-US" sz="3746">
                <a:solidFill>
                  <a:srgbClr val="252D37"/>
                </a:solidFill>
                <a:latin typeface="Poppins"/>
                <a:ea typeface="Poppins"/>
                <a:cs typeface="Poppins"/>
                <a:sym typeface="Poppins"/>
              </a:rPr>
              <a:t>Imaging: Nibabel, nilearn, ANTsPyX</a:t>
            </a:r>
          </a:p>
          <a:p>
            <a:pPr algn="just" marL="808927" indent="-404464" lvl="1">
              <a:lnSpc>
                <a:spcPts val="6294"/>
              </a:lnSpc>
              <a:buFont typeface="Arial"/>
              <a:buChar char="•"/>
            </a:pPr>
            <a:r>
              <a:rPr lang="en-US" sz="3746">
                <a:solidFill>
                  <a:srgbClr val="252D37"/>
                </a:solidFill>
                <a:latin typeface="Poppins"/>
                <a:ea typeface="Poppins"/>
                <a:cs typeface="Poppins"/>
                <a:sym typeface="Poppins"/>
              </a:rPr>
              <a:t>ML &amp; QML: scikit-learn, PyTorch, TensorFlow, PennyLane</a:t>
            </a:r>
          </a:p>
          <a:p>
            <a:pPr algn="just" marL="808927" indent="-404464" lvl="1">
              <a:lnSpc>
                <a:spcPts val="6294"/>
              </a:lnSpc>
              <a:buFont typeface="Arial"/>
              <a:buChar char="•"/>
            </a:pPr>
            <a:r>
              <a:rPr lang="en-US" sz="3746">
                <a:solidFill>
                  <a:srgbClr val="252D37"/>
                </a:solidFill>
                <a:latin typeface="Poppins"/>
                <a:ea typeface="Poppins"/>
                <a:cs typeface="Poppins"/>
                <a:sym typeface="Poppins"/>
              </a:rPr>
              <a:t>IDE &amp; Platforms: VS Code, MATLAB, JupyterLab</a:t>
            </a:r>
          </a:p>
          <a:p>
            <a:pPr algn="just">
              <a:lnSpc>
                <a:spcPts val="6294"/>
              </a:lnSpc>
            </a:pP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601385" y="1283836"/>
            <a:ext cx="13203553" cy="649739"/>
          </a:xfrm>
          <a:prstGeom prst="rect">
            <a:avLst/>
          </a:prstGeom>
        </p:spPr>
        <p:txBody>
          <a:bodyPr anchor="t" rtlCol="false" tIns="0" lIns="0" bIns="0" rIns="0">
            <a:spAutoFit/>
          </a:bodyPr>
          <a:lstStyle/>
          <a:p>
            <a:pPr algn="ctr">
              <a:lnSpc>
                <a:spcPts val="4270"/>
              </a:lnSpc>
            </a:pPr>
            <a:r>
              <a:rPr lang="en-US" b="true" sz="5338">
                <a:solidFill>
                  <a:srgbClr val="252930"/>
                </a:solidFill>
                <a:latin typeface="Poppins Bold"/>
                <a:ea typeface="Poppins Bold"/>
                <a:cs typeface="Poppins Bold"/>
                <a:sym typeface="Poppins Bold"/>
              </a:rPr>
              <a:t>QUAN</a:t>
            </a:r>
            <a:r>
              <a:rPr lang="en-US" b="true" sz="5338">
                <a:solidFill>
                  <a:srgbClr val="252930"/>
                </a:solidFill>
                <a:latin typeface="Poppins Bold"/>
                <a:ea typeface="Poppins Bold"/>
                <a:cs typeface="Poppins Bold"/>
                <a:sym typeface="Poppins Bold"/>
              </a:rPr>
              <a:t>TUM MACHINE LEARNING (QML)</a:t>
            </a:r>
          </a:p>
        </p:txBody>
      </p:sp>
      <p:grpSp>
        <p:nvGrpSpPr>
          <p:cNvPr name="Group 3" id="3"/>
          <p:cNvGrpSpPr/>
          <p:nvPr/>
        </p:nvGrpSpPr>
        <p:grpSpPr>
          <a:xfrm rot="0">
            <a:off x="3745017" y="2509722"/>
            <a:ext cx="10916289" cy="7246666"/>
            <a:chOff x="0" y="0"/>
            <a:chExt cx="1930013" cy="1281219"/>
          </a:xfrm>
        </p:grpSpPr>
        <p:sp>
          <p:nvSpPr>
            <p:cNvPr name="Freeform 4" id="4"/>
            <p:cNvSpPr/>
            <p:nvPr/>
          </p:nvSpPr>
          <p:spPr>
            <a:xfrm flipH="false" flipV="false" rot="0">
              <a:off x="0" y="0"/>
              <a:ext cx="1930013" cy="1281219"/>
            </a:xfrm>
            <a:custGeom>
              <a:avLst/>
              <a:gdLst/>
              <a:ahLst/>
              <a:cxnLst/>
              <a:rect r="r" b="b" t="t" l="l"/>
              <a:pathLst>
                <a:path h="1281219" w="1930013">
                  <a:moveTo>
                    <a:pt x="36170" y="0"/>
                  </a:moveTo>
                  <a:lnTo>
                    <a:pt x="1893843" y="0"/>
                  </a:lnTo>
                  <a:cubicBezTo>
                    <a:pt x="1913819" y="0"/>
                    <a:pt x="1930013" y="16194"/>
                    <a:pt x="1930013" y="36170"/>
                  </a:cubicBezTo>
                  <a:lnTo>
                    <a:pt x="1930013" y="1245049"/>
                  </a:lnTo>
                  <a:cubicBezTo>
                    <a:pt x="1930013" y="1265025"/>
                    <a:pt x="1913819" y="1281219"/>
                    <a:pt x="1893843" y="1281219"/>
                  </a:cubicBezTo>
                  <a:lnTo>
                    <a:pt x="36170" y="1281219"/>
                  </a:lnTo>
                  <a:cubicBezTo>
                    <a:pt x="16194" y="1281219"/>
                    <a:pt x="0" y="1265025"/>
                    <a:pt x="0" y="1245049"/>
                  </a:cubicBezTo>
                  <a:lnTo>
                    <a:pt x="0" y="36170"/>
                  </a:lnTo>
                  <a:cubicBezTo>
                    <a:pt x="0" y="16194"/>
                    <a:pt x="16194" y="0"/>
                    <a:pt x="36170" y="0"/>
                  </a:cubicBezTo>
                  <a:close/>
                </a:path>
              </a:pathLst>
            </a:custGeom>
            <a:solidFill>
              <a:srgbClr val="C0B3A0">
                <a:alpha val="53725"/>
              </a:srgbClr>
            </a:solidFill>
          </p:spPr>
        </p:sp>
        <p:sp>
          <p:nvSpPr>
            <p:cNvPr name="TextBox 5" id="5"/>
            <p:cNvSpPr txBox="true"/>
            <p:nvPr/>
          </p:nvSpPr>
          <p:spPr>
            <a:xfrm>
              <a:off x="0" y="-38100"/>
              <a:ext cx="1930013"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642601" y="3568531"/>
            <a:ext cx="9121121" cy="5662447"/>
          </a:xfrm>
          <a:prstGeom prst="rect">
            <a:avLst/>
          </a:prstGeom>
        </p:spPr>
        <p:txBody>
          <a:bodyPr anchor="t" rtlCol="false" tIns="0" lIns="0" bIns="0" rIns="0">
            <a:spAutoFit/>
          </a:bodyPr>
          <a:lstStyle/>
          <a:p>
            <a:pPr algn="just">
              <a:lnSpc>
                <a:spcPts val="4996"/>
              </a:lnSpc>
            </a:pPr>
            <a:r>
              <a:rPr lang="en-US" sz="3569">
                <a:solidFill>
                  <a:srgbClr val="252930"/>
                </a:solidFill>
                <a:latin typeface="Poppins"/>
                <a:ea typeface="Poppins"/>
                <a:cs typeface="Poppins"/>
                <a:sym typeface="Poppins"/>
              </a:rPr>
              <a:t>PennyLane</a:t>
            </a:r>
            <a:r>
              <a:rPr lang="en-US" sz="3569">
                <a:solidFill>
                  <a:srgbClr val="252930"/>
                </a:solidFill>
                <a:latin typeface="Poppins"/>
                <a:ea typeface="Poppins"/>
                <a:cs typeface="Poppins"/>
                <a:sym typeface="Poppins"/>
              </a:rPr>
              <a:t> enables quantum-classical hybrid modeling. QML can handle high-dimensional fused datasets more efficiently, allowing for novel biomedical classification and prediction tasks. This future-ready design aligns with emerging trends in quantum healthcare AI.</a:t>
            </a:r>
          </a:p>
          <a:p>
            <a:pPr algn="just">
              <a:lnSpc>
                <a:spcPts val="4996"/>
              </a:lnSpc>
            </a:pPr>
          </a:p>
        </p:txBody>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642601" y="2652534"/>
            <a:ext cx="4099769" cy="925522"/>
          </a:xfrm>
          <a:prstGeom prst="rect">
            <a:avLst/>
          </a:prstGeom>
        </p:spPr>
        <p:txBody>
          <a:bodyPr anchor="t" rtlCol="false" tIns="0" lIns="0" bIns="0" rIns="0">
            <a:spAutoFit/>
          </a:bodyPr>
          <a:lstStyle/>
          <a:p>
            <a:pPr algn="ctr">
              <a:lnSpc>
                <a:spcPts val="7120"/>
              </a:lnSpc>
              <a:spcBef>
                <a:spcPct val="0"/>
              </a:spcBef>
            </a:pPr>
            <a:r>
              <a:rPr lang="en-US" b="true" sz="5086">
                <a:solidFill>
                  <a:srgbClr val="000000"/>
                </a:solidFill>
                <a:latin typeface="Poppins Bold"/>
                <a:ea typeface="Poppins Bold"/>
                <a:cs typeface="Poppins Bold"/>
                <a:sym typeface="Poppins Bold"/>
              </a:rPr>
              <a:t>WHY QML??!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5717452" y="1942311"/>
            <a:ext cx="6853095" cy="7987788"/>
          </a:xfrm>
          <a:custGeom>
            <a:avLst/>
            <a:gdLst/>
            <a:ahLst/>
            <a:cxnLst/>
            <a:rect r="r" b="b" t="t" l="l"/>
            <a:pathLst>
              <a:path h="7987788" w="6853095">
                <a:moveTo>
                  <a:pt x="0" y="0"/>
                </a:moveTo>
                <a:lnTo>
                  <a:pt x="6853096" y="0"/>
                </a:lnTo>
                <a:lnTo>
                  <a:pt x="6853096" y="7987788"/>
                </a:lnTo>
                <a:lnTo>
                  <a:pt x="0" y="7987788"/>
                </a:lnTo>
                <a:lnTo>
                  <a:pt x="0" y="0"/>
                </a:lnTo>
                <a:close/>
              </a:path>
            </a:pathLst>
          </a:custGeom>
          <a:blipFill>
            <a:blip r:embed="rId8"/>
            <a:stretch>
              <a:fillRect l="0" t="0" r="0" b="0"/>
            </a:stretch>
          </a:blipFill>
        </p:spPr>
      </p:sp>
      <p:sp>
        <p:nvSpPr>
          <p:cNvPr name="TextBox 6" id="6"/>
          <p:cNvSpPr txBox="true"/>
          <p:nvPr/>
        </p:nvSpPr>
        <p:spPr>
          <a:xfrm rot="0">
            <a:off x="3026079" y="488162"/>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188851" y="479426"/>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6" id="6"/>
          <p:cNvSpPr txBox="true"/>
          <p:nvPr/>
        </p:nvSpPr>
        <p:spPr>
          <a:xfrm rot="0">
            <a:off x="663237" y="2916960"/>
            <a:ext cx="16961526" cy="5473129"/>
          </a:xfrm>
          <a:prstGeom prst="rect">
            <a:avLst/>
          </a:prstGeom>
        </p:spPr>
        <p:txBody>
          <a:bodyPr anchor="t" rtlCol="false" tIns="0" lIns="0" bIns="0" rIns="0">
            <a:spAutoFit/>
          </a:bodyPr>
          <a:lstStyle/>
          <a:p>
            <a:pPr algn="l" marL="760503" indent="-380252" lvl="1">
              <a:lnSpc>
                <a:spcPts val="4931"/>
              </a:lnSpc>
              <a:buAutoNum type="arabicPeriod" startAt="1"/>
            </a:pPr>
            <a:r>
              <a:rPr lang="en-US" b="true" sz="3522" u="sng">
                <a:solidFill>
                  <a:srgbClr val="1F332D"/>
                </a:solidFill>
                <a:latin typeface="Poppins Medium"/>
                <a:ea typeface="Poppins Medium"/>
                <a:cs typeface="Poppins Medium"/>
                <a:sym typeface="Poppins Medium"/>
              </a:rPr>
              <a:t>DATA INGESTION LAYER</a:t>
            </a:r>
          </a:p>
          <a:p>
            <a:pPr algn="l">
              <a:lnSpc>
                <a:spcPts val="4931"/>
              </a:lnSpc>
            </a:pPr>
          </a:p>
          <a:p>
            <a:pPr algn="l" marL="609377" indent="-304689" lvl="1">
              <a:lnSpc>
                <a:spcPts val="4798"/>
              </a:lnSpc>
              <a:buFont typeface="Arial"/>
              <a:buChar char="•"/>
            </a:pPr>
            <a:r>
              <a:rPr lang="en-US" b="true" sz="2822">
                <a:solidFill>
                  <a:srgbClr val="1F332D"/>
                </a:solidFill>
                <a:latin typeface="Poppins Medium"/>
                <a:ea typeface="Poppins Medium"/>
                <a:cs typeface="Poppins Medium"/>
                <a:sym typeface="Poppins Medium"/>
              </a:rPr>
              <a:t>Imp</a:t>
            </a:r>
            <a:r>
              <a:rPr lang="en-US" b="true" sz="2822">
                <a:solidFill>
                  <a:srgbClr val="1F332D"/>
                </a:solidFill>
                <a:latin typeface="Poppins Medium"/>
                <a:ea typeface="Poppins Medium"/>
                <a:cs typeface="Poppins Medium"/>
                <a:sym typeface="Poppins Medium"/>
              </a:rPr>
              <a:t>ORTS MULTIMODAL BIDS-COMPLIANT DATA:</a:t>
            </a:r>
          </a:p>
          <a:p>
            <a:pPr algn="l" marL="1218754" indent="-406251" lvl="2">
              <a:lnSpc>
                <a:spcPts val="4798"/>
              </a:lnSpc>
              <a:buFont typeface="Arial"/>
              <a:buChar char="⚬"/>
            </a:pPr>
            <a:r>
              <a:rPr lang="en-US" b="true" sz="2822">
                <a:solidFill>
                  <a:srgbClr val="1F332D"/>
                </a:solidFill>
                <a:latin typeface="Poppins Medium"/>
                <a:ea typeface="Poppins Medium"/>
                <a:cs typeface="Poppins Medium"/>
                <a:sym typeface="Poppins Medium"/>
              </a:rPr>
              <a:t>MRI: IDEAS, AEROBIC GLYCOLYSIS IMAGING</a:t>
            </a:r>
          </a:p>
          <a:p>
            <a:pPr algn="l" marL="1218754" indent="-406251" lvl="2">
              <a:lnSpc>
                <a:spcPts val="4798"/>
              </a:lnSpc>
              <a:buFont typeface="Arial"/>
              <a:buChar char="⚬"/>
            </a:pPr>
            <a:r>
              <a:rPr lang="en-US" b="true" sz="2822">
                <a:solidFill>
                  <a:srgbClr val="1F332D"/>
                </a:solidFill>
                <a:latin typeface="Poppins Medium"/>
                <a:ea typeface="Poppins Medium"/>
                <a:cs typeface="Poppins Medium"/>
                <a:sym typeface="Poppins Medium"/>
              </a:rPr>
              <a:t>PET: PAIRED WITH MRI (FOR STRUCTURAL-METABOLIC SYNERGY)</a:t>
            </a:r>
          </a:p>
          <a:p>
            <a:pPr algn="l" marL="1218754" indent="-406251" lvl="2">
              <a:lnSpc>
                <a:spcPts val="4798"/>
              </a:lnSpc>
              <a:buFont typeface="Arial"/>
              <a:buChar char="⚬"/>
            </a:pPr>
            <a:r>
              <a:rPr lang="en-US" b="true" sz="2822">
                <a:solidFill>
                  <a:srgbClr val="1F332D"/>
                </a:solidFill>
                <a:latin typeface="Poppins Medium"/>
                <a:ea typeface="Poppins Medium"/>
                <a:cs typeface="Poppins Medium"/>
                <a:sym typeface="Poppins Medium"/>
              </a:rPr>
              <a:t>EEG (UPCOMING): SEIZEIT2, SRM DATASETS</a:t>
            </a:r>
          </a:p>
          <a:p>
            <a:pPr algn="l">
              <a:lnSpc>
                <a:spcPts val="4798"/>
              </a:lnSpc>
            </a:pPr>
          </a:p>
          <a:p>
            <a:pPr algn="l">
              <a:lnSpc>
                <a:spcPts val="4798"/>
              </a:lnSpc>
            </a:pPr>
            <a:r>
              <a:rPr lang="en-US" b="true" sz="2822">
                <a:solidFill>
                  <a:srgbClr val="1F332D"/>
                </a:solidFill>
                <a:latin typeface="Poppins Medium"/>
                <a:ea typeface="Poppins Medium"/>
                <a:cs typeface="Poppins Medium"/>
                <a:sym typeface="Poppins Medium"/>
              </a:rPr>
              <a:t>ORGANIZED IN UNIFIED DIRECTORY FOR STREAMLINED PREPROCESSING AND FUSION</a:t>
            </a:r>
          </a:p>
          <a:p>
            <a:pPr algn="ctr">
              <a:lnSpc>
                <a:spcPts val="4931"/>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127150" y="479426"/>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6" id="6"/>
          <p:cNvSpPr txBox="true"/>
          <p:nvPr/>
        </p:nvSpPr>
        <p:spPr>
          <a:xfrm rot="0">
            <a:off x="1344496" y="2248324"/>
            <a:ext cx="15475607" cy="8038676"/>
          </a:xfrm>
          <a:prstGeom prst="rect">
            <a:avLst/>
          </a:prstGeom>
        </p:spPr>
        <p:txBody>
          <a:bodyPr anchor="t" rtlCol="false" tIns="0" lIns="0" bIns="0" rIns="0">
            <a:spAutoFit/>
          </a:bodyPr>
          <a:lstStyle/>
          <a:p>
            <a:pPr algn="l">
              <a:lnSpc>
                <a:spcPts val="4958"/>
              </a:lnSpc>
            </a:pPr>
            <a:r>
              <a:rPr lang="en-US" sz="3541">
                <a:solidFill>
                  <a:srgbClr val="1F332D"/>
                </a:solidFill>
                <a:latin typeface="Poppins"/>
                <a:ea typeface="Poppins"/>
                <a:cs typeface="Poppins"/>
                <a:sym typeface="Poppins"/>
              </a:rPr>
              <a:t>2. </a:t>
            </a:r>
            <a:r>
              <a:rPr lang="en-US" b="true" sz="3541">
                <a:solidFill>
                  <a:srgbClr val="1F332D"/>
                </a:solidFill>
                <a:latin typeface="Poppins Bold"/>
                <a:ea typeface="Poppins Bold"/>
                <a:cs typeface="Poppins Bold"/>
                <a:sym typeface="Poppins Bold"/>
              </a:rPr>
              <a:t> </a:t>
            </a:r>
            <a:r>
              <a:rPr lang="en-US" b="true" sz="3541" u="sng">
                <a:solidFill>
                  <a:srgbClr val="1F332D"/>
                </a:solidFill>
                <a:latin typeface="Poppins Bold"/>
                <a:ea typeface="Poppins Bold"/>
                <a:cs typeface="Poppins Bold"/>
                <a:sym typeface="Poppins Bold"/>
              </a:rPr>
              <a:t>PREPROCESSING &amp; FEATURE</a:t>
            </a:r>
            <a:r>
              <a:rPr lang="en-US" b="true" sz="3541" u="sng">
                <a:solidFill>
                  <a:srgbClr val="1F332D"/>
                </a:solidFill>
                <a:latin typeface="Poppins Bold"/>
                <a:ea typeface="Poppins Bold"/>
                <a:cs typeface="Poppins Bold"/>
                <a:sym typeface="Poppins Bold"/>
              </a:rPr>
              <a:t> EXTRACTION   MRI / PET:</a:t>
            </a:r>
          </a:p>
          <a:p>
            <a:pPr algn="l">
              <a:lnSpc>
                <a:spcPts val="4538"/>
              </a:lnSpc>
            </a:pPr>
          </a:p>
          <a:p>
            <a:pPr algn="l">
              <a:lnSpc>
                <a:spcPts val="4538"/>
              </a:lnSpc>
            </a:pPr>
          </a:p>
          <a:p>
            <a:pPr algn="l" marL="613526" indent="-306763" lvl="1">
              <a:lnSpc>
                <a:spcPts val="3978"/>
              </a:lnSpc>
              <a:buFont typeface="Arial"/>
              <a:buChar char="•"/>
            </a:pPr>
            <a:r>
              <a:rPr lang="en-US" sz="2841">
                <a:solidFill>
                  <a:srgbClr val="1F332D"/>
                </a:solidFill>
                <a:latin typeface="Poppins"/>
                <a:ea typeface="Poppins"/>
                <a:cs typeface="Poppins"/>
                <a:sym typeface="Poppins"/>
              </a:rPr>
              <a:t>  </a:t>
            </a:r>
            <a:r>
              <a:rPr lang="en-US" b="true" sz="2841">
                <a:solidFill>
                  <a:srgbClr val="1F332D"/>
                </a:solidFill>
                <a:latin typeface="Poppins Bold"/>
                <a:ea typeface="Poppins Bold"/>
                <a:cs typeface="Poppins Bold"/>
                <a:sym typeface="Poppins Bold"/>
              </a:rPr>
              <a:t> MRI / PET:</a:t>
            </a:r>
          </a:p>
          <a:p>
            <a:pPr algn="l" marL="1227051" indent="-409017" lvl="2">
              <a:lnSpc>
                <a:spcPts val="3978"/>
              </a:lnSpc>
              <a:buFont typeface="Arial"/>
              <a:buChar char="⚬"/>
            </a:pPr>
            <a:r>
              <a:rPr lang="en-US" sz="2841">
                <a:solidFill>
                  <a:srgbClr val="1F332D"/>
                </a:solidFill>
                <a:latin typeface="Poppins"/>
                <a:ea typeface="Poppins"/>
                <a:cs typeface="Poppins"/>
                <a:sym typeface="Poppins"/>
              </a:rPr>
              <a:t>SKULL STRIPPING (ANTSPY, ANTSPYNET)</a:t>
            </a:r>
          </a:p>
          <a:p>
            <a:pPr algn="l" marL="1227051" indent="-409017" lvl="2">
              <a:lnSpc>
                <a:spcPts val="3978"/>
              </a:lnSpc>
              <a:buFont typeface="Arial"/>
              <a:buChar char="⚬"/>
            </a:pPr>
            <a:r>
              <a:rPr lang="en-US" sz="2841">
                <a:solidFill>
                  <a:srgbClr val="1F332D"/>
                </a:solidFill>
                <a:latin typeface="Poppins"/>
                <a:ea typeface="Poppins"/>
                <a:cs typeface="Poppins"/>
                <a:sym typeface="Poppins"/>
              </a:rPr>
              <a:t>INTENSITY NORMALIZATION, RESAMPLING</a:t>
            </a:r>
          </a:p>
          <a:p>
            <a:pPr algn="l" marL="1227051" indent="-409017" lvl="2">
              <a:lnSpc>
                <a:spcPts val="3978"/>
              </a:lnSpc>
              <a:buFont typeface="Arial"/>
              <a:buChar char="⚬"/>
            </a:pPr>
            <a:r>
              <a:rPr lang="en-US" sz="2841">
                <a:solidFill>
                  <a:srgbClr val="1F332D"/>
                </a:solidFill>
                <a:latin typeface="Poppins"/>
                <a:ea typeface="Poppins"/>
                <a:cs typeface="Poppins"/>
                <a:sym typeface="Poppins"/>
              </a:rPr>
              <a:t>PCA FOR DIMENSIONALITY REDUCTION (E.G., 10 COMPONENTS)</a:t>
            </a:r>
          </a:p>
          <a:p>
            <a:pPr algn="l" marL="613526" indent="-306763" lvl="1">
              <a:lnSpc>
                <a:spcPts val="3978"/>
              </a:lnSpc>
              <a:buFont typeface="Arial"/>
              <a:buChar char="•"/>
            </a:pPr>
            <a:r>
              <a:rPr lang="en-US" b="true" sz="2841">
                <a:solidFill>
                  <a:srgbClr val="1F332D"/>
                </a:solidFill>
                <a:latin typeface="Poppins Bold"/>
                <a:ea typeface="Poppins Bold"/>
                <a:cs typeface="Poppins Bold"/>
                <a:sym typeface="Poppins Bold"/>
              </a:rPr>
              <a:t>EEG (PLANNED):</a:t>
            </a:r>
          </a:p>
          <a:p>
            <a:pPr algn="l" marL="1227051" indent="-409017" lvl="2">
              <a:lnSpc>
                <a:spcPts val="3978"/>
              </a:lnSpc>
              <a:buFont typeface="Arial"/>
              <a:buChar char="⚬"/>
            </a:pPr>
            <a:r>
              <a:rPr lang="en-US" sz="2841">
                <a:solidFill>
                  <a:srgbClr val="1F332D"/>
                </a:solidFill>
                <a:latin typeface="Poppins"/>
                <a:ea typeface="Poppins"/>
                <a:cs typeface="Poppins"/>
                <a:sym typeface="Poppins"/>
              </a:rPr>
              <a:t>ICA-BASED ARTIFACT REJECTION</a:t>
            </a:r>
          </a:p>
          <a:p>
            <a:pPr algn="l" marL="1227051" indent="-409017" lvl="2">
              <a:lnSpc>
                <a:spcPts val="3978"/>
              </a:lnSpc>
              <a:buFont typeface="Arial"/>
              <a:buChar char="⚬"/>
            </a:pPr>
            <a:r>
              <a:rPr lang="en-US" sz="2841">
                <a:solidFill>
                  <a:srgbClr val="1F332D"/>
                </a:solidFill>
                <a:latin typeface="Poppins"/>
                <a:ea typeface="Poppins"/>
                <a:cs typeface="Poppins"/>
                <a:sym typeface="Poppins"/>
              </a:rPr>
              <a:t>QUALITY METRICS: VARIANCE, ENTROPY, BANDPOWER</a:t>
            </a:r>
          </a:p>
          <a:p>
            <a:pPr algn="l" marL="1227051" indent="-409017" lvl="2">
              <a:lnSpc>
                <a:spcPts val="3978"/>
              </a:lnSpc>
              <a:buFont typeface="Arial"/>
              <a:buChar char="⚬"/>
            </a:pPr>
            <a:r>
              <a:rPr lang="en-US" sz="2841">
                <a:solidFill>
                  <a:srgbClr val="1F332D"/>
                </a:solidFill>
                <a:latin typeface="Poppins"/>
                <a:ea typeface="Poppins"/>
                <a:cs typeface="Poppins"/>
                <a:sym typeface="Poppins"/>
              </a:rPr>
              <a:t>EPOCHING &amp; DOWNSAMPLING FOR FUSION COMPATIBILITY</a:t>
            </a:r>
          </a:p>
          <a:p>
            <a:pPr algn="l">
              <a:lnSpc>
                <a:spcPts val="3978"/>
              </a:lnSpc>
            </a:pPr>
          </a:p>
          <a:p>
            <a:pPr algn="l">
              <a:lnSpc>
                <a:spcPts val="4538"/>
              </a:lnSpc>
            </a:pPr>
            <a:r>
              <a:rPr lang="en-US" sz="3241">
                <a:solidFill>
                  <a:srgbClr val="1F332D"/>
                </a:solidFill>
                <a:latin typeface="Poppins"/>
                <a:ea typeface="Poppins"/>
                <a:cs typeface="Poppins"/>
                <a:sym typeface="Poppins"/>
              </a:rPr>
              <a:t>          </a:t>
            </a:r>
          </a:p>
          <a:p>
            <a:pPr algn="l">
              <a:lnSpc>
                <a:spcPts val="4538"/>
              </a:lnSpc>
              <a:spcBef>
                <a:spcPct val="0"/>
              </a:spcBef>
            </a:pPr>
          </a:p>
          <a:p>
            <a:pPr algn="ctr">
              <a:lnSpc>
                <a:spcPts val="4538"/>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188851" y="790575"/>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6" id="6"/>
          <p:cNvSpPr txBox="true"/>
          <p:nvPr/>
        </p:nvSpPr>
        <p:spPr>
          <a:xfrm rot="0">
            <a:off x="297774" y="3181627"/>
            <a:ext cx="16961526" cy="5454079"/>
          </a:xfrm>
          <a:prstGeom prst="rect">
            <a:avLst/>
          </a:prstGeom>
        </p:spPr>
        <p:txBody>
          <a:bodyPr anchor="t" rtlCol="false" tIns="0" lIns="0" bIns="0" rIns="0">
            <a:spAutoFit/>
          </a:bodyPr>
          <a:lstStyle/>
          <a:p>
            <a:pPr algn="l">
              <a:lnSpc>
                <a:spcPts val="4931"/>
              </a:lnSpc>
            </a:pPr>
            <a:r>
              <a:rPr lang="en-US" sz="3522">
                <a:solidFill>
                  <a:srgbClr val="1F332D"/>
                </a:solidFill>
                <a:latin typeface="Poppins"/>
                <a:ea typeface="Poppins"/>
                <a:cs typeface="Poppins"/>
                <a:sym typeface="Poppins"/>
              </a:rPr>
              <a:t>3.</a:t>
            </a:r>
            <a:r>
              <a:rPr lang="en-US" sz="3522" b="true">
                <a:solidFill>
                  <a:srgbClr val="1F332D"/>
                </a:solidFill>
                <a:latin typeface="Poppins Bold"/>
                <a:ea typeface="Poppins Bold"/>
                <a:cs typeface="Poppins Bold"/>
                <a:sym typeface="Poppins Bold"/>
              </a:rPr>
              <a:t>  </a:t>
            </a:r>
            <a:r>
              <a:rPr lang="en-US" b="true" sz="3522" u="sng">
                <a:solidFill>
                  <a:srgbClr val="1F332D"/>
                </a:solidFill>
                <a:latin typeface="Poppins Bold"/>
                <a:ea typeface="Poppins Bold"/>
                <a:cs typeface="Poppins Bold"/>
                <a:sym typeface="Poppins Bold"/>
              </a:rPr>
              <a:t>QUANTUM NEURAL NETWORK LAYER</a:t>
            </a:r>
          </a:p>
          <a:p>
            <a:pPr algn="l" marL="1218754" indent="-406251" lvl="2">
              <a:lnSpc>
                <a:spcPts val="4798"/>
              </a:lnSpc>
              <a:buFont typeface="Arial"/>
              <a:buChar char="⚬"/>
            </a:pPr>
            <a:r>
              <a:rPr lang="en-US" sz="2822">
                <a:solidFill>
                  <a:srgbClr val="1F332D"/>
                </a:solidFill>
                <a:latin typeface="Poppins"/>
                <a:ea typeface="Poppins"/>
                <a:cs typeface="Poppins"/>
                <a:sym typeface="Poppins"/>
              </a:rPr>
              <a:t>QNN-MR</a:t>
            </a:r>
            <a:r>
              <a:rPr lang="en-US" sz="2822">
                <a:solidFill>
                  <a:srgbClr val="1F332D"/>
                </a:solidFill>
                <a:latin typeface="Poppins"/>
                <a:ea typeface="Poppins"/>
                <a:cs typeface="Poppins"/>
                <a:sym typeface="Poppins"/>
              </a:rPr>
              <a:t>I: T</a:t>
            </a:r>
            <a:r>
              <a:rPr lang="en-US" sz="2822">
                <a:solidFill>
                  <a:srgbClr val="1F332D"/>
                </a:solidFill>
                <a:latin typeface="Poppins"/>
                <a:ea typeface="Poppins"/>
                <a:cs typeface="Poppins"/>
                <a:sym typeface="Poppins"/>
              </a:rPr>
              <a:t>RAINED ON MRI-ONLY DATA</a:t>
            </a:r>
          </a:p>
          <a:p>
            <a:pPr algn="l" marL="1218754" indent="-406251" lvl="2">
              <a:lnSpc>
                <a:spcPts val="4798"/>
              </a:lnSpc>
              <a:buFont typeface="Arial"/>
              <a:buChar char="⚬"/>
            </a:pPr>
            <a:r>
              <a:rPr lang="en-US" sz="2822">
                <a:solidFill>
                  <a:srgbClr val="1F332D"/>
                </a:solidFill>
                <a:latin typeface="Poppins"/>
                <a:ea typeface="Poppins"/>
                <a:cs typeface="Poppins"/>
                <a:sym typeface="Poppins"/>
              </a:rPr>
              <a:t>QNN-</a:t>
            </a:r>
            <a:r>
              <a:rPr lang="en-US" sz="2822">
                <a:solidFill>
                  <a:srgbClr val="1F332D"/>
                </a:solidFill>
                <a:latin typeface="Poppins"/>
                <a:ea typeface="Poppins"/>
                <a:cs typeface="Poppins"/>
                <a:sym typeface="Poppins"/>
              </a:rPr>
              <a:t>MRI-PET: TRAINED ON COMBINED MRI-PET </a:t>
            </a:r>
          </a:p>
          <a:p>
            <a:pPr algn="l">
              <a:lnSpc>
                <a:spcPts val="4798"/>
              </a:lnSpc>
            </a:pPr>
          </a:p>
          <a:p>
            <a:pPr algn="l" marL="609377" indent="-304689" lvl="1">
              <a:lnSpc>
                <a:spcPts val="4798"/>
              </a:lnSpc>
              <a:buFont typeface="Arial"/>
              <a:buChar char="•"/>
            </a:pPr>
            <a:r>
              <a:rPr lang="en-US" b="true" sz="2822" u="sng">
                <a:solidFill>
                  <a:srgbClr val="1F332D"/>
                </a:solidFill>
                <a:latin typeface="Poppins Bold"/>
                <a:ea typeface="Poppins Bold"/>
                <a:cs typeface="Poppins Bold"/>
                <a:sym typeface="Poppins Bold"/>
              </a:rPr>
              <a:t>ENSEMBLE FUSION:</a:t>
            </a:r>
          </a:p>
          <a:p>
            <a:pPr algn="l" marL="1218754" indent="-406251" lvl="2">
              <a:lnSpc>
                <a:spcPts val="4798"/>
              </a:lnSpc>
              <a:buFont typeface="Arial"/>
              <a:buChar char="⚬"/>
            </a:pPr>
            <a:r>
              <a:rPr lang="en-US" sz="2822">
                <a:solidFill>
                  <a:srgbClr val="1F332D"/>
                </a:solidFill>
                <a:latin typeface="Poppins"/>
                <a:ea typeface="Poppins"/>
                <a:cs typeface="Poppins"/>
                <a:sym typeface="Poppins"/>
              </a:rPr>
              <a:t>COMBINES OUTPUTS FOR ROBUST CLASSIFICATION</a:t>
            </a:r>
          </a:p>
          <a:p>
            <a:pPr algn="l" marL="1218754" indent="-406251" lvl="2">
              <a:lnSpc>
                <a:spcPts val="4798"/>
              </a:lnSpc>
              <a:buFont typeface="Arial"/>
              <a:buChar char="⚬"/>
            </a:pPr>
            <a:r>
              <a:rPr lang="en-US" sz="2822">
                <a:solidFill>
                  <a:srgbClr val="1F332D"/>
                </a:solidFill>
                <a:latin typeface="Poppins"/>
                <a:ea typeface="Poppins"/>
                <a:cs typeface="Poppins"/>
                <a:sym typeface="Poppins"/>
              </a:rPr>
              <a:t>FUTURE INTEGRATION: EEG → QCFT (QUANTUM-CLASSICAL FUSION TRANSFORMER)</a:t>
            </a:r>
          </a:p>
          <a:p>
            <a:pPr algn="l" marL="1218754" indent="-406251" lvl="2">
              <a:lnSpc>
                <a:spcPts val="4798"/>
              </a:lnSpc>
              <a:buFont typeface="Arial"/>
              <a:buChar char="⚬"/>
            </a:pPr>
            <a:r>
              <a:rPr lang="en-US" sz="2822">
                <a:solidFill>
                  <a:srgbClr val="1F332D"/>
                </a:solidFill>
                <a:latin typeface="Poppins"/>
                <a:ea typeface="Poppins"/>
                <a:cs typeface="Poppins"/>
                <a:sym typeface="Poppins"/>
              </a:rPr>
              <a:t>QUANTUM LAYERS SIMULATED (E.G., PENNYLANE PLACEHOLDERS)</a:t>
            </a:r>
          </a:p>
          <a:p>
            <a:pPr algn="ctr">
              <a:lnSpc>
                <a:spcPts val="4931"/>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3418671"/>
            <a:ext cx="16270767" cy="3881283"/>
            <a:chOff x="0" y="0"/>
            <a:chExt cx="21694356" cy="5175044"/>
          </a:xfrm>
        </p:grpSpPr>
        <p:grpSp>
          <p:nvGrpSpPr>
            <p:cNvPr name="Group 3" id="3"/>
            <p:cNvGrpSpPr/>
            <p:nvPr/>
          </p:nvGrpSpPr>
          <p:grpSpPr>
            <a:xfrm rot="0">
              <a:off x="268937" y="4223693"/>
              <a:ext cx="4505872" cy="920393"/>
              <a:chOff x="0" y="0"/>
              <a:chExt cx="1034403" cy="211293"/>
            </a:xfrm>
          </p:grpSpPr>
          <p:sp>
            <p:nvSpPr>
              <p:cNvPr name="Freeform 4" id="4"/>
              <p:cNvSpPr/>
              <p:nvPr/>
            </p:nvSpPr>
            <p:spPr>
              <a:xfrm flipH="false" flipV="false" rot="0">
                <a:off x="0" y="0"/>
                <a:ext cx="1034403" cy="211293"/>
              </a:xfrm>
              <a:custGeom>
                <a:avLst/>
                <a:gdLst/>
                <a:ahLst/>
                <a:cxnLst/>
                <a:rect r="r" b="b" t="t" l="l"/>
                <a:pathLst>
                  <a:path h="211293" w="1034403">
                    <a:moveTo>
                      <a:pt x="0" y="0"/>
                    </a:moveTo>
                    <a:lnTo>
                      <a:pt x="1034403" y="0"/>
                    </a:lnTo>
                    <a:lnTo>
                      <a:pt x="1034403" y="211293"/>
                    </a:lnTo>
                    <a:lnTo>
                      <a:pt x="0" y="211293"/>
                    </a:lnTo>
                    <a:close/>
                  </a:path>
                </a:pathLst>
              </a:custGeom>
              <a:solidFill>
                <a:srgbClr val="404040"/>
              </a:solidFill>
            </p:spPr>
          </p:sp>
          <p:sp>
            <p:nvSpPr>
              <p:cNvPr name="TextBox 5" id="5"/>
              <p:cNvSpPr txBox="true"/>
              <p:nvPr/>
            </p:nvSpPr>
            <p:spPr>
              <a:xfrm>
                <a:off x="0" y="-38100"/>
                <a:ext cx="1034403" cy="249393"/>
              </a:xfrm>
              <a:prstGeom prst="rect">
                <a:avLst/>
              </a:prstGeom>
            </p:spPr>
            <p:txBody>
              <a:bodyPr anchor="ctr" rtlCol="false" tIns="43711" lIns="43711" bIns="43711" rIns="43711"/>
              <a:lstStyle/>
              <a:p>
                <a:pPr algn="ctr">
                  <a:lnSpc>
                    <a:spcPts val="2660"/>
                  </a:lnSpc>
                </a:pPr>
              </a:p>
            </p:txBody>
          </p:sp>
        </p:grpSp>
        <p:grpSp>
          <p:nvGrpSpPr>
            <p:cNvPr name="Group 6" id="6"/>
            <p:cNvGrpSpPr/>
            <p:nvPr/>
          </p:nvGrpSpPr>
          <p:grpSpPr>
            <a:xfrm rot="0">
              <a:off x="17188484" y="4221509"/>
              <a:ext cx="4505872" cy="920393"/>
              <a:chOff x="0" y="0"/>
              <a:chExt cx="1034403" cy="211293"/>
            </a:xfrm>
          </p:grpSpPr>
          <p:sp>
            <p:nvSpPr>
              <p:cNvPr name="Freeform 7" id="7"/>
              <p:cNvSpPr/>
              <p:nvPr/>
            </p:nvSpPr>
            <p:spPr>
              <a:xfrm flipH="false" flipV="false" rot="0">
                <a:off x="0" y="0"/>
                <a:ext cx="1034403" cy="211293"/>
              </a:xfrm>
              <a:custGeom>
                <a:avLst/>
                <a:gdLst/>
                <a:ahLst/>
                <a:cxnLst/>
                <a:rect r="r" b="b" t="t" l="l"/>
                <a:pathLst>
                  <a:path h="211293" w="1034403">
                    <a:moveTo>
                      <a:pt x="0" y="0"/>
                    </a:moveTo>
                    <a:lnTo>
                      <a:pt x="1034403" y="0"/>
                    </a:lnTo>
                    <a:lnTo>
                      <a:pt x="1034403" y="211293"/>
                    </a:lnTo>
                    <a:lnTo>
                      <a:pt x="0" y="211293"/>
                    </a:lnTo>
                    <a:close/>
                  </a:path>
                </a:pathLst>
              </a:custGeom>
              <a:solidFill>
                <a:srgbClr val="404040"/>
              </a:solidFill>
            </p:spPr>
          </p:sp>
          <p:sp>
            <p:nvSpPr>
              <p:cNvPr name="TextBox 8" id="8"/>
              <p:cNvSpPr txBox="true"/>
              <p:nvPr/>
            </p:nvSpPr>
            <p:spPr>
              <a:xfrm>
                <a:off x="0" y="-38100"/>
                <a:ext cx="1034403" cy="249393"/>
              </a:xfrm>
              <a:prstGeom prst="rect">
                <a:avLst/>
              </a:prstGeom>
            </p:spPr>
            <p:txBody>
              <a:bodyPr anchor="ctr" rtlCol="false" tIns="43711" lIns="43711" bIns="43711" rIns="43711"/>
              <a:lstStyle/>
              <a:p>
                <a:pPr algn="ctr">
                  <a:lnSpc>
                    <a:spcPts val="2660"/>
                  </a:lnSpc>
                </a:pPr>
              </a:p>
            </p:txBody>
          </p:sp>
        </p:grpSp>
        <p:sp>
          <p:nvSpPr>
            <p:cNvPr name="Freeform 9" id="9"/>
            <p:cNvSpPr/>
            <p:nvPr/>
          </p:nvSpPr>
          <p:spPr>
            <a:xfrm flipH="false" flipV="false" rot="0">
              <a:off x="0" y="320706"/>
              <a:ext cx="5043746" cy="3521886"/>
            </a:xfrm>
            <a:custGeom>
              <a:avLst/>
              <a:gdLst/>
              <a:ahLst/>
              <a:cxnLst/>
              <a:rect r="r" b="b" t="t" l="l"/>
              <a:pathLst>
                <a:path h="3521886" w="5043746">
                  <a:moveTo>
                    <a:pt x="0" y="0"/>
                  </a:moveTo>
                  <a:lnTo>
                    <a:pt x="5043746" y="0"/>
                  </a:lnTo>
                  <a:lnTo>
                    <a:pt x="5043746" y="3521886"/>
                  </a:lnTo>
                  <a:lnTo>
                    <a:pt x="0" y="3521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322665" y="0"/>
              <a:ext cx="4237510" cy="3559508"/>
            </a:xfrm>
            <a:custGeom>
              <a:avLst/>
              <a:gdLst/>
              <a:ahLst/>
              <a:cxnLst/>
              <a:rect r="r" b="b" t="t" l="l"/>
              <a:pathLst>
                <a:path h="3559508" w="4237510">
                  <a:moveTo>
                    <a:pt x="0" y="0"/>
                  </a:moveTo>
                  <a:lnTo>
                    <a:pt x="4237510" y="0"/>
                  </a:lnTo>
                  <a:lnTo>
                    <a:pt x="4237510" y="3559508"/>
                  </a:lnTo>
                  <a:lnTo>
                    <a:pt x="0" y="3559508"/>
                  </a:lnTo>
                  <a:lnTo>
                    <a:pt x="0" y="0"/>
                  </a:lnTo>
                  <a:close/>
                </a:path>
              </a:pathLst>
            </a:custGeom>
            <a:blipFill>
              <a:blip r:embed="rId4"/>
              <a:stretch>
                <a:fillRect l="0" t="0" r="0" b="0"/>
              </a:stretch>
            </a:blipFill>
          </p:spPr>
        </p:sp>
        <p:sp>
          <p:nvSpPr>
            <p:cNvPr name="TextBox 11" id="11"/>
            <p:cNvSpPr txBox="true"/>
            <p:nvPr/>
          </p:nvSpPr>
          <p:spPr>
            <a:xfrm rot="0">
              <a:off x="783815" y="4318215"/>
              <a:ext cx="3476117" cy="608633"/>
            </a:xfrm>
            <a:prstGeom prst="rect">
              <a:avLst/>
            </a:prstGeom>
          </p:spPr>
          <p:txBody>
            <a:bodyPr anchor="t" rtlCol="false" tIns="0" lIns="0" bIns="0" rIns="0">
              <a:spAutoFit/>
            </a:bodyPr>
            <a:lstStyle/>
            <a:p>
              <a:pPr algn="ctr">
                <a:lnSpc>
                  <a:spcPts val="3854"/>
                </a:lnSpc>
                <a:spcBef>
                  <a:spcPct val="0"/>
                </a:spcBef>
              </a:pPr>
              <a:r>
                <a:rPr lang="en-US" b="true" sz="2753">
                  <a:solidFill>
                    <a:srgbClr val="F7F3EA"/>
                  </a:solidFill>
                  <a:latin typeface="Playfair Display Bold"/>
                  <a:ea typeface="Playfair Display Bold"/>
                  <a:cs typeface="Playfair Display Bold"/>
                  <a:sym typeface="Playfair Display Bold"/>
                </a:rPr>
                <a:t>Adarsh Gupta</a:t>
              </a:r>
            </a:p>
          </p:txBody>
        </p:sp>
        <p:grpSp>
          <p:nvGrpSpPr>
            <p:cNvPr name="Group 12" id="12"/>
            <p:cNvGrpSpPr/>
            <p:nvPr/>
          </p:nvGrpSpPr>
          <p:grpSpPr>
            <a:xfrm rot="0">
              <a:off x="11310447" y="4221509"/>
              <a:ext cx="4929466" cy="920393"/>
              <a:chOff x="0" y="0"/>
              <a:chExt cx="1131647" cy="211293"/>
            </a:xfrm>
          </p:grpSpPr>
          <p:sp>
            <p:nvSpPr>
              <p:cNvPr name="Freeform 13" id="13"/>
              <p:cNvSpPr/>
              <p:nvPr/>
            </p:nvSpPr>
            <p:spPr>
              <a:xfrm flipH="false" flipV="false" rot="0">
                <a:off x="0" y="0"/>
                <a:ext cx="1131647" cy="211293"/>
              </a:xfrm>
              <a:custGeom>
                <a:avLst/>
                <a:gdLst/>
                <a:ahLst/>
                <a:cxnLst/>
                <a:rect r="r" b="b" t="t" l="l"/>
                <a:pathLst>
                  <a:path h="211293" w="1131647">
                    <a:moveTo>
                      <a:pt x="0" y="0"/>
                    </a:moveTo>
                    <a:lnTo>
                      <a:pt x="1131647" y="0"/>
                    </a:lnTo>
                    <a:lnTo>
                      <a:pt x="1131647" y="211293"/>
                    </a:lnTo>
                    <a:lnTo>
                      <a:pt x="0" y="211293"/>
                    </a:lnTo>
                    <a:close/>
                  </a:path>
                </a:pathLst>
              </a:custGeom>
              <a:solidFill>
                <a:srgbClr val="404040"/>
              </a:solidFill>
            </p:spPr>
          </p:sp>
          <p:sp>
            <p:nvSpPr>
              <p:cNvPr name="TextBox 14" id="14"/>
              <p:cNvSpPr txBox="true"/>
              <p:nvPr/>
            </p:nvSpPr>
            <p:spPr>
              <a:xfrm>
                <a:off x="0" y="-38100"/>
                <a:ext cx="1131647" cy="249393"/>
              </a:xfrm>
              <a:prstGeom prst="rect">
                <a:avLst/>
              </a:prstGeom>
            </p:spPr>
            <p:txBody>
              <a:bodyPr anchor="ctr" rtlCol="false" tIns="43711" lIns="43711" bIns="43711" rIns="43711"/>
              <a:lstStyle/>
              <a:p>
                <a:pPr algn="ctr">
                  <a:lnSpc>
                    <a:spcPts val="2660"/>
                  </a:lnSpc>
                </a:pPr>
              </a:p>
            </p:txBody>
          </p:sp>
        </p:grpSp>
        <p:sp>
          <p:nvSpPr>
            <p:cNvPr name="Freeform 15" id="15"/>
            <p:cNvSpPr/>
            <p:nvPr/>
          </p:nvSpPr>
          <p:spPr>
            <a:xfrm flipH="false" flipV="false" rot="0">
              <a:off x="11435535" y="227254"/>
              <a:ext cx="4734085" cy="3704421"/>
            </a:xfrm>
            <a:custGeom>
              <a:avLst/>
              <a:gdLst/>
              <a:ahLst/>
              <a:cxnLst/>
              <a:rect r="r" b="b" t="t" l="l"/>
              <a:pathLst>
                <a:path h="3704421" w="4734085">
                  <a:moveTo>
                    <a:pt x="0" y="0"/>
                  </a:moveTo>
                  <a:lnTo>
                    <a:pt x="4734085" y="0"/>
                  </a:lnTo>
                  <a:lnTo>
                    <a:pt x="4734085" y="3704421"/>
                  </a:lnTo>
                  <a:lnTo>
                    <a:pt x="0" y="3704421"/>
                  </a:lnTo>
                  <a:lnTo>
                    <a:pt x="0" y="0"/>
                  </a:lnTo>
                  <a:close/>
                </a:path>
              </a:pathLst>
            </a:custGeom>
            <a:blipFill>
              <a:blip r:embed="rId5"/>
              <a:stretch>
                <a:fillRect l="0" t="0" r="0" b="0"/>
              </a:stretch>
            </a:blipFill>
          </p:spPr>
        </p:sp>
        <p:sp>
          <p:nvSpPr>
            <p:cNvPr name="TextBox 16" id="16"/>
            <p:cNvSpPr txBox="true"/>
            <p:nvPr/>
          </p:nvSpPr>
          <p:spPr>
            <a:xfrm rot="0">
              <a:off x="11296023" y="4347272"/>
              <a:ext cx="4958313" cy="611717"/>
            </a:xfrm>
            <a:prstGeom prst="rect">
              <a:avLst/>
            </a:prstGeom>
          </p:spPr>
          <p:txBody>
            <a:bodyPr anchor="t" rtlCol="false" tIns="0" lIns="0" bIns="0" rIns="0">
              <a:spAutoFit/>
            </a:bodyPr>
            <a:lstStyle/>
            <a:p>
              <a:pPr algn="ctr">
                <a:lnSpc>
                  <a:spcPts val="3850"/>
                </a:lnSpc>
                <a:spcBef>
                  <a:spcPct val="0"/>
                </a:spcBef>
              </a:pPr>
              <a:r>
                <a:rPr lang="en-US" b="true" sz="2750" spc="-44">
                  <a:solidFill>
                    <a:srgbClr val="F7F3EA"/>
                  </a:solidFill>
                  <a:latin typeface="Playfair Display Bold"/>
                  <a:ea typeface="Playfair Display Bold"/>
                  <a:cs typeface="Playfair Display Bold"/>
                  <a:sym typeface="Playfair Display Bold"/>
                </a:rPr>
                <a:t>Diwakar Dubey</a:t>
              </a:r>
            </a:p>
          </p:txBody>
        </p:sp>
        <p:grpSp>
          <p:nvGrpSpPr>
            <p:cNvPr name="Group 17" id="17"/>
            <p:cNvGrpSpPr/>
            <p:nvPr/>
          </p:nvGrpSpPr>
          <p:grpSpPr>
            <a:xfrm rot="0">
              <a:off x="5723351" y="4254651"/>
              <a:ext cx="4505872" cy="920393"/>
              <a:chOff x="0" y="0"/>
              <a:chExt cx="1034403" cy="211293"/>
            </a:xfrm>
          </p:grpSpPr>
          <p:sp>
            <p:nvSpPr>
              <p:cNvPr name="Freeform 18" id="18"/>
              <p:cNvSpPr/>
              <p:nvPr/>
            </p:nvSpPr>
            <p:spPr>
              <a:xfrm flipH="false" flipV="false" rot="0">
                <a:off x="0" y="0"/>
                <a:ext cx="1034403" cy="211293"/>
              </a:xfrm>
              <a:custGeom>
                <a:avLst/>
                <a:gdLst/>
                <a:ahLst/>
                <a:cxnLst/>
                <a:rect r="r" b="b" t="t" l="l"/>
                <a:pathLst>
                  <a:path h="211293" w="1034403">
                    <a:moveTo>
                      <a:pt x="0" y="0"/>
                    </a:moveTo>
                    <a:lnTo>
                      <a:pt x="1034403" y="0"/>
                    </a:lnTo>
                    <a:lnTo>
                      <a:pt x="1034403" y="211293"/>
                    </a:lnTo>
                    <a:lnTo>
                      <a:pt x="0" y="211293"/>
                    </a:lnTo>
                    <a:close/>
                  </a:path>
                </a:pathLst>
              </a:custGeom>
              <a:solidFill>
                <a:srgbClr val="404040"/>
              </a:solidFill>
            </p:spPr>
          </p:sp>
          <p:sp>
            <p:nvSpPr>
              <p:cNvPr name="TextBox 19" id="19"/>
              <p:cNvSpPr txBox="true"/>
              <p:nvPr/>
            </p:nvSpPr>
            <p:spPr>
              <a:xfrm>
                <a:off x="0" y="-38100"/>
                <a:ext cx="1034403" cy="249393"/>
              </a:xfrm>
              <a:prstGeom prst="rect">
                <a:avLst/>
              </a:prstGeom>
            </p:spPr>
            <p:txBody>
              <a:bodyPr anchor="ctr" rtlCol="false" tIns="43711" lIns="43711" bIns="43711" rIns="43711"/>
              <a:lstStyle/>
              <a:p>
                <a:pPr algn="ctr">
                  <a:lnSpc>
                    <a:spcPts val="2660"/>
                  </a:lnSpc>
                </a:pPr>
              </a:p>
            </p:txBody>
          </p:sp>
        </p:grpSp>
        <p:sp>
          <p:nvSpPr>
            <p:cNvPr name="Freeform 20" id="20"/>
            <p:cNvSpPr/>
            <p:nvPr/>
          </p:nvSpPr>
          <p:spPr>
            <a:xfrm flipH="false" flipV="false" rot="0">
              <a:off x="5804516" y="194111"/>
              <a:ext cx="4424707" cy="3613510"/>
            </a:xfrm>
            <a:custGeom>
              <a:avLst/>
              <a:gdLst/>
              <a:ahLst/>
              <a:cxnLst/>
              <a:rect r="r" b="b" t="t" l="l"/>
              <a:pathLst>
                <a:path h="3613510" w="4424707">
                  <a:moveTo>
                    <a:pt x="0" y="0"/>
                  </a:moveTo>
                  <a:lnTo>
                    <a:pt x="4424707" y="0"/>
                  </a:lnTo>
                  <a:lnTo>
                    <a:pt x="4424707" y="3613511"/>
                  </a:lnTo>
                  <a:lnTo>
                    <a:pt x="0" y="36135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6238229" y="4349173"/>
              <a:ext cx="3476117" cy="608633"/>
            </a:xfrm>
            <a:prstGeom prst="rect">
              <a:avLst/>
            </a:prstGeom>
          </p:spPr>
          <p:txBody>
            <a:bodyPr anchor="t" rtlCol="false" tIns="0" lIns="0" bIns="0" rIns="0">
              <a:spAutoFit/>
            </a:bodyPr>
            <a:lstStyle/>
            <a:p>
              <a:pPr algn="ctr">
                <a:lnSpc>
                  <a:spcPts val="3854"/>
                </a:lnSpc>
                <a:spcBef>
                  <a:spcPct val="0"/>
                </a:spcBef>
              </a:pPr>
              <a:r>
                <a:rPr lang="en-US" b="true" sz="2753">
                  <a:solidFill>
                    <a:srgbClr val="F7F3EA"/>
                  </a:solidFill>
                  <a:latin typeface="Playfair Display Bold"/>
                  <a:ea typeface="Playfair Display Bold"/>
                  <a:cs typeface="Playfair Display Bold"/>
                  <a:sym typeface="Playfair Display Bold"/>
                </a:rPr>
                <a:t>Ayush Dwivedi</a:t>
              </a:r>
            </a:p>
          </p:txBody>
        </p:sp>
        <p:sp>
          <p:nvSpPr>
            <p:cNvPr name="TextBox 22" id="22"/>
            <p:cNvSpPr txBox="true"/>
            <p:nvPr/>
          </p:nvSpPr>
          <p:spPr>
            <a:xfrm rot="0">
              <a:off x="17703362" y="4316031"/>
              <a:ext cx="3476117" cy="608633"/>
            </a:xfrm>
            <a:prstGeom prst="rect">
              <a:avLst/>
            </a:prstGeom>
          </p:spPr>
          <p:txBody>
            <a:bodyPr anchor="t" rtlCol="false" tIns="0" lIns="0" bIns="0" rIns="0">
              <a:spAutoFit/>
            </a:bodyPr>
            <a:lstStyle/>
            <a:p>
              <a:pPr algn="ctr">
                <a:lnSpc>
                  <a:spcPts val="3854"/>
                </a:lnSpc>
                <a:spcBef>
                  <a:spcPct val="0"/>
                </a:spcBef>
              </a:pPr>
              <a:r>
                <a:rPr lang="en-US" b="true" sz="2753">
                  <a:solidFill>
                    <a:srgbClr val="F7F3EA"/>
                  </a:solidFill>
                  <a:latin typeface="Playfair Display Bold"/>
                  <a:ea typeface="Playfair Display Bold"/>
                  <a:cs typeface="Playfair Display Bold"/>
                  <a:sym typeface="Playfair Display Bold"/>
                </a:rPr>
                <a:t>Ish Sharma</a:t>
              </a:r>
            </a:p>
          </p:txBody>
        </p:sp>
      </p:grpSp>
      <p:sp>
        <p:nvSpPr>
          <p:cNvPr name="Freeform 23" id="23"/>
          <p:cNvSpPr/>
          <p:nvPr/>
        </p:nvSpPr>
        <p:spPr>
          <a:xfrm flipH="true" flipV="false" rot="5464800">
            <a:off x="14501950" y="-35968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4" id="2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5" id="2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6" id="26"/>
          <p:cNvSpPr txBox="true"/>
          <p:nvPr/>
        </p:nvSpPr>
        <p:spPr>
          <a:xfrm rot="0">
            <a:off x="4995148" y="1803141"/>
            <a:ext cx="8297704" cy="902642"/>
          </a:xfrm>
          <a:prstGeom prst="rect">
            <a:avLst/>
          </a:prstGeom>
        </p:spPr>
        <p:txBody>
          <a:bodyPr anchor="t" rtlCol="false" tIns="0" lIns="0" bIns="0" rIns="0">
            <a:spAutoFit/>
          </a:bodyPr>
          <a:lstStyle/>
          <a:p>
            <a:pPr algn="ctr">
              <a:lnSpc>
                <a:spcPts val="5841"/>
              </a:lnSpc>
            </a:pPr>
            <a:r>
              <a:rPr lang="en-US" b="true" sz="7301">
                <a:solidFill>
                  <a:srgbClr val="252D37"/>
                </a:solidFill>
                <a:latin typeface="Poppins Bold"/>
                <a:ea typeface="Poppins Bold"/>
                <a:cs typeface="Poppins Bold"/>
                <a:sym typeface="Poppins Bold"/>
              </a:rPr>
              <a:t>OUR TEAM</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985273" y="479426"/>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6" id="6"/>
          <p:cNvSpPr txBox="true"/>
          <p:nvPr/>
        </p:nvSpPr>
        <p:spPr>
          <a:xfrm rot="0">
            <a:off x="258110" y="3197502"/>
            <a:ext cx="17364623" cy="4511104"/>
          </a:xfrm>
          <a:prstGeom prst="rect">
            <a:avLst/>
          </a:prstGeom>
        </p:spPr>
        <p:txBody>
          <a:bodyPr anchor="t" rtlCol="false" tIns="0" lIns="0" bIns="0" rIns="0">
            <a:spAutoFit/>
          </a:bodyPr>
          <a:lstStyle/>
          <a:p>
            <a:pPr algn="l">
              <a:lnSpc>
                <a:spcPts val="4931"/>
              </a:lnSpc>
            </a:pPr>
            <a:r>
              <a:rPr lang="en-US" sz="3522">
                <a:solidFill>
                  <a:srgbClr val="1F332D"/>
                </a:solidFill>
                <a:latin typeface="Poppins"/>
                <a:ea typeface="Poppins"/>
                <a:cs typeface="Poppins"/>
                <a:sym typeface="Poppins"/>
              </a:rPr>
              <a:t>4.</a:t>
            </a:r>
            <a:r>
              <a:rPr lang="en-US" sz="3522" b="true">
                <a:solidFill>
                  <a:srgbClr val="1F332D"/>
                </a:solidFill>
                <a:latin typeface="Poppins Bold"/>
                <a:ea typeface="Poppins Bold"/>
                <a:cs typeface="Poppins Bold"/>
                <a:sym typeface="Poppins Bold"/>
              </a:rPr>
              <a:t> </a:t>
            </a:r>
            <a:r>
              <a:rPr lang="en-US" b="true" sz="3522" u="sng">
                <a:solidFill>
                  <a:srgbClr val="1F332D"/>
                </a:solidFill>
                <a:latin typeface="Poppins Bold"/>
                <a:ea typeface="Poppins Bold"/>
                <a:cs typeface="Poppins Bold"/>
                <a:sym typeface="Poppins Bold"/>
              </a:rPr>
              <a:t>DECISION &amp; INTERPRETATION</a:t>
            </a:r>
          </a:p>
          <a:p>
            <a:pPr algn="l">
              <a:lnSpc>
                <a:spcPts val="6164"/>
              </a:lnSpc>
            </a:pPr>
          </a:p>
          <a:p>
            <a:pPr algn="l" marL="1218754" indent="-406251" lvl="2">
              <a:lnSpc>
                <a:spcPts val="4939"/>
              </a:lnSpc>
              <a:buFont typeface="Arial"/>
              <a:buChar char="⚬"/>
            </a:pPr>
            <a:r>
              <a:rPr lang="en-US" sz="2822">
                <a:solidFill>
                  <a:srgbClr val="1F332D"/>
                </a:solidFill>
                <a:latin typeface="Poppins"/>
                <a:ea typeface="Poppins"/>
                <a:cs typeface="Poppins"/>
                <a:sym typeface="Poppins"/>
              </a:rPr>
              <a:t>Final classification: Epileptic / Control</a:t>
            </a:r>
          </a:p>
          <a:p>
            <a:pPr algn="l" marL="1218754" indent="-406251" lvl="2">
              <a:lnSpc>
                <a:spcPts val="4939"/>
              </a:lnSpc>
              <a:buFont typeface="Arial"/>
              <a:buChar char="⚬"/>
            </a:pPr>
            <a:r>
              <a:rPr lang="en-US" sz="2822">
                <a:solidFill>
                  <a:srgbClr val="1F332D"/>
                </a:solidFill>
                <a:latin typeface="Poppins"/>
                <a:ea typeface="Poppins"/>
                <a:cs typeface="Poppins"/>
                <a:sym typeface="Poppins"/>
              </a:rPr>
              <a:t>Planned explainability: SHAP, integrated gradients, quantum-aware insights</a:t>
            </a:r>
          </a:p>
          <a:p>
            <a:pPr algn="l" marL="1218754" indent="-406251" lvl="2">
              <a:lnSpc>
                <a:spcPts val="4939"/>
              </a:lnSpc>
              <a:buFont typeface="Arial"/>
              <a:buChar char="⚬"/>
            </a:pPr>
            <a:r>
              <a:rPr lang="en-US" sz="2822">
                <a:solidFill>
                  <a:srgbClr val="1F332D"/>
                </a:solidFill>
                <a:latin typeface="Poppins"/>
                <a:ea typeface="Poppins"/>
                <a:cs typeface="Poppins"/>
                <a:sym typeface="Poppins"/>
              </a:rPr>
              <a:t>Outputs: predictions, class probabilities, intermediate features</a:t>
            </a:r>
          </a:p>
          <a:p>
            <a:pPr algn="ctr">
              <a:lnSpc>
                <a:spcPts val="4931"/>
              </a:lnSpc>
            </a:pPr>
          </a:p>
          <a:p>
            <a:pPr algn="ctr">
              <a:lnSpc>
                <a:spcPts val="4931"/>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58110" y="1796484"/>
            <a:ext cx="9047129" cy="3750100"/>
          </a:xfrm>
          <a:custGeom>
            <a:avLst/>
            <a:gdLst/>
            <a:ahLst/>
            <a:cxnLst/>
            <a:rect r="r" b="b" t="t" l="l"/>
            <a:pathLst>
              <a:path h="3750100" w="9047129">
                <a:moveTo>
                  <a:pt x="0" y="0"/>
                </a:moveTo>
                <a:lnTo>
                  <a:pt x="9047129" y="0"/>
                </a:lnTo>
                <a:lnTo>
                  <a:pt x="9047129" y="3750100"/>
                </a:lnTo>
                <a:lnTo>
                  <a:pt x="0" y="3750100"/>
                </a:lnTo>
                <a:lnTo>
                  <a:pt x="0" y="0"/>
                </a:lnTo>
                <a:close/>
              </a:path>
            </a:pathLst>
          </a:custGeom>
          <a:blipFill>
            <a:blip r:embed="rId8"/>
            <a:stretch>
              <a:fillRect l="0" t="-27559" r="-4179" b="-4010"/>
            </a:stretch>
          </a:blipFill>
        </p:spPr>
      </p:sp>
      <p:sp>
        <p:nvSpPr>
          <p:cNvPr name="Freeform 6" id="6"/>
          <p:cNvSpPr/>
          <p:nvPr/>
        </p:nvSpPr>
        <p:spPr>
          <a:xfrm flipH="false" flipV="false" rot="0">
            <a:off x="9408014" y="4436629"/>
            <a:ext cx="8408422" cy="5722855"/>
          </a:xfrm>
          <a:custGeom>
            <a:avLst/>
            <a:gdLst/>
            <a:ahLst/>
            <a:cxnLst/>
            <a:rect r="r" b="b" t="t" l="l"/>
            <a:pathLst>
              <a:path h="5722855" w="8408422">
                <a:moveTo>
                  <a:pt x="0" y="0"/>
                </a:moveTo>
                <a:lnTo>
                  <a:pt x="8408422" y="0"/>
                </a:lnTo>
                <a:lnTo>
                  <a:pt x="8408422" y="5722855"/>
                </a:lnTo>
                <a:lnTo>
                  <a:pt x="0" y="5722855"/>
                </a:lnTo>
                <a:lnTo>
                  <a:pt x="0" y="0"/>
                </a:lnTo>
                <a:close/>
              </a:path>
            </a:pathLst>
          </a:custGeom>
          <a:blipFill>
            <a:blip r:embed="rId9"/>
            <a:stretch>
              <a:fillRect l="0" t="0" r="-9204" b="0"/>
            </a:stretch>
          </a:blipFill>
        </p:spPr>
      </p:sp>
      <p:sp>
        <p:nvSpPr>
          <p:cNvPr name="TextBox 7" id="7"/>
          <p:cNvSpPr txBox="true"/>
          <p:nvPr/>
        </p:nvSpPr>
        <p:spPr>
          <a:xfrm rot="0">
            <a:off x="2856282" y="-238125"/>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8" id="8"/>
          <p:cNvSpPr txBox="true"/>
          <p:nvPr/>
        </p:nvSpPr>
        <p:spPr>
          <a:xfrm rot="0">
            <a:off x="8488630" y="872888"/>
            <a:ext cx="6772275" cy="1060687"/>
          </a:xfrm>
          <a:prstGeom prst="rect">
            <a:avLst/>
          </a:prstGeom>
        </p:spPr>
        <p:txBody>
          <a:bodyPr anchor="t" rtlCol="false" tIns="0" lIns="0" bIns="0" rIns="0">
            <a:spAutoFit/>
          </a:bodyPr>
          <a:lstStyle/>
          <a:p>
            <a:pPr algn="ctr">
              <a:lnSpc>
                <a:spcPts val="8736"/>
              </a:lnSpc>
              <a:spcBef>
                <a:spcPct val="0"/>
              </a:spcBef>
            </a:pPr>
            <a:r>
              <a:rPr lang="en-US" sz="6240" u="sng">
                <a:solidFill>
                  <a:srgbClr val="00BF63"/>
                </a:solidFill>
                <a:latin typeface="Etna Sans Serif"/>
                <a:ea typeface="Etna Sans Serif"/>
                <a:cs typeface="Etna Sans Serif"/>
                <a:sym typeface="Etna Sans Serif"/>
              </a:rPr>
              <a:t>TECHNICAL JAGRON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745017" y="3838007"/>
            <a:ext cx="10924501" cy="5239302"/>
          </a:xfrm>
          <a:custGeom>
            <a:avLst/>
            <a:gdLst/>
            <a:ahLst/>
            <a:cxnLst/>
            <a:rect r="r" b="b" t="t" l="l"/>
            <a:pathLst>
              <a:path h="5239302" w="10924501">
                <a:moveTo>
                  <a:pt x="0" y="0"/>
                </a:moveTo>
                <a:lnTo>
                  <a:pt x="10924501" y="0"/>
                </a:lnTo>
                <a:lnTo>
                  <a:pt x="10924501" y="5239301"/>
                </a:lnTo>
                <a:lnTo>
                  <a:pt x="0" y="5239301"/>
                </a:lnTo>
                <a:lnTo>
                  <a:pt x="0" y="0"/>
                </a:lnTo>
                <a:close/>
              </a:path>
            </a:pathLst>
          </a:custGeom>
          <a:blipFill>
            <a:blip r:embed="rId8"/>
            <a:stretch>
              <a:fillRect l="0" t="0" r="0" b="0"/>
            </a:stretch>
          </a:blipFill>
        </p:spPr>
      </p:sp>
      <p:sp>
        <p:nvSpPr>
          <p:cNvPr name="TextBox 6" id="6"/>
          <p:cNvSpPr txBox="true"/>
          <p:nvPr/>
        </p:nvSpPr>
        <p:spPr>
          <a:xfrm rot="0">
            <a:off x="3049768" y="-238125"/>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7" id="7"/>
          <p:cNvSpPr txBox="true"/>
          <p:nvPr/>
        </p:nvSpPr>
        <p:spPr>
          <a:xfrm rot="0">
            <a:off x="8479105" y="872888"/>
            <a:ext cx="6772275" cy="1060687"/>
          </a:xfrm>
          <a:prstGeom prst="rect">
            <a:avLst/>
          </a:prstGeom>
        </p:spPr>
        <p:txBody>
          <a:bodyPr anchor="t" rtlCol="false" tIns="0" lIns="0" bIns="0" rIns="0">
            <a:spAutoFit/>
          </a:bodyPr>
          <a:lstStyle/>
          <a:p>
            <a:pPr algn="ctr">
              <a:lnSpc>
                <a:spcPts val="8736"/>
              </a:lnSpc>
              <a:spcBef>
                <a:spcPct val="0"/>
              </a:spcBef>
            </a:pPr>
            <a:r>
              <a:rPr lang="en-US" sz="6240" u="sng">
                <a:solidFill>
                  <a:srgbClr val="00BF63"/>
                </a:solidFill>
                <a:latin typeface="Etna Sans Serif"/>
                <a:ea typeface="Etna Sans Serif"/>
                <a:cs typeface="Etna Sans Serif"/>
                <a:sym typeface="Etna Sans Serif"/>
              </a:rPr>
              <a:t>TECHNICAL JAGRON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7229" y="2018164"/>
            <a:ext cx="10779623" cy="3472459"/>
          </a:xfrm>
          <a:custGeom>
            <a:avLst/>
            <a:gdLst/>
            <a:ahLst/>
            <a:cxnLst/>
            <a:rect r="r" b="b" t="t" l="l"/>
            <a:pathLst>
              <a:path h="3472459" w="10779623">
                <a:moveTo>
                  <a:pt x="0" y="0"/>
                </a:moveTo>
                <a:lnTo>
                  <a:pt x="10779624" y="0"/>
                </a:lnTo>
                <a:lnTo>
                  <a:pt x="10779624" y="3472458"/>
                </a:lnTo>
                <a:lnTo>
                  <a:pt x="0" y="3472458"/>
                </a:lnTo>
                <a:lnTo>
                  <a:pt x="0" y="0"/>
                </a:lnTo>
                <a:close/>
              </a:path>
            </a:pathLst>
          </a:custGeom>
          <a:blipFill>
            <a:blip r:embed="rId8"/>
            <a:stretch>
              <a:fillRect l="0" t="-9286" r="0" b="-928"/>
            </a:stretch>
          </a:blipFill>
        </p:spPr>
      </p:sp>
      <p:sp>
        <p:nvSpPr>
          <p:cNvPr name="Freeform 6" id="6"/>
          <p:cNvSpPr/>
          <p:nvPr/>
        </p:nvSpPr>
        <p:spPr>
          <a:xfrm flipH="false" flipV="false" rot="0">
            <a:off x="10336731" y="5533699"/>
            <a:ext cx="7142360" cy="4222688"/>
          </a:xfrm>
          <a:custGeom>
            <a:avLst/>
            <a:gdLst/>
            <a:ahLst/>
            <a:cxnLst/>
            <a:rect r="r" b="b" t="t" l="l"/>
            <a:pathLst>
              <a:path h="4222688" w="7142360">
                <a:moveTo>
                  <a:pt x="0" y="0"/>
                </a:moveTo>
                <a:lnTo>
                  <a:pt x="7142360" y="0"/>
                </a:lnTo>
                <a:lnTo>
                  <a:pt x="7142360" y="4222689"/>
                </a:lnTo>
                <a:lnTo>
                  <a:pt x="0" y="4222689"/>
                </a:lnTo>
                <a:lnTo>
                  <a:pt x="0" y="0"/>
                </a:lnTo>
                <a:close/>
              </a:path>
            </a:pathLst>
          </a:custGeom>
          <a:blipFill>
            <a:blip r:embed="rId9"/>
            <a:stretch>
              <a:fillRect l="0" t="-10309" r="-57340" b="-11837"/>
            </a:stretch>
          </a:blipFill>
        </p:spPr>
      </p:sp>
      <p:sp>
        <p:nvSpPr>
          <p:cNvPr name="TextBox 7" id="7"/>
          <p:cNvSpPr txBox="true"/>
          <p:nvPr/>
        </p:nvSpPr>
        <p:spPr>
          <a:xfrm rot="0">
            <a:off x="3049768" y="-238125"/>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8" id="8"/>
          <p:cNvSpPr txBox="true"/>
          <p:nvPr/>
        </p:nvSpPr>
        <p:spPr>
          <a:xfrm rot="0">
            <a:off x="8827232" y="914400"/>
            <a:ext cx="6772275" cy="1060687"/>
          </a:xfrm>
          <a:prstGeom prst="rect">
            <a:avLst/>
          </a:prstGeom>
        </p:spPr>
        <p:txBody>
          <a:bodyPr anchor="t" rtlCol="false" tIns="0" lIns="0" bIns="0" rIns="0">
            <a:spAutoFit/>
          </a:bodyPr>
          <a:lstStyle/>
          <a:p>
            <a:pPr algn="ctr">
              <a:lnSpc>
                <a:spcPts val="8736"/>
              </a:lnSpc>
              <a:spcBef>
                <a:spcPct val="0"/>
              </a:spcBef>
            </a:pPr>
            <a:r>
              <a:rPr lang="en-US" sz="6240" u="sng">
                <a:solidFill>
                  <a:srgbClr val="00BF63"/>
                </a:solidFill>
                <a:latin typeface="Etna Sans Serif"/>
                <a:ea typeface="Etna Sans Serif"/>
                <a:cs typeface="Etna Sans Serif"/>
                <a:sym typeface="Etna Sans Serif"/>
              </a:rPr>
              <a:t>TECHNICAL JAGRON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859130" y="3421829"/>
            <a:ext cx="10569740" cy="6087658"/>
          </a:xfrm>
          <a:custGeom>
            <a:avLst/>
            <a:gdLst/>
            <a:ahLst/>
            <a:cxnLst/>
            <a:rect r="r" b="b" t="t" l="l"/>
            <a:pathLst>
              <a:path h="6087658" w="10569740">
                <a:moveTo>
                  <a:pt x="0" y="0"/>
                </a:moveTo>
                <a:lnTo>
                  <a:pt x="10569740" y="0"/>
                </a:lnTo>
                <a:lnTo>
                  <a:pt x="10569740" y="6087658"/>
                </a:lnTo>
                <a:lnTo>
                  <a:pt x="0" y="6087658"/>
                </a:lnTo>
                <a:lnTo>
                  <a:pt x="0" y="0"/>
                </a:lnTo>
                <a:close/>
              </a:path>
            </a:pathLst>
          </a:custGeom>
          <a:blipFill>
            <a:blip r:embed="rId8"/>
            <a:stretch>
              <a:fillRect l="-2993" t="0" r="-27874" b="0"/>
            </a:stretch>
          </a:blipFill>
        </p:spPr>
      </p:sp>
      <p:sp>
        <p:nvSpPr>
          <p:cNvPr name="TextBox 6" id="6"/>
          <p:cNvSpPr txBox="true"/>
          <p:nvPr/>
        </p:nvSpPr>
        <p:spPr>
          <a:xfrm rot="0">
            <a:off x="3188851" y="182563"/>
            <a:ext cx="11910299"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SYSTEM ARCHITECTURE</a:t>
            </a:r>
          </a:p>
        </p:txBody>
      </p:sp>
      <p:sp>
        <p:nvSpPr>
          <p:cNvPr name="TextBox 7" id="7"/>
          <p:cNvSpPr txBox="true"/>
          <p:nvPr/>
        </p:nvSpPr>
        <p:spPr>
          <a:xfrm rot="0">
            <a:off x="8827232" y="1346082"/>
            <a:ext cx="6772275" cy="1060687"/>
          </a:xfrm>
          <a:prstGeom prst="rect">
            <a:avLst/>
          </a:prstGeom>
        </p:spPr>
        <p:txBody>
          <a:bodyPr anchor="t" rtlCol="false" tIns="0" lIns="0" bIns="0" rIns="0">
            <a:spAutoFit/>
          </a:bodyPr>
          <a:lstStyle/>
          <a:p>
            <a:pPr algn="ctr">
              <a:lnSpc>
                <a:spcPts val="8736"/>
              </a:lnSpc>
              <a:spcBef>
                <a:spcPct val="0"/>
              </a:spcBef>
            </a:pPr>
            <a:r>
              <a:rPr lang="en-US" sz="6240" u="sng">
                <a:solidFill>
                  <a:srgbClr val="00BF63"/>
                </a:solidFill>
                <a:latin typeface="Etna Sans Serif"/>
                <a:ea typeface="Etna Sans Serif"/>
                <a:cs typeface="Etna Sans Serif"/>
                <a:sym typeface="Etna Sans Serif"/>
              </a:rPr>
              <a:t>TECHNICAL JAGRON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899616" y="-39959"/>
            <a:ext cx="4263033"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RESULTS</a:t>
            </a:r>
          </a:p>
        </p:txBody>
      </p:sp>
      <p:grpSp>
        <p:nvGrpSpPr>
          <p:cNvPr name="Group 6" id="6"/>
          <p:cNvGrpSpPr/>
          <p:nvPr/>
        </p:nvGrpSpPr>
        <p:grpSpPr>
          <a:xfrm rot="0">
            <a:off x="1252337" y="3357403"/>
            <a:ext cx="15209894" cy="868212"/>
            <a:chOff x="0" y="0"/>
            <a:chExt cx="2689127" cy="153501"/>
          </a:xfrm>
        </p:grpSpPr>
        <p:sp>
          <p:nvSpPr>
            <p:cNvPr name="Freeform 7" id="7"/>
            <p:cNvSpPr/>
            <p:nvPr/>
          </p:nvSpPr>
          <p:spPr>
            <a:xfrm flipH="false" flipV="false" rot="0">
              <a:off x="0" y="0"/>
              <a:ext cx="2689127" cy="153501"/>
            </a:xfrm>
            <a:custGeom>
              <a:avLst/>
              <a:gdLst/>
              <a:ahLst/>
              <a:cxnLst/>
              <a:rect r="r" b="b" t="t" l="l"/>
              <a:pathLst>
                <a:path h="153501" w="2689127">
                  <a:moveTo>
                    <a:pt x="25959" y="0"/>
                  </a:moveTo>
                  <a:lnTo>
                    <a:pt x="2663168" y="0"/>
                  </a:lnTo>
                  <a:cubicBezTo>
                    <a:pt x="2677505" y="0"/>
                    <a:pt x="2689127" y="11622"/>
                    <a:pt x="2689127" y="25959"/>
                  </a:cubicBezTo>
                  <a:lnTo>
                    <a:pt x="2689127" y="127542"/>
                  </a:lnTo>
                  <a:cubicBezTo>
                    <a:pt x="2689127" y="141878"/>
                    <a:pt x="2677505" y="153501"/>
                    <a:pt x="2663168" y="153501"/>
                  </a:cubicBezTo>
                  <a:lnTo>
                    <a:pt x="25959" y="153501"/>
                  </a:lnTo>
                  <a:cubicBezTo>
                    <a:pt x="11622" y="153501"/>
                    <a:pt x="0" y="141878"/>
                    <a:pt x="0" y="127542"/>
                  </a:cubicBezTo>
                  <a:lnTo>
                    <a:pt x="0" y="25959"/>
                  </a:lnTo>
                  <a:cubicBezTo>
                    <a:pt x="0" y="11622"/>
                    <a:pt x="11622" y="0"/>
                    <a:pt x="25959" y="0"/>
                  </a:cubicBezTo>
                  <a:close/>
                </a:path>
              </a:pathLst>
            </a:custGeom>
            <a:solidFill>
              <a:srgbClr val="C0B3A0">
                <a:alpha val="53725"/>
              </a:srgbClr>
            </a:solidFill>
          </p:spPr>
        </p:sp>
        <p:sp>
          <p:nvSpPr>
            <p:cNvPr name="TextBox 8" id="8"/>
            <p:cNvSpPr txBox="true"/>
            <p:nvPr/>
          </p:nvSpPr>
          <p:spPr>
            <a:xfrm>
              <a:off x="0" y="-38100"/>
              <a:ext cx="2689127" cy="19160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378561" y="5143500"/>
            <a:ext cx="15800738" cy="868212"/>
            <a:chOff x="0" y="0"/>
            <a:chExt cx="2793589" cy="153501"/>
          </a:xfrm>
        </p:grpSpPr>
        <p:sp>
          <p:nvSpPr>
            <p:cNvPr name="Freeform 10" id="10"/>
            <p:cNvSpPr/>
            <p:nvPr/>
          </p:nvSpPr>
          <p:spPr>
            <a:xfrm flipH="false" flipV="false" rot="0">
              <a:off x="0" y="0"/>
              <a:ext cx="2793589" cy="153501"/>
            </a:xfrm>
            <a:custGeom>
              <a:avLst/>
              <a:gdLst/>
              <a:ahLst/>
              <a:cxnLst/>
              <a:rect r="r" b="b" t="t" l="l"/>
              <a:pathLst>
                <a:path h="153501" w="2793589">
                  <a:moveTo>
                    <a:pt x="24989" y="0"/>
                  </a:moveTo>
                  <a:lnTo>
                    <a:pt x="2768601" y="0"/>
                  </a:lnTo>
                  <a:cubicBezTo>
                    <a:pt x="2775228" y="0"/>
                    <a:pt x="2781584" y="2633"/>
                    <a:pt x="2786270" y="7319"/>
                  </a:cubicBezTo>
                  <a:cubicBezTo>
                    <a:pt x="2790956" y="12005"/>
                    <a:pt x="2793589" y="18361"/>
                    <a:pt x="2793589" y="24989"/>
                  </a:cubicBezTo>
                  <a:lnTo>
                    <a:pt x="2793589" y="128512"/>
                  </a:lnTo>
                  <a:cubicBezTo>
                    <a:pt x="2793589" y="135140"/>
                    <a:pt x="2790956" y="141496"/>
                    <a:pt x="2786270" y="146182"/>
                  </a:cubicBezTo>
                  <a:cubicBezTo>
                    <a:pt x="2781584" y="150868"/>
                    <a:pt x="2775228" y="153501"/>
                    <a:pt x="2768601" y="153501"/>
                  </a:cubicBezTo>
                  <a:lnTo>
                    <a:pt x="24989" y="153501"/>
                  </a:lnTo>
                  <a:cubicBezTo>
                    <a:pt x="18361" y="153501"/>
                    <a:pt x="12005" y="150868"/>
                    <a:pt x="7319" y="146182"/>
                  </a:cubicBezTo>
                  <a:cubicBezTo>
                    <a:pt x="2633" y="141496"/>
                    <a:pt x="0" y="135140"/>
                    <a:pt x="0" y="128512"/>
                  </a:cubicBezTo>
                  <a:lnTo>
                    <a:pt x="0" y="24989"/>
                  </a:lnTo>
                  <a:cubicBezTo>
                    <a:pt x="0" y="18361"/>
                    <a:pt x="2633" y="12005"/>
                    <a:pt x="7319" y="7319"/>
                  </a:cubicBezTo>
                  <a:cubicBezTo>
                    <a:pt x="12005" y="2633"/>
                    <a:pt x="18361" y="0"/>
                    <a:pt x="24989" y="0"/>
                  </a:cubicBezTo>
                  <a:close/>
                </a:path>
              </a:pathLst>
            </a:custGeom>
            <a:solidFill>
              <a:srgbClr val="C0B3A0">
                <a:alpha val="53725"/>
              </a:srgbClr>
            </a:solidFill>
          </p:spPr>
        </p:sp>
        <p:sp>
          <p:nvSpPr>
            <p:cNvPr name="TextBox 11" id="11"/>
            <p:cNvSpPr txBox="true"/>
            <p:nvPr/>
          </p:nvSpPr>
          <p:spPr>
            <a:xfrm>
              <a:off x="0" y="-38100"/>
              <a:ext cx="2793589" cy="191601"/>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252337" y="6926112"/>
            <a:ext cx="15560946" cy="868212"/>
            <a:chOff x="0" y="0"/>
            <a:chExt cx="2751194" cy="153501"/>
          </a:xfrm>
        </p:grpSpPr>
        <p:sp>
          <p:nvSpPr>
            <p:cNvPr name="Freeform 13" id="13"/>
            <p:cNvSpPr/>
            <p:nvPr/>
          </p:nvSpPr>
          <p:spPr>
            <a:xfrm flipH="false" flipV="false" rot="0">
              <a:off x="0" y="0"/>
              <a:ext cx="2751194" cy="153501"/>
            </a:xfrm>
            <a:custGeom>
              <a:avLst/>
              <a:gdLst/>
              <a:ahLst/>
              <a:cxnLst/>
              <a:rect r="r" b="b" t="t" l="l"/>
              <a:pathLst>
                <a:path h="153501" w="2751194">
                  <a:moveTo>
                    <a:pt x="25374" y="0"/>
                  </a:moveTo>
                  <a:lnTo>
                    <a:pt x="2725820" y="0"/>
                  </a:lnTo>
                  <a:cubicBezTo>
                    <a:pt x="2739834" y="0"/>
                    <a:pt x="2751194" y="11360"/>
                    <a:pt x="2751194" y="25374"/>
                  </a:cubicBezTo>
                  <a:lnTo>
                    <a:pt x="2751194" y="128127"/>
                  </a:lnTo>
                  <a:cubicBezTo>
                    <a:pt x="2751194" y="142141"/>
                    <a:pt x="2739834" y="153501"/>
                    <a:pt x="2725820" y="153501"/>
                  </a:cubicBezTo>
                  <a:lnTo>
                    <a:pt x="25374" y="153501"/>
                  </a:lnTo>
                  <a:cubicBezTo>
                    <a:pt x="11360" y="153501"/>
                    <a:pt x="0" y="142141"/>
                    <a:pt x="0" y="128127"/>
                  </a:cubicBezTo>
                  <a:lnTo>
                    <a:pt x="0" y="25374"/>
                  </a:lnTo>
                  <a:cubicBezTo>
                    <a:pt x="0" y="11360"/>
                    <a:pt x="11360" y="0"/>
                    <a:pt x="25374" y="0"/>
                  </a:cubicBezTo>
                  <a:close/>
                </a:path>
              </a:pathLst>
            </a:custGeom>
            <a:solidFill>
              <a:srgbClr val="C0B3A0">
                <a:alpha val="53725"/>
              </a:srgbClr>
            </a:solidFill>
          </p:spPr>
        </p:sp>
        <p:sp>
          <p:nvSpPr>
            <p:cNvPr name="TextBox 14" id="14"/>
            <p:cNvSpPr txBox="true"/>
            <p:nvPr/>
          </p:nvSpPr>
          <p:spPr>
            <a:xfrm>
              <a:off x="0" y="-38100"/>
              <a:ext cx="2751194" cy="191601"/>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516220" y="1431480"/>
            <a:ext cx="16663078" cy="7128766"/>
          </a:xfrm>
          <a:prstGeom prst="rect">
            <a:avLst/>
          </a:prstGeom>
        </p:spPr>
        <p:txBody>
          <a:bodyPr anchor="t" rtlCol="false" tIns="0" lIns="0" bIns="0" rIns="0">
            <a:spAutoFit/>
          </a:bodyPr>
          <a:lstStyle/>
          <a:p>
            <a:pPr algn="ctr">
              <a:lnSpc>
                <a:spcPts val="7379"/>
              </a:lnSpc>
            </a:pPr>
            <a:r>
              <a:rPr lang="en-US" b="true" sz="3863">
                <a:solidFill>
                  <a:srgbClr val="000000"/>
                </a:solidFill>
                <a:latin typeface="Poppins Bold"/>
                <a:ea typeface="Poppins Bold"/>
                <a:cs typeface="Poppins Bold"/>
                <a:sym typeface="Poppins Bold"/>
              </a:rPr>
              <a:t>       CURRENT MILESTONES</a:t>
            </a:r>
          </a:p>
          <a:p>
            <a:pPr algn="l" marL="790921" indent="-395461" lvl="1">
              <a:lnSpc>
                <a:spcPts val="6997"/>
              </a:lnSpc>
              <a:buFont typeface="Arial"/>
              <a:buChar char="•"/>
            </a:pPr>
          </a:p>
          <a:p>
            <a:pPr algn="l">
              <a:lnSpc>
                <a:spcPts val="6997"/>
              </a:lnSpc>
            </a:pPr>
            <a:r>
              <a:rPr lang="en-US" b="true" sz="3663">
                <a:solidFill>
                  <a:srgbClr val="000000"/>
                </a:solidFill>
                <a:latin typeface="Poppins Bold"/>
                <a:ea typeface="Poppins Bold"/>
                <a:cs typeface="Poppins Bold"/>
                <a:sym typeface="Poppins Bold"/>
              </a:rPr>
              <a:t>         → </a:t>
            </a:r>
            <a:r>
              <a:rPr lang="en-US" sz="3663">
                <a:solidFill>
                  <a:srgbClr val="000000"/>
                </a:solidFill>
                <a:latin typeface="Poppins"/>
                <a:ea typeface="Poppins"/>
                <a:cs typeface="Poppins"/>
                <a:sym typeface="Poppins"/>
              </a:rPr>
              <a:t>Trained </a:t>
            </a:r>
            <a:r>
              <a:rPr lang="en-US" sz="3663">
                <a:solidFill>
                  <a:srgbClr val="000000"/>
                </a:solidFill>
                <a:latin typeface="Poppins"/>
                <a:ea typeface="Poppins"/>
                <a:cs typeface="Poppins"/>
                <a:sym typeface="Poppins"/>
              </a:rPr>
              <a:t>OVER 64 EPOCHS WITH 81.82% VALIDATION ACCURACY</a:t>
            </a:r>
          </a:p>
          <a:p>
            <a:pPr algn="l" marL="790921" indent="-395461" lvl="1">
              <a:lnSpc>
                <a:spcPts val="6997"/>
              </a:lnSpc>
              <a:buFont typeface="Arial"/>
              <a:buChar char="•"/>
            </a:pPr>
          </a:p>
          <a:p>
            <a:pPr algn="l">
              <a:lnSpc>
                <a:spcPts val="6997"/>
              </a:lnSpc>
            </a:pPr>
            <a:r>
              <a:rPr lang="en-US" b="true" sz="3663">
                <a:solidFill>
                  <a:srgbClr val="000000"/>
                </a:solidFill>
                <a:latin typeface="Poppins Bold"/>
                <a:ea typeface="Poppins Bold"/>
                <a:cs typeface="Poppins Bold"/>
                <a:sym typeface="Poppins Bold"/>
              </a:rPr>
              <a:t>          → </a:t>
            </a:r>
            <a:r>
              <a:rPr lang="en-US" sz="3663">
                <a:solidFill>
                  <a:srgbClr val="000000"/>
                </a:solidFill>
                <a:latin typeface="Poppins"/>
                <a:ea typeface="Poppins"/>
                <a:cs typeface="Poppins"/>
                <a:sym typeface="Poppins"/>
              </a:rPr>
              <a:t>TRAINED OVER 200 EPOCHS WITH 66.67% VALIDATION ACCURACY</a:t>
            </a:r>
          </a:p>
          <a:p>
            <a:pPr algn="l" marL="790921" indent="-395461" lvl="1">
              <a:lnSpc>
                <a:spcPts val="6997"/>
              </a:lnSpc>
              <a:buFont typeface="Arial"/>
              <a:buChar char="•"/>
            </a:pPr>
          </a:p>
          <a:p>
            <a:pPr algn="l">
              <a:lnSpc>
                <a:spcPts val="6997"/>
              </a:lnSpc>
            </a:pPr>
            <a:r>
              <a:rPr lang="en-US" b="true" sz="3663">
                <a:solidFill>
                  <a:srgbClr val="000000"/>
                </a:solidFill>
                <a:latin typeface="Poppins Bold"/>
                <a:ea typeface="Poppins Bold"/>
                <a:cs typeface="Poppins Bold"/>
                <a:sym typeface="Poppins Bold"/>
              </a:rPr>
              <a:t>         → </a:t>
            </a:r>
            <a:r>
              <a:rPr lang="en-US" sz="3663">
                <a:solidFill>
                  <a:srgbClr val="000000"/>
                </a:solidFill>
                <a:latin typeface="Poppins"/>
                <a:ea typeface="Poppins"/>
                <a:cs typeface="Poppins"/>
                <a:sym typeface="Poppins"/>
              </a:rPr>
              <a:t>LEVERAGED MODALITY STRENGTHS FOR BALANCED PERFORMANCE</a:t>
            </a:r>
          </a:p>
          <a:p>
            <a:pPr algn="l">
              <a:lnSpc>
                <a:spcPts val="7379"/>
              </a:lnSpc>
            </a:pPr>
          </a:p>
        </p:txBody>
      </p:sp>
      <p:sp>
        <p:nvSpPr>
          <p:cNvPr name="TextBox 16" id="16"/>
          <p:cNvSpPr txBox="true"/>
          <p:nvPr/>
        </p:nvSpPr>
        <p:spPr>
          <a:xfrm rot="0">
            <a:off x="1378561" y="2384430"/>
            <a:ext cx="4002087" cy="812166"/>
          </a:xfrm>
          <a:prstGeom prst="rect">
            <a:avLst/>
          </a:prstGeom>
        </p:spPr>
        <p:txBody>
          <a:bodyPr anchor="t" rtlCol="false" tIns="0" lIns="0" bIns="0" rIns="0">
            <a:spAutoFit/>
          </a:bodyPr>
          <a:lstStyle/>
          <a:p>
            <a:pPr algn="ctr">
              <a:lnSpc>
                <a:spcPts val="6806"/>
              </a:lnSpc>
            </a:pPr>
            <a:r>
              <a:rPr lang="en-US" b="true" sz="3563">
                <a:solidFill>
                  <a:srgbClr val="404040"/>
                </a:solidFill>
                <a:latin typeface="Poppins Semi-Bold"/>
                <a:ea typeface="Poppins Semi-Bold"/>
                <a:cs typeface="Poppins Semi-Bold"/>
                <a:sym typeface="Poppins Semi-Bold"/>
              </a:rPr>
              <a:t>MRI - ONLY QNN </a:t>
            </a:r>
          </a:p>
        </p:txBody>
      </p:sp>
      <p:sp>
        <p:nvSpPr>
          <p:cNvPr name="TextBox 17" id="17"/>
          <p:cNvSpPr txBox="true"/>
          <p:nvPr/>
        </p:nvSpPr>
        <p:spPr>
          <a:xfrm rot="0">
            <a:off x="1252337" y="4115787"/>
            <a:ext cx="4002087" cy="812166"/>
          </a:xfrm>
          <a:prstGeom prst="rect">
            <a:avLst/>
          </a:prstGeom>
        </p:spPr>
        <p:txBody>
          <a:bodyPr anchor="t" rtlCol="false" tIns="0" lIns="0" bIns="0" rIns="0">
            <a:spAutoFit/>
          </a:bodyPr>
          <a:lstStyle/>
          <a:p>
            <a:pPr algn="ctr">
              <a:lnSpc>
                <a:spcPts val="6806"/>
              </a:lnSpc>
            </a:pPr>
            <a:r>
              <a:rPr lang="en-US" b="true" sz="3563">
                <a:solidFill>
                  <a:srgbClr val="404040"/>
                </a:solidFill>
                <a:latin typeface="Poppins Semi-Bold"/>
                <a:ea typeface="Poppins Semi-Bold"/>
                <a:cs typeface="Poppins Semi-Bold"/>
                <a:sym typeface="Poppins Semi-Bold"/>
              </a:rPr>
              <a:t>MRI - PET QNN </a:t>
            </a:r>
          </a:p>
        </p:txBody>
      </p:sp>
      <p:sp>
        <p:nvSpPr>
          <p:cNvPr name="TextBox 18" id="18"/>
          <p:cNvSpPr txBox="true"/>
          <p:nvPr/>
        </p:nvSpPr>
        <p:spPr>
          <a:xfrm rot="0">
            <a:off x="1028700" y="5924716"/>
            <a:ext cx="5201044" cy="812166"/>
          </a:xfrm>
          <a:prstGeom prst="rect">
            <a:avLst/>
          </a:prstGeom>
        </p:spPr>
        <p:txBody>
          <a:bodyPr anchor="t" rtlCol="false" tIns="0" lIns="0" bIns="0" rIns="0">
            <a:spAutoFit/>
          </a:bodyPr>
          <a:lstStyle/>
          <a:p>
            <a:pPr algn="ctr">
              <a:lnSpc>
                <a:spcPts val="6806"/>
              </a:lnSpc>
            </a:pPr>
            <a:r>
              <a:rPr lang="en-US" b="true" sz="3563">
                <a:solidFill>
                  <a:srgbClr val="404040"/>
                </a:solidFill>
                <a:latin typeface="Poppins Semi-Bold"/>
                <a:ea typeface="Poppins Semi-Bold"/>
                <a:cs typeface="Poppins Semi-Bold"/>
                <a:sym typeface="Poppins Semi-Bold"/>
              </a:rPr>
              <a:t>ENSEMBLE STRATEGY</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802873" y="-56083"/>
            <a:ext cx="4263033" cy="1454149"/>
          </a:xfrm>
          <a:prstGeom prst="rect">
            <a:avLst/>
          </a:prstGeom>
        </p:spPr>
        <p:txBody>
          <a:bodyPr anchor="t" rtlCol="false" tIns="0" lIns="0" bIns="0" rIns="0">
            <a:spAutoFit/>
          </a:bodyPr>
          <a:lstStyle/>
          <a:p>
            <a:pPr algn="ctr">
              <a:lnSpc>
                <a:spcPts val="11200"/>
              </a:lnSpc>
              <a:spcBef>
                <a:spcPct val="0"/>
              </a:spcBef>
            </a:pPr>
            <a:r>
              <a:rPr lang="en-US" b="true" sz="8000">
                <a:solidFill>
                  <a:srgbClr val="000000"/>
                </a:solidFill>
                <a:latin typeface="Poppins Bold"/>
                <a:ea typeface="Poppins Bold"/>
                <a:cs typeface="Poppins Bold"/>
                <a:sym typeface="Poppins Bold"/>
              </a:rPr>
              <a:t>RESULTS</a:t>
            </a:r>
          </a:p>
        </p:txBody>
      </p:sp>
      <p:sp>
        <p:nvSpPr>
          <p:cNvPr name="TextBox 6" id="6"/>
          <p:cNvSpPr txBox="true"/>
          <p:nvPr/>
        </p:nvSpPr>
        <p:spPr>
          <a:xfrm rot="0">
            <a:off x="516220" y="1300320"/>
            <a:ext cx="17152329" cy="7957980"/>
          </a:xfrm>
          <a:prstGeom prst="rect">
            <a:avLst/>
          </a:prstGeom>
        </p:spPr>
        <p:txBody>
          <a:bodyPr anchor="t" rtlCol="false" tIns="0" lIns="0" bIns="0" rIns="0">
            <a:spAutoFit/>
          </a:bodyPr>
          <a:lstStyle/>
          <a:p>
            <a:pPr algn="ctr">
              <a:lnSpc>
                <a:spcPts val="8233"/>
              </a:lnSpc>
            </a:pPr>
            <a:r>
              <a:rPr lang="en-US" b="true" sz="4016">
                <a:solidFill>
                  <a:srgbClr val="000000"/>
                </a:solidFill>
                <a:latin typeface="Poppins Bold"/>
                <a:ea typeface="Poppins Bold"/>
                <a:cs typeface="Poppins Bold"/>
                <a:sym typeface="Poppins Bold"/>
              </a:rPr>
              <a:t> TARGETED RESULTS (NEXT PHASE)</a:t>
            </a:r>
          </a:p>
          <a:p>
            <a:pPr algn="ctr">
              <a:lnSpc>
                <a:spcPts val="8233"/>
              </a:lnSpc>
            </a:pPr>
          </a:p>
          <a:p>
            <a:pPr algn="l" marL="679559" indent="-339779" lvl="1">
              <a:lnSpc>
                <a:spcPts val="6452"/>
              </a:lnSpc>
              <a:buFont typeface="Arial"/>
              <a:buChar char="•"/>
            </a:pPr>
            <a:r>
              <a:rPr lang="en-US" sz="3147">
                <a:solidFill>
                  <a:srgbClr val="000000"/>
                </a:solidFill>
                <a:latin typeface="Poppins"/>
                <a:ea typeface="Poppins"/>
                <a:cs typeface="Poppins"/>
                <a:sym typeface="Poppins"/>
              </a:rPr>
              <a:t>Integrate EEG m</a:t>
            </a:r>
            <a:r>
              <a:rPr lang="en-US" sz="3147">
                <a:solidFill>
                  <a:srgbClr val="000000"/>
                </a:solidFill>
                <a:latin typeface="Poppins"/>
                <a:ea typeface="Poppins"/>
                <a:cs typeface="Poppins"/>
                <a:sym typeface="Poppins"/>
              </a:rPr>
              <a:t>ODALITY FOR RICHER TEMPORAL RESOLUTION</a:t>
            </a:r>
          </a:p>
          <a:p>
            <a:pPr algn="l" marL="679559" indent="-339779" lvl="1">
              <a:lnSpc>
                <a:spcPts val="6452"/>
              </a:lnSpc>
              <a:buFont typeface="Arial"/>
              <a:buChar char="•"/>
            </a:pPr>
            <a:r>
              <a:rPr lang="en-US" sz="3147">
                <a:solidFill>
                  <a:srgbClr val="000000"/>
                </a:solidFill>
                <a:latin typeface="Poppins"/>
                <a:ea typeface="Poppins"/>
                <a:cs typeface="Poppins"/>
                <a:sym typeface="Poppins"/>
              </a:rPr>
              <a:t>DEVELOP QUANTUM-CLASSICAL FUSION TRANSFORMER (QCFT) FOR IMPROVED FUSION AND HANDLING OF MISSING MODALITIES</a:t>
            </a:r>
          </a:p>
          <a:p>
            <a:pPr algn="l" marL="679559" indent="-339779" lvl="1">
              <a:lnSpc>
                <a:spcPts val="6452"/>
              </a:lnSpc>
              <a:buFont typeface="Arial"/>
              <a:buChar char="•"/>
            </a:pPr>
            <a:r>
              <a:rPr lang="en-US" sz="3147">
                <a:solidFill>
                  <a:srgbClr val="000000"/>
                </a:solidFill>
                <a:latin typeface="Poppins"/>
                <a:ea typeface="Poppins"/>
                <a:cs typeface="Poppins"/>
                <a:sym typeface="Poppins"/>
              </a:rPr>
              <a:t>TRANSITION TO TRUE QUANTUM VARIATIONAL CIRCUITS (QVC) FOR MODEL EXECUTION</a:t>
            </a:r>
          </a:p>
          <a:p>
            <a:pPr algn="l" marL="679559" indent="-339779" lvl="1">
              <a:lnSpc>
                <a:spcPts val="6452"/>
              </a:lnSpc>
              <a:buFont typeface="Arial"/>
              <a:buChar char="•"/>
            </a:pPr>
            <a:r>
              <a:rPr lang="en-US" sz="3147">
                <a:solidFill>
                  <a:srgbClr val="000000"/>
                </a:solidFill>
                <a:latin typeface="Poppins"/>
                <a:ea typeface="Poppins"/>
                <a:cs typeface="Poppins"/>
                <a:sym typeface="Poppins"/>
              </a:rPr>
              <a:t>BENCHMARK ACROSS PUBLIC DATASETS (IDEAS, SEIZEIT2, SRM, AGI-PET) TO ENSURE GENERALIZABILITY</a:t>
            </a:r>
          </a:p>
          <a:p>
            <a:pPr algn="l">
              <a:lnSpc>
                <a:spcPts val="8233"/>
              </a:lnSpc>
            </a:pP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415673" y="1181869"/>
            <a:ext cx="16065818" cy="8772050"/>
            <a:chOff x="0" y="0"/>
            <a:chExt cx="4231327" cy="2310334"/>
          </a:xfrm>
        </p:grpSpPr>
        <p:sp>
          <p:nvSpPr>
            <p:cNvPr name="Freeform 3" id="3"/>
            <p:cNvSpPr/>
            <p:nvPr/>
          </p:nvSpPr>
          <p:spPr>
            <a:xfrm flipH="false" flipV="false" rot="0">
              <a:off x="0" y="0"/>
              <a:ext cx="4231327" cy="2310334"/>
            </a:xfrm>
            <a:custGeom>
              <a:avLst/>
              <a:gdLst/>
              <a:ahLst/>
              <a:cxnLst/>
              <a:rect r="r" b="b" t="t" l="l"/>
              <a:pathLst>
                <a:path h="2310334" w="4231327">
                  <a:moveTo>
                    <a:pt x="48189" y="0"/>
                  </a:moveTo>
                  <a:lnTo>
                    <a:pt x="4183138" y="0"/>
                  </a:lnTo>
                  <a:cubicBezTo>
                    <a:pt x="4195918" y="0"/>
                    <a:pt x="4208175" y="5077"/>
                    <a:pt x="4217212" y="14114"/>
                  </a:cubicBezTo>
                  <a:cubicBezTo>
                    <a:pt x="4226250" y="23151"/>
                    <a:pt x="4231327" y="35408"/>
                    <a:pt x="4231327" y="48189"/>
                  </a:cubicBezTo>
                  <a:lnTo>
                    <a:pt x="4231327" y="2262145"/>
                  </a:lnTo>
                  <a:cubicBezTo>
                    <a:pt x="4231327" y="2288759"/>
                    <a:pt x="4209752" y="2310334"/>
                    <a:pt x="4183138" y="2310334"/>
                  </a:cubicBezTo>
                  <a:lnTo>
                    <a:pt x="48189" y="2310334"/>
                  </a:lnTo>
                  <a:cubicBezTo>
                    <a:pt x="21575" y="2310334"/>
                    <a:pt x="0" y="2288759"/>
                    <a:pt x="0" y="2262145"/>
                  </a:cubicBezTo>
                  <a:lnTo>
                    <a:pt x="0" y="48189"/>
                  </a:lnTo>
                  <a:cubicBezTo>
                    <a:pt x="0" y="21575"/>
                    <a:pt x="21575" y="0"/>
                    <a:pt x="48189" y="0"/>
                  </a:cubicBezTo>
                  <a:close/>
                </a:path>
              </a:pathLst>
            </a:custGeom>
            <a:solidFill>
              <a:srgbClr val="F7F3EA"/>
            </a:solidFill>
            <a:ln cap="rnd">
              <a:noFill/>
              <a:prstDash val="solid"/>
              <a:round/>
            </a:ln>
          </p:spPr>
        </p:sp>
        <p:sp>
          <p:nvSpPr>
            <p:cNvPr name="TextBox 4" id="4"/>
            <p:cNvSpPr txBox="true"/>
            <p:nvPr/>
          </p:nvSpPr>
          <p:spPr>
            <a:xfrm>
              <a:off x="0" y="-38100"/>
              <a:ext cx="4231327" cy="234843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745017" y="3152116"/>
            <a:ext cx="9658899" cy="6604272"/>
          </a:xfrm>
          <a:custGeom>
            <a:avLst/>
            <a:gdLst/>
            <a:ahLst/>
            <a:cxnLst/>
            <a:rect r="r" b="b" t="t" l="l"/>
            <a:pathLst>
              <a:path h="6604272" w="9658899">
                <a:moveTo>
                  <a:pt x="0" y="0"/>
                </a:moveTo>
                <a:lnTo>
                  <a:pt x="9658899" y="0"/>
                </a:lnTo>
                <a:lnTo>
                  <a:pt x="9658899" y="6604272"/>
                </a:lnTo>
                <a:lnTo>
                  <a:pt x="0" y="6604272"/>
                </a:lnTo>
                <a:lnTo>
                  <a:pt x="0" y="0"/>
                </a:lnTo>
                <a:close/>
              </a:path>
            </a:pathLst>
          </a:custGeom>
          <a:blipFill>
            <a:blip r:embed="rId2"/>
            <a:stretch>
              <a:fillRect l="0" t="0" r="0" b="0"/>
            </a:stretch>
          </a:blipFill>
        </p:spPr>
      </p:sp>
      <p:sp>
        <p:nvSpPr>
          <p:cNvPr name="Freeform 6" id="6"/>
          <p:cNvSpPr/>
          <p:nvPr/>
        </p:nvSpPr>
        <p:spPr>
          <a:xfrm flipH="false" flipV="false" rot="0">
            <a:off x="1705903" y="1398066"/>
            <a:ext cx="13606973" cy="1822328"/>
          </a:xfrm>
          <a:custGeom>
            <a:avLst/>
            <a:gdLst/>
            <a:ahLst/>
            <a:cxnLst/>
            <a:rect r="r" b="b" t="t" l="l"/>
            <a:pathLst>
              <a:path h="1822328" w="13606973">
                <a:moveTo>
                  <a:pt x="0" y="0"/>
                </a:moveTo>
                <a:lnTo>
                  <a:pt x="13606973" y="0"/>
                </a:lnTo>
                <a:lnTo>
                  <a:pt x="13606973" y="1822328"/>
                </a:lnTo>
                <a:lnTo>
                  <a:pt x="0" y="1822328"/>
                </a:lnTo>
                <a:lnTo>
                  <a:pt x="0" y="0"/>
                </a:lnTo>
                <a:close/>
              </a:path>
            </a:pathLst>
          </a:custGeom>
          <a:blipFill>
            <a:blip r:embed="rId3"/>
            <a:stretch>
              <a:fillRect l="0" t="-10201" r="0" b="-10201"/>
            </a:stretch>
          </a:blipFill>
        </p:spPr>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5585180" y="-228600"/>
            <a:ext cx="6633925" cy="1395092"/>
          </a:xfrm>
          <a:prstGeom prst="rect">
            <a:avLst/>
          </a:prstGeom>
        </p:spPr>
        <p:txBody>
          <a:bodyPr anchor="t" rtlCol="false" tIns="0" lIns="0" bIns="0" rIns="0">
            <a:spAutoFit/>
          </a:bodyPr>
          <a:lstStyle/>
          <a:p>
            <a:pPr algn="ctr">
              <a:lnSpc>
                <a:spcPts val="10780"/>
              </a:lnSpc>
              <a:spcBef>
                <a:spcPct val="0"/>
              </a:spcBef>
            </a:pPr>
            <a:r>
              <a:rPr lang="en-US" sz="7700" i="true" u="sng">
                <a:solidFill>
                  <a:srgbClr val="000000"/>
                </a:solidFill>
                <a:latin typeface="Poppins Italics"/>
                <a:ea typeface="Poppins Italics"/>
                <a:cs typeface="Poppins Italics"/>
                <a:sym typeface="Poppins Italics"/>
              </a:rPr>
              <a:t>FUTURE PLANS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3731981" y="2699778"/>
            <a:ext cx="11169622" cy="6672822"/>
            <a:chOff x="0" y="0"/>
            <a:chExt cx="2941793" cy="1757451"/>
          </a:xfrm>
        </p:grpSpPr>
        <p:sp>
          <p:nvSpPr>
            <p:cNvPr name="Freeform 3" id="3"/>
            <p:cNvSpPr/>
            <p:nvPr/>
          </p:nvSpPr>
          <p:spPr>
            <a:xfrm flipH="false" flipV="false" rot="0">
              <a:off x="0" y="0"/>
              <a:ext cx="2941793" cy="1757451"/>
            </a:xfrm>
            <a:custGeom>
              <a:avLst/>
              <a:gdLst/>
              <a:ahLst/>
              <a:cxnLst/>
              <a:rect r="r" b="b" t="t" l="l"/>
              <a:pathLst>
                <a:path h="1757451" w="2941793">
                  <a:moveTo>
                    <a:pt x="35349" y="0"/>
                  </a:moveTo>
                  <a:lnTo>
                    <a:pt x="2906444" y="0"/>
                  </a:lnTo>
                  <a:cubicBezTo>
                    <a:pt x="2915820" y="0"/>
                    <a:pt x="2924811" y="3724"/>
                    <a:pt x="2931440" y="10354"/>
                  </a:cubicBezTo>
                  <a:cubicBezTo>
                    <a:pt x="2938069" y="16983"/>
                    <a:pt x="2941793" y="25974"/>
                    <a:pt x="2941793" y="35349"/>
                  </a:cubicBezTo>
                  <a:lnTo>
                    <a:pt x="2941793" y="1722102"/>
                  </a:lnTo>
                  <a:cubicBezTo>
                    <a:pt x="2941793" y="1731477"/>
                    <a:pt x="2938069" y="1740468"/>
                    <a:pt x="2931440" y="1747097"/>
                  </a:cubicBezTo>
                  <a:cubicBezTo>
                    <a:pt x="2924811" y="1753727"/>
                    <a:pt x="2915820" y="1757451"/>
                    <a:pt x="2906444" y="1757451"/>
                  </a:cubicBezTo>
                  <a:lnTo>
                    <a:pt x="35349" y="1757451"/>
                  </a:lnTo>
                  <a:cubicBezTo>
                    <a:pt x="25974" y="1757451"/>
                    <a:pt x="16983" y="1753727"/>
                    <a:pt x="10354" y="1747097"/>
                  </a:cubicBezTo>
                  <a:cubicBezTo>
                    <a:pt x="3724" y="1740468"/>
                    <a:pt x="0" y="1731477"/>
                    <a:pt x="0" y="1722102"/>
                  </a:cubicBezTo>
                  <a:lnTo>
                    <a:pt x="0" y="35349"/>
                  </a:lnTo>
                  <a:cubicBezTo>
                    <a:pt x="0" y="25974"/>
                    <a:pt x="3724" y="16983"/>
                    <a:pt x="10354" y="10354"/>
                  </a:cubicBezTo>
                  <a:cubicBezTo>
                    <a:pt x="16983" y="3724"/>
                    <a:pt x="25974" y="0"/>
                    <a:pt x="35349" y="0"/>
                  </a:cubicBezTo>
                  <a:close/>
                </a:path>
              </a:pathLst>
            </a:custGeom>
            <a:solidFill>
              <a:srgbClr val="C0B3A0">
                <a:alpha val="53725"/>
              </a:srgbClr>
            </a:solidFill>
          </p:spPr>
        </p:sp>
        <p:sp>
          <p:nvSpPr>
            <p:cNvPr name="TextBox 4" id="4"/>
            <p:cNvSpPr txBox="true"/>
            <p:nvPr/>
          </p:nvSpPr>
          <p:spPr>
            <a:xfrm>
              <a:off x="0" y="-38100"/>
              <a:ext cx="2941793" cy="179555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382282" y="3488999"/>
            <a:ext cx="9523437" cy="5177566"/>
          </a:xfrm>
          <a:prstGeom prst="rect">
            <a:avLst/>
          </a:prstGeom>
        </p:spPr>
        <p:txBody>
          <a:bodyPr anchor="t" rtlCol="false" tIns="0" lIns="0" bIns="0" rIns="0">
            <a:spAutoFit/>
          </a:bodyPr>
          <a:lstStyle/>
          <a:p>
            <a:pPr algn="just">
              <a:lnSpc>
                <a:spcPts val="4449"/>
              </a:lnSpc>
            </a:pPr>
            <a:r>
              <a:rPr lang="en-US" sz="3177">
                <a:solidFill>
                  <a:srgbClr val="252D37"/>
                </a:solidFill>
                <a:latin typeface="Poppins"/>
                <a:ea typeface="Poppins"/>
                <a:cs typeface="Poppins"/>
                <a:sym typeface="Poppins"/>
              </a:rPr>
              <a:t>This pr</a:t>
            </a:r>
            <a:r>
              <a:rPr lang="en-US" sz="3177">
                <a:solidFill>
                  <a:srgbClr val="252D37"/>
                </a:solidFill>
                <a:latin typeface="Poppins"/>
                <a:ea typeface="Poppins"/>
                <a:cs typeface="Poppins"/>
                <a:sym typeface="Poppins"/>
              </a:rPr>
              <a:t>oject demonstrates the potential of multimodal neuroimaging fusion to enhance epilepsy diagnostics. The</a:t>
            </a:r>
            <a:r>
              <a:rPr lang="en-US" b="true" sz="3177">
                <a:solidFill>
                  <a:srgbClr val="252D37"/>
                </a:solidFill>
                <a:latin typeface="Poppins Semi-Bold"/>
                <a:ea typeface="Poppins Semi-Bold"/>
                <a:cs typeface="Poppins Semi-Bold"/>
                <a:sym typeface="Poppins Semi-Bold"/>
              </a:rPr>
              <a:t> MRI-PET</a:t>
            </a:r>
            <a:r>
              <a:rPr lang="en-US" sz="3177">
                <a:solidFill>
                  <a:srgbClr val="252D37"/>
                </a:solidFill>
                <a:latin typeface="Poppins"/>
                <a:ea typeface="Poppins"/>
                <a:cs typeface="Poppins"/>
                <a:sym typeface="Poppins"/>
              </a:rPr>
              <a:t> pipeline supports clearer localization of seizure zones. Future integration of </a:t>
            </a:r>
            <a:r>
              <a:rPr lang="en-US" b="true" sz="3177">
                <a:solidFill>
                  <a:srgbClr val="252D37"/>
                </a:solidFill>
                <a:latin typeface="Poppins Semi-Bold"/>
                <a:ea typeface="Poppins Semi-Bold"/>
                <a:cs typeface="Poppins Semi-Bold"/>
                <a:sym typeface="Poppins Semi-Bold"/>
              </a:rPr>
              <a:t>EEG</a:t>
            </a:r>
            <a:r>
              <a:rPr lang="en-US" sz="3177">
                <a:solidFill>
                  <a:srgbClr val="252D37"/>
                </a:solidFill>
                <a:latin typeface="Poppins"/>
                <a:ea typeface="Poppins"/>
                <a:cs typeface="Poppins"/>
                <a:sym typeface="Poppins"/>
              </a:rPr>
              <a:t> and QML will elevate the clinical and computational power of the system, making it suitable for advanced medical decision-making.</a:t>
            </a:r>
          </a:p>
          <a:p>
            <a:pPr algn="just">
              <a:lnSpc>
                <a:spcPts val="5445"/>
              </a:lnSpc>
            </a:pPr>
          </a:p>
        </p:txBody>
      </p:sp>
      <p:sp>
        <p:nvSpPr>
          <p:cNvPr name="TextBox 6" id="6"/>
          <p:cNvSpPr txBox="true"/>
          <p:nvPr/>
        </p:nvSpPr>
        <p:spPr>
          <a:xfrm rot="0">
            <a:off x="4711495" y="1085987"/>
            <a:ext cx="8865010" cy="993606"/>
          </a:xfrm>
          <a:prstGeom prst="rect">
            <a:avLst/>
          </a:prstGeom>
        </p:spPr>
        <p:txBody>
          <a:bodyPr anchor="t" rtlCol="false" tIns="0" lIns="0" bIns="0" rIns="0">
            <a:spAutoFit/>
          </a:bodyPr>
          <a:lstStyle/>
          <a:p>
            <a:pPr algn="ctr">
              <a:lnSpc>
                <a:spcPts val="6497"/>
              </a:lnSpc>
            </a:pPr>
            <a:r>
              <a:rPr lang="en-US" b="true" sz="8121">
                <a:solidFill>
                  <a:srgbClr val="252D37"/>
                </a:solidFill>
                <a:latin typeface="Poppins Bold"/>
                <a:ea typeface="Poppins Bold"/>
                <a:cs typeface="Poppins Bold"/>
                <a:sym typeface="Poppins Bold"/>
              </a:rPr>
              <a:t>CONCLUSION</a:t>
            </a:r>
          </a:p>
        </p:txBody>
      </p:sp>
      <p:sp>
        <p:nvSpPr>
          <p:cNvPr name="Freeform 7" id="7"/>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126958"/>
            <a:ext cx="18513703" cy="10413958"/>
          </a:xfrm>
          <a:prstGeom prst="rect">
            <a:avLst/>
          </a:prstGeom>
          <a:solidFill>
            <a:srgbClr val="E3E6E0"/>
          </a:solidFill>
        </p:spPr>
      </p:sp>
      <p:grpSp>
        <p:nvGrpSpPr>
          <p:cNvPr name="Group 3" id="3"/>
          <p:cNvGrpSpPr/>
          <p:nvPr/>
        </p:nvGrpSpPr>
        <p:grpSpPr>
          <a:xfrm rot="0">
            <a:off x="3603115" y="2901615"/>
            <a:ext cx="11307473" cy="4497760"/>
            <a:chOff x="0" y="0"/>
            <a:chExt cx="2941793" cy="1170154"/>
          </a:xfrm>
        </p:grpSpPr>
        <p:sp>
          <p:nvSpPr>
            <p:cNvPr name="Freeform 4" id="4"/>
            <p:cNvSpPr/>
            <p:nvPr/>
          </p:nvSpPr>
          <p:spPr>
            <a:xfrm flipH="false" flipV="false" rot="0">
              <a:off x="0" y="0"/>
              <a:ext cx="2941793" cy="1170154"/>
            </a:xfrm>
            <a:custGeom>
              <a:avLst/>
              <a:gdLst/>
              <a:ahLst/>
              <a:cxnLst/>
              <a:rect r="r" b="b" t="t" l="l"/>
              <a:pathLst>
                <a:path h="1170154" w="2941793">
                  <a:moveTo>
                    <a:pt x="33549" y="0"/>
                  </a:moveTo>
                  <a:lnTo>
                    <a:pt x="2908245" y="0"/>
                  </a:lnTo>
                  <a:cubicBezTo>
                    <a:pt x="2917142" y="0"/>
                    <a:pt x="2925675" y="3535"/>
                    <a:pt x="2931967" y="9826"/>
                  </a:cubicBezTo>
                  <a:cubicBezTo>
                    <a:pt x="2938259" y="16118"/>
                    <a:pt x="2941793" y="24651"/>
                    <a:pt x="2941793" y="33549"/>
                  </a:cubicBezTo>
                  <a:lnTo>
                    <a:pt x="2941793" y="1136605"/>
                  </a:lnTo>
                  <a:cubicBezTo>
                    <a:pt x="2941793" y="1145502"/>
                    <a:pt x="2938259" y="1154036"/>
                    <a:pt x="2931967" y="1160327"/>
                  </a:cubicBezTo>
                  <a:cubicBezTo>
                    <a:pt x="2925675" y="1166619"/>
                    <a:pt x="2917142" y="1170154"/>
                    <a:pt x="2908245" y="1170154"/>
                  </a:cubicBezTo>
                  <a:lnTo>
                    <a:pt x="33549" y="1170154"/>
                  </a:lnTo>
                  <a:cubicBezTo>
                    <a:pt x="24651" y="1170154"/>
                    <a:pt x="16118" y="1166619"/>
                    <a:pt x="9826" y="1160327"/>
                  </a:cubicBezTo>
                  <a:cubicBezTo>
                    <a:pt x="3535" y="1154036"/>
                    <a:pt x="0" y="1145502"/>
                    <a:pt x="0" y="1136605"/>
                  </a:cubicBezTo>
                  <a:lnTo>
                    <a:pt x="0" y="33549"/>
                  </a:lnTo>
                  <a:cubicBezTo>
                    <a:pt x="0" y="24651"/>
                    <a:pt x="3535" y="16118"/>
                    <a:pt x="9826" y="9826"/>
                  </a:cubicBezTo>
                  <a:cubicBezTo>
                    <a:pt x="16118" y="3535"/>
                    <a:pt x="24651" y="0"/>
                    <a:pt x="33549" y="0"/>
                  </a:cubicBezTo>
                  <a:close/>
                </a:path>
              </a:pathLst>
            </a:custGeom>
            <a:solidFill>
              <a:srgbClr val="C0B3A0">
                <a:alpha val="53725"/>
              </a:srgbClr>
            </a:solidFill>
          </p:spPr>
        </p:sp>
        <p:sp>
          <p:nvSpPr>
            <p:cNvPr name="TextBox 5" id="5"/>
            <p:cNvSpPr txBox="true"/>
            <p:nvPr/>
          </p:nvSpPr>
          <p:spPr>
            <a:xfrm>
              <a:off x="0" y="-28575"/>
              <a:ext cx="2941793" cy="1198729"/>
            </a:xfrm>
            <a:prstGeom prst="rect">
              <a:avLst/>
            </a:prstGeom>
          </p:spPr>
          <p:txBody>
            <a:bodyPr anchor="ctr" rtlCol="false" tIns="49250" lIns="49250" bIns="49250" rIns="49250"/>
            <a:lstStyle/>
            <a:p>
              <a:pPr algn="ctr">
                <a:lnSpc>
                  <a:spcPts val="2578"/>
                </a:lnSpc>
                <a:spcBef>
                  <a:spcPct val="0"/>
                </a:spcBef>
              </a:pPr>
            </a:p>
          </p:txBody>
        </p:sp>
      </p:grpSp>
      <p:sp>
        <p:nvSpPr>
          <p:cNvPr name="TextBox 6" id="6"/>
          <p:cNvSpPr txBox="true"/>
          <p:nvPr/>
        </p:nvSpPr>
        <p:spPr>
          <a:xfrm rot="0">
            <a:off x="4458961" y="3208605"/>
            <a:ext cx="9640971" cy="3779004"/>
          </a:xfrm>
          <a:prstGeom prst="rect">
            <a:avLst/>
          </a:prstGeom>
        </p:spPr>
        <p:txBody>
          <a:bodyPr anchor="t" rtlCol="false" tIns="0" lIns="0" bIns="0" rIns="0">
            <a:spAutoFit/>
          </a:bodyPr>
          <a:lstStyle/>
          <a:p>
            <a:pPr algn="just" marL="738306" indent="-369153" lvl="1">
              <a:lnSpc>
                <a:spcPts val="4787"/>
              </a:lnSpc>
              <a:buFont typeface="Arial"/>
              <a:buChar char="•"/>
            </a:pPr>
            <a:r>
              <a:rPr lang="en-US" sz="3419">
                <a:solidFill>
                  <a:srgbClr val="252D37"/>
                </a:solidFill>
                <a:latin typeface="Poppins"/>
                <a:ea typeface="Poppins"/>
                <a:cs typeface="Poppins"/>
                <a:sym typeface="Poppins"/>
              </a:rPr>
              <a:t>I</a:t>
            </a:r>
            <a:r>
              <a:rPr lang="en-US" sz="3419">
                <a:solidFill>
                  <a:srgbClr val="252D37"/>
                </a:solidFill>
                <a:latin typeface="Poppins"/>
                <a:ea typeface="Poppins"/>
                <a:cs typeface="Poppins"/>
                <a:sym typeface="Poppins"/>
              </a:rPr>
              <a:t>ntegrate EEG for electrophysiological analysis</a:t>
            </a:r>
          </a:p>
          <a:p>
            <a:pPr algn="just" marL="738306" indent="-369153" lvl="1">
              <a:lnSpc>
                <a:spcPts val="4787"/>
              </a:lnSpc>
              <a:buFont typeface="Arial"/>
              <a:buChar char="•"/>
            </a:pPr>
            <a:r>
              <a:rPr lang="en-US" sz="3419">
                <a:solidFill>
                  <a:srgbClr val="252D37"/>
                </a:solidFill>
                <a:latin typeface="Poppins"/>
                <a:ea typeface="Poppins"/>
                <a:cs typeface="Poppins"/>
                <a:sym typeface="Poppins"/>
              </a:rPr>
              <a:t>Standardize across all three modalities</a:t>
            </a:r>
          </a:p>
          <a:p>
            <a:pPr algn="just" marL="738306" indent="-369153" lvl="1">
              <a:lnSpc>
                <a:spcPts val="4787"/>
              </a:lnSpc>
              <a:buFont typeface="Arial"/>
              <a:buChar char="•"/>
            </a:pPr>
            <a:r>
              <a:rPr lang="en-US" sz="3419">
                <a:solidFill>
                  <a:srgbClr val="252D37"/>
                </a:solidFill>
                <a:latin typeface="Poppins"/>
                <a:ea typeface="Poppins"/>
                <a:cs typeface="Poppins"/>
                <a:sym typeface="Poppins"/>
              </a:rPr>
              <a:t>Implement QML classification pipelines</a:t>
            </a:r>
          </a:p>
          <a:p>
            <a:pPr algn="just" marL="738306" indent="-369153" lvl="1">
              <a:lnSpc>
                <a:spcPts val="4787"/>
              </a:lnSpc>
              <a:buFont typeface="Arial"/>
              <a:buChar char="•"/>
            </a:pPr>
            <a:r>
              <a:rPr lang="en-US" sz="3419">
                <a:solidFill>
                  <a:srgbClr val="252D37"/>
                </a:solidFill>
                <a:latin typeface="Poppins"/>
                <a:ea typeface="Poppins"/>
                <a:cs typeface="Poppins"/>
                <a:sym typeface="Poppins"/>
              </a:rPr>
              <a:t>Expand to other neurological disorders</a:t>
            </a:r>
          </a:p>
          <a:p>
            <a:pPr algn="just">
              <a:lnSpc>
                <a:spcPts val="5796"/>
              </a:lnSpc>
            </a:pPr>
          </a:p>
        </p:txBody>
      </p:sp>
      <p:sp>
        <p:nvSpPr>
          <p:cNvPr name="Freeform 7" id="7"/>
          <p:cNvSpPr/>
          <p:nvPr/>
        </p:nvSpPr>
        <p:spPr>
          <a:xfrm flipH="true" flipV="false" rot="0">
            <a:off x="-250192" y="-220773"/>
            <a:ext cx="4165583" cy="4165583"/>
          </a:xfrm>
          <a:custGeom>
            <a:avLst/>
            <a:gdLst/>
            <a:ahLst/>
            <a:cxnLst/>
            <a:rect r="r" b="b" t="t" l="l"/>
            <a:pathLst>
              <a:path h="4165583" w="4165583">
                <a:moveTo>
                  <a:pt x="4165584" y="0"/>
                </a:moveTo>
                <a:lnTo>
                  <a:pt x="0" y="0"/>
                </a:lnTo>
                <a:lnTo>
                  <a:pt x="0" y="4165583"/>
                </a:lnTo>
                <a:lnTo>
                  <a:pt x="4165584" y="4165583"/>
                </a:lnTo>
                <a:lnTo>
                  <a:pt x="416558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8015600" y="8274682"/>
            <a:ext cx="522591" cy="2082792"/>
          </a:xfrm>
          <a:custGeom>
            <a:avLst/>
            <a:gdLst/>
            <a:ahLst/>
            <a:cxnLst/>
            <a:rect r="r" b="b" t="t" l="l"/>
            <a:pathLst>
              <a:path h="2082792" w="522591">
                <a:moveTo>
                  <a:pt x="0" y="0"/>
                </a:moveTo>
                <a:lnTo>
                  <a:pt x="522592" y="0"/>
                </a:lnTo>
                <a:lnTo>
                  <a:pt x="522592" y="2082792"/>
                </a:lnTo>
                <a:lnTo>
                  <a:pt x="0" y="20827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745061" y="9132853"/>
            <a:ext cx="2749841" cy="1374920"/>
          </a:xfrm>
          <a:custGeom>
            <a:avLst/>
            <a:gdLst/>
            <a:ahLst/>
            <a:cxnLst/>
            <a:rect r="r" b="b" t="t" l="l"/>
            <a:pathLst>
              <a:path h="1374920" w="2749841">
                <a:moveTo>
                  <a:pt x="0" y="0"/>
                </a:moveTo>
                <a:lnTo>
                  <a:pt x="2749841" y="0"/>
                </a:lnTo>
                <a:lnTo>
                  <a:pt x="2749841" y="1374920"/>
                </a:lnTo>
                <a:lnTo>
                  <a:pt x="0" y="137492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792237" y="1039967"/>
            <a:ext cx="8974418" cy="1008808"/>
          </a:xfrm>
          <a:prstGeom prst="rect">
            <a:avLst/>
          </a:prstGeom>
        </p:spPr>
        <p:txBody>
          <a:bodyPr anchor="t" rtlCol="false" tIns="0" lIns="0" bIns="0" rIns="0">
            <a:spAutoFit/>
          </a:bodyPr>
          <a:lstStyle/>
          <a:p>
            <a:pPr algn="ctr">
              <a:lnSpc>
                <a:spcPts val="6577"/>
              </a:lnSpc>
            </a:pPr>
            <a:r>
              <a:rPr lang="en-US" b="true" sz="8221">
                <a:solidFill>
                  <a:srgbClr val="252D37"/>
                </a:solidFill>
                <a:latin typeface="Poppins Bold"/>
                <a:ea typeface="Poppins Bold"/>
                <a:cs typeface="Poppins Bold"/>
                <a:sym typeface="Poppins Bold"/>
              </a:rPr>
              <a:t>FUTURE SCOPE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907324" y="3617271"/>
            <a:ext cx="5094018" cy="951374"/>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Abstract</a:t>
            </a:r>
          </a:p>
        </p:txBody>
      </p:sp>
      <p:sp>
        <p:nvSpPr>
          <p:cNvPr name="TextBox 6" id="6"/>
          <p:cNvSpPr txBox="true"/>
          <p:nvPr/>
        </p:nvSpPr>
        <p:spPr>
          <a:xfrm rot="0">
            <a:off x="2907324" y="4779457"/>
            <a:ext cx="5094018" cy="951374"/>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Introduction</a:t>
            </a:r>
          </a:p>
        </p:txBody>
      </p:sp>
      <p:sp>
        <p:nvSpPr>
          <p:cNvPr name="TextBox 7" id="7"/>
          <p:cNvSpPr txBox="true"/>
          <p:nvPr/>
        </p:nvSpPr>
        <p:spPr>
          <a:xfrm rot="0">
            <a:off x="2907324" y="5942963"/>
            <a:ext cx="5094018" cy="951374"/>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Problem</a:t>
            </a:r>
          </a:p>
        </p:txBody>
      </p:sp>
      <p:sp>
        <p:nvSpPr>
          <p:cNvPr name="TextBox 8" id="8"/>
          <p:cNvSpPr txBox="true"/>
          <p:nvPr/>
        </p:nvSpPr>
        <p:spPr>
          <a:xfrm rot="0">
            <a:off x="2907324" y="7106469"/>
            <a:ext cx="5094018" cy="951374"/>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Objectives</a:t>
            </a:r>
          </a:p>
        </p:txBody>
      </p:sp>
      <p:grpSp>
        <p:nvGrpSpPr>
          <p:cNvPr name="Group 9" id="9"/>
          <p:cNvGrpSpPr/>
          <p:nvPr/>
        </p:nvGrpSpPr>
        <p:grpSpPr>
          <a:xfrm rot="0">
            <a:off x="9882025" y="3950646"/>
            <a:ext cx="5236893" cy="4095030"/>
            <a:chOff x="0" y="0"/>
            <a:chExt cx="6982524" cy="5460040"/>
          </a:xfrm>
        </p:grpSpPr>
        <p:sp>
          <p:nvSpPr>
            <p:cNvPr name="TextBox 10" id="10"/>
            <p:cNvSpPr txBox="true"/>
            <p:nvPr/>
          </p:nvSpPr>
          <p:spPr>
            <a:xfrm rot="0">
              <a:off x="190500" y="-342900"/>
              <a:ext cx="6792024" cy="1154198"/>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Methodology</a:t>
              </a:r>
            </a:p>
          </p:txBody>
        </p:sp>
        <p:sp>
          <p:nvSpPr>
            <p:cNvPr name="TextBox 11" id="11"/>
            <p:cNvSpPr txBox="true"/>
            <p:nvPr/>
          </p:nvSpPr>
          <p:spPr>
            <a:xfrm rot="0">
              <a:off x="127000" y="1206680"/>
              <a:ext cx="6792024" cy="1154198"/>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Result</a:t>
              </a:r>
            </a:p>
          </p:txBody>
        </p:sp>
        <p:sp>
          <p:nvSpPr>
            <p:cNvPr name="TextBox 12" id="12"/>
            <p:cNvSpPr txBox="true"/>
            <p:nvPr/>
          </p:nvSpPr>
          <p:spPr>
            <a:xfrm rot="0">
              <a:off x="63500" y="2756261"/>
              <a:ext cx="6792024" cy="1154198"/>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Conclusion</a:t>
              </a:r>
            </a:p>
          </p:txBody>
        </p:sp>
        <p:sp>
          <p:nvSpPr>
            <p:cNvPr name="TextBox 13" id="13"/>
            <p:cNvSpPr txBox="true"/>
            <p:nvPr/>
          </p:nvSpPr>
          <p:spPr>
            <a:xfrm rot="0">
              <a:off x="0" y="4305841"/>
              <a:ext cx="6792024" cy="1154198"/>
            </a:xfrm>
            <a:prstGeom prst="rect">
              <a:avLst/>
            </a:prstGeom>
          </p:spPr>
          <p:txBody>
            <a:bodyPr anchor="t" rtlCol="false" tIns="0" lIns="0" bIns="0" rIns="0">
              <a:spAutoFit/>
            </a:bodyPr>
            <a:lstStyle/>
            <a:p>
              <a:pPr algn="just" marL="872740" indent="-436370" lvl="1">
                <a:lnSpc>
                  <a:spcPts val="8084"/>
                </a:lnSpc>
                <a:buFont typeface="Arial"/>
                <a:buChar char="•"/>
              </a:pPr>
              <a:r>
                <a:rPr lang="en-US" sz="4042">
                  <a:solidFill>
                    <a:srgbClr val="252930"/>
                  </a:solidFill>
                  <a:latin typeface="Poppins Light"/>
                  <a:ea typeface="Poppins Light"/>
                  <a:cs typeface="Poppins Light"/>
                  <a:sym typeface="Poppins Light"/>
                </a:rPr>
                <a:t>Reference</a:t>
              </a:r>
            </a:p>
          </p:txBody>
        </p:sp>
      </p:grpSp>
      <p:sp>
        <p:nvSpPr>
          <p:cNvPr name="TextBox 14" id="14"/>
          <p:cNvSpPr txBox="true"/>
          <p:nvPr/>
        </p:nvSpPr>
        <p:spPr>
          <a:xfrm rot="0">
            <a:off x="4995148" y="1803141"/>
            <a:ext cx="8297704" cy="902642"/>
          </a:xfrm>
          <a:prstGeom prst="rect">
            <a:avLst/>
          </a:prstGeom>
        </p:spPr>
        <p:txBody>
          <a:bodyPr anchor="t" rtlCol="false" tIns="0" lIns="0" bIns="0" rIns="0">
            <a:spAutoFit/>
          </a:bodyPr>
          <a:lstStyle/>
          <a:p>
            <a:pPr algn="ctr">
              <a:lnSpc>
                <a:spcPts val="5841"/>
              </a:lnSpc>
            </a:pPr>
            <a:r>
              <a:rPr lang="en-US" b="true" sz="7301">
                <a:solidFill>
                  <a:srgbClr val="252D37"/>
                </a:solidFill>
                <a:latin typeface="Poppins Bold"/>
                <a:ea typeface="Poppins Bold"/>
                <a:cs typeface="Poppins Bold"/>
                <a:sym typeface="Poppins Bold"/>
              </a:rPr>
              <a:t>OVERVIEW</a:t>
            </a:r>
          </a:p>
        </p:txBody>
      </p:sp>
      <p:sp>
        <p:nvSpPr>
          <p:cNvPr name="Freeform 15" id="15"/>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291361" y="693353"/>
            <a:ext cx="9705277" cy="880245"/>
          </a:xfrm>
          <a:prstGeom prst="rect">
            <a:avLst/>
          </a:prstGeom>
        </p:spPr>
        <p:txBody>
          <a:bodyPr anchor="t" rtlCol="false" tIns="0" lIns="0" bIns="0" rIns="0">
            <a:spAutoFit/>
          </a:bodyPr>
          <a:lstStyle/>
          <a:p>
            <a:pPr algn="ctr">
              <a:lnSpc>
                <a:spcPts val="5762"/>
              </a:lnSpc>
            </a:pPr>
            <a:r>
              <a:rPr lang="en-US" b="true" sz="7202">
                <a:solidFill>
                  <a:srgbClr val="252930"/>
                </a:solidFill>
                <a:latin typeface="Poppins Bold"/>
                <a:ea typeface="Poppins Bold"/>
                <a:cs typeface="Poppins Bold"/>
                <a:sym typeface="Poppins Bold"/>
              </a:rPr>
              <a:t>REFERENCE</a:t>
            </a:r>
          </a:p>
        </p:txBody>
      </p:sp>
      <p:grpSp>
        <p:nvGrpSpPr>
          <p:cNvPr name="Group 3" id="3"/>
          <p:cNvGrpSpPr/>
          <p:nvPr/>
        </p:nvGrpSpPr>
        <p:grpSpPr>
          <a:xfrm rot="0">
            <a:off x="2081463" y="2229111"/>
            <a:ext cx="14937205" cy="1440796"/>
            <a:chOff x="0" y="0"/>
            <a:chExt cx="3934079" cy="379469"/>
          </a:xfrm>
        </p:grpSpPr>
        <p:sp>
          <p:nvSpPr>
            <p:cNvPr name="Freeform 4" id="4"/>
            <p:cNvSpPr/>
            <p:nvPr/>
          </p:nvSpPr>
          <p:spPr>
            <a:xfrm flipH="false" flipV="false" rot="0">
              <a:off x="0" y="0"/>
              <a:ext cx="3934079" cy="379469"/>
            </a:xfrm>
            <a:custGeom>
              <a:avLst/>
              <a:gdLst/>
              <a:ahLst/>
              <a:cxnLst/>
              <a:rect r="r" b="b" t="t" l="l"/>
              <a:pathLst>
                <a:path h="379469" w="3934079">
                  <a:moveTo>
                    <a:pt x="26433" y="0"/>
                  </a:moveTo>
                  <a:lnTo>
                    <a:pt x="3907646" y="0"/>
                  </a:lnTo>
                  <a:cubicBezTo>
                    <a:pt x="3922244" y="0"/>
                    <a:pt x="3934079" y="11835"/>
                    <a:pt x="3934079" y="26433"/>
                  </a:cubicBezTo>
                  <a:lnTo>
                    <a:pt x="3934079" y="353036"/>
                  </a:lnTo>
                  <a:cubicBezTo>
                    <a:pt x="3934079" y="360046"/>
                    <a:pt x="3931294" y="366770"/>
                    <a:pt x="3926337" y="371727"/>
                  </a:cubicBezTo>
                  <a:cubicBezTo>
                    <a:pt x="3921380" y="376684"/>
                    <a:pt x="3914656" y="379469"/>
                    <a:pt x="3907646" y="379469"/>
                  </a:cubicBezTo>
                  <a:lnTo>
                    <a:pt x="26433" y="379469"/>
                  </a:lnTo>
                  <a:cubicBezTo>
                    <a:pt x="19423" y="379469"/>
                    <a:pt x="12699" y="376684"/>
                    <a:pt x="7742" y="371727"/>
                  </a:cubicBezTo>
                  <a:cubicBezTo>
                    <a:pt x="2785" y="366770"/>
                    <a:pt x="0" y="360046"/>
                    <a:pt x="0" y="353036"/>
                  </a:cubicBezTo>
                  <a:lnTo>
                    <a:pt x="0" y="26433"/>
                  </a:lnTo>
                  <a:cubicBezTo>
                    <a:pt x="0" y="19423"/>
                    <a:pt x="2785" y="12699"/>
                    <a:pt x="7742" y="7742"/>
                  </a:cubicBezTo>
                  <a:cubicBezTo>
                    <a:pt x="12699" y="2785"/>
                    <a:pt x="19423" y="0"/>
                    <a:pt x="26433" y="0"/>
                  </a:cubicBezTo>
                  <a:close/>
                </a:path>
              </a:pathLst>
            </a:custGeom>
            <a:solidFill>
              <a:srgbClr val="C0B3A0">
                <a:alpha val="53725"/>
              </a:srgbClr>
            </a:solidFill>
          </p:spPr>
        </p:sp>
        <p:sp>
          <p:nvSpPr>
            <p:cNvPr name="TextBox 5" id="5"/>
            <p:cNvSpPr txBox="true"/>
            <p:nvPr/>
          </p:nvSpPr>
          <p:spPr>
            <a:xfrm>
              <a:off x="0" y="-38100"/>
              <a:ext cx="3934079" cy="41756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491133" y="2431541"/>
            <a:ext cx="13964758" cy="160972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252930"/>
                </a:solidFill>
                <a:latin typeface="Poppins"/>
                <a:ea typeface="Poppins"/>
                <a:cs typeface="Poppins"/>
                <a:sym typeface="Poppins"/>
              </a:rPr>
              <a:t>Haribabu, M., et al. (2023). Recent Advancements in Multimodal Medical Image Fusion Techniques. Current Medical Imaging.</a:t>
            </a:r>
          </a:p>
          <a:p>
            <a:pPr algn="just">
              <a:lnSpc>
                <a:spcPts val="4200"/>
              </a:lnSpc>
            </a:pPr>
          </a:p>
        </p:txBody>
      </p:sp>
      <p:grpSp>
        <p:nvGrpSpPr>
          <p:cNvPr name="Group 7" id="7"/>
          <p:cNvGrpSpPr/>
          <p:nvPr/>
        </p:nvGrpSpPr>
        <p:grpSpPr>
          <a:xfrm rot="0">
            <a:off x="2081463" y="3916756"/>
            <a:ext cx="14937205" cy="1440796"/>
            <a:chOff x="0" y="0"/>
            <a:chExt cx="3934079" cy="379469"/>
          </a:xfrm>
        </p:grpSpPr>
        <p:sp>
          <p:nvSpPr>
            <p:cNvPr name="Freeform 8" id="8"/>
            <p:cNvSpPr/>
            <p:nvPr/>
          </p:nvSpPr>
          <p:spPr>
            <a:xfrm flipH="false" flipV="false" rot="0">
              <a:off x="0" y="0"/>
              <a:ext cx="3934079" cy="379469"/>
            </a:xfrm>
            <a:custGeom>
              <a:avLst/>
              <a:gdLst/>
              <a:ahLst/>
              <a:cxnLst/>
              <a:rect r="r" b="b" t="t" l="l"/>
              <a:pathLst>
                <a:path h="379469" w="3934079">
                  <a:moveTo>
                    <a:pt x="26433" y="0"/>
                  </a:moveTo>
                  <a:lnTo>
                    <a:pt x="3907646" y="0"/>
                  </a:lnTo>
                  <a:cubicBezTo>
                    <a:pt x="3922244" y="0"/>
                    <a:pt x="3934079" y="11835"/>
                    <a:pt x="3934079" y="26433"/>
                  </a:cubicBezTo>
                  <a:lnTo>
                    <a:pt x="3934079" y="353036"/>
                  </a:lnTo>
                  <a:cubicBezTo>
                    <a:pt x="3934079" y="360046"/>
                    <a:pt x="3931294" y="366770"/>
                    <a:pt x="3926337" y="371727"/>
                  </a:cubicBezTo>
                  <a:cubicBezTo>
                    <a:pt x="3921380" y="376684"/>
                    <a:pt x="3914656" y="379469"/>
                    <a:pt x="3907646" y="379469"/>
                  </a:cubicBezTo>
                  <a:lnTo>
                    <a:pt x="26433" y="379469"/>
                  </a:lnTo>
                  <a:cubicBezTo>
                    <a:pt x="19423" y="379469"/>
                    <a:pt x="12699" y="376684"/>
                    <a:pt x="7742" y="371727"/>
                  </a:cubicBezTo>
                  <a:cubicBezTo>
                    <a:pt x="2785" y="366770"/>
                    <a:pt x="0" y="360046"/>
                    <a:pt x="0" y="353036"/>
                  </a:cubicBezTo>
                  <a:lnTo>
                    <a:pt x="0" y="26433"/>
                  </a:lnTo>
                  <a:cubicBezTo>
                    <a:pt x="0" y="19423"/>
                    <a:pt x="2785" y="12699"/>
                    <a:pt x="7742" y="7742"/>
                  </a:cubicBezTo>
                  <a:cubicBezTo>
                    <a:pt x="12699" y="2785"/>
                    <a:pt x="19423" y="0"/>
                    <a:pt x="26433" y="0"/>
                  </a:cubicBezTo>
                  <a:close/>
                </a:path>
              </a:pathLst>
            </a:custGeom>
            <a:solidFill>
              <a:srgbClr val="C0B3A0">
                <a:alpha val="53725"/>
              </a:srgbClr>
            </a:solidFill>
          </p:spPr>
        </p:sp>
        <p:sp>
          <p:nvSpPr>
            <p:cNvPr name="TextBox 9" id="9"/>
            <p:cNvSpPr txBox="true"/>
            <p:nvPr/>
          </p:nvSpPr>
          <p:spPr>
            <a:xfrm>
              <a:off x="0" y="-38100"/>
              <a:ext cx="3934079" cy="417569"/>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2491133" y="4080400"/>
            <a:ext cx="13964758" cy="107632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252930"/>
                </a:solidFill>
                <a:latin typeface="Poppins"/>
                <a:ea typeface="Poppins"/>
                <a:cs typeface="Poppins"/>
                <a:sym typeface="Poppins"/>
              </a:rPr>
              <a:t>Liu, C., et al. (2023). Multimodal Fusion using VGG19 in NSCT Domain. Recent Patents on Medical Imaging.</a:t>
            </a:r>
          </a:p>
        </p:txBody>
      </p:sp>
      <p:grpSp>
        <p:nvGrpSpPr>
          <p:cNvPr name="Group 11" id="11"/>
          <p:cNvGrpSpPr/>
          <p:nvPr/>
        </p:nvGrpSpPr>
        <p:grpSpPr>
          <a:xfrm rot="0">
            <a:off x="2081463" y="5604400"/>
            <a:ext cx="14937205" cy="1440796"/>
            <a:chOff x="0" y="0"/>
            <a:chExt cx="3934079" cy="379469"/>
          </a:xfrm>
        </p:grpSpPr>
        <p:sp>
          <p:nvSpPr>
            <p:cNvPr name="Freeform 12" id="12"/>
            <p:cNvSpPr/>
            <p:nvPr/>
          </p:nvSpPr>
          <p:spPr>
            <a:xfrm flipH="false" flipV="false" rot="0">
              <a:off x="0" y="0"/>
              <a:ext cx="3934079" cy="379469"/>
            </a:xfrm>
            <a:custGeom>
              <a:avLst/>
              <a:gdLst/>
              <a:ahLst/>
              <a:cxnLst/>
              <a:rect r="r" b="b" t="t" l="l"/>
              <a:pathLst>
                <a:path h="379469" w="3934079">
                  <a:moveTo>
                    <a:pt x="26433" y="0"/>
                  </a:moveTo>
                  <a:lnTo>
                    <a:pt x="3907646" y="0"/>
                  </a:lnTo>
                  <a:cubicBezTo>
                    <a:pt x="3922244" y="0"/>
                    <a:pt x="3934079" y="11835"/>
                    <a:pt x="3934079" y="26433"/>
                  </a:cubicBezTo>
                  <a:lnTo>
                    <a:pt x="3934079" y="353036"/>
                  </a:lnTo>
                  <a:cubicBezTo>
                    <a:pt x="3934079" y="360046"/>
                    <a:pt x="3931294" y="366770"/>
                    <a:pt x="3926337" y="371727"/>
                  </a:cubicBezTo>
                  <a:cubicBezTo>
                    <a:pt x="3921380" y="376684"/>
                    <a:pt x="3914656" y="379469"/>
                    <a:pt x="3907646" y="379469"/>
                  </a:cubicBezTo>
                  <a:lnTo>
                    <a:pt x="26433" y="379469"/>
                  </a:lnTo>
                  <a:cubicBezTo>
                    <a:pt x="19423" y="379469"/>
                    <a:pt x="12699" y="376684"/>
                    <a:pt x="7742" y="371727"/>
                  </a:cubicBezTo>
                  <a:cubicBezTo>
                    <a:pt x="2785" y="366770"/>
                    <a:pt x="0" y="360046"/>
                    <a:pt x="0" y="353036"/>
                  </a:cubicBezTo>
                  <a:lnTo>
                    <a:pt x="0" y="26433"/>
                  </a:lnTo>
                  <a:cubicBezTo>
                    <a:pt x="0" y="19423"/>
                    <a:pt x="2785" y="12699"/>
                    <a:pt x="7742" y="7742"/>
                  </a:cubicBezTo>
                  <a:cubicBezTo>
                    <a:pt x="12699" y="2785"/>
                    <a:pt x="19423" y="0"/>
                    <a:pt x="26433" y="0"/>
                  </a:cubicBezTo>
                  <a:close/>
                </a:path>
              </a:pathLst>
            </a:custGeom>
            <a:solidFill>
              <a:srgbClr val="C0B3A0">
                <a:alpha val="53725"/>
              </a:srgbClr>
            </a:solidFill>
          </p:spPr>
        </p:sp>
        <p:sp>
          <p:nvSpPr>
            <p:cNvPr name="TextBox 13" id="13"/>
            <p:cNvSpPr txBox="true"/>
            <p:nvPr/>
          </p:nvSpPr>
          <p:spPr>
            <a:xfrm>
              <a:off x="0" y="-38100"/>
              <a:ext cx="3934079" cy="417569"/>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2491133" y="5767127"/>
            <a:ext cx="13964758" cy="1076325"/>
          </a:xfrm>
          <a:prstGeom prst="rect">
            <a:avLst/>
          </a:prstGeom>
        </p:spPr>
        <p:txBody>
          <a:bodyPr anchor="t" rtlCol="false" tIns="0" lIns="0" bIns="0" rIns="0">
            <a:spAutoFit/>
          </a:bodyPr>
          <a:lstStyle/>
          <a:p>
            <a:pPr algn="just" marL="647700" indent="-323850" lvl="1">
              <a:lnSpc>
                <a:spcPts val="4200"/>
              </a:lnSpc>
              <a:buFont typeface="Arial"/>
              <a:buChar char="•"/>
            </a:pPr>
            <a:r>
              <a:rPr lang="en-US" sz="3000">
                <a:solidFill>
                  <a:srgbClr val="252930"/>
                </a:solidFill>
                <a:latin typeface="Poppins"/>
                <a:ea typeface="Poppins"/>
                <a:cs typeface="Poppins"/>
                <a:sym typeface="Poppins"/>
              </a:rPr>
              <a:t>Moghtader</a:t>
            </a:r>
            <a:r>
              <a:rPr lang="en-US" sz="3000">
                <a:solidFill>
                  <a:srgbClr val="252930"/>
                </a:solidFill>
                <a:latin typeface="Poppins"/>
                <a:ea typeface="Poppins"/>
                <a:cs typeface="Poppins"/>
                <a:sym typeface="Poppins"/>
              </a:rPr>
              <a:t>i, S., et al. (2024). Adaptive Image Decomposition for Fusion. Royal Society Open Science.</a:t>
            </a:r>
          </a:p>
        </p:txBody>
      </p:sp>
      <p:sp>
        <p:nvSpPr>
          <p:cNvPr name="Freeform 15" id="15"/>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8" id="18"/>
          <p:cNvGrpSpPr/>
          <p:nvPr/>
        </p:nvGrpSpPr>
        <p:grpSpPr>
          <a:xfrm rot="0">
            <a:off x="2004910" y="7280800"/>
            <a:ext cx="14937205" cy="1440796"/>
            <a:chOff x="0" y="0"/>
            <a:chExt cx="3934079" cy="379469"/>
          </a:xfrm>
        </p:grpSpPr>
        <p:sp>
          <p:nvSpPr>
            <p:cNvPr name="Freeform 19" id="19"/>
            <p:cNvSpPr/>
            <p:nvPr/>
          </p:nvSpPr>
          <p:spPr>
            <a:xfrm flipH="false" flipV="false" rot="0">
              <a:off x="0" y="0"/>
              <a:ext cx="3934079" cy="379469"/>
            </a:xfrm>
            <a:custGeom>
              <a:avLst/>
              <a:gdLst/>
              <a:ahLst/>
              <a:cxnLst/>
              <a:rect r="r" b="b" t="t" l="l"/>
              <a:pathLst>
                <a:path h="379469" w="3934079">
                  <a:moveTo>
                    <a:pt x="26433" y="0"/>
                  </a:moveTo>
                  <a:lnTo>
                    <a:pt x="3907646" y="0"/>
                  </a:lnTo>
                  <a:cubicBezTo>
                    <a:pt x="3922244" y="0"/>
                    <a:pt x="3934079" y="11835"/>
                    <a:pt x="3934079" y="26433"/>
                  </a:cubicBezTo>
                  <a:lnTo>
                    <a:pt x="3934079" y="353036"/>
                  </a:lnTo>
                  <a:cubicBezTo>
                    <a:pt x="3934079" y="360046"/>
                    <a:pt x="3931294" y="366770"/>
                    <a:pt x="3926337" y="371727"/>
                  </a:cubicBezTo>
                  <a:cubicBezTo>
                    <a:pt x="3921380" y="376684"/>
                    <a:pt x="3914656" y="379469"/>
                    <a:pt x="3907646" y="379469"/>
                  </a:cubicBezTo>
                  <a:lnTo>
                    <a:pt x="26433" y="379469"/>
                  </a:lnTo>
                  <a:cubicBezTo>
                    <a:pt x="19423" y="379469"/>
                    <a:pt x="12699" y="376684"/>
                    <a:pt x="7742" y="371727"/>
                  </a:cubicBezTo>
                  <a:cubicBezTo>
                    <a:pt x="2785" y="366770"/>
                    <a:pt x="0" y="360046"/>
                    <a:pt x="0" y="353036"/>
                  </a:cubicBezTo>
                  <a:lnTo>
                    <a:pt x="0" y="26433"/>
                  </a:lnTo>
                  <a:cubicBezTo>
                    <a:pt x="0" y="19423"/>
                    <a:pt x="2785" y="12699"/>
                    <a:pt x="7742" y="7742"/>
                  </a:cubicBezTo>
                  <a:cubicBezTo>
                    <a:pt x="12699" y="2785"/>
                    <a:pt x="19423" y="0"/>
                    <a:pt x="26433" y="0"/>
                  </a:cubicBezTo>
                  <a:close/>
                </a:path>
              </a:pathLst>
            </a:custGeom>
            <a:solidFill>
              <a:srgbClr val="C0B3A0">
                <a:alpha val="53725"/>
              </a:srgbClr>
            </a:solidFill>
          </p:spPr>
        </p:sp>
        <p:sp>
          <p:nvSpPr>
            <p:cNvPr name="TextBox 20" id="20"/>
            <p:cNvSpPr txBox="true"/>
            <p:nvPr/>
          </p:nvSpPr>
          <p:spPr>
            <a:xfrm>
              <a:off x="0" y="-38100"/>
              <a:ext cx="3934079" cy="417569"/>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2491133" y="7455733"/>
            <a:ext cx="13964758" cy="1005205"/>
          </a:xfrm>
          <a:prstGeom prst="rect">
            <a:avLst/>
          </a:prstGeom>
        </p:spPr>
        <p:txBody>
          <a:bodyPr anchor="t" rtlCol="false" tIns="0" lIns="0" bIns="0" rIns="0">
            <a:spAutoFit/>
          </a:bodyPr>
          <a:lstStyle/>
          <a:p>
            <a:pPr algn="just" marL="604521" indent="-302261" lvl="1">
              <a:lnSpc>
                <a:spcPts val="3920"/>
              </a:lnSpc>
              <a:buFont typeface="Arial"/>
              <a:buChar char="•"/>
            </a:pPr>
            <a:r>
              <a:rPr lang="en-US" sz="2800">
                <a:solidFill>
                  <a:srgbClr val="252930"/>
                </a:solidFill>
                <a:latin typeface="Poppins"/>
                <a:ea typeface="Poppins"/>
                <a:cs typeface="Poppins"/>
                <a:sym typeface="Poppins"/>
              </a:rPr>
              <a:t> Wang, Z., Zheng, Y., Zhang, L., Ta</a:t>
            </a:r>
            <a:r>
              <a:rPr lang="en-US" sz="2800">
                <a:solidFill>
                  <a:srgbClr val="252930"/>
                </a:solidFill>
                <a:latin typeface="Poppins"/>
                <a:ea typeface="Poppins"/>
                <a:cs typeface="Poppins"/>
                <a:sym typeface="Poppins"/>
              </a:rPr>
              <a:t>ng, Y., &amp; Bol, S. (2024). A Dual-Branch Network with Attention Mechanism for Multimodal Image Fusion.</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352256" y="4222426"/>
            <a:ext cx="16230600" cy="1651648"/>
          </a:xfrm>
          <a:prstGeom prst="rect">
            <a:avLst/>
          </a:prstGeom>
        </p:spPr>
        <p:txBody>
          <a:bodyPr anchor="t" rtlCol="false" tIns="0" lIns="0" bIns="0" rIns="0">
            <a:spAutoFit/>
          </a:bodyPr>
          <a:lstStyle/>
          <a:p>
            <a:pPr algn="ctr" marL="0" indent="0" lvl="0">
              <a:lnSpc>
                <a:spcPts val="13439"/>
              </a:lnSpc>
            </a:pPr>
            <a:r>
              <a:rPr lang="en-US" b="true" sz="9599">
                <a:solidFill>
                  <a:srgbClr val="1F332D"/>
                </a:solidFill>
                <a:latin typeface="Cerebri Heavy"/>
                <a:ea typeface="Cerebri Heavy"/>
                <a:cs typeface="Cerebri Heavy"/>
                <a:sym typeface="Cerebri Heavy"/>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596087" y="936624"/>
            <a:ext cx="9095826" cy="996951"/>
          </a:xfrm>
          <a:prstGeom prst="rect">
            <a:avLst/>
          </a:prstGeom>
        </p:spPr>
        <p:txBody>
          <a:bodyPr anchor="t" rtlCol="false" tIns="0" lIns="0" bIns="0" rIns="0">
            <a:spAutoFit/>
          </a:bodyPr>
          <a:lstStyle/>
          <a:p>
            <a:pPr algn="ctr">
              <a:lnSpc>
                <a:spcPts val="6400"/>
              </a:lnSpc>
            </a:pPr>
            <a:r>
              <a:rPr lang="en-US" b="true" sz="8000">
                <a:solidFill>
                  <a:srgbClr val="252D37"/>
                </a:solidFill>
                <a:latin typeface="Poppins Bold"/>
                <a:ea typeface="Poppins Bold"/>
                <a:cs typeface="Poppins Bold"/>
                <a:sym typeface="Poppins Bold"/>
              </a:rPr>
              <a:t>ABSTRACT</a:t>
            </a:r>
          </a:p>
        </p:txBody>
      </p:sp>
      <p:sp>
        <p:nvSpPr>
          <p:cNvPr name="TextBox 3" id="3"/>
          <p:cNvSpPr txBox="true"/>
          <p:nvPr/>
        </p:nvSpPr>
        <p:spPr>
          <a:xfrm rot="0">
            <a:off x="1515648" y="2903022"/>
            <a:ext cx="15256704" cy="7133690"/>
          </a:xfrm>
          <a:prstGeom prst="rect">
            <a:avLst/>
          </a:prstGeom>
        </p:spPr>
        <p:txBody>
          <a:bodyPr anchor="t" rtlCol="false" tIns="0" lIns="0" bIns="0" rIns="0">
            <a:spAutoFit/>
          </a:bodyPr>
          <a:lstStyle/>
          <a:p>
            <a:pPr algn="just">
              <a:lnSpc>
                <a:spcPts val="4719"/>
              </a:lnSpc>
            </a:pPr>
            <a:r>
              <a:rPr lang="en-US" sz="3371">
                <a:solidFill>
                  <a:srgbClr val="252D37"/>
                </a:solidFill>
                <a:latin typeface="Poppins"/>
                <a:ea typeface="Poppins"/>
                <a:cs typeface="Poppins"/>
                <a:sym typeface="Poppins"/>
              </a:rPr>
              <a:t>Epilepsy diagn</a:t>
            </a:r>
            <a:r>
              <a:rPr lang="en-US" sz="3371">
                <a:solidFill>
                  <a:srgbClr val="252D37"/>
                </a:solidFill>
                <a:latin typeface="Poppins"/>
                <a:ea typeface="Poppins"/>
                <a:cs typeface="Poppins"/>
                <a:sym typeface="Poppins"/>
              </a:rPr>
              <a:t>osis demands precision, particularly in drug-resistant cases. This project presents a quantum-assisted multimodal fusion framework integrating MRI and PET imaging techniques. MRI provides high-resolution anatomical detail, while PET reveals metabolic activity. By fusing these modalities, we enhance diagnostic clarity and assist clinicians in localizing seizure onset zones. Preprocessing ensures consistency across datasets for accurate fusion. Although EEG is not integrated in this phase, the system is designed for future scalability. The ultimate goal is to enable quantum machine learning (QML) capabilities for next-generation neurodiagnostics.</a:t>
            </a:r>
          </a:p>
          <a:p>
            <a:pPr algn="just">
              <a:lnSpc>
                <a:spcPts val="3879"/>
              </a:lnSpc>
            </a:pPr>
          </a:p>
          <a:p>
            <a:pPr algn="just">
              <a:lnSpc>
                <a:spcPts val="5839"/>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407610" y="3778997"/>
            <a:ext cx="15472780" cy="5526881"/>
          </a:xfrm>
          <a:prstGeom prst="rect">
            <a:avLst/>
          </a:prstGeom>
        </p:spPr>
        <p:txBody>
          <a:bodyPr anchor="t" rtlCol="false" tIns="0" lIns="0" bIns="0" rIns="0">
            <a:spAutoFit/>
          </a:bodyPr>
          <a:lstStyle/>
          <a:p>
            <a:pPr algn="just">
              <a:lnSpc>
                <a:spcPts val="4698"/>
              </a:lnSpc>
            </a:pPr>
            <a:r>
              <a:rPr lang="en-US" sz="3356">
                <a:solidFill>
                  <a:srgbClr val="252930"/>
                </a:solidFill>
                <a:latin typeface="Poppins"/>
                <a:ea typeface="Poppins"/>
                <a:cs typeface="Poppins"/>
                <a:sym typeface="Poppins"/>
              </a:rPr>
              <a:t>Epil</a:t>
            </a:r>
            <a:r>
              <a:rPr lang="en-US" sz="3356">
                <a:solidFill>
                  <a:srgbClr val="252930"/>
                </a:solidFill>
                <a:latin typeface="Poppins"/>
                <a:ea typeface="Poppins"/>
                <a:cs typeface="Poppins"/>
                <a:sym typeface="Poppins"/>
              </a:rPr>
              <a:t>epsy affects over 50 million people worldwide. In drug-resistant cases, neuroimaging aids in identifying the seizure onset zone for potential surgical intervention. Conventional methods like MRI, PET, and EEG offer unique insights—structural, metabolic, and electrical, respectively. However, single-modality limitations make fusion essential. This project aims to build a reliable, quantum-ready MRI-PET fusion pipeline, with future EEG integration, to improve diagnostic accuracy.</a:t>
            </a:r>
          </a:p>
          <a:p>
            <a:pPr algn="just">
              <a:lnSpc>
                <a:spcPts val="5538"/>
              </a:lnSpc>
            </a:pPr>
          </a:p>
          <a:p>
            <a:pPr algn="just">
              <a:lnSpc>
                <a:spcPts val="5538"/>
              </a:lnSpc>
            </a:pPr>
          </a:p>
        </p:txBody>
      </p:sp>
      <p:sp>
        <p:nvSpPr>
          <p:cNvPr name="TextBox 3" id="3"/>
          <p:cNvSpPr txBox="true"/>
          <p:nvPr/>
        </p:nvSpPr>
        <p:spPr>
          <a:xfrm rot="0">
            <a:off x="2999625" y="1108911"/>
            <a:ext cx="12288749" cy="1114425"/>
          </a:xfrm>
          <a:prstGeom prst="rect">
            <a:avLst/>
          </a:prstGeom>
        </p:spPr>
        <p:txBody>
          <a:bodyPr anchor="t" rtlCol="false" tIns="0" lIns="0" bIns="0" rIns="0">
            <a:spAutoFit/>
          </a:bodyPr>
          <a:lstStyle/>
          <a:p>
            <a:pPr algn="ctr">
              <a:lnSpc>
                <a:spcPts val="7200"/>
              </a:lnSpc>
            </a:pPr>
            <a:r>
              <a:rPr lang="en-US" b="true" sz="9000">
                <a:solidFill>
                  <a:srgbClr val="252930"/>
                </a:solidFill>
                <a:latin typeface="Poppins Bold"/>
                <a:ea typeface="Poppins Bold"/>
                <a:cs typeface="Poppins Bold"/>
                <a:sym typeface="Poppins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040729" y="1093453"/>
            <a:ext cx="6918887" cy="996951"/>
          </a:xfrm>
          <a:prstGeom prst="rect">
            <a:avLst/>
          </a:prstGeom>
        </p:spPr>
        <p:txBody>
          <a:bodyPr anchor="t" rtlCol="false" tIns="0" lIns="0" bIns="0" rIns="0">
            <a:spAutoFit/>
          </a:bodyPr>
          <a:lstStyle/>
          <a:p>
            <a:pPr algn="ctr">
              <a:lnSpc>
                <a:spcPts val="6400"/>
              </a:lnSpc>
            </a:pPr>
            <a:r>
              <a:rPr lang="en-US" b="true" sz="8000">
                <a:solidFill>
                  <a:srgbClr val="252930"/>
                </a:solidFill>
                <a:latin typeface="Poppins Bold"/>
                <a:ea typeface="Poppins Bold"/>
                <a:cs typeface="Poppins Bold"/>
                <a:sym typeface="Poppins Bold"/>
              </a:rPr>
              <a:t>PROBLEM</a:t>
            </a:r>
          </a:p>
        </p:txBody>
      </p:sp>
      <p:sp>
        <p:nvSpPr>
          <p:cNvPr name="TextBox 3" id="3"/>
          <p:cNvSpPr txBox="true"/>
          <p:nvPr/>
        </p:nvSpPr>
        <p:spPr>
          <a:xfrm rot="0">
            <a:off x="3386387" y="3413443"/>
            <a:ext cx="11206575" cy="6019165"/>
          </a:xfrm>
          <a:prstGeom prst="rect">
            <a:avLst/>
          </a:prstGeom>
        </p:spPr>
        <p:txBody>
          <a:bodyPr anchor="t" rtlCol="false" tIns="0" lIns="0" bIns="0" rIns="0">
            <a:spAutoFit/>
          </a:bodyPr>
          <a:lstStyle/>
          <a:p>
            <a:pPr algn="just">
              <a:lnSpc>
                <a:spcPts val="4759"/>
              </a:lnSpc>
            </a:pPr>
            <a:r>
              <a:rPr lang="en-US" sz="3399">
                <a:solidFill>
                  <a:srgbClr val="252930"/>
                </a:solidFill>
                <a:latin typeface="Poppins"/>
                <a:ea typeface="Poppins"/>
                <a:cs typeface="Poppins"/>
                <a:sym typeface="Poppins"/>
              </a:rPr>
              <a:t>Identifying seizu</a:t>
            </a:r>
            <a:r>
              <a:rPr lang="en-US" sz="3399">
                <a:solidFill>
                  <a:srgbClr val="252930"/>
                </a:solidFill>
                <a:latin typeface="Poppins"/>
                <a:ea typeface="Poppins"/>
                <a:cs typeface="Poppins"/>
                <a:sym typeface="Poppins"/>
              </a:rPr>
              <a:t>re zones using standalone imaging techniques can be inconclusive. MRI may miss functional abnormalities, while PET lacks anatomical context. EEG data is noisy and complex. Incomplete diagnostic images hinder treatment planning and machine learning model accuracy. A fusion-based approach can overcome these limitations by creating enriched, aligned diagnostic visuals.</a:t>
            </a:r>
          </a:p>
          <a:p>
            <a:pPr algn="just">
              <a:lnSpc>
                <a:spcPts val="4759"/>
              </a:lnSpc>
            </a:pP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955674"/>
            <a:ext cx="7640663" cy="996951"/>
          </a:xfrm>
          <a:prstGeom prst="rect">
            <a:avLst/>
          </a:prstGeom>
        </p:spPr>
        <p:txBody>
          <a:bodyPr anchor="t" rtlCol="false" tIns="0" lIns="0" bIns="0" rIns="0">
            <a:spAutoFit/>
          </a:bodyPr>
          <a:lstStyle/>
          <a:p>
            <a:pPr algn="ctr">
              <a:lnSpc>
                <a:spcPts val="6400"/>
              </a:lnSpc>
            </a:pPr>
            <a:r>
              <a:rPr lang="en-US" b="true" sz="8000">
                <a:solidFill>
                  <a:srgbClr val="252D37"/>
                </a:solidFill>
                <a:latin typeface="Poppins Bold"/>
                <a:ea typeface="Poppins Bold"/>
                <a:cs typeface="Poppins Bold"/>
                <a:sym typeface="Poppins Bold"/>
              </a:rPr>
              <a:t>OBJECTIVE</a:t>
            </a:r>
          </a:p>
        </p:txBody>
      </p:sp>
      <p:sp>
        <p:nvSpPr>
          <p:cNvPr name="TextBox 3" id="3"/>
          <p:cNvSpPr txBox="true"/>
          <p:nvPr/>
        </p:nvSpPr>
        <p:spPr>
          <a:xfrm rot="0">
            <a:off x="3313458" y="4164489"/>
            <a:ext cx="12052111" cy="42189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252D37"/>
                </a:solidFill>
                <a:latin typeface="Poppins"/>
                <a:ea typeface="Poppins"/>
                <a:cs typeface="Poppins"/>
                <a:sym typeface="Poppins"/>
              </a:rPr>
              <a:t>T</a:t>
            </a:r>
            <a:r>
              <a:rPr lang="en-US" sz="3399">
                <a:solidFill>
                  <a:srgbClr val="252D37"/>
                </a:solidFill>
                <a:latin typeface="Poppins"/>
                <a:ea typeface="Poppins"/>
                <a:cs typeface="Poppins"/>
                <a:sym typeface="Poppins"/>
              </a:rPr>
              <a:t>o develop a robust MRI-PET image fusion framework.</a:t>
            </a:r>
          </a:p>
          <a:p>
            <a:pPr algn="just" marL="734059" indent="-367030" lvl="1">
              <a:lnSpc>
                <a:spcPts val="4759"/>
              </a:lnSpc>
              <a:buFont typeface="Arial"/>
              <a:buChar char="•"/>
            </a:pPr>
            <a:r>
              <a:rPr lang="en-US" sz="3399">
                <a:solidFill>
                  <a:srgbClr val="252D37"/>
                </a:solidFill>
                <a:latin typeface="Poppins"/>
                <a:ea typeface="Poppins"/>
                <a:cs typeface="Poppins"/>
                <a:sym typeface="Poppins"/>
              </a:rPr>
              <a:t>To preprocess and harmonize multimodal datasets.</a:t>
            </a:r>
          </a:p>
          <a:p>
            <a:pPr algn="just" marL="734059" indent="-367030" lvl="1">
              <a:lnSpc>
                <a:spcPts val="4759"/>
              </a:lnSpc>
              <a:buFont typeface="Arial"/>
              <a:buChar char="•"/>
            </a:pPr>
            <a:r>
              <a:rPr lang="en-US" sz="3399">
                <a:solidFill>
                  <a:srgbClr val="252D37"/>
                </a:solidFill>
                <a:latin typeface="Poppins"/>
                <a:ea typeface="Poppins"/>
                <a:cs typeface="Poppins"/>
                <a:sym typeface="Poppins"/>
              </a:rPr>
              <a:t>To lay the foundation for EEG integration and QML-based analysis.</a:t>
            </a:r>
          </a:p>
          <a:p>
            <a:pPr algn="just" marL="734059" indent="-367030" lvl="1">
              <a:lnSpc>
                <a:spcPts val="4759"/>
              </a:lnSpc>
              <a:buFont typeface="Arial"/>
              <a:buChar char="•"/>
            </a:pPr>
            <a:r>
              <a:rPr lang="en-US" sz="3399">
                <a:solidFill>
                  <a:srgbClr val="252D37"/>
                </a:solidFill>
                <a:latin typeface="Poppins"/>
                <a:ea typeface="Poppins"/>
                <a:cs typeface="Poppins"/>
                <a:sym typeface="Poppins"/>
              </a:rPr>
              <a:t>To improve precision in seizure localization.</a:t>
            </a:r>
          </a:p>
          <a:p>
            <a:pPr algn="just">
              <a:lnSpc>
                <a:spcPts val="4759"/>
              </a:lnSpc>
            </a:pP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902221" y="1003872"/>
            <a:ext cx="14427367" cy="769420"/>
          </a:xfrm>
          <a:prstGeom prst="rect">
            <a:avLst/>
          </a:prstGeom>
        </p:spPr>
        <p:txBody>
          <a:bodyPr anchor="t" rtlCol="false" tIns="0" lIns="0" bIns="0" rIns="0">
            <a:spAutoFit/>
          </a:bodyPr>
          <a:lstStyle/>
          <a:p>
            <a:pPr algn="ctr">
              <a:lnSpc>
                <a:spcPts val="5066"/>
              </a:lnSpc>
            </a:pPr>
            <a:r>
              <a:rPr lang="en-US" b="true" sz="6333">
                <a:solidFill>
                  <a:srgbClr val="252930"/>
                </a:solidFill>
                <a:latin typeface="Poppins Bold"/>
                <a:ea typeface="Poppins Bold"/>
                <a:cs typeface="Poppins Bold"/>
                <a:sym typeface="Poppins Bold"/>
              </a:rPr>
              <a:t>METHODOLOGY: OVERVIEW</a:t>
            </a:r>
          </a:p>
        </p:txBody>
      </p:sp>
      <p:grpSp>
        <p:nvGrpSpPr>
          <p:cNvPr name="Group 3" id="3"/>
          <p:cNvGrpSpPr/>
          <p:nvPr/>
        </p:nvGrpSpPr>
        <p:grpSpPr>
          <a:xfrm rot="0">
            <a:off x="3745017" y="2509722"/>
            <a:ext cx="10916289" cy="7246666"/>
            <a:chOff x="0" y="0"/>
            <a:chExt cx="1930013" cy="1281219"/>
          </a:xfrm>
        </p:grpSpPr>
        <p:sp>
          <p:nvSpPr>
            <p:cNvPr name="Freeform 4" id="4"/>
            <p:cNvSpPr/>
            <p:nvPr/>
          </p:nvSpPr>
          <p:spPr>
            <a:xfrm flipH="false" flipV="false" rot="0">
              <a:off x="0" y="0"/>
              <a:ext cx="1930013" cy="1281219"/>
            </a:xfrm>
            <a:custGeom>
              <a:avLst/>
              <a:gdLst/>
              <a:ahLst/>
              <a:cxnLst/>
              <a:rect r="r" b="b" t="t" l="l"/>
              <a:pathLst>
                <a:path h="1281219" w="1930013">
                  <a:moveTo>
                    <a:pt x="36170" y="0"/>
                  </a:moveTo>
                  <a:lnTo>
                    <a:pt x="1893843" y="0"/>
                  </a:lnTo>
                  <a:cubicBezTo>
                    <a:pt x="1913819" y="0"/>
                    <a:pt x="1930013" y="16194"/>
                    <a:pt x="1930013" y="36170"/>
                  </a:cubicBezTo>
                  <a:lnTo>
                    <a:pt x="1930013" y="1245049"/>
                  </a:lnTo>
                  <a:cubicBezTo>
                    <a:pt x="1930013" y="1265025"/>
                    <a:pt x="1913819" y="1281219"/>
                    <a:pt x="1893843" y="1281219"/>
                  </a:cubicBezTo>
                  <a:lnTo>
                    <a:pt x="36170" y="1281219"/>
                  </a:lnTo>
                  <a:cubicBezTo>
                    <a:pt x="16194" y="1281219"/>
                    <a:pt x="0" y="1265025"/>
                    <a:pt x="0" y="1245049"/>
                  </a:cubicBezTo>
                  <a:lnTo>
                    <a:pt x="0" y="36170"/>
                  </a:lnTo>
                  <a:cubicBezTo>
                    <a:pt x="0" y="16194"/>
                    <a:pt x="16194" y="0"/>
                    <a:pt x="36170" y="0"/>
                  </a:cubicBezTo>
                  <a:close/>
                </a:path>
              </a:pathLst>
            </a:custGeom>
            <a:solidFill>
              <a:srgbClr val="C0B3A0">
                <a:alpha val="53725"/>
              </a:srgbClr>
            </a:solidFill>
          </p:spPr>
        </p:sp>
        <p:sp>
          <p:nvSpPr>
            <p:cNvPr name="TextBox 5" id="5"/>
            <p:cNvSpPr txBox="true"/>
            <p:nvPr/>
          </p:nvSpPr>
          <p:spPr>
            <a:xfrm>
              <a:off x="0" y="-38100"/>
              <a:ext cx="1930013"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583440" y="2996714"/>
            <a:ext cx="9121121" cy="6186957"/>
          </a:xfrm>
          <a:prstGeom prst="rect">
            <a:avLst/>
          </a:prstGeom>
        </p:spPr>
        <p:txBody>
          <a:bodyPr anchor="t" rtlCol="false" tIns="0" lIns="0" bIns="0" rIns="0">
            <a:spAutoFit/>
          </a:bodyPr>
          <a:lstStyle/>
          <a:p>
            <a:pPr algn="just" marL="684191" indent="-342096" lvl="1">
              <a:lnSpc>
                <a:spcPts val="4436"/>
              </a:lnSpc>
              <a:buFont typeface="Arial"/>
              <a:buChar char="•"/>
            </a:pPr>
            <a:r>
              <a:rPr lang="en-US" sz="3169">
                <a:solidFill>
                  <a:srgbClr val="252930"/>
                </a:solidFill>
                <a:latin typeface="Poppins"/>
                <a:ea typeface="Poppins"/>
                <a:cs typeface="Poppins"/>
                <a:sym typeface="Poppins"/>
              </a:rPr>
              <a:t>Datas</a:t>
            </a:r>
            <a:r>
              <a:rPr lang="en-US" sz="3169">
                <a:solidFill>
                  <a:srgbClr val="252930"/>
                </a:solidFill>
                <a:latin typeface="Poppins"/>
                <a:ea typeface="Poppins"/>
                <a:cs typeface="Poppins"/>
                <a:sym typeface="Poppins"/>
              </a:rPr>
              <a:t>et Collection: MRI and PET scans from verified sources.</a:t>
            </a:r>
          </a:p>
          <a:p>
            <a:pPr algn="just" marL="684191" indent="-342096" lvl="1">
              <a:lnSpc>
                <a:spcPts val="4436"/>
              </a:lnSpc>
              <a:buFont typeface="Arial"/>
              <a:buChar char="•"/>
            </a:pPr>
            <a:r>
              <a:rPr lang="en-US" sz="3169">
                <a:solidFill>
                  <a:srgbClr val="252930"/>
                </a:solidFill>
                <a:latin typeface="Poppins"/>
                <a:ea typeface="Poppins"/>
                <a:cs typeface="Poppins"/>
                <a:sym typeface="Poppins"/>
              </a:rPr>
              <a:t>Preprocessing: Standardized pipelines for harmonization.</a:t>
            </a:r>
          </a:p>
          <a:p>
            <a:pPr algn="just" marL="684191" indent="-342096" lvl="1">
              <a:lnSpc>
                <a:spcPts val="4436"/>
              </a:lnSpc>
              <a:buFont typeface="Arial"/>
              <a:buChar char="•"/>
            </a:pPr>
            <a:r>
              <a:rPr lang="en-US" sz="3169">
                <a:solidFill>
                  <a:srgbClr val="252930"/>
                </a:solidFill>
                <a:latin typeface="Poppins"/>
                <a:ea typeface="Poppins"/>
                <a:cs typeface="Poppins"/>
                <a:sym typeface="Poppins"/>
              </a:rPr>
              <a:t>Registration: Aligning PET data with MRI anatomy.</a:t>
            </a:r>
          </a:p>
          <a:p>
            <a:pPr algn="just" marL="684191" indent="-342096" lvl="1">
              <a:lnSpc>
                <a:spcPts val="4436"/>
              </a:lnSpc>
              <a:buFont typeface="Arial"/>
              <a:buChar char="•"/>
            </a:pPr>
            <a:r>
              <a:rPr lang="en-US" sz="3169">
                <a:solidFill>
                  <a:srgbClr val="252930"/>
                </a:solidFill>
                <a:latin typeface="Poppins"/>
                <a:ea typeface="Poppins"/>
                <a:cs typeface="Poppins"/>
                <a:sym typeface="Poppins"/>
              </a:rPr>
              <a:t>Fusion: Combining structural and metabolic information.</a:t>
            </a:r>
          </a:p>
          <a:p>
            <a:pPr algn="just" marL="684191" indent="-342096" lvl="1">
              <a:lnSpc>
                <a:spcPts val="4436"/>
              </a:lnSpc>
              <a:buFont typeface="Arial"/>
              <a:buChar char="•"/>
            </a:pPr>
            <a:r>
              <a:rPr lang="en-US" sz="3169">
                <a:solidFill>
                  <a:srgbClr val="252930"/>
                </a:solidFill>
                <a:latin typeface="Poppins"/>
                <a:ea typeface="Poppins"/>
                <a:cs typeface="Poppins"/>
                <a:sym typeface="Poppins"/>
              </a:rPr>
              <a:t>Output: Composite image for clinical use and ML training.</a:t>
            </a:r>
          </a:p>
          <a:p>
            <a:pPr algn="just">
              <a:lnSpc>
                <a:spcPts val="4436"/>
              </a:lnSpc>
            </a:pPr>
          </a:p>
        </p:txBody>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661306" y="-5314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386859" y="900482"/>
            <a:ext cx="13431634" cy="1552090"/>
          </a:xfrm>
          <a:prstGeom prst="rect">
            <a:avLst/>
          </a:prstGeom>
        </p:spPr>
        <p:txBody>
          <a:bodyPr anchor="t" rtlCol="false" tIns="0" lIns="0" bIns="0" rIns="0">
            <a:spAutoFit/>
          </a:bodyPr>
          <a:lstStyle/>
          <a:p>
            <a:pPr algn="ctr">
              <a:lnSpc>
                <a:spcPts val="4419"/>
              </a:lnSpc>
            </a:pPr>
            <a:r>
              <a:rPr lang="en-US" b="true" sz="5524">
                <a:solidFill>
                  <a:srgbClr val="252930"/>
                </a:solidFill>
                <a:latin typeface="Poppins Bold"/>
                <a:ea typeface="Poppins Bold"/>
                <a:cs typeface="Poppins Bold"/>
                <a:sym typeface="Poppins Bold"/>
              </a:rPr>
              <a:t>METHODOLOGY:</a:t>
            </a:r>
          </a:p>
          <a:p>
            <a:pPr algn="ctr">
              <a:lnSpc>
                <a:spcPts val="9446"/>
              </a:lnSpc>
            </a:pPr>
            <a:r>
              <a:rPr lang="en-US" b="true" sz="5524">
                <a:solidFill>
                  <a:srgbClr val="252930"/>
                </a:solidFill>
                <a:latin typeface="Poppins Bold"/>
                <a:ea typeface="Poppins Bold"/>
                <a:cs typeface="Poppins Bold"/>
                <a:sym typeface="Poppins Bold"/>
              </a:rPr>
              <a:t> MRI PREPROCESSING</a:t>
            </a:r>
          </a:p>
        </p:txBody>
      </p:sp>
      <p:grpSp>
        <p:nvGrpSpPr>
          <p:cNvPr name="Group 3" id="3"/>
          <p:cNvGrpSpPr/>
          <p:nvPr/>
        </p:nvGrpSpPr>
        <p:grpSpPr>
          <a:xfrm rot="0">
            <a:off x="3745017" y="2509722"/>
            <a:ext cx="10916289" cy="7246666"/>
            <a:chOff x="0" y="0"/>
            <a:chExt cx="1930013" cy="1281219"/>
          </a:xfrm>
        </p:grpSpPr>
        <p:sp>
          <p:nvSpPr>
            <p:cNvPr name="Freeform 4" id="4"/>
            <p:cNvSpPr/>
            <p:nvPr/>
          </p:nvSpPr>
          <p:spPr>
            <a:xfrm flipH="false" flipV="false" rot="0">
              <a:off x="0" y="0"/>
              <a:ext cx="1930013" cy="1281219"/>
            </a:xfrm>
            <a:custGeom>
              <a:avLst/>
              <a:gdLst/>
              <a:ahLst/>
              <a:cxnLst/>
              <a:rect r="r" b="b" t="t" l="l"/>
              <a:pathLst>
                <a:path h="1281219" w="1930013">
                  <a:moveTo>
                    <a:pt x="36170" y="0"/>
                  </a:moveTo>
                  <a:lnTo>
                    <a:pt x="1893843" y="0"/>
                  </a:lnTo>
                  <a:cubicBezTo>
                    <a:pt x="1913819" y="0"/>
                    <a:pt x="1930013" y="16194"/>
                    <a:pt x="1930013" y="36170"/>
                  </a:cubicBezTo>
                  <a:lnTo>
                    <a:pt x="1930013" y="1245049"/>
                  </a:lnTo>
                  <a:cubicBezTo>
                    <a:pt x="1930013" y="1265025"/>
                    <a:pt x="1913819" y="1281219"/>
                    <a:pt x="1893843" y="1281219"/>
                  </a:cubicBezTo>
                  <a:lnTo>
                    <a:pt x="36170" y="1281219"/>
                  </a:lnTo>
                  <a:cubicBezTo>
                    <a:pt x="16194" y="1281219"/>
                    <a:pt x="0" y="1265025"/>
                    <a:pt x="0" y="1245049"/>
                  </a:cubicBezTo>
                  <a:lnTo>
                    <a:pt x="0" y="36170"/>
                  </a:lnTo>
                  <a:cubicBezTo>
                    <a:pt x="0" y="16194"/>
                    <a:pt x="16194" y="0"/>
                    <a:pt x="36170" y="0"/>
                  </a:cubicBezTo>
                  <a:close/>
                </a:path>
              </a:pathLst>
            </a:custGeom>
            <a:solidFill>
              <a:srgbClr val="C0B3A0">
                <a:alpha val="53725"/>
              </a:srgbClr>
            </a:solidFill>
          </p:spPr>
        </p:sp>
        <p:sp>
          <p:nvSpPr>
            <p:cNvPr name="TextBox 5" id="5"/>
            <p:cNvSpPr txBox="true"/>
            <p:nvPr/>
          </p:nvSpPr>
          <p:spPr>
            <a:xfrm>
              <a:off x="0" y="-38100"/>
              <a:ext cx="1930013" cy="1319319"/>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583440" y="3752681"/>
            <a:ext cx="9121121" cy="5351297"/>
          </a:xfrm>
          <a:prstGeom prst="rect">
            <a:avLst/>
          </a:prstGeom>
        </p:spPr>
        <p:txBody>
          <a:bodyPr anchor="t" rtlCol="false" tIns="0" lIns="0" bIns="0" rIns="0">
            <a:spAutoFit/>
          </a:bodyPr>
          <a:lstStyle/>
          <a:p>
            <a:pPr algn="just">
              <a:lnSpc>
                <a:spcPts val="5556"/>
              </a:lnSpc>
            </a:pPr>
            <a:r>
              <a:rPr lang="en-US" sz="3969">
                <a:solidFill>
                  <a:srgbClr val="252930"/>
                </a:solidFill>
                <a:latin typeface="Poppins"/>
                <a:ea typeface="Poppins"/>
                <a:cs typeface="Poppins"/>
                <a:sym typeface="Poppins"/>
              </a:rPr>
              <a:t>MRI</a:t>
            </a:r>
            <a:r>
              <a:rPr lang="en-US" sz="3969">
                <a:solidFill>
                  <a:srgbClr val="252930"/>
                </a:solidFill>
                <a:latin typeface="Poppins"/>
                <a:ea typeface="Poppins"/>
                <a:cs typeface="Poppins"/>
                <a:sym typeface="Poppins"/>
              </a:rPr>
              <a:t> scans are harmonized across multiple sources. This includes normalization of contrast, resolution, and spatial orientation. Consistency ensures compatibility across datasets and accurate fusion with PET.</a:t>
            </a:r>
          </a:p>
          <a:p>
            <a:pPr algn="just">
              <a:lnSpc>
                <a:spcPts val="3036"/>
              </a:lnSpc>
            </a:pPr>
          </a:p>
        </p:txBody>
      </p:sp>
      <p:sp>
        <p:nvSpPr>
          <p:cNvPr name="Freeform 7" id="7"/>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4661306" y="-5314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DAGlGhGna9U</dc:identifier>
  <dcterms:modified xsi:type="dcterms:W3CDTF">2011-08-01T06:04:30Z</dcterms:modified>
  <cp:revision>1</cp:revision>
  <dc:title>Mini BTP Project</dc:title>
</cp:coreProperties>
</file>