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7.xml"/><Relationship Id="rId22" Type="http://schemas.openxmlformats.org/officeDocument/2006/relationships/font" Target="fonts/OpenSans-boldItalic.fntdata"/><Relationship Id="rId10" Type="http://schemas.openxmlformats.org/officeDocument/2006/relationships/slide" Target="slides/slide6.xml"/><Relationship Id="rId21" Type="http://schemas.openxmlformats.org/officeDocument/2006/relationships/font" Target="fonts/OpenSans-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TSansNarrow-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penSans-regular.fntdata"/><Relationship Id="rId6" Type="http://schemas.openxmlformats.org/officeDocument/2006/relationships/slide" Target="slides/slide2.xml"/><Relationship Id="rId18" Type="http://schemas.openxmlformats.org/officeDocument/2006/relationships/font" Target="fonts/PTSansNarrow-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04800" lvl="0" marL="457200">
              <a:spcBef>
                <a:spcPts val="0"/>
              </a:spcBef>
              <a:buSzPct val="100000"/>
            </a:pPr>
            <a:r>
              <a:rPr lang="en" sz="1200">
                <a:highlight>
                  <a:srgbClr val="FFFFFF"/>
                </a:highlight>
              </a:rPr>
              <a:t>Messages are exchanged over channels. There are two kinds of channels, point‑to‑point and publish‑subscribe. </a:t>
            </a:r>
          </a:p>
          <a:p>
            <a:pPr indent="-304800" lvl="0" marL="457200">
              <a:spcBef>
                <a:spcPts val="0"/>
              </a:spcBef>
              <a:buSzPct val="100000"/>
            </a:pPr>
            <a:r>
              <a:rPr lang="en" sz="1200">
                <a:highlight>
                  <a:srgbClr val="FFFFFF"/>
                </a:highlight>
              </a:rPr>
              <a:t>The Trip Management service notifies interested services such as the Dispatcher about a new Trip by writing a Trip Created message to a publish‑subscribe channel. The Dispatcher finds an available driver and notifies other services by writing a Driver Proposed message to a publish‑subscribe channel.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rPr lang="en" sz="1200">
                <a:solidFill>
                  <a:srgbClr val="222222"/>
                </a:solidFill>
                <a:highlight>
                  <a:srgbClr val="FFFFFF"/>
                </a:highlight>
              </a:rPr>
              <a:t>Another rule you should try to follow, as much as possible, is to use only asynchronous messaging between the internal services, and to use synchronous communication (such as HTTP) only from the client apps to the front-end services (API Gateways plus the first level of microservices).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5" y="3158252"/>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9"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8"/>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wrap="square"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wrap="square"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wrap="square"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wrap="square"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Open Sans"/>
              <a:buChar char="●"/>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wrap="square" tIns="91425">
            <a:noAutofit/>
          </a:bodyPr>
          <a:lstStyle/>
          <a:p>
            <a:pPr lvl="0">
              <a:spcBef>
                <a:spcPts val="0"/>
              </a:spcBef>
              <a:buNone/>
            </a:pPr>
            <a:r>
              <a:rPr lang="en"/>
              <a:t>MICROSERVICES</a:t>
            </a:r>
          </a:p>
        </p:txBody>
      </p:sp>
      <p:sp>
        <p:nvSpPr>
          <p:cNvPr id="67" name="Shape 67"/>
          <p:cNvSpPr txBox="1"/>
          <p:nvPr>
            <p:ph idx="1" type="subTitle"/>
          </p:nvPr>
        </p:nvSpPr>
        <p:spPr>
          <a:xfrm>
            <a:off x="2137225" y="2850052"/>
            <a:ext cx="4870500" cy="901200"/>
          </a:xfrm>
          <a:prstGeom prst="rect">
            <a:avLst/>
          </a:prstGeom>
        </p:spPr>
        <p:txBody>
          <a:bodyPr anchorCtr="0" anchor="t" bIns="91425" lIns="91425" rIns="91425" wrap="square" tIns="91425">
            <a:noAutofit/>
          </a:bodyPr>
          <a:lstStyle/>
          <a:p>
            <a:pPr lvl="0">
              <a:spcBef>
                <a:spcPts val="0"/>
              </a:spcBef>
              <a:buNone/>
            </a:pPr>
            <a:r>
              <a:rPr lang="en" sz="1800"/>
              <a:t>Isha Pradhan</a:t>
            </a:r>
          </a:p>
          <a:p>
            <a:pPr lvl="0">
              <a:spcBef>
                <a:spcPts val="0"/>
              </a:spcBef>
              <a:buNone/>
            </a:pPr>
            <a:r>
              <a:rPr lang="en" sz="1800"/>
              <a:t>Deepthi Vishwanath</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idx="1" type="body"/>
          </p:nvPr>
        </p:nvSpPr>
        <p:spPr>
          <a:xfrm>
            <a:off x="311700" y="1266325"/>
            <a:ext cx="3892500" cy="3302700"/>
          </a:xfrm>
          <a:prstGeom prst="rect">
            <a:avLst/>
          </a:prstGeom>
        </p:spPr>
        <p:txBody>
          <a:bodyPr anchorCtr="0" anchor="t" bIns="91425" lIns="91425" rIns="91425" wrap="square" tIns="91425">
            <a:noAutofit/>
          </a:bodyPr>
          <a:lstStyle/>
          <a:p>
            <a:pPr lvl="0" rtl="0">
              <a:spcBef>
                <a:spcPts val="0"/>
              </a:spcBef>
              <a:buNone/>
            </a:pPr>
            <a:r>
              <a:rPr b="1" lang="en"/>
              <a:t>Scale Cube model of scalability:</a:t>
            </a:r>
          </a:p>
          <a:p>
            <a:pPr lvl="0">
              <a:spcBef>
                <a:spcPts val="0"/>
              </a:spcBef>
              <a:buNone/>
            </a:pPr>
            <a:r>
              <a:t/>
            </a:r>
            <a:endParaRPr b="1"/>
          </a:p>
        </p:txBody>
      </p:sp>
      <p:pic>
        <p:nvPicPr>
          <p:cNvPr id="124" name="Shape 124"/>
          <p:cNvPicPr preferRelativeResize="0"/>
          <p:nvPr/>
        </p:nvPicPr>
        <p:blipFill>
          <a:blip r:embed="rId3">
            <a:alphaModFix/>
          </a:blip>
          <a:stretch>
            <a:fillRect/>
          </a:stretch>
        </p:blipFill>
        <p:spPr>
          <a:xfrm>
            <a:off x="4532200" y="1152425"/>
            <a:ext cx="4230224" cy="3890474"/>
          </a:xfrm>
          <a:prstGeom prst="rect">
            <a:avLst/>
          </a:prstGeom>
          <a:noFill/>
          <a:ln>
            <a:noFill/>
          </a:ln>
        </p:spPr>
      </p:pic>
      <p:sp>
        <p:nvSpPr>
          <p:cNvPr id="125" name="Shape 125"/>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rtl="0">
              <a:spcBef>
                <a:spcPts val="0"/>
              </a:spcBef>
              <a:buNone/>
            </a:pPr>
            <a:r>
              <a:rPr lang="en"/>
              <a:t>TECHNIQUES TO SCALE MICROSERVICES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TECHNIQUES TO SCALE MICROSERVICES</a:t>
            </a:r>
          </a:p>
        </p:txBody>
      </p:sp>
      <p:sp>
        <p:nvSpPr>
          <p:cNvPr id="131" name="Shape 131"/>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342900" lvl="0" marL="457200" rtl="0">
              <a:spcBef>
                <a:spcPts val="0"/>
              </a:spcBef>
            </a:pPr>
            <a:r>
              <a:rPr b="1" lang="en"/>
              <a:t>X-axis scaling</a:t>
            </a:r>
            <a:r>
              <a:rPr lang="en"/>
              <a:t> consists of running multiple copies of an application behind a load balancer. If there are N copies then each copy handles 1/N of the load. </a:t>
            </a:r>
          </a:p>
          <a:p>
            <a:pPr indent="-342900" lvl="0" marL="457200" rtl="0">
              <a:spcBef>
                <a:spcPts val="0"/>
              </a:spcBef>
            </a:pPr>
            <a:r>
              <a:rPr b="1" lang="en"/>
              <a:t>Y-axis scaling</a:t>
            </a:r>
            <a:r>
              <a:rPr lang="en"/>
              <a:t> splits the application into multiple, different services. Each service is responsible for one or more closely related functions.</a:t>
            </a:r>
          </a:p>
          <a:p>
            <a:pPr indent="-342900" lvl="0" marL="457200" rtl="0">
              <a:spcBef>
                <a:spcPts val="0"/>
              </a:spcBef>
            </a:pPr>
            <a:r>
              <a:rPr lang="en"/>
              <a:t>In </a:t>
            </a:r>
            <a:r>
              <a:rPr b="1" lang="en"/>
              <a:t>Z-axis scaling</a:t>
            </a:r>
            <a:r>
              <a:rPr lang="en"/>
              <a:t>, each server is responsible for only a subset of the data. Each request is routed to the appropriate server. For example, an application might provide paying customers with a higher SLA than free customers by routing their requests to a different set of servers with more capacity.</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ctrTitle"/>
          </p:nvPr>
        </p:nvSpPr>
        <p:spPr>
          <a:xfrm>
            <a:off x="1004150" y="1751764"/>
            <a:ext cx="7136700" cy="1022400"/>
          </a:xfrm>
          <a:prstGeom prst="rect">
            <a:avLst/>
          </a:prstGeom>
        </p:spPr>
        <p:txBody>
          <a:bodyPr anchorCtr="0" anchor="b" bIns="91425" lIns="91425" rIns="91425" wrap="square" tIns="91425">
            <a:noAutofit/>
          </a:bodyPr>
          <a:lstStyle/>
          <a:p>
            <a:pPr lvl="0" rtl="0">
              <a:spcBef>
                <a:spcPts val="0"/>
              </a:spcBef>
              <a:buNone/>
            </a:pPr>
            <a:r>
              <a:rPr lang="en" sz="6000"/>
              <a:t>QUESTIONS</a:t>
            </a:r>
            <a:r>
              <a:rPr b="0" lang="en" sz="6000">
                <a:solidFill>
                  <a:schemeClr val="dk2"/>
                </a:solidFill>
                <a:latin typeface="Open Sans"/>
                <a:ea typeface="Open Sans"/>
                <a:cs typeface="Open Sans"/>
                <a:sym typeface="Open Sans"/>
              </a:rPr>
              <a:t> </a:t>
            </a:r>
            <a:r>
              <a:rPr lang="en" sz="6000"/>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MONOLITH ARCHITECTURE</a:t>
            </a:r>
          </a:p>
        </p:txBody>
      </p:sp>
      <p:sp>
        <p:nvSpPr>
          <p:cNvPr id="73" name="Shape 73"/>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342900" lvl="0" marL="457200">
              <a:lnSpc>
                <a:spcPct val="150000"/>
              </a:lnSpc>
              <a:spcBef>
                <a:spcPts val="0"/>
              </a:spcBef>
            </a:pPr>
            <a:r>
              <a:rPr lang="en"/>
              <a:t>Traditional architecture for building softwares</a:t>
            </a:r>
          </a:p>
          <a:p>
            <a:pPr indent="-342900" lvl="0" marL="457200">
              <a:lnSpc>
                <a:spcPct val="150000"/>
              </a:lnSpc>
              <a:spcBef>
                <a:spcPts val="0"/>
              </a:spcBef>
            </a:pPr>
            <a:r>
              <a:rPr lang="en"/>
              <a:t>C</a:t>
            </a:r>
            <a:r>
              <a:rPr lang="en"/>
              <a:t>omponents of the program are interconnected and interdependent rather than loosely coupled </a:t>
            </a:r>
          </a:p>
          <a:p>
            <a:pPr indent="-342900" lvl="0" marL="457200">
              <a:lnSpc>
                <a:spcPct val="150000"/>
              </a:lnSpc>
              <a:spcBef>
                <a:spcPts val="0"/>
              </a:spcBef>
            </a:pPr>
            <a:r>
              <a:rPr lang="en"/>
              <a:t>Functionally distinguishable aspects (like, data input and output, data processing, error handling, and the user interface) are all interwoven, rather than containing architecturally separate components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SERVICE ORIENTED ARCHITECTURE (SOA)</a:t>
            </a:r>
          </a:p>
        </p:txBody>
      </p:sp>
      <p:sp>
        <p:nvSpPr>
          <p:cNvPr id="79" name="Shape 79"/>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342900" lvl="0" marL="457200">
              <a:lnSpc>
                <a:spcPct val="150000"/>
              </a:lnSpc>
              <a:spcBef>
                <a:spcPts val="0"/>
              </a:spcBef>
            </a:pPr>
            <a:r>
              <a:rPr lang="en"/>
              <a:t>It is an architectural approach to design applications around a collection of independent services</a:t>
            </a:r>
          </a:p>
          <a:p>
            <a:pPr indent="-342900" lvl="0" marL="457200">
              <a:lnSpc>
                <a:spcPct val="150000"/>
              </a:lnSpc>
              <a:spcBef>
                <a:spcPts val="0"/>
              </a:spcBef>
            </a:pPr>
            <a:r>
              <a:rPr lang="en"/>
              <a:t>Communication can involve either simple data passing or it could involve two or more services coordinating some activity</a:t>
            </a:r>
          </a:p>
          <a:p>
            <a:pPr indent="-342900" lvl="0" marL="457200">
              <a:lnSpc>
                <a:spcPct val="150000"/>
              </a:lnSpc>
              <a:spcBef>
                <a:spcPts val="0"/>
              </a:spcBef>
            </a:pPr>
            <a:r>
              <a:rPr lang="en"/>
              <a:t>Services can be stitched together to create composite applications which provide greater functionality to end users</a:t>
            </a:r>
          </a:p>
          <a:p>
            <a:pPr indent="-342900" lvl="0" marL="457200">
              <a:lnSpc>
                <a:spcPct val="150000"/>
              </a:lnSpc>
              <a:spcBef>
                <a:spcPts val="0"/>
              </a:spcBef>
            </a:pPr>
            <a:r>
              <a:rPr lang="en"/>
              <a:t>Users can access these independent services without any knowledge of their internal implementation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PROBLEMS WITH SOA AND MONOLITH ARCH.</a:t>
            </a:r>
          </a:p>
        </p:txBody>
      </p:sp>
      <p:sp>
        <p:nvSpPr>
          <p:cNvPr id="85" name="Shape 85"/>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336550" lvl="0" marL="457200">
              <a:lnSpc>
                <a:spcPct val="150000"/>
              </a:lnSpc>
              <a:spcBef>
                <a:spcPts val="0"/>
              </a:spcBef>
              <a:buSzPct val="100000"/>
            </a:pPr>
            <a:r>
              <a:rPr lang="en" sz="1700"/>
              <a:t>Monolithic architecture makes the application too complex and it is difficult to make changes fast and correctly</a:t>
            </a:r>
          </a:p>
          <a:p>
            <a:pPr indent="-336550" lvl="0" marL="457200">
              <a:lnSpc>
                <a:spcPct val="150000"/>
              </a:lnSpc>
              <a:spcBef>
                <a:spcPts val="0"/>
              </a:spcBef>
              <a:buSzPct val="100000"/>
            </a:pPr>
            <a:r>
              <a:rPr lang="en" sz="1700"/>
              <a:t>You must redeploy the entire application on each update</a:t>
            </a:r>
          </a:p>
          <a:p>
            <a:pPr indent="-336550" lvl="0" marL="457200">
              <a:lnSpc>
                <a:spcPct val="150000"/>
              </a:lnSpc>
              <a:spcBef>
                <a:spcPts val="0"/>
              </a:spcBef>
              <a:buSzPct val="100000"/>
            </a:pPr>
            <a:r>
              <a:rPr lang="en" sz="1700"/>
              <a:t>Monolithic applications can also be difficult to scale when different modules have conflicting resource requirements</a:t>
            </a:r>
          </a:p>
          <a:p>
            <a:pPr indent="-336550" lvl="0" marL="457200">
              <a:lnSpc>
                <a:spcPct val="150000"/>
              </a:lnSpc>
              <a:spcBef>
                <a:spcPts val="0"/>
              </a:spcBef>
              <a:buSzPct val="100000"/>
            </a:pPr>
            <a:r>
              <a:rPr lang="en" sz="1700"/>
              <a:t>With SOA, it is difficult to achieve asynchronous communication</a:t>
            </a:r>
          </a:p>
          <a:p>
            <a:pPr indent="-336550" lvl="0" marL="457200">
              <a:lnSpc>
                <a:spcPct val="150000"/>
              </a:lnSpc>
              <a:spcBef>
                <a:spcPts val="0"/>
              </a:spcBef>
              <a:buSzPct val="100000"/>
            </a:pPr>
            <a:r>
              <a:rPr lang="en" sz="1700"/>
              <a:t>Managing and providing information on how services interact is a complicated task in SOA</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WHAT ARE MICROSERVICES?</a:t>
            </a:r>
          </a:p>
        </p:txBody>
      </p:sp>
      <p:sp>
        <p:nvSpPr>
          <p:cNvPr id="91" name="Shape 91"/>
          <p:cNvSpPr txBox="1"/>
          <p:nvPr>
            <p:ph idx="1" type="body"/>
          </p:nvPr>
        </p:nvSpPr>
        <p:spPr>
          <a:xfrm>
            <a:off x="161200" y="1266325"/>
            <a:ext cx="3954300" cy="3302700"/>
          </a:xfrm>
          <a:prstGeom prst="rect">
            <a:avLst/>
          </a:prstGeom>
        </p:spPr>
        <p:txBody>
          <a:bodyPr anchorCtr="0" anchor="t" bIns="91425" lIns="91425" rIns="91425" wrap="square" tIns="91425">
            <a:noAutofit/>
          </a:bodyPr>
          <a:lstStyle/>
          <a:p>
            <a:pPr indent="-342900" lvl="0" marL="457200">
              <a:spcBef>
                <a:spcPts val="0"/>
              </a:spcBef>
            </a:pPr>
            <a:r>
              <a:rPr lang="en"/>
              <a:t>Microservice architecture is a method of developing software applications as a suite of independently deployable, small, modular services </a:t>
            </a:r>
          </a:p>
          <a:p>
            <a:pPr indent="-342900" lvl="0" marL="457200">
              <a:spcBef>
                <a:spcPts val="0"/>
              </a:spcBef>
            </a:pPr>
            <a:r>
              <a:rPr lang="en"/>
              <a:t>Each service runs a unique process and communicates through a well-defined, lightweight mechanism to serve a business goal</a:t>
            </a:r>
          </a:p>
          <a:p>
            <a:pPr lvl="0">
              <a:spcBef>
                <a:spcPts val="0"/>
              </a:spcBef>
              <a:buNone/>
            </a:pPr>
            <a:r>
              <a:t/>
            </a:r>
            <a:endParaRPr/>
          </a:p>
        </p:txBody>
      </p:sp>
      <p:pic>
        <p:nvPicPr>
          <p:cNvPr id="92" name="Shape 92"/>
          <p:cNvPicPr preferRelativeResize="0"/>
          <p:nvPr/>
        </p:nvPicPr>
        <p:blipFill>
          <a:blip r:embed="rId3">
            <a:alphaModFix/>
          </a:blip>
          <a:stretch>
            <a:fillRect/>
          </a:stretch>
        </p:blipFill>
        <p:spPr>
          <a:xfrm>
            <a:off x="4115400" y="1222225"/>
            <a:ext cx="4852801" cy="2968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COMMUNICATION METHODS IN MICROSERVICES</a:t>
            </a:r>
          </a:p>
        </p:txBody>
      </p:sp>
      <p:sp>
        <p:nvSpPr>
          <p:cNvPr id="98" name="Shape 98"/>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rtl="0">
              <a:spcBef>
                <a:spcPts val="0"/>
              </a:spcBef>
              <a:buNone/>
            </a:pPr>
            <a:r>
              <a:rPr lang="en"/>
              <a:t>Communication methods in microservices can be classified into :</a:t>
            </a:r>
          </a:p>
          <a:p>
            <a:pPr indent="-342900" lvl="0" marL="457200" rtl="0">
              <a:lnSpc>
                <a:spcPct val="150000"/>
              </a:lnSpc>
              <a:spcBef>
                <a:spcPts val="0"/>
              </a:spcBef>
            </a:pPr>
            <a:r>
              <a:rPr lang="en"/>
              <a:t>Synchronous  Method OR  Asynchronous Method</a:t>
            </a:r>
          </a:p>
          <a:p>
            <a:pPr indent="-342900" lvl="0" marL="457200" rtl="0">
              <a:lnSpc>
                <a:spcPct val="150000"/>
              </a:lnSpc>
              <a:spcBef>
                <a:spcPts val="0"/>
              </a:spcBef>
            </a:pPr>
            <a:r>
              <a:rPr lang="en"/>
              <a:t>Asynchronous method can be: Single Receiver Vs Multi Receiver</a:t>
            </a:r>
          </a:p>
          <a:p>
            <a:pPr indent="-342900" lvl="0" marL="914400" rtl="0">
              <a:lnSpc>
                <a:spcPct val="100000"/>
              </a:lnSpc>
              <a:spcBef>
                <a:spcPts val="0"/>
              </a:spcBef>
              <a:buChar char="-"/>
            </a:pPr>
            <a:r>
              <a:rPr b="1" lang="en"/>
              <a:t>Single receiver: </a:t>
            </a:r>
            <a:r>
              <a:rPr lang="en"/>
              <a:t>There is point-to-point communication that delivers a message to exactly one of the consumers that is reading from the channel, and that the message is processed just once</a:t>
            </a:r>
          </a:p>
          <a:p>
            <a:pPr indent="-342900" lvl="0" marL="914400" rtl="0">
              <a:lnSpc>
                <a:spcPct val="100000"/>
              </a:lnSpc>
              <a:spcBef>
                <a:spcPts val="0"/>
              </a:spcBef>
              <a:buChar char="-"/>
            </a:pPr>
            <a:r>
              <a:rPr lang="en" sz="1200">
                <a:solidFill>
                  <a:srgbClr val="222222"/>
                </a:solidFill>
                <a:highlight>
                  <a:srgbClr val="FFFFFF"/>
                </a:highlight>
                <a:latin typeface="Arial"/>
                <a:ea typeface="Arial"/>
                <a:cs typeface="Arial"/>
                <a:sym typeface="Arial"/>
              </a:rPr>
              <a:t> </a:t>
            </a:r>
            <a:r>
              <a:rPr b="1" lang="en"/>
              <a:t>Multi Receiver</a:t>
            </a:r>
            <a:r>
              <a:rPr lang="en"/>
              <a:t>: It employs a publish/subscribe mechanism. hat way, additional subscribers can be added in the future without the need to modify the sender service.</a:t>
            </a:r>
          </a:p>
          <a:p>
            <a:pPr lvl="0">
              <a:lnSpc>
                <a:spcPct val="100000"/>
              </a:lnSpc>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ASYNCHRONOUS MODEL: USE CASE</a:t>
            </a:r>
          </a:p>
        </p:txBody>
      </p:sp>
      <p:sp>
        <p:nvSpPr>
          <p:cNvPr id="104" name="Shape 104"/>
          <p:cNvSpPr txBox="1"/>
          <p:nvPr>
            <p:ph idx="1" type="body"/>
          </p:nvPr>
        </p:nvSpPr>
        <p:spPr>
          <a:xfrm>
            <a:off x="311700" y="1266325"/>
            <a:ext cx="4291800" cy="3302700"/>
          </a:xfrm>
          <a:prstGeom prst="rect">
            <a:avLst/>
          </a:prstGeom>
        </p:spPr>
        <p:txBody>
          <a:bodyPr anchorCtr="0" anchor="t" bIns="91425" lIns="91425" rIns="91425" wrap="square" tIns="91425">
            <a:noAutofit/>
          </a:bodyPr>
          <a:lstStyle/>
          <a:p>
            <a:pPr indent="-342900" lvl="0" marL="457200">
              <a:spcBef>
                <a:spcPts val="0"/>
              </a:spcBef>
              <a:buChar char="●"/>
            </a:pPr>
            <a:r>
              <a:rPr lang="en"/>
              <a:t>A client makes a request to a service by sending it a message &gt; Service sends a different message back to the client &gt; The client does not wait for an immediate response.</a:t>
            </a:r>
          </a:p>
          <a:p>
            <a:pPr indent="-342900" lvl="0" marL="457200" rtl="0">
              <a:spcBef>
                <a:spcPts val="0"/>
              </a:spcBef>
              <a:buChar char="●"/>
            </a:pPr>
            <a:r>
              <a:rPr lang="en"/>
              <a:t>Messages are usually sent through asynchronous protocols like AMQP</a:t>
            </a:r>
          </a:p>
          <a:p>
            <a:pPr indent="-342900" lvl="0" marL="457200" rtl="0">
              <a:spcBef>
                <a:spcPts val="0"/>
              </a:spcBef>
              <a:buChar char="●"/>
            </a:pPr>
            <a:r>
              <a:rPr lang="en"/>
              <a:t>Example: Taxi‑hailing application </a:t>
            </a:r>
          </a:p>
        </p:txBody>
      </p:sp>
      <p:pic>
        <p:nvPicPr>
          <p:cNvPr id="105" name="Shape 105"/>
          <p:cNvPicPr preferRelativeResize="0"/>
          <p:nvPr/>
        </p:nvPicPr>
        <p:blipFill>
          <a:blip r:embed="rId3">
            <a:alphaModFix/>
          </a:blip>
          <a:stretch>
            <a:fillRect/>
          </a:stretch>
        </p:blipFill>
        <p:spPr>
          <a:xfrm>
            <a:off x="4603651" y="1471250"/>
            <a:ext cx="4381901" cy="2734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rtl="0">
              <a:spcBef>
                <a:spcPts val="0"/>
              </a:spcBef>
              <a:buNone/>
            </a:pPr>
            <a:r>
              <a:rPr lang="en"/>
              <a:t>SYNCHRONOUS MODEL: USE CASE</a:t>
            </a:r>
          </a:p>
          <a:p>
            <a:pPr lvl="0">
              <a:spcBef>
                <a:spcPts val="0"/>
              </a:spcBef>
              <a:buNone/>
            </a:pPr>
            <a:r>
              <a:t/>
            </a:r>
            <a:endParaRPr/>
          </a:p>
        </p:txBody>
      </p:sp>
      <p:sp>
        <p:nvSpPr>
          <p:cNvPr id="111" name="Shape 111"/>
          <p:cNvSpPr txBox="1"/>
          <p:nvPr>
            <p:ph idx="1" type="body"/>
          </p:nvPr>
        </p:nvSpPr>
        <p:spPr>
          <a:xfrm>
            <a:off x="311700" y="1152425"/>
            <a:ext cx="8520600" cy="3416700"/>
          </a:xfrm>
          <a:prstGeom prst="rect">
            <a:avLst/>
          </a:prstGeom>
        </p:spPr>
        <p:txBody>
          <a:bodyPr anchorCtr="0" anchor="t" bIns="91425" lIns="91425" rIns="91425" wrap="square" tIns="91425">
            <a:noAutofit/>
          </a:bodyPr>
          <a:lstStyle/>
          <a:p>
            <a:pPr indent="-323850" lvl="0" marL="457200">
              <a:spcBef>
                <a:spcPts val="0"/>
              </a:spcBef>
              <a:buSzPct val="100000"/>
            </a:pPr>
            <a:r>
              <a:rPr lang="en" sz="1500"/>
              <a:t>When using a synchronous, request/response‑based IPC mechanism, a client sends a request to a service. The service processes the request and sends back a response.</a:t>
            </a:r>
          </a:p>
          <a:p>
            <a:pPr indent="-323850" lvl="0" marL="457200">
              <a:spcBef>
                <a:spcPts val="0"/>
              </a:spcBef>
              <a:buSzPct val="100000"/>
            </a:pPr>
            <a:r>
              <a:rPr lang="en" sz="1500"/>
              <a:t>Two popular protocols are REST and Thrift.</a:t>
            </a:r>
          </a:p>
          <a:p>
            <a:pPr indent="-323850" lvl="0" marL="457200">
              <a:spcBef>
                <a:spcPts val="0"/>
              </a:spcBef>
              <a:buSzPct val="100000"/>
            </a:pPr>
            <a:r>
              <a:rPr lang="en" sz="1500"/>
              <a:t>The following diagram shows one of the ways that the taxi-hailing application might use REST.</a:t>
            </a:r>
          </a:p>
        </p:txBody>
      </p:sp>
      <p:pic>
        <p:nvPicPr>
          <p:cNvPr id="112" name="Shape 112"/>
          <p:cNvPicPr preferRelativeResize="0"/>
          <p:nvPr/>
        </p:nvPicPr>
        <p:blipFill>
          <a:blip r:embed="rId3">
            <a:alphaModFix/>
          </a:blip>
          <a:stretch>
            <a:fillRect/>
          </a:stretch>
        </p:blipFill>
        <p:spPr>
          <a:xfrm>
            <a:off x="1333475" y="2673875"/>
            <a:ext cx="6770074" cy="26262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TECHNIQUES TO SCALE MICROSERVICES</a:t>
            </a:r>
          </a:p>
        </p:txBody>
      </p:sp>
      <p:sp>
        <p:nvSpPr>
          <p:cNvPr id="118" name="Shape 118"/>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rPr lang="en"/>
              <a:t>To ensure a microservice is scalable, we need to know that it is:</a:t>
            </a:r>
          </a:p>
          <a:p>
            <a:pPr indent="-342900" lvl="0" marL="457200" rtl="0">
              <a:spcBef>
                <a:spcPts val="0"/>
              </a:spcBef>
              <a:buAutoNum type="arabicPeriod"/>
            </a:pPr>
            <a:r>
              <a:rPr lang="en"/>
              <a:t>Qualitatively scalable , i.e  whether it scales with page views or customer orders </a:t>
            </a:r>
          </a:p>
          <a:p>
            <a:pPr indent="-342900" lvl="0" marL="457200" rtl="0">
              <a:spcBef>
                <a:spcPts val="0"/>
              </a:spcBef>
              <a:buAutoNum type="arabicPeriod"/>
            </a:pPr>
            <a:r>
              <a:rPr lang="en"/>
              <a:t>Quantitatively scalable i.e. how many requests per second it can handle</a:t>
            </a:r>
          </a:p>
          <a:p>
            <a:pPr indent="-342900" lvl="0" marL="457200" rtl="0">
              <a:spcBef>
                <a:spcPts val="0"/>
              </a:spcBef>
              <a:buAutoNum type="arabicPeriod"/>
            </a:pPr>
            <a:r>
              <a:rPr lang="en"/>
              <a:t>Prepared for bursts of traffic and can handle it carefully, and prevent it from taking down the service entirely</a:t>
            </a:r>
          </a:p>
          <a:p>
            <a:pPr indent="-342900" lvl="0" marL="457200">
              <a:spcBef>
                <a:spcPts val="0"/>
              </a:spcBef>
              <a:buAutoNum type="arabicPeriod"/>
            </a:pPr>
            <a:r>
              <a:rPr lang="en"/>
              <a:t>Is prepared to alert the dependencies of the service when increase in traffic is expected</a:t>
            </a: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