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DM Sans Bold" charset="1" panose="00000000000000000000"/>
      <p:regular r:id="rId22"/>
    </p:embeddedFont>
    <p:embeddedFont>
      <p:font typeface="DM San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5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6.png" Type="http://schemas.openxmlformats.org/officeDocument/2006/relationships/image"/><Relationship Id="rId3" Target="../media/image2.png" Type="http://schemas.openxmlformats.org/officeDocument/2006/relationships/image"/><Relationship Id="rId30" Target="../media/image37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8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9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40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41.png" Type="http://schemas.openxmlformats.org/officeDocument/2006/relationships/image"/><Relationship Id="rId6" Target="../media/image4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2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3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280812" y="2157128"/>
            <a:ext cx="15235550" cy="628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INTEL PRODUCTS SENTIMENT ANALYSIS FROM ONLINE REVIEWS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3864059" y="2286198"/>
            <a:ext cx="10008292" cy="5409100"/>
          </a:xfrm>
          <a:custGeom>
            <a:avLst/>
            <a:gdLst/>
            <a:ahLst/>
            <a:cxnLst/>
            <a:rect r="r" b="b" t="t" l="l"/>
            <a:pathLst>
              <a:path h="5409100" w="10008292">
                <a:moveTo>
                  <a:pt x="0" y="0"/>
                </a:moveTo>
                <a:lnTo>
                  <a:pt x="10008292" y="0"/>
                </a:lnTo>
                <a:lnTo>
                  <a:pt x="10008292" y="5409100"/>
                </a:lnTo>
                <a:lnTo>
                  <a:pt x="0" y="5409100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-3814" t="0" r="-19497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028700" y="2076857"/>
            <a:ext cx="7457424" cy="6133287"/>
          </a:xfrm>
          <a:custGeom>
            <a:avLst/>
            <a:gdLst/>
            <a:ahLst/>
            <a:cxnLst/>
            <a:rect r="r" b="b" t="t" l="l"/>
            <a:pathLst>
              <a:path h="6133287" w="7457424">
                <a:moveTo>
                  <a:pt x="0" y="0"/>
                </a:moveTo>
                <a:lnTo>
                  <a:pt x="7457424" y="0"/>
                </a:lnTo>
                <a:lnTo>
                  <a:pt x="7457424" y="6133286"/>
                </a:lnTo>
                <a:lnTo>
                  <a:pt x="0" y="6133286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-8821" t="0" r="-35226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703919" y="1831658"/>
            <a:ext cx="9584081" cy="6411990"/>
          </a:xfrm>
          <a:custGeom>
            <a:avLst/>
            <a:gdLst/>
            <a:ahLst/>
            <a:cxnLst/>
            <a:rect r="r" b="b" t="t" l="l"/>
            <a:pathLst>
              <a:path h="6411990" w="9584081">
                <a:moveTo>
                  <a:pt x="0" y="0"/>
                </a:moveTo>
                <a:lnTo>
                  <a:pt x="9584081" y="0"/>
                </a:lnTo>
                <a:lnTo>
                  <a:pt x="9584081" y="6411990"/>
                </a:lnTo>
                <a:lnTo>
                  <a:pt x="0" y="6411990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-7081" t="-1323" r="-21688" b="-5014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5546540" y="1926759"/>
            <a:ext cx="6791919" cy="6221788"/>
          </a:xfrm>
          <a:custGeom>
            <a:avLst/>
            <a:gdLst/>
            <a:ahLst/>
            <a:cxnLst/>
            <a:rect r="r" b="b" t="t" l="l"/>
            <a:pathLst>
              <a:path h="6221788" w="6791919">
                <a:moveTo>
                  <a:pt x="0" y="0"/>
                </a:moveTo>
                <a:lnTo>
                  <a:pt x="6791919" y="0"/>
                </a:lnTo>
                <a:lnTo>
                  <a:pt x="6791919" y="6221788"/>
                </a:lnTo>
                <a:lnTo>
                  <a:pt x="0" y="6221788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-3747" t="0" r="-46531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028700" y="2270977"/>
            <a:ext cx="9948848" cy="6297748"/>
          </a:xfrm>
          <a:custGeom>
            <a:avLst/>
            <a:gdLst/>
            <a:ahLst/>
            <a:cxnLst/>
            <a:rect r="r" b="b" t="t" l="l"/>
            <a:pathLst>
              <a:path h="6297748" w="9948848">
                <a:moveTo>
                  <a:pt x="0" y="0"/>
                </a:moveTo>
                <a:lnTo>
                  <a:pt x="9948848" y="0"/>
                </a:lnTo>
                <a:lnTo>
                  <a:pt x="9948848" y="6297748"/>
                </a:lnTo>
                <a:lnTo>
                  <a:pt x="0" y="6297748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-867" r="0" b="-867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79264" y="1308640"/>
            <a:ext cx="8482132" cy="513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0"/>
              </a:lnSpc>
              <a:spcBef>
                <a:spcPct val="0"/>
              </a:spcBef>
            </a:pPr>
            <a:r>
              <a:rPr lang="en-US" sz="305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 Excel files having Sentiment Analysed Data: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837484" y="2758648"/>
            <a:ext cx="12341452" cy="4549032"/>
          </a:xfrm>
          <a:custGeom>
            <a:avLst/>
            <a:gdLst/>
            <a:ahLst/>
            <a:cxnLst/>
            <a:rect r="r" b="b" t="t" l="l"/>
            <a:pathLst>
              <a:path h="4549032" w="12341452">
                <a:moveTo>
                  <a:pt x="0" y="0"/>
                </a:moveTo>
                <a:lnTo>
                  <a:pt x="12341453" y="0"/>
                </a:lnTo>
                <a:lnTo>
                  <a:pt x="12341453" y="4549032"/>
                </a:lnTo>
                <a:lnTo>
                  <a:pt x="0" y="4549032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37484" y="1249181"/>
            <a:ext cx="5159336" cy="513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0"/>
              </a:lnSpc>
              <a:spcBef>
                <a:spcPct val="0"/>
              </a:spcBef>
            </a:pPr>
            <a:r>
              <a:rPr lang="en-US" sz="305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 Preprocessed excel data</a:t>
            </a:r>
            <a:r>
              <a:rPr lang="en-US" sz="30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56115" y="2639048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3693" y="857250"/>
            <a:ext cx="6323619" cy="157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3693" y="3059808"/>
            <a:ext cx="9492421" cy="4243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</a:p>
          <a:p>
            <a:pPr algn="l">
              <a:lnSpc>
                <a:spcPts val="2812"/>
              </a:lnSpc>
            </a:pPr>
            <a:r>
              <a:rPr lang="en-US" sz="29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1.Comprehensive Sentiment Analysis:  </a:t>
            </a:r>
            <a:r>
              <a:rPr lang="en-US" sz="29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Provides  a detailed understanding of customer sentiment.</a:t>
            </a:r>
          </a:p>
          <a:p>
            <a:pPr algn="l">
              <a:lnSpc>
                <a:spcPts val="2812"/>
              </a:lnSpc>
            </a:pPr>
          </a:p>
          <a:p>
            <a:pPr algn="l">
              <a:lnSpc>
                <a:spcPts val="2812"/>
              </a:lnSpc>
            </a:pPr>
            <a:r>
              <a:rPr lang="en-US" sz="29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2.Actionable Insights:</a:t>
            </a:r>
            <a:r>
              <a:rPr lang="en-US" sz="29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Helps Intel improve products based on customer feedback.</a:t>
            </a:r>
          </a:p>
          <a:p>
            <a:pPr algn="l">
              <a:lnSpc>
                <a:spcPts val="2812"/>
              </a:lnSpc>
            </a:pPr>
          </a:p>
          <a:p>
            <a:pPr algn="l">
              <a:lnSpc>
                <a:spcPts val="2812"/>
              </a:lnSpc>
            </a:pPr>
            <a:r>
              <a:rPr lang="en-US" sz="29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3.Scalable Solution: </a:t>
            </a:r>
            <a:r>
              <a:rPr lang="en-US" sz="29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Can be adapted to other product reviews and industries.</a:t>
            </a:r>
            <a:r>
              <a:rPr lang="en-US" sz="29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l">
              <a:lnSpc>
                <a:spcPts val="2812"/>
              </a:lnSpc>
            </a:pPr>
          </a:p>
          <a:p>
            <a:pPr algn="l">
              <a:lnSpc>
                <a:spcPts val="2812"/>
              </a:lnSpc>
            </a:pPr>
            <a:r>
              <a:rPr lang="en-US" sz="29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4.Enhanced Customer Experience: </a:t>
            </a:r>
            <a:r>
              <a:rPr lang="en-US" sz="29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By addressing key areas of concern highlighted.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8367" y="114300"/>
            <a:ext cx="17551267" cy="10318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41"/>
              </a:lnSpc>
            </a:pPr>
            <a:r>
              <a:rPr lang="en-US" sz="53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Objective: </a:t>
            </a:r>
            <a:r>
              <a:rPr lang="en-US" sz="5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 investigate customer sentiment towards Intel Products using online evaluation.</a:t>
            </a:r>
          </a:p>
          <a:p>
            <a:pPr algn="l">
              <a:lnSpc>
                <a:spcPts val="4587"/>
              </a:lnSpc>
            </a:pPr>
          </a:p>
          <a:p>
            <a:pPr algn="l">
              <a:lnSpc>
                <a:spcPts val="5141"/>
              </a:lnSpc>
            </a:pPr>
            <a:r>
              <a:rPr lang="en-US" sz="53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Solution: </a:t>
            </a:r>
            <a:r>
              <a:rPr lang="en-US" sz="5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Visualize an advanced sentiment analyzer for processing, analyzing, and visualizing sentiment data.</a:t>
            </a:r>
          </a:p>
          <a:p>
            <a:pPr algn="l">
              <a:lnSpc>
                <a:spcPts val="4587"/>
              </a:lnSpc>
            </a:pPr>
          </a:p>
          <a:p>
            <a:pPr algn="l">
              <a:lnSpc>
                <a:spcPts val="4209"/>
              </a:lnSpc>
            </a:pPr>
            <a:r>
              <a:rPr lang="en-US" sz="4340" spc="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340" spc="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 </a:t>
            </a:r>
            <a:r>
              <a:rPr lang="en-US" sz="4340" spc="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340" spc="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Collection:</a:t>
            </a:r>
            <a:r>
              <a:rPr lang="en-US" sz="4340" spc="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Scraped Online Reviews. </a:t>
            </a:r>
          </a:p>
          <a:p>
            <a:pPr algn="l">
              <a:lnSpc>
                <a:spcPts val="3721"/>
              </a:lnSpc>
            </a:pPr>
          </a:p>
          <a:p>
            <a:pPr algn="l">
              <a:lnSpc>
                <a:spcPts val="4209"/>
              </a:lnSpc>
            </a:pPr>
            <a:r>
              <a:rPr lang="en-US" sz="4340" spc="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340" spc="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</a:t>
            </a:r>
            <a:r>
              <a:rPr lang="en-US" sz="4340" spc="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340" spc="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Preprocessing:</a:t>
            </a:r>
            <a:r>
              <a:rPr lang="en-US" sz="4340" spc="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Clean and preprocess text data for analysis.</a:t>
            </a:r>
          </a:p>
          <a:p>
            <a:pPr algn="l">
              <a:lnSpc>
                <a:spcPts val="3721"/>
              </a:lnSpc>
            </a:pPr>
          </a:p>
          <a:p>
            <a:pPr algn="l">
              <a:lnSpc>
                <a:spcPts val="4209"/>
              </a:lnSpc>
            </a:pPr>
            <a:r>
              <a:rPr lang="en-US" sz="4340" spc="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340" spc="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3.</a:t>
            </a:r>
            <a:r>
              <a:rPr lang="en-US" sz="4340" spc="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340" spc="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Sentiment Analysis: </a:t>
            </a:r>
            <a:r>
              <a:rPr lang="en-US" sz="4340" spc="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Used NLP techniques to analyze sentiment.</a:t>
            </a:r>
          </a:p>
          <a:p>
            <a:pPr algn="l">
              <a:lnSpc>
                <a:spcPts val="3721"/>
              </a:lnSpc>
            </a:pPr>
          </a:p>
          <a:p>
            <a:pPr algn="l">
              <a:lnSpc>
                <a:spcPts val="4209"/>
              </a:lnSpc>
            </a:pPr>
            <a:r>
              <a:rPr lang="en-US" sz="4340" spc="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340" spc="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4.</a:t>
            </a:r>
            <a:r>
              <a:rPr lang="en-US" sz="4340" spc="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340" spc="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Visualization:</a:t>
            </a:r>
            <a:r>
              <a:rPr lang="en-US" sz="4340" spc="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Provide insightful imagery and suggestion.</a:t>
            </a:r>
          </a:p>
          <a:p>
            <a:pPr algn="l">
              <a:lnSpc>
                <a:spcPts val="3721"/>
              </a:lnSpc>
            </a:pPr>
          </a:p>
          <a:p>
            <a:pPr algn="l">
              <a:lnSpc>
                <a:spcPts val="3721"/>
              </a:lnSpc>
            </a:pPr>
          </a:p>
          <a:p>
            <a:pPr algn="l">
              <a:lnSpc>
                <a:spcPts val="3721"/>
              </a:lnSpc>
            </a:pPr>
          </a:p>
          <a:p>
            <a:pPr algn="l">
              <a:lnSpc>
                <a:spcPts val="4587"/>
              </a:lnSpc>
            </a:pPr>
          </a:p>
          <a:p>
            <a:pPr algn="l">
              <a:lnSpc>
                <a:spcPts val="7717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367261" y="1025292"/>
            <a:ext cx="6379882" cy="2662922"/>
            <a:chOff x="0" y="0"/>
            <a:chExt cx="2359028" cy="9846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59028" cy="984643"/>
            </a:xfrm>
            <a:custGeom>
              <a:avLst/>
              <a:gdLst/>
              <a:ahLst/>
              <a:cxnLst/>
              <a:rect r="r" b="b" t="t" l="l"/>
              <a:pathLst>
                <a:path h="984643" w="2359028">
                  <a:moveTo>
                    <a:pt x="18202" y="0"/>
                  </a:moveTo>
                  <a:lnTo>
                    <a:pt x="2340826" y="0"/>
                  </a:lnTo>
                  <a:cubicBezTo>
                    <a:pt x="2345654" y="0"/>
                    <a:pt x="2350283" y="1918"/>
                    <a:pt x="2353697" y="5331"/>
                  </a:cubicBezTo>
                  <a:cubicBezTo>
                    <a:pt x="2357111" y="8745"/>
                    <a:pt x="2359028" y="13375"/>
                    <a:pt x="2359028" y="18202"/>
                  </a:cubicBezTo>
                  <a:lnTo>
                    <a:pt x="2359028" y="966441"/>
                  </a:lnTo>
                  <a:cubicBezTo>
                    <a:pt x="2359028" y="971269"/>
                    <a:pt x="2357111" y="975899"/>
                    <a:pt x="2353697" y="979312"/>
                  </a:cubicBezTo>
                  <a:cubicBezTo>
                    <a:pt x="2350283" y="982726"/>
                    <a:pt x="2345654" y="984643"/>
                    <a:pt x="2340826" y="984643"/>
                  </a:cubicBezTo>
                  <a:lnTo>
                    <a:pt x="18202" y="984643"/>
                  </a:lnTo>
                  <a:cubicBezTo>
                    <a:pt x="13375" y="984643"/>
                    <a:pt x="8745" y="982726"/>
                    <a:pt x="5331" y="979312"/>
                  </a:cubicBezTo>
                  <a:cubicBezTo>
                    <a:pt x="1918" y="975899"/>
                    <a:pt x="0" y="971269"/>
                    <a:pt x="0" y="966441"/>
                  </a:cubicBezTo>
                  <a:lnTo>
                    <a:pt x="0" y="18202"/>
                  </a:lnTo>
                  <a:cubicBezTo>
                    <a:pt x="0" y="13375"/>
                    <a:pt x="1918" y="8745"/>
                    <a:pt x="5331" y="5331"/>
                  </a:cubicBezTo>
                  <a:cubicBezTo>
                    <a:pt x="8745" y="1918"/>
                    <a:pt x="13375" y="0"/>
                    <a:pt x="18202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359028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472036" y="3808631"/>
            <a:ext cx="6275107" cy="2662922"/>
            <a:chOff x="0" y="0"/>
            <a:chExt cx="2320287" cy="984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20287" cy="984643"/>
            </a:xfrm>
            <a:custGeom>
              <a:avLst/>
              <a:gdLst/>
              <a:ahLst/>
              <a:cxnLst/>
              <a:rect r="r" b="b" t="t" l="l"/>
              <a:pathLst>
                <a:path h="984643" w="2320287">
                  <a:moveTo>
                    <a:pt x="18506" y="0"/>
                  </a:moveTo>
                  <a:lnTo>
                    <a:pt x="2301780" y="0"/>
                  </a:lnTo>
                  <a:cubicBezTo>
                    <a:pt x="2312001" y="0"/>
                    <a:pt x="2320287" y="8286"/>
                    <a:pt x="2320287" y="18506"/>
                  </a:cubicBezTo>
                  <a:lnTo>
                    <a:pt x="2320287" y="966137"/>
                  </a:lnTo>
                  <a:cubicBezTo>
                    <a:pt x="2320287" y="976358"/>
                    <a:pt x="2312001" y="984643"/>
                    <a:pt x="2301780" y="984643"/>
                  </a:cubicBezTo>
                  <a:lnTo>
                    <a:pt x="18506" y="984643"/>
                  </a:lnTo>
                  <a:cubicBezTo>
                    <a:pt x="8286" y="984643"/>
                    <a:pt x="0" y="976358"/>
                    <a:pt x="0" y="966137"/>
                  </a:cubicBezTo>
                  <a:lnTo>
                    <a:pt x="0" y="18506"/>
                  </a:lnTo>
                  <a:cubicBezTo>
                    <a:pt x="0" y="8286"/>
                    <a:pt x="8286" y="0"/>
                    <a:pt x="18506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320287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472036" y="6595378"/>
            <a:ext cx="6275107" cy="2662922"/>
            <a:chOff x="0" y="0"/>
            <a:chExt cx="2320287" cy="9846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20287" cy="984643"/>
            </a:xfrm>
            <a:custGeom>
              <a:avLst/>
              <a:gdLst/>
              <a:ahLst/>
              <a:cxnLst/>
              <a:rect r="r" b="b" t="t" l="l"/>
              <a:pathLst>
                <a:path h="984643" w="2320287">
                  <a:moveTo>
                    <a:pt x="18506" y="0"/>
                  </a:moveTo>
                  <a:lnTo>
                    <a:pt x="2301780" y="0"/>
                  </a:lnTo>
                  <a:cubicBezTo>
                    <a:pt x="2312001" y="0"/>
                    <a:pt x="2320287" y="8286"/>
                    <a:pt x="2320287" y="18506"/>
                  </a:cubicBezTo>
                  <a:lnTo>
                    <a:pt x="2320287" y="966137"/>
                  </a:lnTo>
                  <a:cubicBezTo>
                    <a:pt x="2320287" y="976358"/>
                    <a:pt x="2312001" y="984643"/>
                    <a:pt x="2301780" y="984643"/>
                  </a:cubicBezTo>
                  <a:lnTo>
                    <a:pt x="18506" y="984643"/>
                  </a:lnTo>
                  <a:cubicBezTo>
                    <a:pt x="8286" y="984643"/>
                    <a:pt x="0" y="976358"/>
                    <a:pt x="0" y="966137"/>
                  </a:cubicBezTo>
                  <a:lnTo>
                    <a:pt x="0" y="18506"/>
                  </a:lnTo>
                  <a:cubicBezTo>
                    <a:pt x="0" y="8286"/>
                    <a:pt x="8286" y="0"/>
                    <a:pt x="18506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320287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04489" y="1028700"/>
            <a:ext cx="6390755" cy="2662922"/>
            <a:chOff x="0" y="0"/>
            <a:chExt cx="2363049" cy="9846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63049" cy="984643"/>
            </a:xfrm>
            <a:custGeom>
              <a:avLst/>
              <a:gdLst/>
              <a:ahLst/>
              <a:cxnLst/>
              <a:rect r="r" b="b" t="t" l="l"/>
              <a:pathLst>
                <a:path h="984643" w="2363049">
                  <a:moveTo>
                    <a:pt x="18171" y="0"/>
                  </a:moveTo>
                  <a:lnTo>
                    <a:pt x="2344878" y="0"/>
                  </a:lnTo>
                  <a:cubicBezTo>
                    <a:pt x="2354913" y="0"/>
                    <a:pt x="2363049" y="8136"/>
                    <a:pt x="2363049" y="18171"/>
                  </a:cubicBezTo>
                  <a:lnTo>
                    <a:pt x="2363049" y="966472"/>
                  </a:lnTo>
                  <a:cubicBezTo>
                    <a:pt x="2363049" y="976508"/>
                    <a:pt x="2354913" y="984643"/>
                    <a:pt x="2344878" y="984643"/>
                  </a:cubicBezTo>
                  <a:lnTo>
                    <a:pt x="18171" y="984643"/>
                  </a:lnTo>
                  <a:cubicBezTo>
                    <a:pt x="8136" y="984643"/>
                    <a:pt x="0" y="976508"/>
                    <a:pt x="0" y="966472"/>
                  </a:cubicBezTo>
                  <a:lnTo>
                    <a:pt x="0" y="18171"/>
                  </a:lnTo>
                  <a:cubicBezTo>
                    <a:pt x="0" y="8136"/>
                    <a:pt x="8136" y="0"/>
                    <a:pt x="18171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363049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04489" y="3812039"/>
            <a:ext cx="6390755" cy="2662922"/>
            <a:chOff x="0" y="0"/>
            <a:chExt cx="2363049" cy="9846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363049" cy="984643"/>
            </a:xfrm>
            <a:custGeom>
              <a:avLst/>
              <a:gdLst/>
              <a:ahLst/>
              <a:cxnLst/>
              <a:rect r="r" b="b" t="t" l="l"/>
              <a:pathLst>
                <a:path h="984643" w="2363049">
                  <a:moveTo>
                    <a:pt x="18171" y="0"/>
                  </a:moveTo>
                  <a:lnTo>
                    <a:pt x="2344878" y="0"/>
                  </a:lnTo>
                  <a:cubicBezTo>
                    <a:pt x="2354913" y="0"/>
                    <a:pt x="2363049" y="8136"/>
                    <a:pt x="2363049" y="18171"/>
                  </a:cubicBezTo>
                  <a:lnTo>
                    <a:pt x="2363049" y="966472"/>
                  </a:lnTo>
                  <a:cubicBezTo>
                    <a:pt x="2363049" y="976508"/>
                    <a:pt x="2354913" y="984643"/>
                    <a:pt x="2344878" y="984643"/>
                  </a:cubicBezTo>
                  <a:lnTo>
                    <a:pt x="18171" y="984643"/>
                  </a:lnTo>
                  <a:cubicBezTo>
                    <a:pt x="8136" y="984643"/>
                    <a:pt x="0" y="976508"/>
                    <a:pt x="0" y="966472"/>
                  </a:cubicBezTo>
                  <a:lnTo>
                    <a:pt x="0" y="18171"/>
                  </a:lnTo>
                  <a:cubicBezTo>
                    <a:pt x="0" y="8136"/>
                    <a:pt x="8136" y="0"/>
                    <a:pt x="18171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363049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04489" y="6598786"/>
            <a:ext cx="6390755" cy="2662922"/>
            <a:chOff x="0" y="0"/>
            <a:chExt cx="2363049" cy="9846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63049" cy="984643"/>
            </a:xfrm>
            <a:custGeom>
              <a:avLst/>
              <a:gdLst/>
              <a:ahLst/>
              <a:cxnLst/>
              <a:rect r="r" b="b" t="t" l="l"/>
              <a:pathLst>
                <a:path h="984643" w="2363049">
                  <a:moveTo>
                    <a:pt x="18171" y="0"/>
                  </a:moveTo>
                  <a:lnTo>
                    <a:pt x="2344878" y="0"/>
                  </a:lnTo>
                  <a:cubicBezTo>
                    <a:pt x="2354913" y="0"/>
                    <a:pt x="2363049" y="8136"/>
                    <a:pt x="2363049" y="18171"/>
                  </a:cubicBezTo>
                  <a:lnTo>
                    <a:pt x="2363049" y="966472"/>
                  </a:lnTo>
                  <a:cubicBezTo>
                    <a:pt x="2363049" y="976508"/>
                    <a:pt x="2354913" y="984643"/>
                    <a:pt x="2344878" y="984643"/>
                  </a:cubicBezTo>
                  <a:lnTo>
                    <a:pt x="18171" y="984643"/>
                  </a:lnTo>
                  <a:cubicBezTo>
                    <a:pt x="8136" y="984643"/>
                    <a:pt x="0" y="976508"/>
                    <a:pt x="0" y="966472"/>
                  </a:cubicBezTo>
                  <a:lnTo>
                    <a:pt x="0" y="18171"/>
                  </a:lnTo>
                  <a:cubicBezTo>
                    <a:pt x="0" y="8136"/>
                    <a:pt x="8136" y="0"/>
                    <a:pt x="18171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363049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-7900054">
            <a:off x="7348622" y="2133028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2700000">
            <a:off x="10017119" y="214449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3209977">
            <a:off x="9982257" y="7689589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7866361">
            <a:off x="7243302" y="766545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6995244" y="3895276"/>
            <a:ext cx="4372017" cy="2024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0"/>
              </a:lnSpc>
            </a:pPr>
            <a:r>
              <a:rPr lang="en-US" sz="8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Features</a:t>
            </a:r>
          </a:p>
          <a:p>
            <a:pPr algn="ctr" marL="0" indent="0" lvl="1">
              <a:lnSpc>
                <a:spcPts val="776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Offered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362365" y="6150211"/>
            <a:ext cx="3563270" cy="4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2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Exploring Features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22963" y="1692717"/>
            <a:ext cx="6153807" cy="1434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8"/>
              </a:lnSpc>
            </a:pPr>
            <a:r>
              <a:rPr lang="en-US" sz="302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Comprehensive Preprocessing:</a:t>
            </a:r>
          </a:p>
          <a:p>
            <a:pPr algn="ctr">
              <a:lnSpc>
                <a:spcPts val="2838"/>
              </a:lnSpc>
            </a:pPr>
            <a:r>
              <a:rPr lang="en-US" sz="302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language identification, translation, and information cleansing 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22963" y="4484976"/>
            <a:ext cx="6153807" cy="1434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8"/>
              </a:lnSpc>
            </a:pPr>
            <a:r>
              <a:rPr lang="en-US" sz="302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Sensitivity Analysis:</a:t>
            </a:r>
          </a:p>
          <a:p>
            <a:pPr algn="ctr">
              <a:lnSpc>
                <a:spcPts val="2838"/>
              </a:lnSpc>
            </a:pPr>
            <a:r>
              <a:rPr lang="en-US" sz="302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  <a:r>
              <a:rPr lang="en-US" sz="302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Using TextBlob and VADER for more accurate sensitivity scores.</a:t>
            </a:r>
          </a:p>
          <a:p>
            <a:pPr algn="ctr">
              <a:lnSpc>
                <a:spcPts val="2838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722963" y="6898581"/>
            <a:ext cx="6153807" cy="2139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8"/>
              </a:lnSpc>
            </a:pPr>
            <a:r>
              <a:rPr lang="en-US" sz="302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Visualization:</a:t>
            </a:r>
            <a:r>
              <a:rPr lang="en-US" sz="302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ctr">
              <a:lnSpc>
                <a:spcPts val="2838"/>
              </a:lnSpc>
            </a:pPr>
            <a:r>
              <a:rPr lang="en-US" sz="302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Word clouds, perceptual enhancement, and multidimensional representations of emotions</a:t>
            </a:r>
          </a:p>
          <a:p>
            <a:pPr algn="ctr">
              <a:lnSpc>
                <a:spcPts val="2838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1480298" y="1692717"/>
            <a:ext cx="6153807" cy="1434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8"/>
              </a:lnSpc>
            </a:pPr>
            <a:r>
              <a:rPr lang="en-US" sz="302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Clustering:</a:t>
            </a:r>
          </a:p>
          <a:p>
            <a:pPr algn="ctr">
              <a:lnSpc>
                <a:spcPts val="2838"/>
              </a:lnSpc>
            </a:pPr>
            <a:r>
              <a:rPr lang="en-US" sz="302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302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TF-IDF vectorization and K-Means clustering for pattern recognition.</a:t>
            </a:r>
          </a:p>
          <a:p>
            <a:pPr algn="ctr">
              <a:lnSpc>
                <a:spcPts val="2838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1481561" y="4484976"/>
            <a:ext cx="6153807" cy="1434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8"/>
              </a:lnSpc>
            </a:pPr>
            <a:r>
              <a:rPr lang="en-US" sz="302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Geoanalysis:</a:t>
            </a:r>
            <a:r>
              <a:rPr lang="en-US" sz="302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ctr">
              <a:lnSpc>
                <a:spcPts val="2838"/>
              </a:lnSpc>
            </a:pPr>
            <a:r>
              <a:rPr lang="en-US" sz="302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Look at the distribution by country</a:t>
            </a:r>
          </a:p>
          <a:p>
            <a:pPr algn="ctr">
              <a:lnSpc>
                <a:spcPts val="2838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11472036" y="7213677"/>
            <a:ext cx="6153807" cy="1082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8"/>
              </a:lnSpc>
            </a:pPr>
            <a:r>
              <a:rPr lang="en-US" sz="302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Analysis: </a:t>
            </a:r>
          </a:p>
          <a:p>
            <a:pPr algn="ctr">
              <a:lnSpc>
                <a:spcPts val="2838"/>
              </a:lnSpc>
            </a:pPr>
            <a:r>
              <a:rPr lang="en-US" sz="302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Technical features of emotionally compatible image.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1349427" y="2458944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2681254" y="2458944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01399" y="2458944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268273" y="2535181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751347" y="2535181"/>
            <a:ext cx="502056" cy="5020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732501" y="1057817"/>
            <a:ext cx="8822997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Process Flow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1399" y="303720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681254" y="303720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68273" y="303720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751347" y="303720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9" id="29"/>
          <p:cNvSpPr txBox="true"/>
          <p:nvPr/>
        </p:nvSpPr>
        <p:spPr>
          <a:xfrm rot="0">
            <a:off x="0" y="3797687"/>
            <a:ext cx="2173226" cy="3452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8"/>
              </a:lnSpc>
              <a:spcBef>
                <a:spcPct val="0"/>
              </a:spcBef>
            </a:pPr>
            <a:r>
              <a:rPr lang="en-US" sz="28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Collection:</a:t>
            </a:r>
            <a:r>
              <a:rPr lang="en-US" sz="282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Scraped and load amazon reviews of intel core processors.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478094" y="3921512"/>
            <a:ext cx="2519429" cy="4017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8"/>
              </a:lnSpc>
            </a:pPr>
            <a:r>
              <a:rPr lang="en-US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Preprocessing 1.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Clean text, expand contractions, and correct spelling. </a:t>
            </a:r>
          </a:p>
          <a:p>
            <a:pPr algn="ctr">
              <a:lnSpc>
                <a:spcPts val="2698"/>
              </a:lnSpc>
            </a:pPr>
          </a:p>
          <a:p>
            <a:pPr algn="ctr">
              <a:lnSpc>
                <a:spcPts val="2698"/>
              </a:lnSpc>
            </a:pPr>
            <a:r>
              <a:rPr lang="en-US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Detect language and translate if necessary.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108626" y="3911987"/>
            <a:ext cx="2167052" cy="277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8"/>
              </a:lnSpc>
            </a:pPr>
            <a:r>
              <a:rPr lang="en-US" sz="2820" spc="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Sentiment</a:t>
            </a:r>
            <a:r>
              <a:rPr lang="en-US" sz="2820" spc="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820" spc="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Analysis:</a:t>
            </a:r>
          </a:p>
          <a:p>
            <a:pPr algn="ctr">
              <a:lnSpc>
                <a:spcPts val="2718"/>
              </a:lnSpc>
            </a:pPr>
          </a:p>
          <a:p>
            <a:pPr algn="ctr">
              <a:lnSpc>
                <a:spcPts val="2718"/>
              </a:lnSpc>
            </a:pPr>
            <a:r>
              <a:rPr lang="en-US" sz="2820" spc="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820" spc="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Calculate sentiment scores using TextBlob and VADER.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553170" y="3959915"/>
            <a:ext cx="2232308" cy="268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8"/>
              </a:lnSpc>
            </a:pPr>
            <a:r>
              <a:rPr lang="en-US" sz="2799" spc="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</a:t>
            </a:r>
            <a:r>
              <a:rPr lang="en-US" sz="2799" spc="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Extraction:</a:t>
            </a:r>
          </a:p>
          <a:p>
            <a:pPr algn="ctr">
              <a:lnSpc>
                <a:spcPts val="2698"/>
              </a:lnSpc>
            </a:pPr>
            <a:r>
              <a:rPr lang="en-US" sz="2799" spc="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Identify key product features and their sentiment</a:t>
            </a:r>
          </a:p>
          <a:p>
            <a:pPr algn="ctr">
              <a:lnSpc>
                <a:spcPts val="2698"/>
              </a:lnSpc>
            </a:pPr>
            <a:r>
              <a:rPr lang="en-US" sz="2799" spc="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scores. 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0062970" y="2535181"/>
            <a:ext cx="502056" cy="502056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0123064" y="3037200"/>
            <a:ext cx="1993057" cy="1196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1"/>
              </a:lnSpc>
            </a:pPr>
            <a:r>
              <a:rPr lang="en-US" sz="453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  <a:p>
            <a:pPr algn="l">
              <a:lnSpc>
                <a:spcPts val="4671"/>
              </a:lnSpc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10062970" y="3998319"/>
            <a:ext cx="2113245" cy="36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8"/>
              </a:lnSpc>
            </a:pPr>
            <a:r>
              <a:rPr lang="en-US" sz="2799" spc="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Clustering:</a:t>
            </a:r>
            <a:r>
              <a:rPr lang="en-US" sz="2799" spc="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177021" y="4738868"/>
            <a:ext cx="2223135" cy="139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8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Apply TF-IDF vectorization and K-Means clustering.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12686214" y="2458944"/>
            <a:ext cx="502056" cy="502056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2652465" y="3085789"/>
            <a:ext cx="877160" cy="90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06</a:t>
            </a:r>
          </a:p>
          <a:p>
            <a:pPr algn="l">
              <a:lnSpc>
                <a:spcPts val="2055"/>
              </a:lnSpc>
            </a:pPr>
          </a:p>
        </p:txBody>
      </p:sp>
      <p:sp>
        <p:nvSpPr>
          <p:cNvPr name="TextBox 43" id="43"/>
          <p:cNvSpPr txBox="true"/>
          <p:nvPr/>
        </p:nvSpPr>
        <p:spPr>
          <a:xfrm rot="0">
            <a:off x="12514456" y="3959915"/>
            <a:ext cx="2366334" cy="195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7"/>
              </a:lnSpc>
            </a:pPr>
            <a:r>
              <a:rPr lang="en-US" sz="284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Visualization:</a:t>
            </a:r>
          </a:p>
          <a:p>
            <a:pPr algn="ctr">
              <a:lnSpc>
                <a:spcPts val="2737"/>
              </a:lnSpc>
            </a:pPr>
          </a:p>
          <a:p>
            <a:pPr algn="ctr">
              <a:lnSpc>
                <a:spcPts val="2541"/>
              </a:lnSpc>
            </a:pPr>
            <a:r>
              <a:rPr lang="en-US" sz="263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Generate word clouds and sentiment trend plots.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14998020" y="2458944"/>
            <a:ext cx="502056" cy="502056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14998020" y="3027447"/>
            <a:ext cx="877160" cy="90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07</a:t>
            </a:r>
          </a:p>
          <a:p>
            <a:pPr algn="l">
              <a:lnSpc>
                <a:spcPts val="2055"/>
              </a:lnSpc>
            </a:pPr>
          </a:p>
        </p:txBody>
      </p:sp>
      <p:sp>
        <p:nvSpPr>
          <p:cNvPr name="TextBox 48" id="48"/>
          <p:cNvSpPr txBox="true"/>
          <p:nvPr/>
        </p:nvSpPr>
        <p:spPr>
          <a:xfrm rot="0">
            <a:off x="14998020" y="3995319"/>
            <a:ext cx="3292909" cy="2017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8"/>
              </a:lnSpc>
            </a:pPr>
            <a:r>
              <a:rPr lang="en-US" sz="2799" spc="4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Recommendation:</a:t>
            </a:r>
          </a:p>
          <a:p>
            <a:pPr algn="ctr">
              <a:lnSpc>
                <a:spcPts val="2698"/>
              </a:lnSpc>
            </a:pPr>
            <a:r>
              <a:rPr lang="en-US" sz="2799" spc="4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ctr">
              <a:lnSpc>
                <a:spcPts val="2698"/>
              </a:lnSpc>
            </a:pPr>
            <a:r>
              <a:rPr lang="en-US" sz="2799" spc="4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Based on sentiment analysis and feature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4187" y="107521"/>
            <a:ext cx="14008427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50"/>
              </a:lnSpc>
            </a:pPr>
            <a:r>
              <a:rPr lang="en-US" sz="1025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Architecture Process: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64187" y="2717371"/>
            <a:ext cx="14173886" cy="612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4"/>
              </a:lnSpc>
            </a:pPr>
            <a:r>
              <a:rPr lang="en-US" sz="318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1.Data Preprocessing:</a:t>
            </a:r>
          </a:p>
          <a:p>
            <a:pPr algn="just">
              <a:lnSpc>
                <a:spcPts val="3074"/>
              </a:lnSpc>
            </a:pPr>
            <a:r>
              <a:rPr lang="en-US" sz="318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a. Text cleaning (HTML tags removal, contraction expansion).</a:t>
            </a:r>
          </a:p>
          <a:p>
            <a:pPr algn="just">
              <a:lnSpc>
                <a:spcPts val="3074"/>
              </a:lnSpc>
            </a:pPr>
            <a:r>
              <a:rPr lang="en-US" sz="318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b. Tokenization, lemmatization, and stopword removal.</a:t>
            </a:r>
          </a:p>
          <a:p>
            <a:pPr algn="just">
              <a:lnSpc>
                <a:spcPts val="3074"/>
              </a:lnSpc>
            </a:pPr>
          </a:p>
          <a:p>
            <a:pPr algn="just">
              <a:lnSpc>
                <a:spcPts val="3074"/>
              </a:lnSpc>
            </a:pPr>
            <a:r>
              <a:rPr lang="en-US" sz="318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2.Sentiment Analysis:</a:t>
            </a:r>
          </a:p>
          <a:p>
            <a:pPr algn="just">
              <a:lnSpc>
                <a:spcPts val="3074"/>
              </a:lnSpc>
            </a:pPr>
            <a:r>
              <a:rPr lang="en-US" sz="318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a.TextBlob for polarity scores.</a:t>
            </a:r>
          </a:p>
          <a:p>
            <a:pPr algn="just">
              <a:lnSpc>
                <a:spcPts val="3074"/>
              </a:lnSpc>
            </a:pPr>
            <a:r>
              <a:rPr lang="en-US" sz="318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b.VADER for compound sentiment scores.</a:t>
            </a:r>
          </a:p>
          <a:p>
            <a:pPr algn="just">
              <a:lnSpc>
                <a:spcPts val="3074"/>
              </a:lnSpc>
            </a:pPr>
          </a:p>
          <a:p>
            <a:pPr algn="just">
              <a:lnSpc>
                <a:spcPts val="3074"/>
              </a:lnSpc>
            </a:pPr>
            <a:r>
              <a:rPr lang="en-US" sz="318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3.Clustering:</a:t>
            </a:r>
          </a:p>
          <a:p>
            <a:pPr algn="just">
              <a:lnSpc>
                <a:spcPts val="3074"/>
              </a:lnSpc>
            </a:pPr>
            <a:r>
              <a:rPr lang="en-US" sz="318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a.TF-IDF vectorization of cleaned text.</a:t>
            </a:r>
          </a:p>
          <a:p>
            <a:pPr algn="just">
              <a:lnSpc>
                <a:spcPts val="3074"/>
              </a:lnSpc>
            </a:pPr>
            <a:r>
              <a:rPr lang="en-US" sz="318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b.K-Means clustering to identify patterns.</a:t>
            </a:r>
          </a:p>
          <a:p>
            <a:pPr algn="just">
              <a:lnSpc>
                <a:spcPts val="3074"/>
              </a:lnSpc>
            </a:pPr>
          </a:p>
          <a:p>
            <a:pPr algn="just">
              <a:lnSpc>
                <a:spcPts val="3074"/>
              </a:lnSpc>
            </a:pPr>
            <a:r>
              <a:rPr lang="en-US" sz="318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4.Visualization:</a:t>
            </a:r>
          </a:p>
          <a:p>
            <a:pPr algn="just">
              <a:lnSpc>
                <a:spcPts val="3074"/>
              </a:lnSpc>
            </a:pPr>
            <a:r>
              <a:rPr lang="en-US" sz="318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a.WordCloud for common words.</a:t>
            </a:r>
          </a:p>
          <a:p>
            <a:pPr algn="just">
              <a:lnSpc>
                <a:spcPts val="3074"/>
              </a:lnSpc>
            </a:pPr>
            <a:r>
              <a:rPr lang="en-US" sz="318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b.Sentiment trends over time.</a:t>
            </a:r>
          </a:p>
          <a:p>
            <a:pPr algn="just">
              <a:lnSpc>
                <a:spcPts val="3074"/>
              </a:lnSpc>
            </a:pPr>
            <a:r>
              <a:rPr lang="en-US" sz="318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c.Feature sentiment mapping.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62004" y="1676624"/>
            <a:ext cx="15397610" cy="5974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46"/>
              </a:lnSpc>
            </a:pPr>
            <a:r>
              <a:rPr lang="en-US" sz="889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Technologies Used:</a:t>
            </a:r>
          </a:p>
          <a:p>
            <a:pPr algn="l">
              <a:lnSpc>
                <a:spcPts val="3824"/>
              </a:lnSpc>
            </a:pPr>
            <a:r>
              <a:rPr lang="en-US" sz="395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 Pandas: </a:t>
            </a:r>
            <a:r>
              <a:rPr lang="en-US" sz="395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manipulation and analysis.</a:t>
            </a:r>
          </a:p>
          <a:p>
            <a:pPr algn="l">
              <a:lnSpc>
                <a:spcPts val="3824"/>
              </a:lnSpc>
            </a:pPr>
            <a:r>
              <a:rPr lang="en-US" sz="395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 </a:t>
            </a:r>
            <a:r>
              <a:rPr lang="en-US" sz="395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NLTK: </a:t>
            </a:r>
            <a:r>
              <a:rPr lang="en-US" sz="395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Natural Language Processing tasks.</a:t>
            </a:r>
          </a:p>
          <a:p>
            <a:pPr algn="l">
              <a:lnSpc>
                <a:spcPts val="3824"/>
              </a:lnSpc>
            </a:pPr>
            <a:r>
              <a:rPr lang="en-US" sz="395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3. </a:t>
            </a:r>
            <a:r>
              <a:rPr lang="en-US" sz="395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TextBlob &amp; VADER: </a:t>
            </a:r>
            <a:r>
              <a:rPr lang="en-US" sz="395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Sentiment analysis tools.</a:t>
            </a:r>
          </a:p>
          <a:p>
            <a:pPr algn="l">
              <a:lnSpc>
                <a:spcPts val="3824"/>
              </a:lnSpc>
            </a:pPr>
            <a:r>
              <a:rPr lang="en-US" sz="395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4. </a:t>
            </a:r>
            <a:r>
              <a:rPr lang="en-US" sz="395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BeautifulSoup: </a:t>
            </a:r>
            <a:r>
              <a:rPr lang="en-US" sz="395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HTML and XML parsing.</a:t>
            </a:r>
          </a:p>
          <a:p>
            <a:pPr algn="l">
              <a:lnSpc>
                <a:spcPts val="3824"/>
              </a:lnSpc>
            </a:pPr>
            <a:r>
              <a:rPr lang="en-US" sz="395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5. </a:t>
            </a:r>
            <a:r>
              <a:rPr lang="en-US" sz="395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Googletrans: </a:t>
            </a:r>
            <a:r>
              <a:rPr lang="en-US" sz="395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Language detection and translation.</a:t>
            </a:r>
          </a:p>
          <a:p>
            <a:pPr algn="l">
              <a:lnSpc>
                <a:spcPts val="3824"/>
              </a:lnSpc>
            </a:pPr>
            <a:r>
              <a:rPr lang="en-US" sz="395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6. </a:t>
            </a:r>
            <a:r>
              <a:rPr lang="en-US" sz="395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SpellChecker: </a:t>
            </a:r>
            <a:r>
              <a:rPr lang="en-US" sz="395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Correcting spelling mistakes.</a:t>
            </a:r>
          </a:p>
          <a:p>
            <a:pPr algn="l">
              <a:lnSpc>
                <a:spcPts val="3824"/>
              </a:lnSpc>
            </a:pPr>
            <a:r>
              <a:rPr lang="en-US" sz="395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7. Matplotlib &amp; Seaborn: </a:t>
            </a:r>
            <a:r>
              <a:rPr lang="en-US" sz="395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visualization.</a:t>
            </a:r>
          </a:p>
          <a:p>
            <a:pPr algn="l">
              <a:lnSpc>
                <a:spcPts val="3824"/>
              </a:lnSpc>
            </a:pPr>
            <a:r>
              <a:rPr lang="en-US" sz="395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8. </a:t>
            </a:r>
            <a:r>
              <a:rPr lang="en-US" sz="395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WordCloud: </a:t>
            </a:r>
            <a:r>
              <a:rPr lang="en-US" sz="395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Word cloud generation.</a:t>
            </a:r>
          </a:p>
          <a:p>
            <a:pPr algn="l">
              <a:lnSpc>
                <a:spcPts val="3824"/>
              </a:lnSpc>
            </a:pPr>
            <a:r>
              <a:rPr lang="en-US" sz="395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9. </a:t>
            </a:r>
            <a:r>
              <a:rPr lang="en-US" sz="395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Scikit-Learn: </a:t>
            </a:r>
            <a:r>
              <a:rPr lang="en-US" sz="395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TF-IDF vectorization and K-Means clustering.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13048" y="1181100"/>
            <a:ext cx="1001490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Outcomes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4511039" y="2371030"/>
            <a:ext cx="9265923" cy="6787281"/>
          </a:xfrm>
          <a:custGeom>
            <a:avLst/>
            <a:gdLst/>
            <a:ahLst/>
            <a:cxnLst/>
            <a:rect r="r" b="b" t="t" l="l"/>
            <a:pathLst>
              <a:path h="6787281" w="9265923">
                <a:moveTo>
                  <a:pt x="0" y="0"/>
                </a:moveTo>
                <a:lnTo>
                  <a:pt x="9265922" y="0"/>
                </a:lnTo>
                <a:lnTo>
                  <a:pt x="9265922" y="6787280"/>
                </a:lnTo>
                <a:lnTo>
                  <a:pt x="0" y="6787280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-33191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3609590" y="2371030"/>
            <a:ext cx="10199187" cy="5574896"/>
          </a:xfrm>
          <a:custGeom>
            <a:avLst/>
            <a:gdLst/>
            <a:ahLst/>
            <a:cxnLst/>
            <a:rect r="r" b="b" t="t" l="l"/>
            <a:pathLst>
              <a:path h="5574896" w="10199187">
                <a:moveTo>
                  <a:pt x="0" y="0"/>
                </a:moveTo>
                <a:lnTo>
                  <a:pt x="10199187" y="0"/>
                </a:lnTo>
                <a:lnTo>
                  <a:pt x="10199187" y="5574896"/>
                </a:lnTo>
                <a:lnTo>
                  <a:pt x="0" y="5574896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-3119" t="0" r="-17884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3312643" y="2169531"/>
            <a:ext cx="11182129" cy="5947938"/>
          </a:xfrm>
          <a:custGeom>
            <a:avLst/>
            <a:gdLst/>
            <a:ahLst/>
            <a:cxnLst/>
            <a:rect r="r" b="b" t="t" l="l"/>
            <a:pathLst>
              <a:path h="5947938" w="11182129">
                <a:moveTo>
                  <a:pt x="0" y="0"/>
                </a:moveTo>
                <a:lnTo>
                  <a:pt x="11182129" y="0"/>
                </a:lnTo>
                <a:lnTo>
                  <a:pt x="11182129" y="5947938"/>
                </a:lnTo>
                <a:lnTo>
                  <a:pt x="0" y="5947938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-3034" t="0" r="-7332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DAGKC7hpPC0</dc:identifier>
  <dcterms:modified xsi:type="dcterms:W3CDTF">2011-08-01T06:04:30Z</dcterms:modified>
  <cp:revision>1</cp:revision>
  <dc:title>INTEL PRODUCTS SENTIMENT ANALYSIS FROM ONLINE REVIEWS</dc:title>
</cp:coreProperties>
</file>