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318" r:id="rId5"/>
    <p:sldId id="308" r:id="rId6"/>
    <p:sldId id="310" r:id="rId7"/>
    <p:sldId id="312" r:id="rId8"/>
    <p:sldId id="311" r:id="rId9"/>
    <p:sldId id="313" r:id="rId10"/>
    <p:sldId id="295" r:id="rId11"/>
    <p:sldId id="309" r:id="rId12"/>
    <p:sldId id="299" r:id="rId13"/>
    <p:sldId id="315" r:id="rId14"/>
    <p:sldId id="316" r:id="rId15"/>
    <p:sldId id="317" r:id="rId16"/>
    <p:sldId id="300" r:id="rId17"/>
    <p:sldId id="297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E6539-798D-4278-88B5-A3790A303AEE}">
          <p14:sldIdLst>
            <p14:sldId id="256"/>
            <p14:sldId id="257"/>
            <p14:sldId id="269"/>
            <p14:sldId id="318"/>
            <p14:sldId id="308"/>
            <p14:sldId id="310"/>
            <p14:sldId id="312"/>
            <p14:sldId id="311"/>
            <p14:sldId id="313"/>
            <p14:sldId id="295"/>
            <p14:sldId id="309"/>
            <p14:sldId id="299"/>
            <p14:sldId id="315"/>
            <p14:sldId id="316"/>
            <p14:sldId id="317"/>
            <p14:sldId id="300"/>
          </p14:sldIdLst>
        </p14:section>
        <p14:section name="Untitled Section" id="{0BDDE2FE-61AE-4DCF-BDA9-3BBA2D77EFEC}">
          <p14:sldIdLst>
            <p14:sldId id="297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9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5FC7-F23C-4698-AA84-1EC4A7442BB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584C-3A75-475E-B031-811CA13F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9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0FCC-E91D-461F-9718-BCDF45E5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98255-9AD0-458C-9DBF-99D50B09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268C-A99E-42DE-93BC-1311BD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0848-021C-47F4-B622-BCECB3CE4577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04AE-71CA-4912-BADB-C437261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D1AD-BB38-4914-8120-3096E23B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E90A-DC2E-426F-B158-1E0B4A63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314B-9E47-4596-B627-14D2B3395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F2C3-AE93-4097-A6B5-2F7041A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BF8-668E-418B-8B91-A4D54BDF7902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0813-1982-4062-B897-C2CABE59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C342-1A33-44A2-A213-11BE7BA7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AB4B8-5475-48D8-8232-1ECF17783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5369C-9E05-4563-A460-6AC41208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2242-9AAA-47FD-B4E9-147E4C28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764-2687-456D-A273-453FB935B9DE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3B6F-C8E2-4BDA-9D64-15E49EDD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B442-D2D2-40E5-91D1-240D9CC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FE17-67A1-4D72-923C-8516F58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3EA8-50A9-4A5D-BE49-4829AB9B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78D5-A621-434D-A7DA-F538FB2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2FE-B569-49B5-85F0-AA91728E8299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6FB6-43CE-41BC-B3CF-49338D4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D791-B6A9-4835-85F1-76FC685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0E8-A73B-40AD-911C-D5C8090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A6B6-ED92-4D12-9E76-08A0A2FF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2AEB-08CC-4848-AE24-172B30F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6A1-B675-432D-B6F1-519BC2862A78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104F-DD5E-4412-9FF3-CB2184B0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813C-5C54-41A6-9E5E-77D551D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D3CE-16B8-4F1A-9406-412C1360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33C1-2C0C-4F6D-A94E-180A0B626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9851-1BEA-4190-8509-F0FB88C0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0C600-BF07-48D8-9D3A-2609339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E859-BE00-49AD-A7C8-9610962F1E6E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1E07-7C34-4BD3-81C6-95D95C1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D1F7-0A29-44A1-A217-3B1F47F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6A59-2E92-4145-92CF-E6DFD1D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961B3-0798-4BA4-9B03-688D7B64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5E7D-648F-4B9D-843C-A1694C940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02AD7-203B-4ABB-9FF1-F8F10BC2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79BC8-8536-48C5-B063-65B86154D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4BC1E-6402-4FBF-9BDC-9B40C0DC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D7E-852D-442A-99E8-B391251EDC9F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0F98-8D23-4EDD-8FEB-C702596C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30340-5C34-4C03-83AC-D4722FF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C342-C907-4F98-996D-8AA32D7D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3E86D-BA2E-44DD-8D61-5EDC5A9E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D036-614E-4C48-BBCE-E7554C69F1A2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6142-B4AF-4B88-8A49-12CA1695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D06BE-8AD0-45CF-A5B2-52A11B00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B0ED-132C-4208-AA39-6185E8EE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C5B6-C5B7-475C-98A4-38CFAFC0ACE4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416D7-C621-46E0-964D-1A1956A0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62119-D75A-4A4B-81FC-464EFAC4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1EB-3B52-4C33-9463-1C229C0F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6CF8-E5F3-4ED4-94DF-BBB34A46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9147-616A-41D0-8AF3-549BBBEA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9120-FD28-4407-B7DA-3630A813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19A-301C-4C76-A533-F9C6C51C8096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6CBD9-F451-43D8-942C-83AD2984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60C3-28F8-4ADB-BFC8-4DC8F853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51F-EF33-47A2-9DD1-78ED6A3F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BF522-6B03-48B7-9470-ED20B3CA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86952-89B1-4CD0-A11F-A27023F83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1AFF-00A9-44C5-A99F-417E85CA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043A-1035-4956-84C5-A6B3AEFFEEEB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D3C9-35AB-425D-AD64-0ED0B2D4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68D5-7B8C-4CDD-B5AE-553840D1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C1BCF-E67A-4FB8-91E0-162A053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B417-56A4-4443-9EDB-CCB807F4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9A9A-E56C-43DF-B1CA-E95B90CE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7EBA-0D33-43BA-A309-DBFE67664919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B8B9-0F49-4892-9F5C-43150379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A35E-118C-454E-A257-97BC96EE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11D-E88E-4EE8-A6BA-92620B001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254"/>
            <a:ext cx="9144000" cy="169970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ea typeface="Arial MT"/>
                <a:cs typeface="Arial MT"/>
              </a:rPr>
              <a:t>Automatic Room Lights</a:t>
            </a:r>
            <a:br>
              <a:rPr lang="en-US" sz="4800" b="1" dirty="0">
                <a:effectLst/>
                <a:latin typeface="Arial" panose="020B0604020202020204" pitchFamily="34" charset="0"/>
                <a:ea typeface="Arial MT"/>
                <a:cs typeface="Arial MT"/>
              </a:rPr>
            </a:br>
            <a:r>
              <a:rPr lang="en-US" sz="4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Using IoT</a:t>
            </a:r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52E7-FB8A-4119-95DD-680DDF6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459A6-F987-4386-B635-E98CAC00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0423"/>
          </a:xfrm>
        </p:spPr>
        <p:txBody>
          <a:bodyPr>
            <a:normAutofit/>
          </a:bodyPr>
          <a:lstStyle/>
          <a:p>
            <a:r>
              <a:rPr lang="en-IN" sz="3000" b="1" dirty="0"/>
              <a:t>ISHA R SALIAN</a:t>
            </a:r>
          </a:p>
          <a:p>
            <a:r>
              <a:rPr lang="en-IN" sz="2300" dirty="0"/>
              <a:t>(4NM19EC065)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>
                <a:effectLst/>
                <a:ea typeface="Calibri" panose="020F0502020204030204" pitchFamily="34" charset="0"/>
              </a:rPr>
              <a:t> </a:t>
            </a:r>
            <a:r>
              <a:rPr lang="en-US" sz="1700" b="1" dirty="0">
                <a:effectLst/>
                <a:ea typeface="Calibri" panose="020F0502020204030204" pitchFamily="34" charset="0"/>
              </a:rPr>
              <a:t>Department of Electronics and Communication Engineering </a:t>
            </a:r>
            <a:endParaRPr lang="en-IN" sz="1700" b="1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b="1" dirty="0">
                <a:effectLst/>
                <a:ea typeface="Calibri" panose="020F0502020204030204" pitchFamily="34" charset="0"/>
              </a:rPr>
              <a:t>NMAM Institute of Technology, </a:t>
            </a:r>
            <a:r>
              <a:rPr lang="en-US" sz="1700" b="1" dirty="0" err="1">
                <a:effectLst/>
                <a:ea typeface="Calibri" panose="020F0502020204030204" pitchFamily="34" charset="0"/>
              </a:rPr>
              <a:t>Nitte</a:t>
            </a:r>
            <a:r>
              <a:rPr lang="en-IN" sz="1700" b="1" dirty="0">
                <a:effectLst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98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FAFC0-46E3-1F3C-7068-6645094B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5" y="1392961"/>
            <a:ext cx="8200345" cy="4238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9377D-21E5-0C3E-ADAB-4420980B5401}"/>
              </a:ext>
            </a:extLst>
          </p:cNvPr>
          <p:cNvSpPr txBox="1"/>
          <p:nvPr/>
        </p:nvSpPr>
        <p:spPr>
          <a:xfrm flipH="1">
            <a:off x="4691743" y="5987018"/>
            <a:ext cx="51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When no people present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B181542E-7721-1E0B-12D7-1F121FE4EB82}"/>
              </a:ext>
            </a:extLst>
          </p:cNvPr>
          <p:cNvSpPr/>
          <p:nvPr/>
        </p:nvSpPr>
        <p:spPr>
          <a:xfrm>
            <a:off x="8810028" y="2113178"/>
            <a:ext cx="1288172" cy="829749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/>
              <a:t>Entry Sensor</a:t>
            </a:r>
            <a:endParaRPr lang="en-IN" sz="18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82486EB-4A16-DB0F-54EF-D702EBA74BA8}"/>
              </a:ext>
            </a:extLst>
          </p:cNvPr>
          <p:cNvSpPr/>
          <p:nvPr/>
        </p:nvSpPr>
        <p:spPr>
          <a:xfrm>
            <a:off x="9592014" y="3085325"/>
            <a:ext cx="1315472" cy="82974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 Sensor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1E5536D-B3FD-FDA1-DDE3-DCF9C881F602}"/>
              </a:ext>
            </a:extLst>
          </p:cNvPr>
          <p:cNvSpPr/>
          <p:nvPr/>
        </p:nvSpPr>
        <p:spPr>
          <a:xfrm>
            <a:off x="-762000" y="6858000"/>
            <a:ext cx="45719" cy="6531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8C8F44FC-0375-29DE-08CD-0C5A6C4AE130}"/>
              </a:ext>
            </a:extLst>
          </p:cNvPr>
          <p:cNvSpPr/>
          <p:nvPr/>
        </p:nvSpPr>
        <p:spPr>
          <a:xfrm>
            <a:off x="3245902" y="2942927"/>
            <a:ext cx="1288172" cy="668564"/>
          </a:xfrm>
          <a:prstGeom prst="borderCallout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 state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61F6B5C3-35B2-42B4-E02C-73DF16F69C8C}"/>
              </a:ext>
            </a:extLst>
          </p:cNvPr>
          <p:cNvSpPr/>
          <p:nvPr/>
        </p:nvSpPr>
        <p:spPr>
          <a:xfrm>
            <a:off x="7074106" y="3512232"/>
            <a:ext cx="1042372" cy="758109"/>
          </a:xfrm>
          <a:prstGeom prst="borderCallout1">
            <a:avLst>
              <a:gd name="adj1" fmla="val 18750"/>
              <a:gd name="adj2" fmla="val -8333"/>
              <a:gd name="adj3" fmla="val 197575"/>
              <a:gd name="adj4" fmla="val -217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 switched off</a:t>
            </a:r>
          </a:p>
        </p:txBody>
      </p:sp>
    </p:spTree>
    <p:extLst>
      <p:ext uri="{BB962C8B-B14F-4D97-AF65-F5344CB8AC3E}">
        <p14:creationId xmlns:p14="http://schemas.microsoft.com/office/powerpoint/2010/main" val="196963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9377D-21E5-0C3E-ADAB-4420980B5401}"/>
              </a:ext>
            </a:extLst>
          </p:cNvPr>
          <p:cNvSpPr txBox="1"/>
          <p:nvPr/>
        </p:nvSpPr>
        <p:spPr>
          <a:xfrm flipH="1">
            <a:off x="4145628" y="5919736"/>
            <a:ext cx="519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When people are present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1E5536D-B3FD-FDA1-DDE3-DCF9C881F602}"/>
              </a:ext>
            </a:extLst>
          </p:cNvPr>
          <p:cNvSpPr/>
          <p:nvPr/>
        </p:nvSpPr>
        <p:spPr>
          <a:xfrm>
            <a:off x="-762000" y="6858000"/>
            <a:ext cx="45719" cy="6531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picture containing indoor, computer, cable, computer&#10;&#10;Description automatically generated">
            <a:extLst>
              <a:ext uri="{FF2B5EF4-FFF2-40B4-BE49-F238E27FC236}">
                <a16:creationId xmlns:a16="http://schemas.microsoft.com/office/drawing/2014/main" id="{3705108D-88B2-1111-29B6-46DF8F27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43" y="1126406"/>
            <a:ext cx="8351845" cy="4288351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2333198-3A50-3764-6419-67C5EBB3A14D}"/>
              </a:ext>
            </a:extLst>
          </p:cNvPr>
          <p:cNvSpPr/>
          <p:nvPr/>
        </p:nvSpPr>
        <p:spPr>
          <a:xfrm>
            <a:off x="3297485" y="2602017"/>
            <a:ext cx="1288172" cy="668564"/>
          </a:xfrm>
          <a:prstGeom prst="borderCallout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state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FB62CA5-A64C-138B-CD63-E3D9332AFCED}"/>
              </a:ext>
            </a:extLst>
          </p:cNvPr>
          <p:cNvSpPr/>
          <p:nvPr/>
        </p:nvSpPr>
        <p:spPr>
          <a:xfrm>
            <a:off x="7125419" y="3270583"/>
            <a:ext cx="1038193" cy="735809"/>
          </a:xfrm>
          <a:prstGeom prst="borderCallout1">
            <a:avLst>
              <a:gd name="adj1" fmla="val 18750"/>
              <a:gd name="adj2" fmla="val -8333"/>
              <a:gd name="adj3" fmla="val 197575"/>
              <a:gd name="adj4" fmla="val -217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 triggered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10EA0AA-C997-D07C-E5AD-4D25F6562454}"/>
              </a:ext>
            </a:extLst>
          </p:cNvPr>
          <p:cNvSpPr/>
          <p:nvPr/>
        </p:nvSpPr>
        <p:spPr>
          <a:xfrm>
            <a:off x="10148585" y="2798276"/>
            <a:ext cx="1315472" cy="82974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 Sensor</a:t>
            </a:r>
          </a:p>
        </p:txBody>
      </p:sp>
      <p:sp>
        <p:nvSpPr>
          <p:cNvPr id="18" name="Callout: Line with Accent Bar 17">
            <a:extLst>
              <a:ext uri="{FF2B5EF4-FFF2-40B4-BE49-F238E27FC236}">
                <a16:creationId xmlns:a16="http://schemas.microsoft.com/office/drawing/2014/main" id="{7958AD93-83BB-0D19-F350-0E2A41A1D409}"/>
              </a:ext>
            </a:extLst>
          </p:cNvPr>
          <p:cNvSpPr/>
          <p:nvPr/>
        </p:nvSpPr>
        <p:spPr>
          <a:xfrm>
            <a:off x="9338114" y="1841293"/>
            <a:ext cx="1288172" cy="829749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Entry Sensor</a:t>
            </a:r>
          </a:p>
        </p:txBody>
      </p:sp>
    </p:spTree>
    <p:extLst>
      <p:ext uri="{BB962C8B-B14F-4D97-AF65-F5344CB8AC3E}">
        <p14:creationId xmlns:p14="http://schemas.microsoft.com/office/powerpoint/2010/main" val="142656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196814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6DDE-37A2-21B0-CA1B-70BE7689403E}"/>
              </a:ext>
            </a:extLst>
          </p:cNvPr>
          <p:cNvSpPr txBox="1"/>
          <p:nvPr/>
        </p:nvSpPr>
        <p:spPr>
          <a:xfrm>
            <a:off x="1994309" y="4996948"/>
            <a:ext cx="33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A102B-E0D8-86CA-F174-FB7743AA8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" y="1779236"/>
            <a:ext cx="11392740" cy="1859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A9064-682F-752E-556D-164A9E3FE579}"/>
              </a:ext>
            </a:extLst>
          </p:cNvPr>
          <p:cNvSpPr txBox="1"/>
          <p:nvPr/>
        </p:nvSpPr>
        <p:spPr>
          <a:xfrm>
            <a:off x="1555283" y="4160190"/>
            <a:ext cx="979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Serial Monitor Output: When </a:t>
            </a:r>
            <a:r>
              <a:rPr lang="en-IN" sz="2400" b="1" dirty="0" err="1"/>
              <a:t>Wifi</a:t>
            </a:r>
            <a:r>
              <a:rPr lang="en-IN" sz="2400" b="1" dirty="0"/>
              <a:t> module is connected to mobile hotspot</a:t>
            </a:r>
          </a:p>
        </p:txBody>
      </p:sp>
    </p:spTree>
    <p:extLst>
      <p:ext uri="{BB962C8B-B14F-4D97-AF65-F5344CB8AC3E}">
        <p14:creationId xmlns:p14="http://schemas.microsoft.com/office/powerpoint/2010/main" val="2692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196814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6DDE-37A2-21B0-CA1B-70BE7689403E}"/>
              </a:ext>
            </a:extLst>
          </p:cNvPr>
          <p:cNvSpPr txBox="1"/>
          <p:nvPr/>
        </p:nvSpPr>
        <p:spPr>
          <a:xfrm>
            <a:off x="1994309" y="4996948"/>
            <a:ext cx="33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9064-682F-752E-556D-164A9E3FE579}"/>
              </a:ext>
            </a:extLst>
          </p:cNvPr>
          <p:cNvSpPr txBox="1"/>
          <p:nvPr/>
        </p:nvSpPr>
        <p:spPr>
          <a:xfrm>
            <a:off x="1208507" y="5707915"/>
            <a:ext cx="979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Serial Monitor Output: People present denotes the number of people present in the room. Total count gives the number of people visited in total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ADBF3-C4D8-B2E8-978C-467E8603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26" y="1106108"/>
            <a:ext cx="6837314" cy="45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196814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6DDE-37A2-21B0-CA1B-70BE7689403E}"/>
              </a:ext>
            </a:extLst>
          </p:cNvPr>
          <p:cNvSpPr txBox="1"/>
          <p:nvPr/>
        </p:nvSpPr>
        <p:spPr>
          <a:xfrm>
            <a:off x="1994309" y="4996948"/>
            <a:ext cx="33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9064-682F-752E-556D-164A9E3FE579}"/>
              </a:ext>
            </a:extLst>
          </p:cNvPr>
          <p:cNvSpPr txBox="1"/>
          <p:nvPr/>
        </p:nvSpPr>
        <p:spPr>
          <a:xfrm>
            <a:off x="1208507" y="5707915"/>
            <a:ext cx="979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Local Server Output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A1635-3F76-2ED5-E9FC-5192A9A8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4" y="1004486"/>
            <a:ext cx="8919342" cy="46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196814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4800" b="1" i="0" dirty="0">
                <a:solidFill>
                  <a:srgbClr val="111111"/>
                </a:solidFill>
                <a:effectLst/>
              </a:rPr>
              <a:t>RESULTS</a:t>
            </a:r>
            <a:endParaRPr lang="en-IN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56DDE-37A2-21B0-CA1B-70BE7689403E}"/>
              </a:ext>
            </a:extLst>
          </p:cNvPr>
          <p:cNvSpPr txBox="1"/>
          <p:nvPr/>
        </p:nvSpPr>
        <p:spPr>
          <a:xfrm>
            <a:off x="1994309" y="4996948"/>
            <a:ext cx="33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9064-682F-752E-556D-164A9E3FE579}"/>
              </a:ext>
            </a:extLst>
          </p:cNvPr>
          <p:cNvSpPr txBox="1"/>
          <p:nvPr/>
        </p:nvSpPr>
        <p:spPr>
          <a:xfrm>
            <a:off x="1208507" y="5707915"/>
            <a:ext cx="979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Local Server Output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19AA-3BDC-B1A3-FBCB-F21D5D92E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57" y="840040"/>
            <a:ext cx="9073415" cy="48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041-8DBA-386E-3BA0-DE8E9C19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13AA-8757-C98A-4457-8C836C99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project successfully achieves its objectives of turning the lights on when people are present and turning them off when no one is present in the room.</a:t>
            </a:r>
          </a:p>
          <a:p>
            <a:pPr algn="just"/>
            <a:r>
              <a:rPr lang="en-US" sz="2400" dirty="0"/>
              <a:t>Additionally, the system accurately counts the number of persons who enter and exit the room.</a:t>
            </a:r>
          </a:p>
          <a:p>
            <a:pPr algn="just"/>
            <a:r>
              <a:rPr lang="en-US" sz="2400" dirty="0"/>
              <a:t>This project demonstrates the effectiveness of integrating IoT technologies and PIR sensors for energy-efficient and automated lighting control, as well as providing valuable data on occupancy patterns.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AA938-2883-A882-A466-22A6915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EA48-A9BA-4DDC-9DE5-1FAF22CA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87" y="273170"/>
            <a:ext cx="10515600" cy="953035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F059-399F-4FF5-99F3-9EC7328B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D12BF-391B-4F97-894B-4BE84EE4F06B}"/>
              </a:ext>
            </a:extLst>
          </p:cNvPr>
          <p:cNvSpPr txBox="1"/>
          <p:nvPr/>
        </p:nvSpPr>
        <p:spPr>
          <a:xfrm>
            <a:off x="1222215" y="1576109"/>
            <a:ext cx="9498187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E7C24-31C3-F049-E6C1-81603FCA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1130300"/>
            <a:ext cx="3854450" cy="11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A044C5-5B05-F56F-E8C9-AD4DDC21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1104900"/>
            <a:ext cx="2897188" cy="11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F959F1-6695-3B7A-BFC4-7F0CC9602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1106488"/>
            <a:ext cx="3609975" cy="11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B3E2357-DE71-43E8-BA86-0A325B6E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87" y="1208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37A29-B4AE-AEA7-F88D-6149F97E94AA}"/>
              </a:ext>
            </a:extLst>
          </p:cNvPr>
          <p:cNvSpPr txBox="1"/>
          <p:nvPr/>
        </p:nvSpPr>
        <p:spPr>
          <a:xfrm>
            <a:off x="1222214" y="1709295"/>
            <a:ext cx="8900731" cy="306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Mahesh Kumar Singh ”Arduino based: Automatic Room Light Control” department of ECE, Buddha Institute of Technology, Gorakhpur (Uttar Pradesh), India.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41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[1] Karthikeyan. R.A, [2] </a:t>
            </a:r>
            <a:r>
              <a:rPr lang="en-US" sz="2000" dirty="0">
                <a:ea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iyush. D “Automatic Lighting Using Arduino and PIR Sensor”, International Journal of Computer Science Trends and Technology, Volume 6, Sept Oct 2018.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[1]Abhishek N Vaghela,[2]Bhavin D Gujjar “Automatic Switch using PIR Sensor” International Journal of Engineering Development and Research.</a:t>
            </a:r>
            <a:endParaRPr lang="en-IN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2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A8EA4-1B27-4F6D-107E-FE3804431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C5011-3FE4-F8C7-85BC-481F907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6229-5759-48B7-A6FB-190B6F9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5540-8781-4434-87B3-3E356D37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65" y="1233964"/>
            <a:ext cx="9750136" cy="521398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</a:rPr>
              <a:t>Lowering utility costs, electricity usage or ensuring safety and security – Basic requirements of almost all institutions.</a:t>
            </a:r>
          </a:p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</a:rPr>
              <a:t>The project focuses on creating an Internet of Things (IoT) system for automatic room lighting and person counting using two Passive Infrared (PIR) sensors.</a:t>
            </a:r>
          </a:p>
          <a:p>
            <a:pPr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ea typeface="Arial MT"/>
              <a:cs typeface="Arial MT"/>
            </a:endParaRPr>
          </a:p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</a:rPr>
              <a:t>In addition to lighting control, the project incorporates a person counting feature that provides valuable data on room occupancy patterns and utilization.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b="0" i="0" u="none" strike="noStrike" dirty="0">
              <a:effectLst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</a:rPr>
              <a:t>The combination of PIR sensors, IoT connectivity, and intelligent automation brings about a smart and efficient solution for managing room lighting and occupancy detection.</a:t>
            </a:r>
          </a:p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</a:rPr>
              <a:t>The project contributes to sustainable practices by reducing unnecessary energy consumption and promoting a more responsive and comfortable environment for users.</a:t>
            </a:r>
          </a:p>
          <a:p>
            <a:pPr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cs typeface="Arial" panose="020B0604020202020204" pitchFamily="34" charset="0"/>
            </a:endParaRPr>
          </a:p>
          <a:p>
            <a:pPr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project has numerous practical applications in various domains, including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museums, libraries, go-downs etc.,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where efficient space utilization and energy management are crucial.</a:t>
            </a:r>
            <a:endParaRPr lang="en-US" sz="2000" dirty="0">
              <a:solidFill>
                <a:srgbClr val="6C6C6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DFA92-CA97-43C8-B244-A1DAA925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39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OBJECTIVE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marR="71755" lvl="0" algn="just">
              <a:lnSpc>
                <a:spcPct val="145000"/>
              </a:lnSpc>
              <a:spcBef>
                <a:spcPts val="81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8955" algn="l"/>
                <a:tab pos="529590" algn="l"/>
              </a:tabLst>
            </a:pPr>
            <a:r>
              <a:rPr lang="en-US" sz="2000" dirty="0">
                <a:effectLst/>
                <a:ea typeface="Arial MT"/>
                <a:cs typeface="Arial MT"/>
              </a:rPr>
              <a:t>To design a system that can detect the presence of people in a roo</a:t>
            </a:r>
            <a:r>
              <a:rPr lang="en-US" sz="2000" dirty="0">
                <a:ea typeface="Arial MT"/>
                <a:cs typeface="Arial MT"/>
              </a:rPr>
              <a:t>m using a PIR(Passive Infrared) sensors.</a:t>
            </a:r>
            <a:endParaRPr lang="en-US" sz="2000" dirty="0">
              <a:effectLst/>
              <a:ea typeface="Arial MT"/>
              <a:cs typeface="Arial MT"/>
            </a:endParaRPr>
          </a:p>
          <a:p>
            <a:pPr marR="71755" lvl="0" algn="just">
              <a:lnSpc>
                <a:spcPct val="145000"/>
              </a:lnSpc>
              <a:spcBef>
                <a:spcPts val="81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8955" algn="l"/>
                <a:tab pos="529590" algn="l"/>
              </a:tabLst>
            </a:pPr>
            <a:r>
              <a:rPr lang="en-US" sz="2000" dirty="0">
                <a:ea typeface="Arial MT"/>
                <a:cs typeface="Arial MT"/>
              </a:rPr>
              <a:t>To program an io cube Devkit microcontroller to receive signals from the PIR sensor and send commands to the lighting system based on occupancy.</a:t>
            </a:r>
            <a:endParaRPr lang="en-US" sz="2000" dirty="0">
              <a:effectLst/>
              <a:ea typeface="Arial MT"/>
              <a:cs typeface="Arial MT"/>
            </a:endParaRPr>
          </a:p>
          <a:p>
            <a:pPr marR="71755" lvl="0" algn="just">
              <a:lnSpc>
                <a:spcPct val="145000"/>
              </a:lnSpc>
              <a:spcBef>
                <a:spcPts val="81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8955" algn="l"/>
                <a:tab pos="529590" algn="l"/>
              </a:tabLst>
            </a:pPr>
            <a:r>
              <a:rPr lang="en-US" sz="2000" dirty="0">
                <a:effectLst/>
                <a:ea typeface="Arial MT"/>
                <a:cs typeface="Arial MT"/>
              </a:rPr>
              <a:t>To</a:t>
            </a:r>
            <a:r>
              <a:rPr lang="en-US" sz="2000" spc="-10" dirty="0">
                <a:effectLst/>
                <a:ea typeface="Arial MT"/>
                <a:cs typeface="Arial MT"/>
              </a:rPr>
              <a:t> display the number of people entering and leaving the room, status of light and total number of people visited, </a:t>
            </a:r>
            <a:r>
              <a:rPr lang="en-US" sz="2000" spc="-10" dirty="0">
                <a:ea typeface="Arial MT"/>
                <a:cs typeface="Arial MT"/>
              </a:rPr>
              <a:t>in the local server.</a:t>
            </a:r>
            <a:endParaRPr lang="en-US" sz="2000" dirty="0">
              <a:effectLst/>
              <a:ea typeface="Arial MT"/>
              <a:cs typeface="Arial M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Block diagram: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effectLst/>
              <a:ea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4D5C9-48E3-A083-64A4-C9FB5B71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1800767"/>
            <a:ext cx="5975993" cy="4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a typeface="Arial MT"/>
                <a:cs typeface="Arial MT"/>
              </a:rPr>
              <a:t>R</a:t>
            </a:r>
            <a:r>
              <a:rPr lang="en-US" sz="2000" dirty="0">
                <a:effectLst/>
                <a:ea typeface="Arial MT"/>
                <a:cs typeface="Arial MT"/>
              </a:rPr>
              <a:t>equired components: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a typeface="Arial MT"/>
                <a:cs typeface="Arial MT"/>
              </a:rPr>
              <a:t>	</a:t>
            </a:r>
            <a:r>
              <a:rPr lang="en-US" sz="2000" dirty="0">
                <a:effectLst/>
                <a:ea typeface="Arial MT"/>
                <a:cs typeface="Arial MT"/>
              </a:rPr>
              <a:t>Microcontroller board (io cube Devkit), two PIR (Passive Infrared) sensors, zero watt bulb, power supply (230V AC), jumper wires.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54606-428B-0086-DE3A-71F68C26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0" y="2946760"/>
            <a:ext cx="3911559" cy="34095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660C1-C3A5-A0CF-B9D9-A710003BE800}"/>
              </a:ext>
            </a:extLst>
          </p:cNvPr>
          <p:cNvCxnSpPr/>
          <p:nvPr/>
        </p:nvCxnSpPr>
        <p:spPr>
          <a:xfrm>
            <a:off x="6977743" y="3429000"/>
            <a:ext cx="185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5C5CEE-6371-0414-9E71-9ACE89CA4ACF}"/>
              </a:ext>
            </a:extLst>
          </p:cNvPr>
          <p:cNvSpPr txBox="1"/>
          <p:nvPr/>
        </p:nvSpPr>
        <p:spPr>
          <a:xfrm>
            <a:off x="8828314" y="3244334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USB SERIAL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CC061E-5CC8-C549-94C1-914F730C9FD2}"/>
              </a:ext>
            </a:extLst>
          </p:cNvPr>
          <p:cNvCxnSpPr/>
          <p:nvPr/>
        </p:nvCxnSpPr>
        <p:spPr>
          <a:xfrm>
            <a:off x="6095999" y="3962400"/>
            <a:ext cx="273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95EAC-678F-8921-CD3C-27DAD7D1E23C}"/>
              </a:ext>
            </a:extLst>
          </p:cNvPr>
          <p:cNvCxnSpPr/>
          <p:nvPr/>
        </p:nvCxnSpPr>
        <p:spPr>
          <a:xfrm flipH="1">
            <a:off x="2873829" y="5072743"/>
            <a:ext cx="209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3B0B82-56F3-CA7E-C502-F2152715156B}"/>
              </a:ext>
            </a:extLst>
          </p:cNvPr>
          <p:cNvCxnSpPr/>
          <p:nvPr/>
        </p:nvCxnSpPr>
        <p:spPr>
          <a:xfrm flipH="1">
            <a:off x="2960914" y="6127890"/>
            <a:ext cx="210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6237D5-86F0-1D8C-7F51-FB5B8F8106C8}"/>
              </a:ext>
            </a:extLst>
          </p:cNvPr>
          <p:cNvCxnSpPr/>
          <p:nvPr/>
        </p:nvCxnSpPr>
        <p:spPr>
          <a:xfrm>
            <a:off x="6977743" y="4757057"/>
            <a:ext cx="185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A4F19D-C05D-4BAC-E04A-69691D1ED74F}"/>
              </a:ext>
            </a:extLst>
          </p:cNvPr>
          <p:cNvSpPr txBox="1"/>
          <p:nvPr/>
        </p:nvSpPr>
        <p:spPr>
          <a:xfrm>
            <a:off x="8828314" y="377773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0879C-9685-7BF6-969E-B629C0566D94}"/>
              </a:ext>
            </a:extLst>
          </p:cNvPr>
          <p:cNvSpPr txBox="1"/>
          <p:nvPr/>
        </p:nvSpPr>
        <p:spPr>
          <a:xfrm>
            <a:off x="8828314" y="4572007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ESP32S3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45F07-06BC-2CBD-5A84-D4F765CF52A9}"/>
              </a:ext>
            </a:extLst>
          </p:cNvPr>
          <p:cNvSpPr txBox="1"/>
          <p:nvPr/>
        </p:nvSpPr>
        <p:spPr>
          <a:xfrm>
            <a:off x="1943099" y="4870903"/>
            <a:ext cx="20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 RELAY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9DE78-22F6-61FD-54B8-B3009CF87722}"/>
              </a:ext>
            </a:extLst>
          </p:cNvPr>
          <p:cNvSpPr txBox="1"/>
          <p:nvPr/>
        </p:nvSpPr>
        <p:spPr>
          <a:xfrm>
            <a:off x="1906824" y="5943224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RICH GPIO</a:t>
            </a:r>
          </a:p>
        </p:txBody>
      </p:sp>
    </p:spTree>
    <p:extLst>
      <p:ext uri="{BB962C8B-B14F-4D97-AF65-F5344CB8AC3E}">
        <p14:creationId xmlns:p14="http://schemas.microsoft.com/office/powerpoint/2010/main" val="1315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Arial MT"/>
                <a:cs typeface="Arial MT"/>
              </a:rPr>
              <a:t> Hardware setup: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Connect the two PIR sensors to the IoT development kit (e.g., IO Cube </a:t>
            </a:r>
            <a:r>
              <a:rPr lang="en-US" sz="2000" dirty="0" err="1">
                <a:effectLst/>
                <a:ea typeface="Arial MT"/>
                <a:cs typeface="Arial MT"/>
              </a:rPr>
              <a:t>DevKit</a:t>
            </a:r>
            <a:r>
              <a:rPr lang="en-US" sz="2000" dirty="0">
                <a:effectLst/>
                <a:ea typeface="Arial MT"/>
                <a:cs typeface="Arial MT"/>
              </a:rPr>
              <a:t>).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Connect the bulb to the IoT development kit, ensuring it can be controlled through digital signals or a suitable interface.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ea typeface="Arial MT"/>
                <a:cs typeface="Arial MT"/>
              </a:rPr>
              <a:t>2.    Sensor configuration: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Configure the PIR sensors to provide digital output signals indicating motion detection.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Adjust the sensitivity and range of the sensors to ensure accurate detection within the desired area.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ea typeface="Arial MT"/>
                <a:cs typeface="Arial MT"/>
              </a:rPr>
              <a:t>3.    IoT platform setup: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Set up an IoT platform that can receive data from the IoT development kit and control the bulb remotely.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ea typeface="Arial MT"/>
                <a:cs typeface="Arial MT"/>
              </a:rPr>
              <a:t>4. Code implementation: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Develop code for the IoT development kit to handle sensor data and control the bulb based on the number of people in the room.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Continuously monitor the output of the PIR sensors for motion detection events. Maintain a count variable to track the number of people in the room.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Increment the count variable when a person enters the room (PIR sensor 1 detect motion), and decrement it when a person leaves (PIR sensors 2 detect motion for a certain period).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Control the bulb based on the count variable. If the count is greater than or equal to one, turn on the bulb. Otherwise, turn it off.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ea typeface="Arial MT"/>
                <a:cs typeface="Arial MT"/>
              </a:rPr>
              <a:t>5.    Testing and refinement: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Test the system in various scenarios to ensure accurate detection and proper functioning of the bulb control.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Fine-tune the code and sensor settings as needed to optimize performance and minimize false positives or false negatives.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effectLst/>
              <a:ea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sz="4800" b="1" i="0" dirty="0">
                <a:solidFill>
                  <a:srgbClr val="111111"/>
                </a:solidFill>
                <a:effectLst/>
              </a:rPr>
              <a:t>METHODOLOGY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7939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a typeface="Arial MT"/>
                <a:cs typeface="Arial MT"/>
              </a:rPr>
              <a:t>6</a:t>
            </a:r>
            <a:r>
              <a:rPr lang="en-US" sz="2000" dirty="0">
                <a:effectLst/>
                <a:ea typeface="Arial MT"/>
                <a:cs typeface="Arial MT"/>
              </a:rPr>
              <a:t>.    Deployment and monitoring: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Deploy the system in the desired room or environment.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Monitor the system's operation and performance, ensuring that it continues to accurately count the number of people and control the bulb accordingly.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ea typeface="Arial MT"/>
                <a:cs typeface="Arial MT"/>
              </a:rPr>
              <a:t>Regularly maintain and calibrate the sensors if required.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920</Words>
  <Application>Microsoft Office PowerPoint</Application>
  <PresentationFormat>Widescreen</PresentationFormat>
  <Paragraphs>115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Calibri Light</vt:lpstr>
      <vt:lpstr>Roboto</vt:lpstr>
      <vt:lpstr>Symbol</vt:lpstr>
      <vt:lpstr>Wingdings</vt:lpstr>
      <vt:lpstr>Office Theme</vt:lpstr>
      <vt:lpstr>Automatic Room Lights Using IoT </vt:lpstr>
      <vt:lpstr>INTRODUCTION</vt:lpstr>
      <vt:lpstr> OBJECTIVE</vt:lpstr>
      <vt:lpstr> METHODOLOGY</vt:lpstr>
      <vt:lpstr> METHODOLOGY</vt:lpstr>
      <vt:lpstr> METHODOLOGY</vt:lpstr>
      <vt:lpstr> METHODOLOGY</vt:lpstr>
      <vt:lpstr> METHODOLOGY</vt:lpstr>
      <vt:lpstr> METHODOLOGY</vt:lpstr>
      <vt:lpstr> RESULTS</vt:lpstr>
      <vt:lpstr> RESULTS</vt:lpstr>
      <vt:lpstr> RESULTS</vt:lpstr>
      <vt:lpstr> RESULTS</vt:lpstr>
      <vt:lpstr> RESULTS</vt:lpstr>
      <vt:lpstr> 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&gt;</dc:title>
  <dc:creator>Sinchan</dc:creator>
  <cp:lastModifiedBy>isha salian</cp:lastModifiedBy>
  <cp:revision>87</cp:revision>
  <dcterms:created xsi:type="dcterms:W3CDTF">2021-04-23T06:32:12Z</dcterms:created>
  <dcterms:modified xsi:type="dcterms:W3CDTF">2023-06-04T16:43:20Z</dcterms:modified>
</cp:coreProperties>
</file>