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75" r:id="rId5"/>
    <p:sldId id="261" r:id="rId6"/>
    <p:sldId id="262" r:id="rId7"/>
    <p:sldId id="276" r:id="rId8"/>
    <p:sldId id="263" r:id="rId9"/>
    <p:sldId id="277" r:id="rId10"/>
    <p:sldId id="264" r:id="rId11"/>
    <p:sldId id="266" r:id="rId12"/>
    <p:sldId id="278" r:id="rId13"/>
    <p:sldId id="267" r:id="rId14"/>
    <p:sldId id="268" r:id="rId15"/>
    <p:sldId id="279" r:id="rId16"/>
    <p:sldId id="260" r:id="rId17"/>
    <p:sldId id="269" r:id="rId18"/>
    <p:sldId id="280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700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5F327E-47F4-4385-9B2A-57FFAF455B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EF7237-26E1-42A1-A14E-8E0578AFB6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98890-82A4-43B8-A114-4B0C340F61C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76E8D-D63B-4BC8-AD83-01A68CF8F2D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E9449-3987-4E49-9948-54CC13F5C8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27F0D-3F1E-4343-829B-F2F192D437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4716-E8C9-4C8A-A516-2D012C2ED5F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4A33E-6CAD-4BDE-A44B-9CB5AC3A30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53B3E-9C04-4452-B385-88F81F36F60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F985D-70D6-422F-83F3-A53070951CC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77646-BC1E-44C1-B8C1-737A20E989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7413-BBC0-4E54-8408-7F8D88EBF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C23F6-606F-462A-8424-28E6BFAB9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D75E-ED19-43E8-BF9D-3A3638AA7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29596-1292-42DE-93A8-BCC6018BD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D17EC-B847-4722-BB23-C11392B8E7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BAE2-ACAF-4C78-A5E5-E5BA30087B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22AC0-199F-439E-842C-7390D7B28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F9A6-D260-4362-8D84-35E0CF4B10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DDB72-2C93-4F32-8879-32F9B36E0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440C4-F62C-49F7-BFBD-310562A418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B7EA4-2C75-42F5-8CBD-F7D2854961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8B8F-4FA5-4675-9B1F-E2D8AA8C2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C852-B99A-44B5-8172-D861F3C4B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976FBEF-E9F6-4939-90E4-1E56AB1B2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22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Chapter 8 </a:t>
            </a:r>
            <a:br>
              <a:rPr lang="en-US" sz="3600" smtClean="0"/>
            </a:br>
            <a:r>
              <a:rPr lang="en-US" sz="3600" smtClean="0"/>
              <a:t>Random-Variate Generation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2800" smtClean="0"/>
              <a:t>Banks, Carson, Nelson &amp; Nicol</a:t>
            </a:r>
          </a:p>
          <a:p>
            <a:pPr algn="r" eaLnBrk="1" hangingPunct="1"/>
            <a:r>
              <a:rPr lang="en-US" sz="2800" i="1" smtClean="0"/>
              <a:t>Discrete-Event System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8337C2-736E-43B5-87BE-6DE24369016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Empirical Continuous Dist’n</a:t>
            </a:r>
            <a:r>
              <a:rPr lang="en-US" sz="2800" smtClean="0"/>
              <a:t> 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eaLnBrk="1" hangingPunct="1"/>
            <a:r>
              <a:rPr lang="en-US" sz="2000" smtClean="0"/>
              <a:t>When theoretical distribution is not applicable</a:t>
            </a:r>
          </a:p>
          <a:p>
            <a:pPr eaLnBrk="1" hangingPunct="1"/>
            <a:r>
              <a:rPr lang="en-US" sz="2000" smtClean="0"/>
              <a:t>To collect empirical data: </a:t>
            </a:r>
          </a:p>
          <a:p>
            <a:pPr lvl="1" eaLnBrk="1" hangingPunct="1"/>
            <a:r>
              <a:rPr lang="en-US" sz="1800" smtClean="0"/>
              <a:t>Resample the observed data (i.e. use the data for the distribution)</a:t>
            </a:r>
          </a:p>
          <a:p>
            <a:pPr lvl="1" eaLnBrk="1" hangingPunct="1"/>
            <a:r>
              <a:rPr lang="en-US" sz="1800" smtClean="0"/>
              <a:t>Interpolate between observed data points to fill in the gaps</a:t>
            </a:r>
          </a:p>
          <a:p>
            <a:pPr eaLnBrk="1" hangingPunct="1"/>
            <a:r>
              <a:rPr lang="en-US" sz="2000" smtClean="0"/>
              <a:t>For a small sample set (size </a:t>
            </a:r>
            <a:r>
              <a:rPr lang="en-US" sz="2000" i="1" smtClean="0"/>
              <a:t>n</a:t>
            </a:r>
            <a:r>
              <a:rPr lang="en-US" sz="2000" smtClean="0"/>
              <a:t>):</a:t>
            </a:r>
          </a:p>
          <a:p>
            <a:pPr lvl="1" eaLnBrk="1" hangingPunct="1"/>
            <a:r>
              <a:rPr lang="en-US" sz="1800" smtClean="0"/>
              <a:t>Arrange the data from smallest to largest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  <a:p>
            <a:pPr lvl="1" eaLnBrk="1" hangingPunct="1"/>
            <a:r>
              <a:rPr lang="en-US" sz="1800" smtClean="0"/>
              <a:t>Assign the probability 1/n to each interval </a:t>
            </a:r>
          </a:p>
          <a:p>
            <a:pPr lvl="1" eaLnBrk="1" hangingPunct="1"/>
            <a:endParaRPr lang="en-US" sz="18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8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		 where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67000" y="3657600"/>
          <a:ext cx="1981200" cy="392113"/>
        </p:xfrm>
        <a:graphic>
          <a:graphicData uri="http://schemas.openxmlformats.org/presentationml/2006/ole">
            <p:oleObj spid="_x0000_s4098" name="Equation" r:id="rId4" imgW="1218960" imgH="241200" progId="Equation.3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486400" y="4114800"/>
          <a:ext cx="1568450" cy="438150"/>
        </p:xfrm>
        <a:graphic>
          <a:graphicData uri="http://schemas.openxmlformats.org/presentationml/2006/ole">
            <p:oleObj spid="_x0000_s4099" name="Equation" r:id="rId5" imgW="863280" imgH="241200" progId="Equation.3">
              <p:embed/>
            </p:oleObj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2057400" y="4648200"/>
          <a:ext cx="3733800" cy="742950"/>
        </p:xfrm>
        <a:graphic>
          <a:graphicData uri="http://schemas.openxmlformats.org/presentationml/2006/ole">
            <p:oleObj spid="_x0000_s4100" name="Equation" r:id="rId6" imgW="2171520" imgH="431640" progId="Equation.3">
              <p:embed/>
            </p:oleObj>
          </a:graphicData>
        </a:graphic>
      </p:graphicFrame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2362200" y="5486400"/>
          <a:ext cx="2590800" cy="585788"/>
        </p:xfrm>
        <a:graphic>
          <a:graphicData uri="http://schemas.openxmlformats.org/presentationml/2006/ole">
            <p:oleObj spid="_x0000_s4101" name="Equation" r:id="rId7" imgW="196848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671F9F-6781-45B7-B1F5-1E17A8DC3A75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5124" name="Picture 14" descr="08-5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343400" y="3859213"/>
            <a:ext cx="3473450" cy="2846387"/>
          </a:xfrm>
          <a:noFill/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Empirical Continuous Dist’n</a:t>
            </a:r>
            <a:r>
              <a:rPr lang="en-US" sz="2800" smtClean="0"/>
              <a:t> 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Suppose the data collected for100 broken-widget repair times are: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	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1524000" y="2286000"/>
          <a:ext cx="6248400" cy="1498600"/>
        </p:xfrm>
        <a:graphic>
          <a:graphicData uri="http://schemas.openxmlformats.org/presentationml/2006/ole">
            <p:oleObj spid="_x0000_s5122" name="Worksheet" r:id="rId5" imgW="4648132" imgH="1114577" progId="Excel.Sheet.8">
              <p:embed/>
            </p:oleObj>
          </a:graphicData>
        </a:graphic>
      </p:graphicFrame>
      <p:sp>
        <p:nvSpPr>
          <p:cNvPr id="5127" name="AutoShape 6"/>
          <p:cNvSpPr>
            <a:spLocks noChangeArrowheads="1"/>
          </p:cNvSpPr>
          <p:nvPr/>
        </p:nvSpPr>
        <p:spPr bwMode="auto">
          <a:xfrm rot="-5400000">
            <a:off x="1600200" y="4038600"/>
            <a:ext cx="1905000" cy="2362200"/>
          </a:xfrm>
          <a:prstGeom prst="wedgeRoundRectCallout">
            <a:avLst>
              <a:gd name="adj1" fmla="val 43250"/>
              <a:gd name="adj2" fmla="val 79500"/>
              <a:gd name="adj3" fmla="val 16667"/>
            </a:avLst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vert="eaVert" anchor="ctr"/>
          <a:lstStyle/>
          <a:p>
            <a:r>
              <a:rPr lang="en-US" sz="1400"/>
              <a:t>Consider R</a:t>
            </a:r>
            <a:r>
              <a:rPr lang="en-US" sz="1400" baseline="-25000"/>
              <a:t>1</a:t>
            </a:r>
            <a:r>
              <a:rPr lang="en-US" sz="1400"/>
              <a:t> = 0.83:</a:t>
            </a:r>
          </a:p>
          <a:p>
            <a:endParaRPr lang="en-US" sz="1400"/>
          </a:p>
          <a:p>
            <a:r>
              <a:rPr lang="en-US" sz="1400"/>
              <a:t>c</a:t>
            </a:r>
            <a:r>
              <a:rPr lang="en-US" sz="1400" baseline="-25000"/>
              <a:t>3</a:t>
            </a:r>
            <a:r>
              <a:rPr lang="en-US" sz="1400"/>
              <a:t> = 0.66 &lt; R</a:t>
            </a:r>
            <a:r>
              <a:rPr lang="en-US" sz="1400" baseline="-25000"/>
              <a:t>1</a:t>
            </a:r>
            <a:r>
              <a:rPr lang="en-US" sz="1400"/>
              <a:t> &lt; c</a:t>
            </a:r>
            <a:r>
              <a:rPr lang="en-US" sz="1400" baseline="-25000"/>
              <a:t>4</a:t>
            </a:r>
            <a:r>
              <a:rPr lang="en-US" sz="1400"/>
              <a:t> = 1.00</a:t>
            </a:r>
          </a:p>
          <a:p>
            <a:endParaRPr lang="en-US" sz="1400"/>
          </a:p>
          <a:p>
            <a:r>
              <a:rPr lang="en-US" sz="1400"/>
              <a:t>X</a:t>
            </a:r>
            <a:r>
              <a:rPr lang="en-US" sz="1400" baseline="-25000"/>
              <a:t>1</a:t>
            </a:r>
            <a:r>
              <a:rPr lang="en-US" sz="1400"/>
              <a:t> = x</a:t>
            </a:r>
            <a:r>
              <a:rPr lang="en-US" sz="1400" baseline="-25000"/>
              <a:t>(4-1)</a:t>
            </a:r>
            <a:r>
              <a:rPr lang="en-US" sz="1400"/>
              <a:t> + a</a:t>
            </a:r>
            <a:r>
              <a:rPr lang="en-US" sz="1400" baseline="-25000"/>
              <a:t>4</a:t>
            </a:r>
            <a:r>
              <a:rPr lang="en-US" sz="1400"/>
              <a:t>(R</a:t>
            </a:r>
            <a:r>
              <a:rPr lang="en-US" sz="1400" baseline="-25000"/>
              <a:t>1</a:t>
            </a:r>
            <a:r>
              <a:rPr lang="en-US" sz="1400"/>
              <a:t> – c</a:t>
            </a:r>
            <a:r>
              <a:rPr lang="en-US" sz="1400" baseline="-25000"/>
              <a:t>(4-1)</a:t>
            </a:r>
            <a:r>
              <a:rPr lang="en-US" sz="1400"/>
              <a:t>)</a:t>
            </a:r>
          </a:p>
          <a:p>
            <a:r>
              <a:rPr lang="en-US" sz="1400"/>
              <a:t>    = 1.5 + 1.47(0.83-0.66)</a:t>
            </a:r>
          </a:p>
          <a:p>
            <a:r>
              <a:rPr lang="en-US" sz="1400"/>
              <a:t>    = 1.75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8.1.6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continuous distributions without a nice closed-form expression for their cdf or its inverse.</a:t>
            </a:r>
          </a:p>
          <a:p>
            <a:pPr lvl="1" eaLnBrk="1" hangingPunct="1"/>
            <a:r>
              <a:rPr lang="en-US" smtClean="0"/>
              <a:t>Normal distribution</a:t>
            </a:r>
          </a:p>
          <a:p>
            <a:pPr lvl="1" eaLnBrk="1" hangingPunct="1"/>
            <a:r>
              <a:rPr lang="en-US" smtClean="0"/>
              <a:t>Gamma</a:t>
            </a:r>
          </a:p>
          <a:p>
            <a:pPr lvl="1" eaLnBrk="1" hangingPunct="1"/>
            <a:r>
              <a:rPr lang="en-US" smtClean="0"/>
              <a:t>Beta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Must approximate in these cases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B5386A-D526-4F2C-B3F1-742A0699F07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AF6158-6763-4EF8-B57A-518B1CD110B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Discrete Distribution		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 eaLnBrk="1" hangingPunct="1"/>
            <a:r>
              <a:rPr lang="en-US" smtClean="0"/>
              <a:t>All discrete distributions can be generated via inverse-transform technique</a:t>
            </a:r>
          </a:p>
          <a:p>
            <a:pPr eaLnBrk="1" hangingPunct="1"/>
            <a:r>
              <a:rPr lang="en-US" smtClean="0"/>
              <a:t>Method: numerically, table-lookup procedure, algebraically, or a formula</a:t>
            </a:r>
          </a:p>
          <a:p>
            <a:pPr eaLnBrk="1" hangingPunct="1"/>
            <a:r>
              <a:rPr lang="en-US" smtClean="0"/>
              <a:t>Examples of application:</a:t>
            </a:r>
          </a:p>
          <a:p>
            <a:pPr lvl="1" eaLnBrk="1" hangingPunct="1"/>
            <a:r>
              <a:rPr lang="en-US" smtClean="0"/>
              <a:t>Empirical</a:t>
            </a:r>
          </a:p>
          <a:p>
            <a:pPr lvl="1" eaLnBrk="1" hangingPunct="1"/>
            <a:r>
              <a:rPr lang="en-US" smtClean="0"/>
              <a:t>Discrete uniform</a:t>
            </a:r>
          </a:p>
          <a:p>
            <a:pPr lvl="1" eaLnBrk="1" hangingPunct="1"/>
            <a:r>
              <a:rPr lang="en-US" smtClean="0"/>
              <a:t>Gamma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401B2-FFAD-45CF-B7BA-A6FA86B7B0FB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6149" name="Picture 118" descr="08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22575"/>
            <a:ext cx="37338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Example 8.4</a:t>
            </a:r>
            <a:br>
              <a:rPr lang="en-US" sz="2400" smtClean="0"/>
            </a:br>
            <a:r>
              <a:rPr lang="en-US" sz="2400" smtClean="0"/>
              <a:t>An Empirical Discrete Distribution</a:t>
            </a:r>
            <a:r>
              <a:rPr lang="en-US" smtClean="0"/>
              <a:t>	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Suppose the number of shipments, x, on the loading dock of IHW company is either </a:t>
            </a:r>
            <a:r>
              <a:rPr lang="en-US" sz="2400" i="1" smtClean="0"/>
              <a:t>0</a:t>
            </a:r>
            <a:r>
              <a:rPr lang="en-US" sz="2400" smtClean="0"/>
              <a:t>, </a:t>
            </a:r>
            <a:r>
              <a:rPr lang="en-US" sz="2400" i="1" smtClean="0"/>
              <a:t>1</a:t>
            </a:r>
            <a:r>
              <a:rPr lang="en-US" sz="2400" smtClean="0"/>
              <a:t>, or </a:t>
            </a:r>
            <a:r>
              <a:rPr lang="en-US" sz="2400" i="1" smtClean="0"/>
              <a:t>2</a:t>
            </a:r>
          </a:p>
          <a:p>
            <a:pPr lvl="1" eaLnBrk="1" hangingPunct="1"/>
            <a:r>
              <a:rPr lang="en-US" sz="2000" smtClean="0"/>
              <a:t>Data - Probability distribution: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Method - </a:t>
            </a:r>
            <a:r>
              <a:rPr lang="en-US" sz="1800" b="1" smtClean="0"/>
              <a:t>Given R, the generation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/>
              <a:t>	scheme becomes:</a:t>
            </a: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1371600" y="4800600"/>
          <a:ext cx="2438400" cy="1196975"/>
        </p:xfrm>
        <a:graphic>
          <a:graphicData uri="http://schemas.openxmlformats.org/presentationml/2006/ole">
            <p:oleObj spid="_x0000_s6146" name="Equation" r:id="rId5" imgW="1447560" imgH="711000" progId="Equation.3">
              <p:embed/>
            </p:oleObj>
          </a:graphicData>
        </a:graphic>
      </p:graphicFrame>
      <p:sp>
        <p:nvSpPr>
          <p:cNvPr id="6152" name="AutoShape 5"/>
          <p:cNvSpPr>
            <a:spLocks noChangeArrowheads="1"/>
          </p:cNvSpPr>
          <p:nvPr/>
        </p:nvSpPr>
        <p:spPr bwMode="auto">
          <a:xfrm rot="-5400000">
            <a:off x="6286500" y="4457700"/>
            <a:ext cx="1295400" cy="3048000"/>
          </a:xfrm>
          <a:prstGeom prst="wedgeRoundRectCallout">
            <a:avLst>
              <a:gd name="adj1" fmla="val 169361"/>
              <a:gd name="adj2" fmla="val -35523"/>
              <a:gd name="adj3" fmla="val 16667"/>
            </a:avLst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vert="eaVert" anchor="ctr"/>
          <a:lstStyle/>
          <a:p>
            <a:r>
              <a:rPr lang="en-US"/>
              <a:t>Consider R</a:t>
            </a:r>
            <a:r>
              <a:rPr lang="en-US" baseline="-25000"/>
              <a:t>1</a:t>
            </a:r>
            <a:r>
              <a:rPr lang="en-US"/>
              <a:t> = 0.73:</a:t>
            </a:r>
          </a:p>
          <a:p>
            <a:pPr algn="ctr"/>
            <a:r>
              <a:rPr lang="en-US"/>
              <a:t>F(x</a:t>
            </a:r>
            <a:r>
              <a:rPr lang="en-US" baseline="-25000"/>
              <a:t>i-1</a:t>
            </a:r>
            <a:r>
              <a:rPr lang="en-US"/>
              <a:t>) &lt;   R  &lt;=  F(x</a:t>
            </a:r>
            <a:r>
              <a:rPr lang="en-US" baseline="-25000"/>
              <a:t>i</a:t>
            </a:r>
            <a:r>
              <a:rPr lang="en-US"/>
              <a:t>)</a:t>
            </a:r>
          </a:p>
          <a:p>
            <a:pPr algn="ctr"/>
            <a:r>
              <a:rPr lang="en-US"/>
              <a:t>F(x</a:t>
            </a:r>
            <a:r>
              <a:rPr lang="en-US" baseline="-25000"/>
              <a:t>0</a:t>
            </a:r>
            <a:r>
              <a:rPr lang="en-US"/>
              <a:t>) &lt; 0.73 &lt;= F(x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r>
              <a:rPr lang="en-US"/>
              <a:t>Hence, x</a:t>
            </a:r>
            <a:r>
              <a:rPr lang="en-US" baseline="-25000"/>
              <a:t>1</a:t>
            </a:r>
            <a:r>
              <a:rPr lang="en-US"/>
              <a:t> = 1</a:t>
            </a:r>
          </a:p>
        </p:txBody>
      </p:sp>
      <p:graphicFrame>
        <p:nvGraphicFramePr>
          <p:cNvPr id="6147" name="Object 115"/>
          <p:cNvGraphicFramePr>
            <a:graphicFrameLocks noChangeAspect="1"/>
          </p:cNvGraphicFramePr>
          <p:nvPr>
            <p:ph sz="quarter" idx="3"/>
          </p:nvPr>
        </p:nvGraphicFramePr>
        <p:xfrm>
          <a:off x="1600200" y="2667000"/>
          <a:ext cx="2590800" cy="1154113"/>
        </p:xfrm>
        <a:graphic>
          <a:graphicData uri="http://schemas.openxmlformats.org/presentationml/2006/ole">
            <p:oleObj spid="_x0000_s6147" name="Worksheet" r:id="rId6" imgW="1838373" imgH="819086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Discrete distributions continued</a:t>
            </a:r>
          </a:p>
        </p:txBody>
      </p:sp>
      <p:sp>
        <p:nvSpPr>
          <p:cNvPr id="1945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8.5 concerns a Discrete Uniform Distribution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 8.6 concerns the Geometric Distribution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632C96-8A40-4130-99D3-392982DCFA9B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0CF2EE-BA09-4E57-9D2A-46A0064A42E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8.2: Acceptance-Rejection technique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r>
              <a:rPr lang="en-US" sz="2200" smtClean="0"/>
              <a:t>Useful particularly when inverse cdf does not exist in closed form, a.k.a. thinning</a:t>
            </a:r>
          </a:p>
          <a:p>
            <a:pPr eaLnBrk="1" hangingPunct="1"/>
            <a:r>
              <a:rPr lang="en-US" sz="2200" smtClean="0"/>
              <a:t>Illustration: To generate random variates, </a:t>
            </a:r>
            <a:r>
              <a:rPr lang="en-US" sz="2200" i="1" smtClean="0"/>
              <a:t>X</a:t>
            </a:r>
            <a:r>
              <a:rPr lang="en-US" sz="2200" smtClean="0"/>
              <a:t> ~ U(</a:t>
            </a:r>
            <a:r>
              <a:rPr lang="en-US" sz="2200" i="1" smtClean="0"/>
              <a:t>1/4, 1</a:t>
            </a:r>
            <a:r>
              <a:rPr lang="en-US" sz="2200" smtClean="0"/>
              <a:t>)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200" i="1" smtClean="0"/>
              <a:t>R</a:t>
            </a:r>
            <a:r>
              <a:rPr lang="en-US" sz="2200" smtClean="0"/>
              <a:t> does not have the desired distribution, but </a:t>
            </a:r>
            <a:r>
              <a:rPr lang="en-US" sz="2200" i="1" smtClean="0"/>
              <a:t>R</a:t>
            </a:r>
            <a:r>
              <a:rPr lang="en-US" sz="2200" smtClean="0"/>
              <a:t> conditioned (</a:t>
            </a:r>
            <a:r>
              <a:rPr lang="en-US" sz="2200" i="1" smtClean="0"/>
              <a:t>R’</a:t>
            </a:r>
            <a:r>
              <a:rPr lang="en-US" sz="2200" smtClean="0"/>
              <a:t>) on the event {</a:t>
            </a:r>
            <a:r>
              <a:rPr lang="en-US" sz="2200" i="1" smtClean="0"/>
              <a:t>R </a:t>
            </a:r>
            <a:r>
              <a:rPr lang="en-US" smtClean="0">
                <a:latin typeface="Symbol" pitchFamily="18" charset="2"/>
              </a:rPr>
              <a:t>³</a:t>
            </a:r>
            <a:r>
              <a:rPr lang="en-US" sz="2200" i="1" smtClean="0"/>
              <a:t> ¼</a:t>
            </a:r>
            <a:r>
              <a:rPr lang="en-US" sz="2200" smtClean="0"/>
              <a:t>} does.     (8.21, P. 289)</a:t>
            </a:r>
          </a:p>
          <a:p>
            <a:pPr eaLnBrk="1" hangingPunct="1"/>
            <a:r>
              <a:rPr lang="en-US" sz="2200" smtClean="0"/>
              <a:t>Efficiency: Depends heavily on the ability to minimize the number of rejections.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914400" y="2895600"/>
            <a:ext cx="3962400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Procedures: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Step 1.   Generate R ~ U[0,1]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Step 2a. If R &gt;= ¼, accept X=R.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Step 2b. If R &lt; ¼, reject R, return    	  to Step 1</a:t>
            </a:r>
          </a:p>
        </p:txBody>
      </p:sp>
      <p:grpSp>
        <p:nvGrpSpPr>
          <p:cNvPr id="20486" name="Group 17"/>
          <p:cNvGrpSpPr>
            <a:grpSpLocks/>
          </p:cNvGrpSpPr>
          <p:nvPr/>
        </p:nvGrpSpPr>
        <p:grpSpPr bwMode="auto">
          <a:xfrm>
            <a:off x="5410200" y="2743200"/>
            <a:ext cx="2209800" cy="1981200"/>
            <a:chOff x="3408" y="1632"/>
            <a:chExt cx="1392" cy="1248"/>
          </a:xfrm>
        </p:grpSpPr>
        <p:sp>
          <p:nvSpPr>
            <p:cNvPr id="20487" name="AutoShape 5"/>
            <p:cNvSpPr>
              <a:spLocks noChangeArrowheads="1"/>
            </p:cNvSpPr>
            <p:nvPr/>
          </p:nvSpPr>
          <p:spPr bwMode="auto">
            <a:xfrm>
              <a:off x="3840" y="1632"/>
              <a:ext cx="816" cy="240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Generate R</a:t>
              </a:r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3696" y="2064"/>
              <a:ext cx="1104" cy="384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Condition</a:t>
              </a:r>
            </a:p>
          </p:txBody>
        </p:sp>
        <p:sp>
          <p:nvSpPr>
            <p:cNvPr id="20489" name="AutoShape 7"/>
            <p:cNvSpPr>
              <a:spLocks noChangeArrowheads="1"/>
            </p:cNvSpPr>
            <p:nvPr/>
          </p:nvSpPr>
          <p:spPr bwMode="auto">
            <a:xfrm>
              <a:off x="3840" y="2640"/>
              <a:ext cx="816" cy="240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Output R’</a:t>
              </a:r>
            </a:p>
          </p:txBody>
        </p:sp>
        <p:cxnSp>
          <p:nvCxnSpPr>
            <p:cNvPr id="20490" name="AutoShape 8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>
              <a:off x="4248" y="1872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4320" y="2380"/>
              <a:ext cx="3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yes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3408" y="1872"/>
              <a:ext cx="3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no</a:t>
              </a:r>
            </a:p>
          </p:txBody>
        </p:sp>
        <p:cxnSp>
          <p:nvCxnSpPr>
            <p:cNvPr id="20493" name="AutoShape 15"/>
            <p:cNvCxnSpPr>
              <a:cxnSpLocks noChangeShapeType="1"/>
              <a:stCxn id="20488" idx="1"/>
              <a:endCxn id="20487" idx="1"/>
            </p:cNvCxnSpPr>
            <p:nvPr/>
          </p:nvCxnSpPr>
          <p:spPr bwMode="auto">
            <a:xfrm rot="10800000" flipH="1">
              <a:off x="3696" y="1752"/>
              <a:ext cx="144" cy="504"/>
            </a:xfrm>
            <a:prstGeom prst="bentConnector3">
              <a:avLst>
                <a:gd name="adj1" fmla="val -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494" name="AutoShape 16"/>
            <p:cNvCxnSpPr>
              <a:cxnSpLocks noChangeShapeType="1"/>
              <a:stCxn id="20488" idx="2"/>
              <a:endCxn id="20489" idx="0"/>
            </p:cNvCxnSpPr>
            <p:nvPr/>
          </p:nvCxnSpPr>
          <p:spPr bwMode="auto">
            <a:xfrm rot="5400000">
              <a:off x="4152" y="254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A92599-B048-4BF7-AE59-8C180C33F51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NSPP</a:t>
            </a:r>
            <a:r>
              <a:rPr lang="en-US" sz="3600" smtClean="0"/>
              <a:t>			</a:t>
            </a:r>
            <a:r>
              <a:rPr lang="en-US" smtClean="0"/>
              <a:t> 	</a:t>
            </a:r>
            <a:r>
              <a:rPr lang="en-US" sz="2200" smtClean="0">
                <a:solidFill>
                  <a:schemeClr val="bg2"/>
                </a:solidFill>
              </a:rPr>
              <a:t>[Acceptance-Rejection]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200" smtClean="0"/>
              <a:t>Non-stationary Poisson Process (NSPP): a Possion arrival process with an arrival rate that varies with time</a:t>
            </a:r>
          </a:p>
          <a:p>
            <a:pPr eaLnBrk="1" hangingPunct="1"/>
            <a:r>
              <a:rPr lang="en-US" sz="2200" smtClean="0"/>
              <a:t>Idea behind thinning: </a:t>
            </a:r>
          </a:p>
          <a:p>
            <a:pPr lvl="1" eaLnBrk="1" hangingPunct="1"/>
            <a:r>
              <a:rPr lang="en-US" sz="2000" smtClean="0"/>
              <a:t>Generate a stationary Poisson arrival process at the fastest rate, </a:t>
            </a:r>
            <a:r>
              <a:rPr lang="en-US" sz="2000" i="1" smtClean="0">
                <a:latin typeface="Symbol" pitchFamily="18" charset="2"/>
              </a:rPr>
              <a:t>l</a:t>
            </a:r>
            <a:r>
              <a:rPr lang="en-US" sz="2000" i="1" smtClean="0"/>
              <a:t>*</a:t>
            </a:r>
            <a:r>
              <a:rPr lang="en-US" sz="2000" smtClean="0"/>
              <a:t> = max </a:t>
            </a:r>
            <a:r>
              <a:rPr lang="en-US" sz="2000" i="1" smtClean="0">
                <a:latin typeface="Symbol" pitchFamily="18" charset="2"/>
              </a:rPr>
              <a:t>l</a:t>
            </a:r>
            <a:r>
              <a:rPr lang="en-US" sz="2000" i="1" smtClean="0"/>
              <a:t>(t)</a:t>
            </a:r>
          </a:p>
          <a:p>
            <a:pPr lvl="1" eaLnBrk="1" hangingPunct="1"/>
            <a:r>
              <a:rPr lang="en-US" sz="2000" smtClean="0"/>
              <a:t>But “accept” only a portion of arrivals, thinning out just enough to get the desired time-varying rate</a:t>
            </a:r>
          </a:p>
        </p:txBody>
      </p:sp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3352800" y="4114800"/>
            <a:ext cx="2743200" cy="5334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Generate E ~ Exp(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*) </a:t>
            </a:r>
          </a:p>
          <a:p>
            <a:pPr algn="ctr"/>
            <a:r>
              <a:rPr lang="en-US"/>
              <a:t>t = t + E</a:t>
            </a:r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3733800" y="4953000"/>
            <a:ext cx="1981200" cy="8382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Condition </a:t>
            </a:r>
          </a:p>
          <a:p>
            <a:pPr algn="ctr"/>
            <a:r>
              <a:rPr lang="en-US"/>
              <a:t>R &lt;=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(t)</a:t>
            </a:r>
          </a:p>
        </p:txBody>
      </p:sp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3429000" y="6096000"/>
            <a:ext cx="2590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 E ’~ t</a:t>
            </a:r>
          </a:p>
        </p:txBody>
      </p:sp>
      <p:cxnSp>
        <p:nvCxnSpPr>
          <p:cNvPr id="21512" name="AutoShape 9"/>
          <p:cNvCxnSpPr>
            <a:cxnSpLocks noChangeShapeType="1"/>
            <a:stCxn id="21509" idx="2"/>
            <a:endCxn id="21510" idx="0"/>
          </p:cNvCxnSpPr>
          <p:nvPr/>
        </p:nvCxnSpPr>
        <p:spPr bwMode="auto">
          <a:xfrm>
            <a:off x="47244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4800600" y="56832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yes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2895600" y="45720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no</a:t>
            </a:r>
          </a:p>
        </p:txBody>
      </p:sp>
      <p:cxnSp>
        <p:nvCxnSpPr>
          <p:cNvPr id="21515" name="AutoShape 12"/>
          <p:cNvCxnSpPr>
            <a:cxnSpLocks noChangeShapeType="1"/>
            <a:stCxn id="21510" idx="1"/>
            <a:endCxn id="21509" idx="1"/>
          </p:cNvCxnSpPr>
          <p:nvPr/>
        </p:nvCxnSpPr>
        <p:spPr bwMode="auto">
          <a:xfrm rot="10800000">
            <a:off x="3352800" y="4381500"/>
            <a:ext cx="381000" cy="990600"/>
          </a:xfrm>
          <a:prstGeom prst="bentConnector3">
            <a:avLst>
              <a:gd name="adj1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16" name="AutoShape 16"/>
          <p:cNvCxnSpPr>
            <a:cxnSpLocks noChangeShapeType="1"/>
            <a:stCxn id="21510" idx="2"/>
            <a:endCxn id="21511" idx="0"/>
          </p:cNvCxnSpPr>
          <p:nvPr/>
        </p:nvCxnSpPr>
        <p:spPr bwMode="auto">
          <a:xfrm rot="5400000">
            <a:off x="4572000" y="5943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8.2  Acceptance – Rejection continued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8.2.1  Poisson Distribution</a:t>
            </a:r>
          </a:p>
          <a:p>
            <a:pPr lvl="1" eaLnBrk="1" hangingPunct="1"/>
            <a:r>
              <a:rPr lang="en-US" smtClean="0"/>
              <a:t>Step 1   set n = 0, P =1</a:t>
            </a:r>
          </a:p>
          <a:p>
            <a:pPr lvl="1" eaLnBrk="1" hangingPunct="1"/>
            <a:r>
              <a:rPr lang="en-US" smtClean="0"/>
              <a:t>Step 2   generate a random number R</a:t>
            </a:r>
            <a:r>
              <a:rPr lang="en-US" baseline="-25000" smtClean="0"/>
              <a:t>n+1</a:t>
            </a: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And replace P by P * R</a:t>
            </a:r>
            <a:r>
              <a:rPr lang="en-US" baseline="-25000" smtClean="0"/>
              <a:t>n+1</a:t>
            </a:r>
            <a:r>
              <a:rPr lang="en-US" smtClean="0"/>
              <a:t>     </a:t>
            </a:r>
          </a:p>
          <a:p>
            <a:pPr lvl="1" eaLnBrk="1" hangingPunct="1"/>
            <a:r>
              <a:rPr lang="en-US" smtClean="0"/>
              <a:t>Step 3   if P &lt; e</a:t>
            </a:r>
            <a:r>
              <a:rPr lang="en-US" baseline="30000" smtClean="0"/>
              <a:t>-</a:t>
            </a:r>
            <a:r>
              <a:rPr lang="en-US" baseline="30000" smtClean="0">
                <a:latin typeface="Symbol" pitchFamily="18" charset="2"/>
              </a:rPr>
              <a:t>l</a:t>
            </a:r>
            <a:r>
              <a:rPr lang="en-US" smtClean="0"/>
              <a:t> , then accept, otherwise, reject the current n, increase n by 1 and return to step 2     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CCC713-E8DB-4A14-84FD-E5800BA379A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48A50F-33EB-455D-87ED-1D1D22F5100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Non-Stationary Poisson Process</a:t>
            </a:r>
            <a:r>
              <a:rPr lang="en-US" sz="3600" smtClean="0"/>
              <a:t>	    </a:t>
            </a:r>
            <a:r>
              <a:rPr lang="en-US" sz="2200" smtClean="0">
                <a:solidFill>
                  <a:schemeClr val="bg2"/>
                </a:solidFill>
              </a:rPr>
              <a:t>[Acceptance-Rejection]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Generate a random variate for a NSPP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			</a:t>
            </a:r>
            <a:endParaRPr lang="en-US" sz="1800" smtClean="0">
              <a:solidFill>
                <a:srgbClr val="FF0000"/>
              </a:solidFill>
            </a:endParaRP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4419600" y="1970088"/>
            <a:ext cx="4495800" cy="446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1"/>
              <a:t>Procedures: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b="1"/>
              <a:t>Step 1.</a:t>
            </a:r>
            <a:r>
              <a:rPr lang="en-US" sz="1500"/>
              <a:t> 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* = max 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(t) = 1/5</a:t>
            </a:r>
            <a:r>
              <a:rPr lang="en-US" sz="1500"/>
              <a:t>, </a:t>
            </a:r>
            <a:r>
              <a:rPr lang="en-US" sz="1500" i="1"/>
              <a:t>t = 0</a:t>
            </a:r>
            <a:r>
              <a:rPr lang="en-US" sz="1500"/>
              <a:t> and </a:t>
            </a:r>
            <a:r>
              <a:rPr lang="en-US" sz="1500" i="1"/>
              <a:t>i = 1</a:t>
            </a:r>
            <a:r>
              <a:rPr lang="en-US" sz="1500"/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b="1"/>
              <a:t>Step 2.</a:t>
            </a:r>
            <a:r>
              <a:rPr lang="en-US" sz="1500"/>
              <a:t>  For random number </a:t>
            </a:r>
            <a:r>
              <a:rPr lang="en-US" sz="1500" i="1"/>
              <a:t>R = 0.2130</a:t>
            </a:r>
            <a:r>
              <a:rPr lang="en-US" sz="1500"/>
              <a:t>,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/>
              <a:t>E = -5ln(0.213) = 13.13</a:t>
            </a:r>
            <a:r>
              <a:rPr lang="en-US" sz="150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/>
              <a:t>t = 13.13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b="1"/>
              <a:t>Step 3.</a:t>
            </a:r>
            <a:r>
              <a:rPr lang="en-US" sz="1500"/>
              <a:t> Generate </a:t>
            </a:r>
            <a:r>
              <a:rPr lang="en-US" sz="1500" i="1"/>
              <a:t>R = 0.8830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(13.13)/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*=(1/15)/(1/5)=1/3</a:t>
            </a:r>
            <a:endParaRPr lang="en-US" sz="150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Since </a:t>
            </a:r>
            <a:r>
              <a:rPr lang="en-US" sz="1500" i="1"/>
              <a:t>R&gt;1/3</a:t>
            </a:r>
            <a:r>
              <a:rPr lang="en-US" sz="1500"/>
              <a:t>, do not generate the arrival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b="1"/>
              <a:t>Step 2.</a:t>
            </a:r>
            <a:r>
              <a:rPr lang="en-US" sz="1500"/>
              <a:t> For random number </a:t>
            </a:r>
            <a:r>
              <a:rPr lang="en-US" sz="1500" i="1"/>
              <a:t>R = 0.5530</a:t>
            </a:r>
            <a:r>
              <a:rPr lang="en-US" sz="1500"/>
              <a:t>,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/>
              <a:t>E = -5ln(0.553) = 2.96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/>
              <a:t>t = 13.13 + 2.96 = 16.09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b="1"/>
              <a:t>Step 3.</a:t>
            </a:r>
            <a:r>
              <a:rPr lang="en-US" sz="1500"/>
              <a:t> Generate </a:t>
            </a:r>
            <a:r>
              <a:rPr lang="en-US" sz="1500" i="1"/>
              <a:t>R = 0.0240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(16.09)/</a:t>
            </a:r>
            <a:r>
              <a:rPr lang="en-US" sz="1500" i="1">
                <a:latin typeface="Symbol" pitchFamily="18" charset="2"/>
              </a:rPr>
              <a:t>l</a:t>
            </a:r>
            <a:r>
              <a:rPr lang="en-US" sz="1500" i="1"/>
              <a:t>*=(1/15)/(1/5)=1/3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Since </a:t>
            </a:r>
            <a:r>
              <a:rPr lang="en-US" sz="1500" i="1"/>
              <a:t>R&lt;1/3, T</a:t>
            </a:r>
            <a:r>
              <a:rPr lang="en-US" sz="1500" i="1" baseline="-25000"/>
              <a:t>1</a:t>
            </a:r>
            <a:r>
              <a:rPr lang="en-US" sz="1500" i="1"/>
              <a:t> = t = 16.09</a:t>
            </a:r>
            <a:r>
              <a:rPr lang="en-US" sz="1500"/>
              <a:t>,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/>
              <a:t>	and </a:t>
            </a:r>
            <a:r>
              <a:rPr lang="en-US" sz="1500" i="1"/>
              <a:t>i = i + 1 = 2</a:t>
            </a:r>
          </a:p>
        </p:txBody>
      </p:sp>
      <p:graphicFrame>
        <p:nvGraphicFramePr>
          <p:cNvPr id="7170" name="Object 113"/>
          <p:cNvGraphicFramePr>
            <a:graphicFrameLocks noChangeAspect="1"/>
          </p:cNvGraphicFramePr>
          <p:nvPr>
            <p:ph sz="half" idx="2"/>
          </p:nvPr>
        </p:nvGraphicFramePr>
        <p:xfrm>
          <a:off x="838200" y="2368550"/>
          <a:ext cx="2625725" cy="3270250"/>
        </p:xfrm>
        <a:graphic>
          <a:graphicData uri="http://schemas.openxmlformats.org/presentationml/2006/ole">
            <p:oleObj spid="_x0000_s7170" name="Worksheet" r:id="rId3" imgW="1981065" imgH="2466988" progId="Excel.Sheet.8">
              <p:embed/>
            </p:oleObj>
          </a:graphicData>
        </a:graphic>
      </p:graphicFrame>
      <p:sp>
        <p:nvSpPr>
          <p:cNvPr id="7175" name="Text Box 115"/>
          <p:cNvSpPr txBox="1">
            <a:spLocks noChangeArrowheads="1"/>
          </p:cNvSpPr>
          <p:nvPr/>
        </p:nvSpPr>
        <p:spPr bwMode="auto">
          <a:xfrm>
            <a:off x="762000" y="198755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Data: Arrival Rates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AEF922-F3D4-43E3-AD92-330CEEB5EA1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Purpose &amp;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 understanding of generating samples from a specified distribution as input to a simulation model.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Illustrate some widely-used techniques for generating random variates.</a:t>
            </a:r>
          </a:p>
          <a:p>
            <a:pPr lvl="1" eaLnBrk="1" hangingPunct="1"/>
            <a:r>
              <a:rPr lang="en-US" smtClean="0"/>
              <a:t>Inverse-transform technique</a:t>
            </a:r>
          </a:p>
          <a:p>
            <a:pPr lvl="1" eaLnBrk="1" hangingPunct="1"/>
            <a:r>
              <a:rPr lang="en-US" smtClean="0"/>
              <a:t>Acceptance-rejection technique</a:t>
            </a:r>
          </a:p>
          <a:p>
            <a:pPr lvl="1" eaLnBrk="1" hangingPunct="1"/>
            <a:r>
              <a:rPr lang="en-US" smtClean="0"/>
              <a:t>Special properties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8BBC75-BF41-482E-B4DC-CD73D2C63DB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8.3: Special Properties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Based on features of particular family of probability distributions</a:t>
            </a:r>
          </a:p>
          <a:p>
            <a:pPr eaLnBrk="1" hangingPunct="1"/>
            <a:r>
              <a:rPr lang="en-US" smtClean="0"/>
              <a:t>For example:</a:t>
            </a:r>
          </a:p>
          <a:p>
            <a:pPr lvl="1" eaLnBrk="1" hangingPunct="1"/>
            <a:r>
              <a:rPr lang="en-US" smtClean="0"/>
              <a:t>Direct Transformation for normal and lognormal distributions</a:t>
            </a:r>
          </a:p>
          <a:p>
            <a:pPr lvl="1" eaLnBrk="1" hangingPunct="1"/>
            <a:r>
              <a:rPr lang="en-US" smtClean="0"/>
              <a:t>Convolution</a:t>
            </a:r>
          </a:p>
          <a:p>
            <a:pPr lvl="1" eaLnBrk="1" hangingPunct="1"/>
            <a:r>
              <a:rPr lang="en-US" smtClean="0"/>
              <a:t>Beta distribution (from gamma distribution)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CB79B1-60EE-47B2-BB38-FA7667A40BF4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8197" name="Picture 18" descr="08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6163" y="2403475"/>
            <a:ext cx="2535237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Transformation		 </a:t>
            </a:r>
            <a:r>
              <a:rPr lang="en-US" sz="2200" smtClean="0">
                <a:solidFill>
                  <a:schemeClr val="bg2"/>
                </a:solidFill>
              </a:rPr>
              <a:t>[Special Properties]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 eaLnBrk="1" hangingPunct="1"/>
            <a:r>
              <a:rPr lang="en-US" smtClean="0"/>
              <a:t>Approach for</a:t>
            </a:r>
            <a:r>
              <a:rPr lang="en-US" i="1" smtClean="0"/>
              <a:t> </a:t>
            </a:r>
            <a:r>
              <a:rPr lang="en-US" smtClean="0"/>
              <a:t>normal</a:t>
            </a:r>
            <a:r>
              <a:rPr lang="en-US" i="1" smtClean="0"/>
              <a:t>(0,1)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z="2000" smtClean="0"/>
              <a:t>Consider two standard normal random variables, </a:t>
            </a:r>
            <a:r>
              <a:rPr lang="en-US" sz="2000" i="1" smtClean="0"/>
              <a:t>Z</a:t>
            </a:r>
            <a:r>
              <a:rPr lang="en-US" sz="2000" i="1" baseline="-25000" smtClean="0"/>
              <a:t>1</a:t>
            </a:r>
            <a:r>
              <a:rPr lang="en-US" sz="2000" smtClean="0"/>
              <a:t> and </a:t>
            </a:r>
            <a:r>
              <a:rPr lang="en-US" sz="2000" i="1" smtClean="0"/>
              <a:t>Z</a:t>
            </a:r>
            <a:r>
              <a:rPr lang="en-US" sz="2000" i="1" baseline="-25000" smtClean="0"/>
              <a:t>2</a:t>
            </a:r>
            <a:r>
              <a:rPr lang="en-US" sz="2000" smtClean="0"/>
              <a:t>, plotted as a point in the plane: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i="1" smtClean="0"/>
              <a:t>B</a:t>
            </a:r>
            <a:r>
              <a:rPr lang="en-US" sz="2000" i="1" baseline="30000" smtClean="0"/>
              <a:t>2</a:t>
            </a:r>
            <a:r>
              <a:rPr lang="en-US" sz="2000" i="1" smtClean="0"/>
              <a:t> = Z</a:t>
            </a:r>
            <a:r>
              <a:rPr lang="en-US" sz="2000" i="1" baseline="30000" smtClean="0"/>
              <a:t>2</a:t>
            </a:r>
            <a:r>
              <a:rPr lang="en-US" sz="2000" i="1" baseline="-25000" smtClean="0"/>
              <a:t>1</a:t>
            </a:r>
            <a:r>
              <a:rPr lang="en-US" sz="2000" i="1" smtClean="0"/>
              <a:t> + Z</a:t>
            </a:r>
            <a:r>
              <a:rPr lang="en-US" sz="2000" i="1" baseline="30000" smtClean="0"/>
              <a:t>2</a:t>
            </a:r>
            <a:r>
              <a:rPr lang="en-US" sz="2000" i="1" baseline="-25000" smtClean="0"/>
              <a:t>2</a:t>
            </a:r>
            <a:r>
              <a:rPr lang="en-US" sz="2000" smtClean="0"/>
              <a:t> ~ chi-square distribution with </a:t>
            </a:r>
            <a:r>
              <a:rPr lang="en-US" sz="2000" i="1" smtClean="0"/>
              <a:t>2</a:t>
            </a:r>
            <a:r>
              <a:rPr lang="en-US" sz="2000" smtClean="0"/>
              <a:t> degrees of freedom </a:t>
            </a:r>
            <a:r>
              <a:rPr lang="en-US" sz="2000" i="1" smtClean="0"/>
              <a:t>= Exp(</a:t>
            </a:r>
            <a:r>
              <a:rPr lang="en-US" sz="2000" i="1" smtClean="0">
                <a:latin typeface="Symbol" pitchFamily="18" charset="2"/>
              </a:rPr>
              <a:t>l</a:t>
            </a:r>
            <a:r>
              <a:rPr lang="en-US" sz="2000" i="1" smtClean="0"/>
              <a:t> = 2)</a:t>
            </a:r>
            <a:r>
              <a:rPr lang="en-US" sz="2000" smtClean="0"/>
              <a:t>.  Hence,</a:t>
            </a:r>
          </a:p>
          <a:p>
            <a:pPr lvl="1" eaLnBrk="1" hangingPunct="1"/>
            <a:r>
              <a:rPr lang="en-US" sz="2000" smtClean="0"/>
              <a:t>The radius </a:t>
            </a:r>
            <a:r>
              <a:rPr lang="en-US" sz="2000" i="1" smtClean="0"/>
              <a:t>B</a:t>
            </a:r>
            <a:r>
              <a:rPr lang="en-US" sz="2000" smtClean="0"/>
              <a:t> and angle </a:t>
            </a:r>
            <a:r>
              <a:rPr lang="en-US" sz="2000" i="1" smtClean="0">
                <a:latin typeface="Symbol" pitchFamily="18" charset="2"/>
              </a:rPr>
              <a:t>f</a:t>
            </a:r>
            <a:r>
              <a:rPr lang="en-US" sz="2000" smtClean="0"/>
              <a:t>  are mutually independent.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3733800" y="4972050"/>
          <a:ext cx="1676400" cy="401638"/>
        </p:xfrm>
        <a:graphic>
          <a:graphicData uri="http://schemas.openxmlformats.org/presentationml/2006/ole">
            <p:oleObj spid="_x0000_s8194" name="Equation" r:id="rId4" imgW="952200" imgH="228600" progId="Equation.3">
              <p:embed/>
            </p:oleObj>
          </a:graphicData>
        </a:graphic>
      </p:graphicFrame>
      <p:sp>
        <p:nvSpPr>
          <p:cNvPr id="8200" name="Text Box 4"/>
          <p:cNvSpPr txBox="1">
            <a:spLocks noChangeArrowheads="1"/>
          </p:cNvSpPr>
          <p:nvPr/>
        </p:nvSpPr>
        <p:spPr bwMode="auto">
          <a:xfrm>
            <a:off x="1485900" y="3124200"/>
            <a:ext cx="22542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 polar coordinates:</a:t>
            </a:r>
          </a:p>
          <a:p>
            <a:pPr algn="ctr"/>
            <a:r>
              <a:rPr lang="en-US" sz="1800" i="1"/>
              <a:t>Z</a:t>
            </a:r>
            <a:r>
              <a:rPr lang="en-US" sz="1800" i="1" baseline="-25000"/>
              <a:t>1</a:t>
            </a:r>
            <a:r>
              <a:rPr lang="en-US" sz="1800" i="1"/>
              <a:t> = B cos </a:t>
            </a:r>
            <a:r>
              <a:rPr lang="en-US" sz="1800" i="1">
                <a:latin typeface="Symbol" pitchFamily="18" charset="2"/>
              </a:rPr>
              <a:t>f</a:t>
            </a:r>
          </a:p>
          <a:p>
            <a:pPr algn="ctr"/>
            <a:r>
              <a:rPr lang="en-US" sz="1800" i="1"/>
              <a:t>Z</a:t>
            </a:r>
            <a:r>
              <a:rPr lang="en-US" sz="1800" i="1" baseline="-25000"/>
              <a:t>2</a:t>
            </a:r>
            <a:r>
              <a:rPr lang="en-US" sz="1800" i="1"/>
              <a:t> = B sin </a:t>
            </a:r>
            <a:r>
              <a:rPr lang="en-US" sz="1800" i="1">
                <a:latin typeface="Symbol" pitchFamily="18" charset="2"/>
              </a:rPr>
              <a:t>f</a:t>
            </a:r>
          </a:p>
        </p:txBody>
      </p:sp>
      <p:graphicFrame>
        <p:nvGraphicFramePr>
          <p:cNvPr id="8195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3276600" y="5791200"/>
          <a:ext cx="2514600" cy="741363"/>
        </p:xfrm>
        <a:graphic>
          <a:graphicData uri="http://schemas.openxmlformats.org/presentationml/2006/ole">
            <p:oleObj spid="_x0000_s8195" name="Equation" r:id="rId5" imgW="1638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AEBEC9-2BB8-4F8B-87F9-63A75204838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Direct Transformation	 </a:t>
            </a:r>
            <a:r>
              <a:rPr lang="en-US" sz="2200" b="1" smtClean="0">
                <a:solidFill>
                  <a:schemeClr val="bg2"/>
                </a:solidFill>
              </a:rPr>
              <a:t>[Special Properties]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Approach for</a:t>
            </a:r>
            <a:r>
              <a:rPr lang="en-US" i="1" smtClean="0"/>
              <a:t> </a:t>
            </a:r>
            <a:r>
              <a:rPr lang="en-US" smtClean="0"/>
              <a:t>normal</a:t>
            </a:r>
            <a:r>
              <a:rPr lang="en-US" i="1" smtClean="0"/>
              <a:t>(</a:t>
            </a:r>
            <a:r>
              <a:rPr lang="en-US" i="1" smtClean="0">
                <a:latin typeface="Symbol" pitchFamily="18" charset="2"/>
              </a:rPr>
              <a:t>m</a:t>
            </a:r>
            <a:r>
              <a:rPr lang="en-US" i="1" smtClean="0"/>
              <a:t>,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30000" smtClean="0">
                <a:latin typeface="Symbol" pitchFamily="18" charset="2"/>
              </a:rPr>
              <a:t>2</a:t>
            </a:r>
            <a:r>
              <a:rPr lang="en-US" i="1" smtClean="0"/>
              <a:t>)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That is, with mean </a:t>
            </a:r>
            <a:r>
              <a:rPr lang="en-US" smtClean="0">
                <a:latin typeface="Symbol" pitchFamily="18" charset="2"/>
              </a:rPr>
              <a:t>m </a:t>
            </a:r>
            <a:r>
              <a:rPr lang="en-US" smtClean="0"/>
              <a:t>and variance </a:t>
            </a:r>
            <a:r>
              <a:rPr lang="en-US" smtClean="0">
                <a:latin typeface="Symbol" pitchFamily="18" charset="2"/>
              </a:rPr>
              <a:t>s</a:t>
            </a:r>
            <a:r>
              <a:rPr lang="en-US" baseline="30000" smtClean="0"/>
              <a:t>2</a:t>
            </a:r>
            <a:r>
              <a:rPr lang="en-US" smtClean="0">
                <a:latin typeface="Symbol" pitchFamily="18" charset="2"/>
              </a:rPr>
              <a:t>    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 </a:t>
            </a:r>
            <a:r>
              <a:rPr lang="en-US" i="1" smtClean="0"/>
              <a:t>Z</a:t>
            </a:r>
            <a:r>
              <a:rPr lang="en-US" i="1" baseline="-25000" smtClean="0"/>
              <a:t>i</a:t>
            </a:r>
            <a:r>
              <a:rPr lang="en-US" smtClean="0"/>
              <a:t> ~ </a:t>
            </a:r>
            <a:r>
              <a:rPr lang="en-US" i="1" smtClean="0"/>
              <a:t>N(0,1) as above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aseline="-25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aseline="-25000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Approach for lognormal</a:t>
            </a:r>
            <a:r>
              <a:rPr lang="en-US" i="1" smtClean="0"/>
              <a:t>(</a:t>
            </a:r>
            <a:r>
              <a:rPr lang="en-US" i="1" smtClean="0">
                <a:latin typeface="Symbol" pitchFamily="18" charset="2"/>
              </a:rPr>
              <a:t>m</a:t>
            </a:r>
            <a:r>
              <a:rPr lang="en-US" i="1" smtClean="0"/>
              <a:t>,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30000" smtClean="0">
                <a:latin typeface="Symbol" pitchFamily="18" charset="2"/>
              </a:rPr>
              <a:t>2</a:t>
            </a:r>
            <a:r>
              <a:rPr lang="en-US" i="1" smtClean="0"/>
              <a:t>)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 </a:t>
            </a:r>
            <a:r>
              <a:rPr lang="en-US" i="1" smtClean="0"/>
              <a:t>X ~ N((</a:t>
            </a:r>
            <a:r>
              <a:rPr lang="en-US" i="1" smtClean="0">
                <a:latin typeface="Symbol" pitchFamily="18" charset="2"/>
              </a:rPr>
              <a:t>m</a:t>
            </a:r>
            <a:r>
              <a:rPr lang="en-US" i="1" smtClean="0"/>
              <a:t>,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30000" smtClean="0">
                <a:latin typeface="Symbol" pitchFamily="18" charset="2"/>
              </a:rPr>
              <a:t>2</a:t>
            </a:r>
            <a:r>
              <a:rPr lang="en-US" i="1" smtClean="0"/>
              <a:t>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352800" y="5257800"/>
            <a:ext cx="141922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/>
              <a:t>  Y</a:t>
            </a:r>
            <a:r>
              <a:rPr lang="en-US" sz="2400" i="1" baseline="-25000"/>
              <a:t>i</a:t>
            </a:r>
            <a:r>
              <a:rPr lang="en-US" sz="2400" i="1"/>
              <a:t> = e</a:t>
            </a:r>
            <a:r>
              <a:rPr lang="en-US" sz="2400" i="1" baseline="30000"/>
              <a:t>X</a:t>
            </a:r>
            <a:r>
              <a:rPr lang="en-US" sz="2400" i="1" baseline="10000"/>
              <a:t>i</a:t>
            </a:r>
            <a:r>
              <a:rPr lang="en-US" sz="2400" i="1" baseline="30000"/>
              <a:t>  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971800" y="3048000"/>
            <a:ext cx="19050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X</a:t>
            </a:r>
            <a:r>
              <a:rPr lang="en-US" sz="2400" i="1" baseline="-25000"/>
              <a:t>i</a:t>
            </a:r>
            <a:r>
              <a:rPr lang="en-US" sz="2400" i="1"/>
              <a:t> = </a:t>
            </a:r>
            <a:r>
              <a:rPr lang="en-US" sz="2400" i="1">
                <a:latin typeface="Symbol" pitchFamily="18" charset="2"/>
              </a:rPr>
              <a:t>m</a:t>
            </a:r>
            <a:r>
              <a:rPr lang="en-US" sz="2400" i="1"/>
              <a:t> + </a:t>
            </a:r>
            <a:r>
              <a:rPr lang="en-US" sz="2400" i="1">
                <a:latin typeface="Symbol" pitchFamily="18" charset="2"/>
              </a:rPr>
              <a:t>s</a:t>
            </a:r>
            <a:r>
              <a:rPr lang="en-US" sz="2400" i="1"/>
              <a:t> Z</a:t>
            </a:r>
            <a:r>
              <a:rPr lang="en-US" sz="2400" i="1" baseline="-25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6B4CDF-84AD-4CFA-8CE0-14B4CF22D74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of random-variate generate via</a:t>
            </a:r>
          </a:p>
          <a:p>
            <a:pPr lvl="1" eaLnBrk="1" hangingPunct="1"/>
            <a:r>
              <a:rPr lang="en-US" smtClean="0"/>
              <a:t>Inverse-transform technique</a:t>
            </a:r>
          </a:p>
          <a:p>
            <a:pPr lvl="1" eaLnBrk="1" hangingPunct="1"/>
            <a:r>
              <a:rPr lang="en-US" smtClean="0"/>
              <a:t>Acceptance-rejection technique</a:t>
            </a:r>
          </a:p>
          <a:p>
            <a:pPr lvl="1" eaLnBrk="1" hangingPunct="1"/>
            <a:r>
              <a:rPr lang="en-US" smtClean="0"/>
              <a:t>Special properties</a:t>
            </a:r>
          </a:p>
          <a:p>
            <a:pPr eaLnBrk="1" hangingPunct="1"/>
            <a:r>
              <a:rPr lang="en-US" smtClean="0"/>
              <a:t>Important for generating continuous and discrete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F510B6-4975-4387-8B4B-31D48A8C73A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Inverse-transform Technique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smtClean="0"/>
              <a:t>The concept:</a:t>
            </a:r>
          </a:p>
          <a:p>
            <a:pPr lvl="1" eaLnBrk="1" hangingPunct="1"/>
            <a:r>
              <a:rPr lang="en-US" smtClean="0"/>
              <a:t>For cdf function: r = F(x)</a:t>
            </a:r>
          </a:p>
          <a:p>
            <a:pPr lvl="1" eaLnBrk="1" hangingPunct="1"/>
            <a:r>
              <a:rPr lang="en-US" smtClean="0"/>
              <a:t>Generate r from uniform (0,1) </a:t>
            </a:r>
          </a:p>
          <a:p>
            <a:pPr lvl="1" eaLnBrk="1" hangingPunct="1"/>
            <a:r>
              <a:rPr lang="en-US" smtClean="0"/>
              <a:t>Find x: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1400" smtClean="0"/>
              <a:t>	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819400" y="3124200"/>
            <a:ext cx="20574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 x = F</a:t>
            </a:r>
            <a:r>
              <a:rPr lang="en-US" sz="2800" baseline="30000"/>
              <a:t>-1</a:t>
            </a:r>
            <a:r>
              <a:rPr lang="en-US" sz="2800"/>
              <a:t>(r)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066800" y="6156325"/>
            <a:ext cx="6705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endParaRPr lang="en-US" sz="2000"/>
          </a:p>
        </p:txBody>
      </p:sp>
      <p:grpSp>
        <p:nvGrpSpPr>
          <p:cNvPr id="13319" name="Group 18"/>
          <p:cNvGrpSpPr>
            <a:grpSpLocks/>
          </p:cNvGrpSpPr>
          <p:nvPr/>
        </p:nvGrpSpPr>
        <p:grpSpPr bwMode="auto">
          <a:xfrm>
            <a:off x="5257800" y="2971800"/>
            <a:ext cx="3048000" cy="2089150"/>
            <a:chOff x="3600" y="1132"/>
            <a:chExt cx="1920" cy="1316"/>
          </a:xfrm>
        </p:grpSpPr>
        <p:sp>
          <p:nvSpPr>
            <p:cNvPr id="13320" name="Line 6"/>
            <p:cNvSpPr>
              <a:spLocks noChangeShapeType="1"/>
            </p:cNvSpPr>
            <p:nvPr/>
          </p:nvSpPr>
          <p:spPr bwMode="auto">
            <a:xfrm flipH="1">
              <a:off x="384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1" name="Line 7"/>
            <p:cNvSpPr>
              <a:spLocks noChangeShapeType="1"/>
            </p:cNvSpPr>
            <p:nvPr/>
          </p:nvSpPr>
          <p:spPr bwMode="auto">
            <a:xfrm>
              <a:off x="3840" y="22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>
              <a:off x="384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>
              <a:off x="4416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3600" y="1344"/>
              <a:ext cx="24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4320" y="2256"/>
              <a:ext cx="2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x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13326" name="Text Box 15"/>
            <p:cNvSpPr txBox="1">
              <a:spLocks noChangeArrowheads="1"/>
            </p:cNvSpPr>
            <p:nvPr/>
          </p:nvSpPr>
          <p:spPr bwMode="auto">
            <a:xfrm>
              <a:off x="4896" y="1132"/>
              <a:ext cx="6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 = F(x)</a:t>
              </a:r>
            </a:p>
          </p:txBody>
        </p:sp>
        <p:sp>
          <p:nvSpPr>
            <p:cNvPr id="13327" name="Freeform 17"/>
            <p:cNvSpPr>
              <a:spLocks/>
            </p:cNvSpPr>
            <p:nvPr/>
          </p:nvSpPr>
          <p:spPr bwMode="auto">
            <a:xfrm>
              <a:off x="3840" y="1136"/>
              <a:ext cx="1344" cy="1120"/>
            </a:xfrm>
            <a:custGeom>
              <a:avLst/>
              <a:gdLst>
                <a:gd name="T0" fmla="*/ 0 w 1344"/>
                <a:gd name="T1" fmla="*/ 1120 h 1120"/>
                <a:gd name="T2" fmla="*/ 384 w 1344"/>
                <a:gd name="T3" fmla="*/ 880 h 1120"/>
                <a:gd name="T4" fmla="*/ 528 w 1344"/>
                <a:gd name="T5" fmla="*/ 400 h 1120"/>
                <a:gd name="T6" fmla="*/ 720 w 1344"/>
                <a:gd name="T7" fmla="*/ 112 h 1120"/>
                <a:gd name="T8" fmla="*/ 1248 w 1344"/>
                <a:gd name="T9" fmla="*/ 16 h 1120"/>
                <a:gd name="T10" fmla="*/ 1296 w 1344"/>
                <a:gd name="T11" fmla="*/ 16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1120"/>
                <a:gd name="T20" fmla="*/ 1344 w 1344"/>
                <a:gd name="T21" fmla="*/ 1120 h 1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1120">
                  <a:moveTo>
                    <a:pt x="0" y="1120"/>
                  </a:moveTo>
                  <a:cubicBezTo>
                    <a:pt x="148" y="1060"/>
                    <a:pt x="296" y="1000"/>
                    <a:pt x="384" y="880"/>
                  </a:cubicBezTo>
                  <a:cubicBezTo>
                    <a:pt x="472" y="760"/>
                    <a:pt x="472" y="528"/>
                    <a:pt x="528" y="400"/>
                  </a:cubicBezTo>
                  <a:cubicBezTo>
                    <a:pt x="584" y="272"/>
                    <a:pt x="600" y="176"/>
                    <a:pt x="720" y="112"/>
                  </a:cubicBezTo>
                  <a:cubicBezTo>
                    <a:pt x="840" y="48"/>
                    <a:pt x="1152" y="32"/>
                    <a:pt x="1248" y="16"/>
                  </a:cubicBezTo>
                  <a:cubicBezTo>
                    <a:pt x="1344" y="0"/>
                    <a:pt x="1320" y="8"/>
                    <a:pt x="129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inverse-transform technique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Step 1.  Compute the cdf of the desired random variable X:  F(x) = 1 – e</a:t>
            </a:r>
            <a:r>
              <a:rPr lang="en-US" sz="1800" baseline="30000" smtClean="0"/>
              <a:t>-</a:t>
            </a:r>
            <a:r>
              <a:rPr lang="en-US" sz="1800" baseline="30000" smtClean="0">
                <a:latin typeface="Symbol" pitchFamily="18" charset="2"/>
              </a:rPr>
              <a:t>l</a:t>
            </a:r>
            <a:r>
              <a:rPr lang="en-US" sz="1800" baseline="30000" smtClean="0"/>
              <a:t>x</a:t>
            </a:r>
            <a:r>
              <a:rPr lang="en-US" sz="180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							x ≥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Step 2.  Set F(X) = R  on the range of X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Step 3.  Solve the equation F(x) = R for X in terms of R.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Step 4.  Generate (as needed) uniform random numbers R</a:t>
            </a:r>
            <a:r>
              <a:rPr lang="en-US" sz="1800" baseline="-25000" smtClean="0"/>
              <a:t>1</a:t>
            </a:r>
            <a:r>
              <a:rPr lang="en-US" sz="1800" smtClean="0"/>
              <a:t>, R</a:t>
            </a:r>
            <a:r>
              <a:rPr lang="en-US" sz="1800" baseline="-25000" smtClean="0"/>
              <a:t>2</a:t>
            </a:r>
            <a:r>
              <a:rPr lang="en-US" sz="1800" smtClean="0"/>
              <a:t>, R</a:t>
            </a:r>
            <a:r>
              <a:rPr lang="en-US" sz="1800" baseline="-25000" smtClean="0"/>
              <a:t>3</a:t>
            </a:r>
            <a:r>
              <a:rPr lang="en-US" sz="1800" smtClean="0"/>
              <a:t>, . . .  and compute the desired random variates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See the next slide              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001E69-279B-4792-A708-6BA0FC605F4A}" type="slidenum">
              <a:rPr lang="en-US" smtClean="0"/>
              <a:pPr/>
              <a:t>4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19400" y="3200400"/>
          <a:ext cx="1676400" cy="1735138"/>
        </p:xfrm>
        <a:graphic>
          <a:graphicData uri="http://schemas.openxmlformats.org/presentationml/2006/ole">
            <p:oleObj spid="_x0000_s1026" name="Equation" r:id="rId3" imgW="107928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A4256-CB0C-4E2E-9F82-745310418192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4339" name="Picture 25" descr="08-2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181600" y="2190750"/>
            <a:ext cx="3505200" cy="2990850"/>
          </a:xfrm>
          <a:noFill/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Exponential Distribution 	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Exponential Distribution:</a:t>
            </a:r>
          </a:p>
          <a:p>
            <a:pPr lvl="1" eaLnBrk="1" hangingPunct="1"/>
            <a:r>
              <a:rPr lang="en-US" sz="2000" smtClean="0"/>
              <a:t>Exponential cdf: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To generate </a:t>
            </a:r>
            <a:r>
              <a:rPr lang="en-US" sz="2000" i="1" smtClean="0"/>
              <a:t>X</a:t>
            </a:r>
            <a:r>
              <a:rPr lang="en-US" sz="2000" i="1" baseline="-25000" smtClean="0"/>
              <a:t>1</a:t>
            </a:r>
            <a:r>
              <a:rPr lang="en-US" sz="2000" i="1" smtClean="0"/>
              <a:t>, X</a:t>
            </a:r>
            <a:r>
              <a:rPr lang="en-US" sz="2000" i="1" baseline="-25000" smtClean="0"/>
              <a:t>2</a:t>
            </a:r>
            <a:r>
              <a:rPr lang="en-US" sz="2000" i="1" smtClean="0"/>
              <a:t>, X</a:t>
            </a:r>
            <a:r>
              <a:rPr lang="en-US" sz="2000" i="1" baseline="-25000" smtClean="0"/>
              <a:t>3</a:t>
            </a:r>
            <a:r>
              <a:rPr lang="en-US" sz="2000" i="1" smtClean="0"/>
              <a:t> …</a:t>
            </a:r>
          </a:p>
          <a:p>
            <a:pPr lvl="1" eaLnBrk="1" hangingPunct="1"/>
            <a:endParaRPr lang="en-US" sz="2000" i="1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sz="1200" smtClean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219200" y="2362200"/>
            <a:ext cx="39624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i="1"/>
              <a:t>r = 	F(x) </a:t>
            </a:r>
          </a:p>
          <a:p>
            <a:r>
              <a:rPr lang="en-US" sz="2400" i="1"/>
              <a:t>  = 	1 – e</a:t>
            </a:r>
            <a:r>
              <a:rPr lang="en-US" sz="2400" i="1" baseline="30000"/>
              <a:t>-</a:t>
            </a:r>
            <a:r>
              <a:rPr lang="en-US" sz="2400" i="1" baseline="30000">
                <a:latin typeface="Symbol" pitchFamily="18" charset="2"/>
              </a:rPr>
              <a:t>l</a:t>
            </a:r>
            <a:r>
              <a:rPr lang="en-US" sz="2400" i="1" baseline="30000"/>
              <a:t>x</a:t>
            </a:r>
            <a:r>
              <a:rPr lang="en-US" sz="2400"/>
              <a:t> 	</a:t>
            </a:r>
            <a:r>
              <a:rPr lang="en-US" sz="2200"/>
              <a:t>for </a:t>
            </a:r>
            <a:r>
              <a:rPr lang="en-US" sz="2200" i="1"/>
              <a:t>x </a:t>
            </a:r>
            <a:r>
              <a:rPr lang="en-US" sz="2200" i="1">
                <a:latin typeface="Symbol" pitchFamily="18" charset="2"/>
              </a:rPr>
              <a:t>³ </a:t>
            </a:r>
            <a:r>
              <a:rPr lang="en-US" sz="2200" i="1"/>
              <a:t>0</a:t>
            </a:r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auto">
          <a:xfrm>
            <a:off x="1066800" y="4191000"/>
            <a:ext cx="46482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i="1"/>
              <a:t>X</a:t>
            </a:r>
            <a:r>
              <a:rPr lang="en-US" sz="2400" i="1" baseline="-25000"/>
              <a:t>i</a:t>
            </a:r>
            <a:r>
              <a:rPr lang="en-US" sz="2400" i="1"/>
              <a:t> = 	F</a:t>
            </a:r>
            <a:r>
              <a:rPr lang="en-US" sz="2400" i="1" baseline="30000"/>
              <a:t>-1</a:t>
            </a:r>
            <a:r>
              <a:rPr lang="en-US" sz="2400" i="1"/>
              <a:t>(R</a:t>
            </a:r>
            <a:r>
              <a:rPr lang="en-US" i="1" baseline="-25000"/>
              <a:t>i</a:t>
            </a:r>
            <a:r>
              <a:rPr lang="en-US" sz="2400" i="1"/>
              <a:t>) </a:t>
            </a:r>
          </a:p>
          <a:p>
            <a:r>
              <a:rPr lang="en-US" sz="2400" i="1"/>
              <a:t>    = 	-(1/</a:t>
            </a:r>
            <a:r>
              <a:rPr lang="en-US" sz="2400" i="1">
                <a:latin typeface="Symbol" pitchFamily="18" charset="2"/>
              </a:rPr>
              <a:t>l)</a:t>
            </a:r>
            <a:r>
              <a:rPr lang="en-US" sz="2400" i="1"/>
              <a:t> ln(1-R</a:t>
            </a:r>
            <a:r>
              <a:rPr lang="en-US" i="1" baseline="-25000"/>
              <a:t>i</a:t>
            </a:r>
            <a:r>
              <a:rPr lang="en-US" sz="2400" i="1"/>
              <a:t>) </a:t>
            </a:r>
            <a:r>
              <a:rPr lang="en-US" sz="2000" i="1"/>
              <a:t>    </a:t>
            </a:r>
            <a:r>
              <a:rPr lang="en-US" sz="2000"/>
              <a:t>[Eq’n 8.3]</a:t>
            </a:r>
          </a:p>
        </p:txBody>
      </p: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6096000" y="5286375"/>
            <a:ext cx="2667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Figure: Inverse-transform technique for e</a:t>
            </a:r>
            <a:r>
              <a:rPr lang="en-US" b="1" i="1"/>
              <a:t>xp(</a:t>
            </a:r>
            <a:r>
              <a:rPr lang="en-US" b="1" i="1">
                <a:latin typeface="Symbol" pitchFamily="18" charset="2"/>
              </a:rPr>
              <a:t>l</a:t>
            </a:r>
            <a:r>
              <a:rPr lang="en-US" b="1" i="1"/>
              <a:t> =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AD37A3-3CDB-4A81-B897-2A180E98F479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052" name="Picture 18" descr="08-1b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276600" y="2555875"/>
            <a:ext cx="3886200" cy="2549525"/>
          </a:xfrm>
          <a:noFill/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Exponential Distribution 	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Generate </a:t>
            </a:r>
            <a:r>
              <a:rPr lang="en-US" sz="2400" i="1" smtClean="0"/>
              <a:t>200</a:t>
            </a:r>
            <a:r>
              <a:rPr lang="en-US" sz="2400" smtClean="0"/>
              <a:t> variates X</a:t>
            </a:r>
            <a:r>
              <a:rPr lang="en-US" sz="2400" baseline="-25000" smtClean="0"/>
              <a:t>i</a:t>
            </a:r>
            <a:r>
              <a:rPr lang="en-US" sz="2400" smtClean="0"/>
              <a:t> with distribution </a:t>
            </a:r>
            <a:r>
              <a:rPr lang="en-US" sz="2400" i="1" smtClean="0"/>
              <a:t>exp(</a:t>
            </a:r>
            <a:r>
              <a:rPr lang="en-US" sz="2400" i="1" smtClean="0">
                <a:latin typeface="Symbol" pitchFamily="18" charset="2"/>
              </a:rPr>
              <a:t>l</a:t>
            </a:r>
            <a:r>
              <a:rPr lang="en-US" sz="2400" i="1" smtClean="0"/>
              <a:t>= 1)</a:t>
            </a:r>
          </a:p>
          <a:p>
            <a:pPr lvl="1" eaLnBrk="1" hangingPunct="1"/>
            <a:r>
              <a:rPr lang="en-US" sz="2000" smtClean="0"/>
              <a:t>Generate </a:t>
            </a:r>
            <a:r>
              <a:rPr lang="en-US" sz="2000" i="1" smtClean="0"/>
              <a:t>200</a:t>
            </a:r>
            <a:r>
              <a:rPr lang="en-US" sz="2000" smtClean="0"/>
              <a:t> </a:t>
            </a:r>
            <a:r>
              <a:rPr lang="en-US" sz="2000" i="1" smtClean="0"/>
              <a:t>Rs</a:t>
            </a:r>
            <a:r>
              <a:rPr lang="en-US" sz="2000" smtClean="0"/>
              <a:t> with U(0,1) and utilize eq’n 8.3, the histogram of Xs become: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Check: Does the random variable </a:t>
            </a:r>
            <a:r>
              <a:rPr lang="en-US" sz="2000" i="1" smtClean="0"/>
              <a:t>X</a:t>
            </a:r>
            <a:r>
              <a:rPr lang="en-US" sz="2000" i="1" baseline="-25000" smtClean="0"/>
              <a:t>1</a:t>
            </a:r>
            <a:r>
              <a:rPr lang="en-US" sz="2000" smtClean="0"/>
              <a:t> have the desired distribution?</a:t>
            </a:r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>
            <p:ph sz="quarter" idx="2"/>
          </p:nvPr>
        </p:nvGraphicFramePr>
        <p:xfrm>
          <a:off x="2743200" y="5715000"/>
          <a:ext cx="3886200" cy="396875"/>
        </p:xfrm>
        <a:graphic>
          <a:graphicData uri="http://schemas.openxmlformats.org/presentationml/2006/ole">
            <p:oleObj spid="_x0000_s2050" name="Equation" r:id="rId5" imgW="22348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Does the random variable X</a:t>
            </a:r>
            <a:r>
              <a:rPr lang="en-US" sz="2400" baseline="-25000" smtClean="0"/>
              <a:t>1</a:t>
            </a:r>
            <a:r>
              <a:rPr lang="en-US" sz="2400" smtClean="0"/>
              <a:t> have the desired distribution?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Pick a value of x</a:t>
            </a:r>
            <a:r>
              <a:rPr lang="en-US" sz="2400" baseline="-25000" smtClean="0"/>
              <a:t>0</a:t>
            </a:r>
            <a:r>
              <a:rPr lang="en-US" sz="2400" smtClean="0"/>
              <a:t> and compute the cummulative probability.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                P(X</a:t>
            </a:r>
            <a:r>
              <a:rPr lang="en-US" sz="2400" baseline="-25000" smtClean="0"/>
              <a:t>1 </a:t>
            </a:r>
            <a:r>
              <a:rPr lang="en-US" sz="2400" smtClean="0"/>
              <a:t>≤ x</a:t>
            </a:r>
            <a:r>
              <a:rPr lang="en-US" sz="2400" baseline="-25000" smtClean="0"/>
              <a:t>0</a:t>
            </a:r>
            <a:r>
              <a:rPr lang="en-US" sz="2400" smtClean="0"/>
              <a:t>) = P(R</a:t>
            </a:r>
            <a:r>
              <a:rPr lang="en-US" sz="2400" baseline="-25000" smtClean="0"/>
              <a:t>1 </a:t>
            </a:r>
            <a:r>
              <a:rPr lang="en-US" sz="2400" smtClean="0"/>
              <a:t>≤ F(x</a:t>
            </a:r>
            <a:r>
              <a:rPr lang="en-US" sz="2400" baseline="-25000" smtClean="0"/>
              <a:t>0</a:t>
            </a:r>
            <a:r>
              <a:rPr lang="en-US" sz="2400" smtClean="0"/>
              <a:t>)) = F(x</a:t>
            </a:r>
            <a:r>
              <a:rPr lang="en-US" sz="2400" baseline="-25000" smtClean="0"/>
              <a:t>0</a:t>
            </a:r>
            <a:r>
              <a:rPr lang="en-US" sz="2400" smtClean="0"/>
              <a:t>)         (8.4)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400" smtClean="0"/>
              <a:t>First equality:  See figure 8.2 on slide 5. </a:t>
            </a:r>
          </a:p>
          <a:p>
            <a:pPr eaLnBrk="1" hangingPunct="1"/>
            <a:r>
              <a:rPr lang="en-US" sz="2400" smtClean="0"/>
              <a:t>It can be seen that X</a:t>
            </a:r>
            <a:r>
              <a:rPr lang="en-US" sz="2400" baseline="-25000" smtClean="0"/>
              <a:t>1 </a:t>
            </a:r>
            <a:r>
              <a:rPr lang="en-US" sz="2400" smtClean="0"/>
              <a:t>≤ x</a:t>
            </a:r>
            <a:r>
              <a:rPr lang="en-US" sz="2400" baseline="-25000" smtClean="0"/>
              <a:t>0</a:t>
            </a:r>
            <a:r>
              <a:rPr lang="en-US" sz="2400" smtClean="0"/>
              <a:t> when and only when R</a:t>
            </a:r>
            <a:r>
              <a:rPr lang="en-US" sz="2400" baseline="-25000" smtClean="0"/>
              <a:t>1</a:t>
            </a:r>
            <a:r>
              <a:rPr lang="en-US" sz="2400" smtClean="0"/>
              <a:t> ≤ F(x</a:t>
            </a:r>
            <a:r>
              <a:rPr lang="en-US" sz="2400" baseline="-25000" smtClean="0"/>
              <a:t>0</a:t>
            </a:r>
            <a:r>
              <a:rPr lang="en-US" sz="2400" smtClean="0"/>
              <a:t>).</a:t>
            </a:r>
          </a:p>
          <a:p>
            <a:pPr eaLnBrk="1" hangingPunct="1"/>
            <a:r>
              <a:rPr lang="en-US" sz="2400" smtClean="0"/>
              <a:t>Since 0 ≤ F(x</a:t>
            </a:r>
            <a:r>
              <a:rPr lang="en-US" sz="2400" baseline="-25000" smtClean="0"/>
              <a:t>0</a:t>
            </a:r>
            <a:r>
              <a:rPr lang="en-US" sz="2400" smtClean="0"/>
              <a:t>) ≤ 1, the second equality in the equation follows immediately from the fact that R</a:t>
            </a:r>
            <a:r>
              <a:rPr lang="en-US" sz="2400" baseline="-25000" smtClean="0"/>
              <a:t>1</a:t>
            </a:r>
            <a:r>
              <a:rPr lang="en-US" sz="2400" smtClean="0"/>
              <a:t> is uniformly distributed on [0,1].  </a:t>
            </a:r>
          </a:p>
          <a:p>
            <a:pPr eaLnBrk="1" hangingPunct="1"/>
            <a:r>
              <a:rPr lang="en-US" sz="2400" smtClean="0"/>
              <a:t>The equation shows that the cdf of X</a:t>
            </a:r>
            <a:r>
              <a:rPr lang="en-US" sz="2400" baseline="-25000" smtClean="0"/>
              <a:t>1</a:t>
            </a:r>
            <a:r>
              <a:rPr lang="en-US" sz="2400" smtClean="0"/>
              <a:t> is F;</a:t>
            </a:r>
          </a:p>
          <a:p>
            <a:pPr lvl="1" eaLnBrk="1" hangingPunct="1"/>
            <a:r>
              <a:rPr lang="en-US" smtClean="0"/>
              <a:t>hence X</a:t>
            </a:r>
            <a:r>
              <a:rPr lang="en-US" baseline="-25000" smtClean="0"/>
              <a:t>1</a:t>
            </a:r>
            <a:r>
              <a:rPr lang="en-US" smtClean="0"/>
              <a:t> has the desired distribution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29C1B-9C08-4158-8C7A-CBAE4F554C0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465D7-5536-42C5-965A-4850F6F942E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Distributions			</a:t>
            </a:r>
            <a:r>
              <a:rPr lang="en-US" sz="2200" smtClean="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pPr eaLnBrk="1" hangingPunct="1"/>
            <a:r>
              <a:rPr lang="en-US" sz="2000" smtClean="0"/>
              <a:t>Examples of other distributions for which inverse cdf works are: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lvl="1" eaLnBrk="1" hangingPunct="1"/>
            <a:r>
              <a:rPr lang="en-US" sz="2000" smtClean="0"/>
              <a:t>Uniform distribution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X = a + (b – a)R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lvl="1" eaLnBrk="1" hangingPunct="1"/>
            <a:r>
              <a:rPr lang="en-US" sz="2000" smtClean="0"/>
              <a:t>Weibull distribution – time to failure – see steps on p278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X = </a:t>
            </a:r>
            <a:r>
              <a:rPr lang="en-US" sz="2000" smtClean="0">
                <a:latin typeface="Symbol" pitchFamily="18" charset="2"/>
              </a:rPr>
              <a:t>a</a:t>
            </a:r>
            <a:r>
              <a:rPr lang="en-US" sz="2000" smtClean="0"/>
              <a:t>[- ln(1 - R)]</a:t>
            </a:r>
            <a:r>
              <a:rPr lang="en-US" sz="2000" baseline="30000" smtClean="0"/>
              <a:t>1/</a:t>
            </a:r>
            <a:r>
              <a:rPr lang="en-US" sz="2000" baseline="30000" smtClean="0">
                <a:latin typeface="Symbol" pitchFamily="18" charset="2"/>
              </a:rPr>
              <a:t>b</a:t>
            </a:r>
            <a:r>
              <a:rPr lang="en-US" sz="2000" smtClean="0"/>
              <a:t>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Triangular distribution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66800" y="5029200"/>
          <a:ext cx="3106738" cy="762000"/>
        </p:xfrm>
        <a:graphic>
          <a:graphicData uri="http://schemas.openxmlformats.org/presentationml/2006/ole">
            <p:oleObj spid="_x0000_s3074" name="Equation" r:id="rId4" imgW="191736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Section 8.1.5 Empirical Continuous Distributions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z="2000" smtClean="0"/>
              <a:t>This is a worthwhile read (as is the whole chapter of course)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Works on the question:</a:t>
            </a:r>
          </a:p>
          <a:p>
            <a:pPr lvl="1" eaLnBrk="1" hangingPunct="1"/>
            <a:r>
              <a:rPr lang="en-US" sz="2000" smtClean="0"/>
              <a:t>What do you do if you can’t figure out what the distribution of the data is?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The example starting on slide 13 is a good model to work from.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E50667-BEE4-4727-9904-70F2F9516A1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821</TotalTime>
  <Words>1119</Words>
  <Application>Microsoft PowerPoint</Application>
  <PresentationFormat>On-screen Show (4:3)</PresentationFormat>
  <Paragraphs>294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Wingdings</vt:lpstr>
      <vt:lpstr>Arial Black</vt:lpstr>
      <vt:lpstr>Times New Roman</vt:lpstr>
      <vt:lpstr>Symbol</vt:lpstr>
      <vt:lpstr>Pixel</vt:lpstr>
      <vt:lpstr>Microsoft Equation 3.0</vt:lpstr>
      <vt:lpstr>Microsoft Excel Worksheet</vt:lpstr>
      <vt:lpstr>Chapter 8  Random-Variate Generation</vt:lpstr>
      <vt:lpstr>Purpose &amp; Overview</vt:lpstr>
      <vt:lpstr>Inverse-transform Technique</vt:lpstr>
      <vt:lpstr>Steps in inverse-transform technique</vt:lpstr>
      <vt:lpstr>Exponential Distribution   [Inverse-transform]</vt:lpstr>
      <vt:lpstr>Exponential Distribution   [Inverse-transform]</vt:lpstr>
      <vt:lpstr>Does the random variable X1 have the desired distribution?</vt:lpstr>
      <vt:lpstr>Other Distributions   [Inverse-transform]</vt:lpstr>
      <vt:lpstr>Section 8.1.5 Empirical Continuous Distributions</vt:lpstr>
      <vt:lpstr>Empirical Continuous Dist’n  [Inverse-transform]</vt:lpstr>
      <vt:lpstr>Empirical Continuous Dist’n  [Inverse-transform]</vt:lpstr>
      <vt:lpstr>8.1.6</vt:lpstr>
      <vt:lpstr>Discrete Distribution   [Inverse-transform]</vt:lpstr>
      <vt:lpstr>Example 8.4 An Empirical Discrete Distribution  [Inverse-transform]</vt:lpstr>
      <vt:lpstr>Discrete distributions continued</vt:lpstr>
      <vt:lpstr>8.2: Acceptance-Rejection technique</vt:lpstr>
      <vt:lpstr>NSPP     [Acceptance-Rejection]</vt:lpstr>
      <vt:lpstr>8.2  Acceptance – Rejection continued</vt:lpstr>
      <vt:lpstr>Non-Stationary Poisson Process     [Acceptance-Rejection]</vt:lpstr>
      <vt:lpstr>8.3: Special Properties</vt:lpstr>
      <vt:lpstr>Direct Transformation   [Special Properties]</vt:lpstr>
      <vt:lpstr>Direct Transformation  [Special Properties]</vt:lpstr>
      <vt:lpstr>Summary</vt:lpstr>
    </vt:vector>
  </TitlesOfParts>
  <Company>Kellogg School of Management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Random-Variant Generation</dc:title>
  <dc:creator>Gigi Yuen</dc:creator>
  <cp:lastModifiedBy>nafisuddin.khan</cp:lastModifiedBy>
  <cp:revision>298</cp:revision>
  <dcterms:created xsi:type="dcterms:W3CDTF">2004-10-04T02:17:06Z</dcterms:created>
  <dcterms:modified xsi:type="dcterms:W3CDTF">2022-04-23T04:18:57Z</dcterms:modified>
</cp:coreProperties>
</file>