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wmf" ContentType="image/x-wmf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80"/>
  </p:notesMasterIdLst>
  <p:handoutMasterIdLst>
    <p:handoutMasterId r:id="rId81"/>
  </p:handoutMasterIdLst>
  <p:sldIdLst>
    <p:sldId id="356" r:id="rId2"/>
    <p:sldId id="274" r:id="rId3"/>
    <p:sldId id="369" r:id="rId4"/>
    <p:sldId id="275" r:id="rId5"/>
    <p:sldId id="382" r:id="rId6"/>
    <p:sldId id="378" r:id="rId7"/>
    <p:sldId id="354" r:id="rId8"/>
    <p:sldId id="383" r:id="rId9"/>
    <p:sldId id="352" r:id="rId10"/>
    <p:sldId id="276" r:id="rId11"/>
    <p:sldId id="379" r:id="rId12"/>
    <p:sldId id="277" r:id="rId13"/>
    <p:sldId id="380" r:id="rId14"/>
    <p:sldId id="278" r:id="rId15"/>
    <p:sldId id="384" r:id="rId16"/>
    <p:sldId id="367" r:id="rId17"/>
    <p:sldId id="323" r:id="rId18"/>
    <p:sldId id="280" r:id="rId19"/>
    <p:sldId id="385" r:id="rId20"/>
    <p:sldId id="281" r:id="rId21"/>
    <p:sldId id="386" r:id="rId22"/>
    <p:sldId id="325" r:id="rId23"/>
    <p:sldId id="370" r:id="rId24"/>
    <p:sldId id="371" r:id="rId25"/>
    <p:sldId id="368" r:id="rId26"/>
    <p:sldId id="282" r:id="rId27"/>
    <p:sldId id="329" r:id="rId28"/>
    <p:sldId id="328" r:id="rId29"/>
    <p:sldId id="330" r:id="rId30"/>
    <p:sldId id="283" r:id="rId31"/>
    <p:sldId id="331" r:id="rId32"/>
    <p:sldId id="284" r:id="rId33"/>
    <p:sldId id="332" r:id="rId34"/>
    <p:sldId id="333" r:id="rId35"/>
    <p:sldId id="285" r:id="rId36"/>
    <p:sldId id="334" r:id="rId37"/>
    <p:sldId id="286" r:id="rId38"/>
    <p:sldId id="287" r:id="rId39"/>
    <p:sldId id="336" r:id="rId40"/>
    <p:sldId id="288" r:id="rId41"/>
    <p:sldId id="337" r:id="rId42"/>
    <p:sldId id="289" r:id="rId43"/>
    <p:sldId id="387" r:id="rId44"/>
    <p:sldId id="388" r:id="rId45"/>
    <p:sldId id="290" r:id="rId46"/>
    <p:sldId id="291" r:id="rId47"/>
    <p:sldId id="292" r:id="rId48"/>
    <p:sldId id="293" r:id="rId49"/>
    <p:sldId id="389" r:id="rId50"/>
    <p:sldId id="294" r:id="rId51"/>
    <p:sldId id="295" r:id="rId52"/>
    <p:sldId id="365" r:id="rId53"/>
    <p:sldId id="338" r:id="rId54"/>
    <p:sldId id="296" r:id="rId55"/>
    <p:sldId id="339" r:id="rId56"/>
    <p:sldId id="297" r:id="rId57"/>
    <p:sldId id="298" r:id="rId58"/>
    <p:sldId id="381" r:id="rId59"/>
    <p:sldId id="326" r:id="rId60"/>
    <p:sldId id="390" r:id="rId61"/>
    <p:sldId id="327" r:id="rId62"/>
    <p:sldId id="375" r:id="rId63"/>
    <p:sldId id="372" r:id="rId64"/>
    <p:sldId id="373" r:id="rId65"/>
    <p:sldId id="374" r:id="rId66"/>
    <p:sldId id="376" r:id="rId67"/>
    <p:sldId id="377" r:id="rId68"/>
    <p:sldId id="299" r:id="rId69"/>
    <p:sldId id="366" r:id="rId70"/>
    <p:sldId id="340" r:id="rId71"/>
    <p:sldId id="300" r:id="rId72"/>
    <p:sldId id="343" r:id="rId73"/>
    <p:sldId id="342" r:id="rId74"/>
    <p:sldId id="344" r:id="rId75"/>
    <p:sldId id="345" r:id="rId76"/>
    <p:sldId id="346" r:id="rId77"/>
    <p:sldId id="318" r:id="rId78"/>
    <p:sldId id="363" r:id="rId79"/>
  </p:sldIdLst>
  <p:sldSz cx="13716000" cy="9144000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1pPr>
    <a:lvl2pPr marL="652463" indent="-1952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4pPr>
    <a:lvl5pPr marL="2611438" indent="-7826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9900"/>
    <a:srgbClr val="663300"/>
    <a:srgbClr val="FF0000"/>
    <a:srgbClr val="0000CC"/>
    <a:srgbClr val="CC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-480" y="-96"/>
      </p:cViewPr>
      <p:guideLst>
        <p:guide orient="horz" pos="1528"/>
        <p:guide pos="196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64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78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70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134" tIns="44067" rIns="88134" bIns="44067" numCol="1" anchor="ctr" anchorCtr="0" compatLnSpc="1">
            <a:prstTxWarp prst="textNoShape">
              <a:avLst/>
            </a:prstTxWarp>
          </a:bodyPr>
          <a:lstStyle>
            <a:lvl1pPr defTabSz="881063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3350" y="0"/>
            <a:ext cx="30670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134" tIns="44067" rIns="88134" bIns="44067" numCol="1" anchor="ctr" anchorCtr="0" compatLnSpc="1">
            <a:prstTxWarp prst="textNoShape">
              <a:avLst/>
            </a:prstTxWarp>
          </a:bodyPr>
          <a:lstStyle>
            <a:lvl1pPr algn="r" defTabSz="881063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30670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134" tIns="44067" rIns="88134" bIns="44067" numCol="1" anchor="b" anchorCtr="0" compatLnSpc="1">
            <a:prstTxWarp prst="textNoShape">
              <a:avLst/>
            </a:prstTxWarp>
          </a:bodyPr>
          <a:lstStyle>
            <a:lvl1pPr defTabSz="881063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3350" y="8853488"/>
            <a:ext cx="30670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134" tIns="44067" rIns="88134" bIns="44067" numCol="1" anchor="b" anchorCtr="0" compatLnSpc="1">
            <a:prstTxWarp prst="textNoShape">
              <a:avLst/>
            </a:prstTxWarp>
          </a:bodyPr>
          <a:lstStyle>
            <a:lvl1pPr algn="r" defTabSz="881063">
              <a:defRPr sz="1200">
                <a:latin typeface="Helvetica" charset="0"/>
              </a:defRPr>
            </a:lvl1pPr>
          </a:lstStyle>
          <a:p>
            <a:pPr>
              <a:defRPr/>
            </a:pPr>
            <a:fld id="{F05226D5-815E-4BE3-8E0C-B107B0A3A2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0" y="696913"/>
            <a:ext cx="521970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D61D868B-0BBE-4BD7-BC3A-4FB4CC4C15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6524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9589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31BD62-EB29-4808-AE2F-EBBA653DFC85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7455B0-B72F-4D18-BCBD-9DED7022447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3F153E-B3A8-49C6-8802-FF3D7A354DC8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A97F41-3274-4216-ADB5-34E41BB19D5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6AE144-1C66-4A69-BBE2-68053EB2BE8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38AC3A-410A-4E56-9D9D-AC9F20ECCB0D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D9C03C-E184-4652-8EB0-4CA66B5ED5BC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C3B730-BC39-4AE6-AA2A-9053F33C33D4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C0DA-9CAA-4F04-A33F-5FD54A5754B3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6FAC76-EB11-4B18-A629-FD663D10E33E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289B51-410E-41DC-9A98-E50175F2187F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9CBF4E-2360-4CB1-89B2-8521CDF5E03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FAA826-B423-419F-A12A-3AAF20ED4A77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332540-1E01-47FF-BF25-CEAE89B2D72B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403AC0-2D9F-4A75-B817-080BC7F4603A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E523B8-2EE4-4717-845B-F95A01B5563C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A759A9-FF82-4A99-9E64-5DAEFBEF5B09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8C2139-E577-43BF-9FF2-1F9D94F86BCE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0759BA-69F9-4155-A807-EB1F7C491E89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F5F286-84F3-41DB-93D1-757483ABDB84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AF0266-EF1C-4642-B68E-B240FE59A0E3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0B7212-23AB-4535-9485-5FA74FD1F673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D84BD6-CE40-4DAB-96D9-2A18F4E8340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D33D71-C0D3-4CCB-B673-C568BF7074EF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E03C1-A47D-478E-9502-E4E3E9B1FCBD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C09950-E8D3-4690-ABFD-D68C2860FF90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592F0C-DDA9-443A-9014-7AFD7EF2B014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60C957-74D5-4F1F-9173-7DBABEAB9968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C791BA-395F-4585-8C08-90D333D2C367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C69909-9317-4AD0-96BC-D90A91F112EA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07359D-C392-47B9-8A66-65F16DE2A63A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6EEB03-617C-4F28-A36A-32B9E5873E6E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30495-EBFB-483F-90A8-9B6642FD42DB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C22E21-DF58-4932-B2A5-EC741316AB2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FE4DEE-B6EC-4ACD-A990-D47B1B10F495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A7F068-9D03-467B-8189-904951BAA068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207FB9-F196-4C70-BDB2-E9A34DC59ADF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1D7704-48E2-4187-9AAD-75B4C92CCB26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67494-C235-4B97-B073-61F2ECB51A12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23ABF-231B-4044-BE48-25CBD9FC87E5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C065C0-1D88-4244-A044-59636608D40F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88C0C1-D2D7-47EB-8B37-26E86299CE7F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DFEC5A-FE44-4EAC-B8A6-831EDF5AFF91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28DF1E-1E62-47D6-B94D-755DD27DC121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FBFB80-706C-45CB-9209-DAD8774DF3C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648858-90F7-4FCC-88C0-6704E2646601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3194E8-8BBF-4999-B377-E1ECFF655EFF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9D7E82-BE4B-4570-9FA1-9BD24B8B34BC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B294CC-27B9-4FB2-96B5-5EF591DF124F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AF82AE-AB7E-4E74-A4E1-79C79F1EF090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745575-CF09-463F-BE18-CE896E1BB01E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5685DC-5FB0-4F13-8E77-8D12C813CB44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3B52CD-AA67-4AC1-8C0A-641B474DC945}" type="slidenum">
              <a:rPr lang="en-US" smtClean="0"/>
              <a:pPr/>
              <a:t>65</a:t>
            </a:fld>
            <a:endParaRPr lang="en-US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A673F4-982E-4A8E-84C1-E774B73E08FB}" type="slidenum">
              <a:rPr lang="en-US" smtClean="0"/>
              <a:pPr/>
              <a:t>66</a:t>
            </a:fld>
            <a:endParaRPr lang="en-US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9B4F90-B868-4B2F-8869-3822EE843CE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4EC23C-4335-4BAD-B997-E2EFD89D3D31}" type="slidenum">
              <a:rPr lang="en-US" smtClean="0"/>
              <a:pPr/>
              <a:t>67</a:t>
            </a:fld>
            <a:endParaRPr lang="en-US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E649DB-E4AB-498E-B583-6F88D15D2351}" type="slidenum">
              <a:rPr lang="en-US" smtClean="0"/>
              <a:pPr/>
              <a:t>68</a:t>
            </a:fld>
            <a:endParaRPr lang="en-US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851285-8242-45F4-8B1D-DB3DD543675C}" type="slidenum">
              <a:rPr lang="en-US" smtClean="0"/>
              <a:pPr/>
              <a:t>69</a:t>
            </a:fld>
            <a:endParaRPr lang="en-US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3AA9C2-66B6-49E9-B3B7-39508332971B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BCEA82-5B91-49B7-BF5E-70414C6A1C1D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E0968-BBBF-4AB1-822E-612D98E1A7CC}" type="slidenum">
              <a:rPr lang="en-US" smtClean="0"/>
              <a:pPr/>
              <a:t>72</a:t>
            </a:fld>
            <a:endParaRPr lang="en-US" smtClean="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50E43B-667B-4F01-808A-064EC672D677}" type="slidenum">
              <a:rPr lang="en-US" smtClean="0"/>
              <a:pPr/>
              <a:t>73</a:t>
            </a:fld>
            <a:endParaRPr lang="en-US" smtClean="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FD5CC1-95C6-4403-B0C8-DB1686A71669}" type="slidenum">
              <a:rPr lang="en-US" smtClean="0"/>
              <a:pPr/>
              <a:t>74</a:t>
            </a:fld>
            <a:endParaRPr lang="en-US" smtClean="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1FBC59-DDEB-49D4-8E0B-0073E664555A}" type="slidenum">
              <a:rPr lang="en-US" smtClean="0"/>
              <a:pPr/>
              <a:t>75</a:t>
            </a:fld>
            <a:endParaRPr lang="en-US" smtClean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C06BDD-CB11-44ED-A67D-D7CCCBA4761F}" type="slidenum">
              <a:rPr lang="en-US" smtClean="0"/>
              <a:pPr/>
              <a:t>76</a:t>
            </a:fld>
            <a:endParaRPr lang="en-US" smtClean="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D07C48-616D-4BC5-A15D-4F67B9F89B9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9F519D-3DEF-43AD-98DC-8007D2E2EE33}" type="slidenum">
              <a:rPr lang="en-US" smtClean="0"/>
              <a:pPr/>
              <a:t>77</a:t>
            </a:fld>
            <a:endParaRPr lang="en-US" smtClean="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E7564F-46ED-4A5A-A5E4-D8C91A62695D}" type="slidenum">
              <a:rPr lang="en-US" smtClean="0"/>
              <a:pPr/>
              <a:t>78</a:t>
            </a:fld>
            <a:endParaRPr lang="en-US" smtClean="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042A09-B4E8-42DC-ADEA-420F9EAEC7A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AB714D-8D6B-4753-8E7D-326409D249A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98450" y="3948113"/>
            <a:ext cx="12915900" cy="268287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rgbClr val="336699"/>
                </a:solidFill>
                <a:latin typeface="Helvetica" charset="0"/>
              </a:rPr>
              <a:t>Silberschatz, Galvin and Gagne ©2011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1275" y="8818563"/>
            <a:ext cx="46767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>
                <a:solidFill>
                  <a:srgbClr val="336699"/>
                </a:solidFill>
                <a:latin typeface="Helvetica" charset="0"/>
              </a:rPr>
              <a:t>Operating System Concepts Essentials – 8</a:t>
            </a:r>
            <a:r>
              <a:rPr lang="en-US" sz="1400" b="1" baseline="30000">
                <a:solidFill>
                  <a:srgbClr val="336699"/>
                </a:solidFill>
                <a:latin typeface="Helvetica" charset="0"/>
              </a:rPr>
              <a:t>th</a:t>
            </a:r>
            <a:r>
              <a:rPr lang="en-US" sz="1400" b="1">
                <a:solidFill>
                  <a:srgbClr val="33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1900" y="5543550"/>
            <a:ext cx="3092450" cy="2125663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837113" y="5354638"/>
            <a:ext cx="3505200" cy="2517775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>
              <a:defRPr/>
            </a:pPr>
            <a:endParaRPr lang="en-US">
              <a:cs typeface="ＭＳ Ｐゴシック" charset="-128"/>
            </a:endParaRPr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333"/>
          </a:xfrm>
        </p:spPr>
        <p:txBody>
          <a:bodyPr/>
          <a:lstStyle>
            <a:lvl1pPr>
              <a:defRPr sz="61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7007" y="370417"/>
            <a:ext cx="3217068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70417"/>
            <a:ext cx="9422607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/>
            </a:lvl1pPr>
            <a:lvl2pPr marL="653110" indent="0">
              <a:buNone/>
              <a:defRPr sz="2600"/>
            </a:lvl2pPr>
            <a:lvl3pPr marL="1306220" indent="0">
              <a:buNone/>
              <a:defRPr sz="2300"/>
            </a:lvl3pPr>
            <a:lvl4pPr marL="1959331" indent="0">
              <a:buNone/>
              <a:defRPr sz="2000"/>
            </a:lvl4pPr>
            <a:lvl5pPr marL="2612441" indent="0">
              <a:buNone/>
              <a:defRPr sz="2000"/>
            </a:lvl5pPr>
            <a:lvl6pPr marL="3265551" indent="0">
              <a:buNone/>
              <a:defRPr sz="2000"/>
            </a:lvl6pPr>
            <a:lvl7pPr marL="3918661" indent="0">
              <a:buNone/>
              <a:defRPr sz="2000"/>
            </a:lvl7pPr>
            <a:lvl8pPr marL="4571771" indent="0">
              <a:buNone/>
              <a:defRPr sz="2000"/>
            </a:lvl8pPr>
            <a:lvl9pPr marL="522488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6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61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no_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28625" y="0"/>
            <a:ext cx="1793875" cy="121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69888"/>
            <a:ext cx="123444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9675" y="1644650"/>
            <a:ext cx="12344400" cy="604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0" y="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200710" name="Line 6"/>
          <p:cNvSpPr>
            <a:spLocks noChangeShapeType="1"/>
          </p:cNvSpPr>
          <p:nvPr/>
        </p:nvSpPr>
        <p:spPr bwMode="auto">
          <a:xfrm>
            <a:off x="685800" y="1147763"/>
            <a:ext cx="121158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 lIns="130622" tIns="65311" rIns="130622" bIns="65311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0" y="3048000"/>
            <a:ext cx="342900" cy="3048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200712" name="Rectangle 8"/>
          <p:cNvSpPr>
            <a:spLocks noChangeArrowheads="1"/>
          </p:cNvSpPr>
          <p:nvPr/>
        </p:nvSpPr>
        <p:spPr bwMode="auto">
          <a:xfrm>
            <a:off x="0" y="609600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200713" name="Text Box 9"/>
          <p:cNvSpPr txBox="1">
            <a:spLocks noChangeArrowheads="1"/>
          </p:cNvSpPr>
          <p:nvPr/>
        </p:nvSpPr>
        <p:spPr bwMode="auto">
          <a:xfrm>
            <a:off x="6403975" y="8818563"/>
            <a:ext cx="63182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6699"/>
                </a:solidFill>
                <a:latin typeface="Helvetica" charset="0"/>
              </a:rPr>
              <a:t>9.</a:t>
            </a:r>
            <a:fld id="{294B7D77-EFAE-4755-884F-7CD280ABB6C4}" type="slidenum">
              <a:rPr lang="en-US" sz="1400" b="1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400" b="1" dirty="0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200714" name="Text Box 10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Silberschatz, Galvin and Gagne ©2011</a:t>
            </a:r>
          </a:p>
        </p:txBody>
      </p:sp>
      <p:sp>
        <p:nvSpPr>
          <p:cNvPr id="200715" name="Text Box 11"/>
          <p:cNvSpPr txBox="1">
            <a:spLocks noChangeArrowheads="1"/>
          </p:cNvSpPr>
          <p:nvPr/>
        </p:nvSpPr>
        <p:spPr bwMode="auto">
          <a:xfrm>
            <a:off x="279400" y="8828088"/>
            <a:ext cx="467677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Operating System Concepts Essentials – 8</a:t>
            </a:r>
            <a:r>
              <a:rPr lang="en-US" sz="1400" b="1" baseline="30000">
                <a:solidFill>
                  <a:srgbClr val="006699"/>
                </a:solidFill>
                <a:latin typeface="Helvetica" charset="0"/>
              </a:rPr>
              <a:t>th</a:t>
            </a:r>
            <a:r>
              <a:rPr lang="en-US" sz="1400" b="1">
                <a:solidFill>
                  <a:srgbClr val="00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2060" name="Picture 12" descr="dino_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1661775" y="7799388"/>
            <a:ext cx="1925638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5pPr>
      <a:lvl6pPr marL="65311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6pPr>
      <a:lvl7pPr marL="130622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7pPr>
      <a:lvl8pPr marL="195933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8pPr>
      <a:lvl9pPr marL="261244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9pPr>
    </p:titleStyle>
    <p:bodyStyle>
      <a:lvl1pPr marL="488950" indent="-4889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060450" indent="-407988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550988" indent="-325438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2039938" indent="-325438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2530475" indent="-325438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318391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383702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449013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514324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smtClean="0"/>
              <a:t>Chapter 9:  Virtual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Demand Paging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42713" cy="6040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Could bring entire process into memory at load time</a:t>
            </a:r>
          </a:p>
          <a:p>
            <a:pPr>
              <a:lnSpc>
                <a:spcPct val="90000"/>
              </a:lnSpc>
            </a:pPr>
            <a:r>
              <a:rPr lang="en-US" smtClean="0"/>
              <a:t>Or bring a page into memory only when it is needed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Less I/O needed, no unnecessary I/O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Less memory needed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Faster response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More users</a:t>
            </a:r>
            <a:br>
              <a:rPr lang="en-US" smtClean="0"/>
            </a:b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Page is needed </a:t>
            </a:r>
            <a:r>
              <a:rPr lang="en-US" smtClean="0">
                <a:sym typeface="Symbol" charset="2"/>
              </a:rPr>
              <a:t> reference to it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invalid reference </a:t>
            </a:r>
            <a:r>
              <a:rPr lang="en-US" smtClean="0">
                <a:sym typeface="Symbol" charset="2"/>
              </a:rPr>
              <a:t> abort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ym typeface="Symbol" charset="2"/>
              </a:rPr>
              <a:t>not-in-memory  bring to memory</a:t>
            </a:r>
          </a:p>
          <a:p>
            <a:pPr lvl="1">
              <a:lnSpc>
                <a:spcPct val="90000"/>
              </a:lnSpc>
            </a:pPr>
            <a:endParaRPr lang="en-US" smtClean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b="1" smtClean="0">
                <a:solidFill>
                  <a:srgbClr val="3366FF"/>
                </a:solidFill>
                <a:sym typeface="Symbol" charset="2"/>
              </a:rPr>
              <a:t>Lazy swapper</a:t>
            </a:r>
            <a:r>
              <a:rPr lang="en-US" smtClean="0">
                <a:solidFill>
                  <a:srgbClr val="3366FF"/>
                </a:solidFill>
                <a:sym typeface="Symbol" charset="2"/>
              </a:rPr>
              <a:t> </a:t>
            </a:r>
            <a:r>
              <a:rPr lang="en-US" smtClean="0">
                <a:sym typeface="Symbol" charset="2"/>
              </a:rPr>
              <a:t>– never swaps a page into memory unless page will be needed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ym typeface="Symbol" charset="2"/>
              </a:rPr>
              <a:t>Swapper that deals with pages is a </a:t>
            </a:r>
            <a:r>
              <a:rPr lang="en-US" b="1" smtClean="0">
                <a:solidFill>
                  <a:srgbClr val="3366FF"/>
                </a:solidFill>
                <a:sym typeface="Symbol" charset="2"/>
              </a:rPr>
              <a:t>pager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smtClean="0"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38100"/>
            <a:ext cx="12525375" cy="1125538"/>
          </a:xfrm>
        </p:spPr>
        <p:txBody>
          <a:bodyPr/>
          <a:lstStyle/>
          <a:p>
            <a:pPr eaLnBrk="1" hangingPunct="1"/>
            <a:r>
              <a:rPr lang="en-US" sz="4000" smtClean="0"/>
              <a:t>Transfer of a Paged Memory to </a:t>
            </a:r>
            <a:br>
              <a:rPr lang="en-US" sz="4000" smtClean="0"/>
            </a:br>
            <a:r>
              <a:rPr lang="en-US" sz="4000" smtClean="0"/>
              <a:t>Contiguous Disk Space</a:t>
            </a:r>
          </a:p>
        </p:txBody>
      </p:sp>
      <p:pic>
        <p:nvPicPr>
          <p:cNvPr id="14339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7750" y="1357313"/>
            <a:ext cx="8486775" cy="691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Valid-Invalid Bit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7775" y="1411288"/>
            <a:ext cx="11671300" cy="72961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With each page table entry a valid–invalid bit is associated</a:t>
            </a:r>
            <a:br>
              <a:rPr lang="en-US" smtClean="0"/>
            </a:br>
            <a:r>
              <a:rPr lang="en-US" smtClean="0"/>
              <a:t>(</a:t>
            </a:r>
            <a:r>
              <a:rPr lang="en-US" b="1" smtClean="0">
                <a:solidFill>
                  <a:srgbClr val="FF0000"/>
                </a:solidFill>
              </a:rPr>
              <a:t>v</a:t>
            </a:r>
            <a:r>
              <a:rPr lang="en-US" smtClean="0"/>
              <a:t> </a:t>
            </a:r>
            <a:r>
              <a:rPr lang="en-US" smtClean="0">
                <a:sym typeface="Symbol" charset="2"/>
              </a:rPr>
              <a:t> in-memory – </a:t>
            </a:r>
            <a:r>
              <a:rPr lang="en-US" b="1" smtClean="0">
                <a:solidFill>
                  <a:srgbClr val="3366FF"/>
                </a:solidFill>
                <a:sym typeface="Symbol" charset="2"/>
              </a:rPr>
              <a:t>memory resident</a:t>
            </a:r>
            <a:r>
              <a:rPr lang="en-US" smtClean="0">
                <a:sym typeface="Symbol" charset="2"/>
              </a:rPr>
              <a:t>,</a:t>
            </a:r>
            <a:r>
              <a:rPr lang="en-US" smtClean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b="1" smtClean="0">
                <a:solidFill>
                  <a:srgbClr val="FF0000"/>
                </a:solidFill>
                <a:sym typeface="Symbol" charset="2"/>
              </a:rPr>
              <a:t>i</a:t>
            </a:r>
            <a:r>
              <a:rPr lang="en-US" smtClean="0">
                <a:sym typeface="Symbol" charset="2"/>
              </a:rPr>
              <a:t>  not-in-memory)</a:t>
            </a:r>
          </a:p>
          <a:p>
            <a:pPr>
              <a:lnSpc>
                <a:spcPct val="90000"/>
              </a:lnSpc>
            </a:pPr>
            <a:r>
              <a:rPr lang="en-US" smtClean="0">
                <a:sym typeface="Symbol" charset="2"/>
              </a:rPr>
              <a:t>Initially valid–invalid bit is set to</a:t>
            </a:r>
            <a:r>
              <a:rPr lang="en-US" b="1" smtClean="0">
                <a:solidFill>
                  <a:srgbClr val="FF0000"/>
                </a:solidFill>
                <a:sym typeface="Symbol" charset="2"/>
              </a:rPr>
              <a:t> i </a:t>
            </a:r>
            <a:r>
              <a:rPr lang="en-US" smtClean="0">
                <a:sym typeface="Symbol" charset="2"/>
              </a:rPr>
              <a:t>on all entries</a:t>
            </a:r>
          </a:p>
          <a:p>
            <a:pPr>
              <a:lnSpc>
                <a:spcPct val="90000"/>
              </a:lnSpc>
            </a:pPr>
            <a:r>
              <a:rPr lang="en-US" smtClean="0">
                <a:sym typeface="Symbol" charset="2"/>
              </a:rPr>
              <a:t>Example of a page table snapshot:</a:t>
            </a:r>
            <a:br>
              <a:rPr lang="en-US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endParaRPr lang="en-US" sz="1100" smtClean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sym typeface="Symbol" charset="2"/>
              </a:rPr>
              <a:t>During address translation, if valid–invalid bit in page table entry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mtClean="0">
                <a:sym typeface="Symbol" charset="2"/>
              </a:rPr>
              <a:t>      is</a:t>
            </a:r>
            <a:r>
              <a:rPr lang="en-US" b="1" smtClean="0">
                <a:solidFill>
                  <a:srgbClr val="FF0000"/>
                </a:solidFill>
                <a:sym typeface="Symbol" charset="2"/>
              </a:rPr>
              <a:t> I</a:t>
            </a:r>
            <a:r>
              <a:rPr lang="en-US" smtClean="0">
                <a:sym typeface="Symbol" charset="2"/>
              </a:rPr>
              <a:t>  page fault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427538" y="3632200"/>
            <a:ext cx="2816225" cy="355600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4352925" y="4011613"/>
            <a:ext cx="285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4352925" y="4418013"/>
            <a:ext cx="285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4352925" y="4824413"/>
            <a:ext cx="285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352925" y="5230813"/>
            <a:ext cx="285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5369" name="Line 10"/>
          <p:cNvSpPr>
            <a:spLocks noChangeShapeType="1"/>
          </p:cNvSpPr>
          <p:nvPr/>
        </p:nvSpPr>
        <p:spPr bwMode="auto">
          <a:xfrm>
            <a:off x="4352925" y="5637213"/>
            <a:ext cx="285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5370" name="Line 11"/>
          <p:cNvSpPr>
            <a:spLocks noChangeShapeType="1"/>
          </p:cNvSpPr>
          <p:nvPr/>
        </p:nvSpPr>
        <p:spPr bwMode="auto">
          <a:xfrm>
            <a:off x="4352925" y="6380163"/>
            <a:ext cx="285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5371" name="Line 12"/>
          <p:cNvSpPr>
            <a:spLocks noChangeShapeType="1"/>
          </p:cNvSpPr>
          <p:nvPr/>
        </p:nvSpPr>
        <p:spPr bwMode="auto">
          <a:xfrm>
            <a:off x="4352925" y="6754813"/>
            <a:ext cx="285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5372" name="Line 13"/>
          <p:cNvSpPr>
            <a:spLocks noChangeShapeType="1"/>
          </p:cNvSpPr>
          <p:nvPr/>
        </p:nvSpPr>
        <p:spPr bwMode="auto">
          <a:xfrm>
            <a:off x="6524625" y="3198813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5373" name="Text Box 14"/>
          <p:cNvSpPr txBox="1">
            <a:spLocks noChangeArrowheads="1"/>
          </p:cNvSpPr>
          <p:nvPr/>
        </p:nvSpPr>
        <p:spPr bwMode="auto">
          <a:xfrm>
            <a:off x="6669088" y="3606800"/>
            <a:ext cx="4064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charset="0"/>
              </a:rPr>
              <a:t>v</a:t>
            </a:r>
          </a:p>
        </p:txBody>
      </p:sp>
      <p:sp>
        <p:nvSpPr>
          <p:cNvPr id="15374" name="Text Box 15"/>
          <p:cNvSpPr txBox="1">
            <a:spLocks noChangeArrowheads="1"/>
          </p:cNvSpPr>
          <p:nvPr/>
        </p:nvSpPr>
        <p:spPr bwMode="auto">
          <a:xfrm>
            <a:off x="6672263" y="4006850"/>
            <a:ext cx="40481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charset="0"/>
              </a:rPr>
              <a:t>v</a:t>
            </a:r>
          </a:p>
        </p:txBody>
      </p:sp>
      <p:sp>
        <p:nvSpPr>
          <p:cNvPr id="15375" name="Text Box 16"/>
          <p:cNvSpPr txBox="1">
            <a:spLocks noChangeArrowheads="1"/>
          </p:cNvSpPr>
          <p:nvPr/>
        </p:nvSpPr>
        <p:spPr bwMode="auto">
          <a:xfrm>
            <a:off x="6669088" y="4406900"/>
            <a:ext cx="4064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charset="0"/>
              </a:rPr>
              <a:t>v</a:t>
            </a:r>
          </a:p>
        </p:txBody>
      </p:sp>
      <p:sp>
        <p:nvSpPr>
          <p:cNvPr id="15376" name="Text Box 17"/>
          <p:cNvSpPr txBox="1">
            <a:spLocks noChangeArrowheads="1"/>
          </p:cNvSpPr>
          <p:nvPr/>
        </p:nvSpPr>
        <p:spPr bwMode="auto">
          <a:xfrm>
            <a:off x="6672263" y="4845050"/>
            <a:ext cx="40481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charset="0"/>
              </a:rPr>
              <a:t>v</a:t>
            </a:r>
          </a:p>
        </p:txBody>
      </p:sp>
      <p:sp>
        <p:nvSpPr>
          <p:cNvPr id="15377" name="Text Box 18"/>
          <p:cNvSpPr txBox="1">
            <a:spLocks noChangeArrowheads="1"/>
          </p:cNvSpPr>
          <p:nvPr/>
        </p:nvSpPr>
        <p:spPr bwMode="auto">
          <a:xfrm>
            <a:off x="6708775" y="5270500"/>
            <a:ext cx="32702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charset="0"/>
              </a:rPr>
              <a:t>i</a:t>
            </a:r>
          </a:p>
        </p:txBody>
      </p:sp>
      <p:sp>
        <p:nvSpPr>
          <p:cNvPr id="15378" name="Text Box 19"/>
          <p:cNvSpPr txBox="1">
            <a:spLocks noChangeArrowheads="1"/>
          </p:cNvSpPr>
          <p:nvPr/>
        </p:nvSpPr>
        <p:spPr bwMode="auto">
          <a:xfrm>
            <a:off x="6708775" y="6388100"/>
            <a:ext cx="32702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charset="0"/>
              </a:rPr>
              <a:t>i</a:t>
            </a:r>
          </a:p>
        </p:txBody>
      </p:sp>
      <p:sp>
        <p:nvSpPr>
          <p:cNvPr id="15379" name="Text Box 20"/>
          <p:cNvSpPr txBox="1">
            <a:spLocks noChangeArrowheads="1"/>
          </p:cNvSpPr>
          <p:nvPr/>
        </p:nvSpPr>
        <p:spPr bwMode="auto">
          <a:xfrm>
            <a:off x="6708775" y="6794500"/>
            <a:ext cx="32702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charset="0"/>
              </a:rPr>
              <a:t>i</a:t>
            </a:r>
          </a:p>
        </p:txBody>
      </p:sp>
      <p:sp>
        <p:nvSpPr>
          <p:cNvPr id="15380" name="Text Box 21"/>
          <p:cNvSpPr txBox="1">
            <a:spLocks noChangeArrowheads="1"/>
          </p:cNvSpPr>
          <p:nvPr/>
        </p:nvSpPr>
        <p:spPr bwMode="auto">
          <a:xfrm>
            <a:off x="5183188" y="5778500"/>
            <a:ext cx="5588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….</a:t>
            </a:r>
          </a:p>
        </p:txBody>
      </p:sp>
      <p:sp>
        <p:nvSpPr>
          <p:cNvPr id="15381" name="Text Box 22"/>
          <p:cNvSpPr txBox="1">
            <a:spLocks noChangeArrowheads="1"/>
          </p:cNvSpPr>
          <p:nvPr/>
        </p:nvSpPr>
        <p:spPr bwMode="auto">
          <a:xfrm>
            <a:off x="4908550" y="3181350"/>
            <a:ext cx="12192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Helvetica" charset="0"/>
              </a:rPr>
              <a:t>Frame #</a:t>
            </a:r>
          </a:p>
        </p:txBody>
      </p:sp>
      <p:sp>
        <p:nvSpPr>
          <p:cNvPr id="15382" name="Text Box 23"/>
          <p:cNvSpPr txBox="1">
            <a:spLocks noChangeArrowheads="1"/>
          </p:cNvSpPr>
          <p:nvPr/>
        </p:nvSpPr>
        <p:spPr bwMode="auto">
          <a:xfrm>
            <a:off x="6597650" y="3181350"/>
            <a:ext cx="1946275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Helvetica" charset="0"/>
              </a:rPr>
              <a:t>valid-invalid bit</a:t>
            </a:r>
          </a:p>
        </p:txBody>
      </p:sp>
      <p:sp>
        <p:nvSpPr>
          <p:cNvPr id="15383" name="Text Box 24"/>
          <p:cNvSpPr txBox="1">
            <a:spLocks noChangeArrowheads="1"/>
          </p:cNvSpPr>
          <p:nvPr/>
        </p:nvSpPr>
        <p:spPr bwMode="auto">
          <a:xfrm>
            <a:off x="5207000" y="7143750"/>
            <a:ext cx="1462088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Helvetica" charset="0"/>
              </a:rPr>
              <a:t>page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50800"/>
            <a:ext cx="12541250" cy="1125538"/>
          </a:xfrm>
        </p:spPr>
        <p:txBody>
          <a:bodyPr/>
          <a:lstStyle/>
          <a:p>
            <a:pPr eaLnBrk="1" hangingPunct="1"/>
            <a:r>
              <a:rPr lang="en-US" sz="4000" smtClean="0"/>
              <a:t>Page Table When Some Pages </a:t>
            </a:r>
            <a:br>
              <a:rPr lang="en-US" sz="4000" smtClean="0"/>
            </a:br>
            <a:r>
              <a:rPr lang="en-US" sz="4000" smtClean="0"/>
              <a:t>Are Not in Main Memory</a:t>
            </a:r>
          </a:p>
        </p:txBody>
      </p:sp>
      <p:pic>
        <p:nvPicPr>
          <p:cNvPr id="16387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7788" y="1300163"/>
            <a:ext cx="8034337" cy="692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Page Fault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7613" y="1798638"/>
            <a:ext cx="11541125" cy="561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If there is a reference to a page, first reference to that page will trap to operating system: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mtClean="0">
                <a:solidFill>
                  <a:srgbClr val="3366FF"/>
                </a:solidFill>
                <a:sym typeface="Symbol" charset="2"/>
              </a:rPr>
              <a:t>              </a:t>
            </a:r>
            <a:r>
              <a:rPr lang="en-US" b="1" smtClean="0">
                <a:solidFill>
                  <a:srgbClr val="3366FF"/>
                </a:solidFill>
                <a:sym typeface="Symbol" charset="2"/>
              </a:rPr>
              <a:t>page fault</a:t>
            </a:r>
          </a:p>
          <a:p>
            <a:pPr>
              <a:lnSpc>
                <a:spcPct val="90000"/>
              </a:lnSpc>
              <a:buFont typeface="Monotype Sorts" charset="2"/>
              <a:buAutoNum type="arabicPeriod"/>
            </a:pPr>
            <a:r>
              <a:rPr lang="en-US" smtClean="0">
                <a:sym typeface="Symbol" charset="2"/>
              </a:rPr>
              <a:t>Operating system looks at another table to decide:</a:t>
            </a:r>
          </a:p>
          <a:p>
            <a:pPr marL="1141413" lvl="1" indent="-488950">
              <a:lnSpc>
                <a:spcPct val="90000"/>
              </a:lnSpc>
            </a:pPr>
            <a:r>
              <a:rPr lang="en-US" smtClean="0"/>
              <a:t>Invalid reference </a:t>
            </a:r>
            <a:r>
              <a:rPr lang="en-US" smtClean="0">
                <a:sym typeface="Symbol" charset="2"/>
              </a:rPr>
              <a:t> abort</a:t>
            </a:r>
          </a:p>
          <a:p>
            <a:pPr marL="1141413" lvl="1" indent="-488950">
              <a:lnSpc>
                <a:spcPct val="90000"/>
              </a:lnSpc>
            </a:pPr>
            <a:r>
              <a:rPr lang="en-US" smtClean="0">
                <a:sym typeface="Symbol" charset="2"/>
              </a:rPr>
              <a:t>Just not in memory</a:t>
            </a:r>
          </a:p>
          <a:p>
            <a:pPr>
              <a:lnSpc>
                <a:spcPct val="90000"/>
              </a:lnSpc>
              <a:buFont typeface="Monotype Sorts" charset="2"/>
              <a:buAutoNum type="arabicPeriod"/>
            </a:pPr>
            <a:r>
              <a:rPr lang="en-US" smtClean="0">
                <a:sym typeface="Symbol" charset="2"/>
              </a:rPr>
              <a:t>Get empty frame</a:t>
            </a:r>
          </a:p>
          <a:p>
            <a:pPr>
              <a:lnSpc>
                <a:spcPct val="90000"/>
              </a:lnSpc>
              <a:buFont typeface="Monotype Sorts" charset="2"/>
              <a:buAutoNum type="arabicPeriod"/>
            </a:pPr>
            <a:r>
              <a:rPr lang="en-US" smtClean="0">
                <a:sym typeface="Symbol" charset="2"/>
              </a:rPr>
              <a:t>Swap page into frame via scheduled disk operation</a:t>
            </a:r>
          </a:p>
          <a:p>
            <a:pPr>
              <a:lnSpc>
                <a:spcPct val="90000"/>
              </a:lnSpc>
              <a:buFont typeface="Monotype Sorts" charset="2"/>
              <a:buAutoNum type="arabicPeriod"/>
            </a:pPr>
            <a:r>
              <a:rPr lang="en-US" smtClean="0">
                <a:sym typeface="Symbol" charset="2"/>
              </a:rPr>
              <a:t>Reset tables to indicate page now in memory</a:t>
            </a:r>
            <a:br>
              <a:rPr lang="en-US" smtClean="0">
                <a:sym typeface="Symbol" charset="2"/>
              </a:rPr>
            </a:br>
            <a:r>
              <a:rPr lang="en-US" smtClean="0">
                <a:sym typeface="Symbol" charset="2"/>
              </a:rPr>
              <a:t>Set validation bit = </a:t>
            </a:r>
            <a:r>
              <a:rPr lang="en-US" b="1" smtClean="0">
                <a:solidFill>
                  <a:srgbClr val="FF0000"/>
                </a:solidFill>
                <a:sym typeface="Symbol" charset="2"/>
              </a:rPr>
              <a:t>v</a:t>
            </a:r>
            <a:endParaRPr lang="en-US" smtClean="0">
              <a:sym typeface="Symbol" charset="2"/>
            </a:endParaRPr>
          </a:p>
          <a:p>
            <a:pPr>
              <a:lnSpc>
                <a:spcPct val="90000"/>
              </a:lnSpc>
              <a:buFont typeface="Monotype Sorts" charset="2"/>
              <a:buAutoNum type="arabicPeriod"/>
            </a:pPr>
            <a:r>
              <a:rPr lang="en-US" smtClean="0">
                <a:sym typeface="Symbol" charset="2"/>
              </a:rPr>
              <a:t>Restart the instruction that caused the page fault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Aspects of Demand Paging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Extreme case – start process with </a:t>
            </a:r>
            <a:r>
              <a:rPr lang="en-US" i="1" smtClean="0"/>
              <a:t>no</a:t>
            </a:r>
            <a:r>
              <a:rPr lang="en-US" smtClean="0"/>
              <a:t> pages in memory</a:t>
            </a:r>
          </a:p>
          <a:p>
            <a:pPr lvl="1"/>
            <a:r>
              <a:rPr lang="en-US" smtClean="0"/>
              <a:t>OS sets instruction pointer to first instruction of process, non-memory-resident -&gt; page fault</a:t>
            </a:r>
          </a:p>
          <a:p>
            <a:pPr lvl="1"/>
            <a:r>
              <a:rPr lang="en-US" smtClean="0"/>
              <a:t>And for every other process pages on first access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Pure demand paging</a:t>
            </a:r>
          </a:p>
          <a:p>
            <a:r>
              <a:rPr lang="en-US" smtClean="0"/>
              <a:t>Actually, a given instruction could access multiple pages -&gt; multiple page faults</a:t>
            </a:r>
          </a:p>
          <a:p>
            <a:pPr lvl="1"/>
            <a:r>
              <a:rPr lang="en-US" smtClean="0"/>
              <a:t>Pain decreased because of </a:t>
            </a:r>
            <a:r>
              <a:rPr lang="en-US" b="1" smtClean="0">
                <a:solidFill>
                  <a:srgbClr val="3366FF"/>
                </a:solidFill>
              </a:rPr>
              <a:t>locality of reference</a:t>
            </a:r>
          </a:p>
          <a:p>
            <a:r>
              <a:rPr lang="en-US" smtClean="0"/>
              <a:t>Hardware support needed for demand paging</a:t>
            </a:r>
          </a:p>
          <a:p>
            <a:pPr lvl="1"/>
            <a:r>
              <a:rPr lang="en-US" smtClean="0"/>
              <a:t>Page table with valid / invalid bit</a:t>
            </a:r>
          </a:p>
          <a:p>
            <a:pPr lvl="1"/>
            <a:r>
              <a:rPr lang="en-US" smtClean="0"/>
              <a:t>Secondary memory (swap device with </a:t>
            </a:r>
            <a:r>
              <a:rPr lang="en-US" b="1" smtClean="0">
                <a:solidFill>
                  <a:srgbClr val="3366FF"/>
                </a:solidFill>
              </a:rPr>
              <a:t>swap space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Instruction restart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Instruction Restart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7613" y="1644650"/>
            <a:ext cx="11553825" cy="5486400"/>
          </a:xfrm>
        </p:spPr>
        <p:txBody>
          <a:bodyPr/>
          <a:lstStyle/>
          <a:p>
            <a:r>
              <a:rPr lang="en-US" smtClean="0"/>
              <a:t>Consider an instruction that could access several different locations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ym typeface="Symbol" charset="2"/>
              </a:rPr>
              <a:t>block move</a:t>
            </a:r>
            <a:br>
              <a:rPr lang="en-US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endParaRPr lang="en-US" sz="2300" smtClean="0">
              <a:sym typeface="Symbol" charset="2"/>
            </a:endParaRPr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sz="2300" smtClean="0">
              <a:sym typeface="Symbol" charset="2"/>
            </a:endParaRPr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sz="2300" smtClean="0">
              <a:sym typeface="Symbol" charset="2"/>
            </a:endParaRPr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sz="2300" smtClean="0"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 smtClean="0">
                <a:sym typeface="Symbol" charset="2"/>
              </a:rPr>
              <a:t>auto increment/decrement location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ym typeface="Symbol" charset="2"/>
              </a:rPr>
              <a:t>Restart the whole operation?</a:t>
            </a:r>
          </a:p>
          <a:p>
            <a:pPr lvl="2">
              <a:lnSpc>
                <a:spcPct val="90000"/>
              </a:lnSpc>
            </a:pPr>
            <a:r>
              <a:rPr lang="en-US" smtClean="0">
                <a:sym typeface="Symbol" charset="2"/>
              </a:rPr>
              <a:t>What if source and destination overlap?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5072063" y="2843213"/>
            <a:ext cx="13716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5843588" y="3403600"/>
            <a:ext cx="13716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9462" name="Freeform 6"/>
          <p:cNvSpPr>
            <a:spLocks/>
          </p:cNvSpPr>
          <p:nvPr/>
        </p:nvSpPr>
        <p:spPr bwMode="auto">
          <a:xfrm>
            <a:off x="6434138" y="2620963"/>
            <a:ext cx="800100" cy="711200"/>
          </a:xfrm>
          <a:custGeom>
            <a:avLst/>
            <a:gdLst>
              <a:gd name="T0" fmla="*/ 2147483647 w 344"/>
              <a:gd name="T1" fmla="*/ 2147483647 h 376"/>
              <a:gd name="T2" fmla="*/ 2147483647 w 344"/>
              <a:gd name="T3" fmla="*/ 2147483647 h 376"/>
              <a:gd name="T4" fmla="*/ 0 w 344"/>
              <a:gd name="T5" fmla="*/ 2147483647 h 376"/>
              <a:gd name="T6" fmla="*/ 0 60000 65536"/>
              <a:gd name="T7" fmla="*/ 0 60000 65536"/>
              <a:gd name="T8" fmla="*/ 0 60000 65536"/>
              <a:gd name="T9" fmla="*/ 0 w 344"/>
              <a:gd name="T10" fmla="*/ 0 h 376"/>
              <a:gd name="T11" fmla="*/ 344 w 344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376">
                <a:moveTo>
                  <a:pt x="336" y="376"/>
                </a:moveTo>
                <a:cubicBezTo>
                  <a:pt x="340" y="228"/>
                  <a:pt x="344" y="80"/>
                  <a:pt x="288" y="40"/>
                </a:cubicBezTo>
                <a:cubicBezTo>
                  <a:pt x="232" y="0"/>
                  <a:pt x="116" y="68"/>
                  <a:pt x="0" y="1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6638" y="369888"/>
            <a:ext cx="11993562" cy="768350"/>
          </a:xfrm>
        </p:spPr>
        <p:txBody>
          <a:bodyPr/>
          <a:lstStyle/>
          <a:p>
            <a:pPr eaLnBrk="1" hangingPunct="1"/>
            <a:r>
              <a:rPr lang="en-US" smtClean="0"/>
              <a:t>Steps in Handling a Page Fault</a:t>
            </a:r>
          </a:p>
        </p:txBody>
      </p:sp>
      <p:pic>
        <p:nvPicPr>
          <p:cNvPr id="20483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19313" y="1446213"/>
            <a:ext cx="9191625" cy="681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38" y="369888"/>
            <a:ext cx="11803062" cy="768350"/>
          </a:xfrm>
        </p:spPr>
        <p:txBody>
          <a:bodyPr/>
          <a:lstStyle/>
          <a:p>
            <a:pPr eaLnBrk="1" hangingPunct="1"/>
            <a:r>
              <a:rPr lang="en-US" smtClean="0"/>
              <a:t>Performance of Demand Paging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3092450" algn="l"/>
                <a:tab pos="4081463" algn="l"/>
              </a:tabLst>
            </a:pPr>
            <a:r>
              <a:rPr lang="en-US" smtClean="0"/>
              <a:t>Stages in Demand Paging</a:t>
            </a:r>
          </a:p>
          <a:p>
            <a:pPr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Trap to the operating system</a:t>
            </a:r>
          </a:p>
          <a:p>
            <a:pPr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Save the user registers and process state</a:t>
            </a:r>
          </a:p>
          <a:p>
            <a:pPr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Determine that the interrupt was a page fault</a:t>
            </a:r>
          </a:p>
          <a:p>
            <a:pPr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Check that the page reference was legal and determine the location of the page on the disk</a:t>
            </a:r>
          </a:p>
          <a:p>
            <a:pPr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Issue a read from the disk to a free frame:</a:t>
            </a:r>
          </a:p>
          <a:p>
            <a:pPr marL="1141413" lvl="1" indent="-488950"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Wait in a queue for this device until the read request is serviced</a:t>
            </a:r>
          </a:p>
          <a:p>
            <a:pPr marL="1141413" lvl="1" indent="-488950"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Wait for the device seek and/or latency time</a:t>
            </a:r>
          </a:p>
          <a:p>
            <a:pPr marL="1141413" lvl="1" indent="-488950"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Begin the transfer of the page to a free frame</a:t>
            </a:r>
          </a:p>
          <a:p>
            <a:pPr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While waiting, allocate the CPU to some other user</a:t>
            </a:r>
          </a:p>
          <a:p>
            <a:pPr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Receive an interrupt from the disk I/O subsystem (I/O completed)</a:t>
            </a:r>
          </a:p>
          <a:p>
            <a:pPr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Save the registers and process state for the other user</a:t>
            </a:r>
          </a:p>
          <a:p>
            <a:pPr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Determine that the interrupt was from the disk</a:t>
            </a:r>
          </a:p>
          <a:p>
            <a:pPr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Correct the page table and other tables to show page is now in memory</a:t>
            </a:r>
          </a:p>
          <a:p>
            <a:pPr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Wait for the CPU to be allocated to this process again</a:t>
            </a:r>
          </a:p>
          <a:p>
            <a:pPr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Restore the user registers, process state, and new page table, and then resume the interrupted instruction</a:t>
            </a:r>
          </a:p>
          <a:p>
            <a:pPr>
              <a:tabLst>
                <a:tab pos="3092450" algn="l"/>
                <a:tab pos="4081463" algn="l"/>
              </a:tabLst>
            </a:pPr>
            <a:endParaRPr lang="en-US" smtClean="0"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38" y="369888"/>
            <a:ext cx="11803062" cy="768350"/>
          </a:xfrm>
        </p:spPr>
        <p:txBody>
          <a:bodyPr/>
          <a:lstStyle/>
          <a:p>
            <a:pPr eaLnBrk="1" hangingPunct="1"/>
            <a:r>
              <a:rPr lang="en-US" smtClean="0"/>
              <a:t>Performance of Demand Paging (Cont.)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3092450" algn="l"/>
                <a:tab pos="4081463" algn="l"/>
              </a:tabLst>
            </a:pPr>
            <a:r>
              <a:rPr lang="en-US" smtClean="0"/>
              <a:t>Page Fault Rate 0 </a:t>
            </a:r>
            <a:r>
              <a:rPr lang="en-US" smtClean="0">
                <a:sym typeface="Symbol" charset="2"/>
              </a:rPr>
              <a:t> </a:t>
            </a:r>
            <a:r>
              <a:rPr lang="en-US" i="1" smtClean="0">
                <a:sym typeface="Symbol" charset="2"/>
              </a:rPr>
              <a:t>p</a:t>
            </a:r>
            <a:r>
              <a:rPr lang="en-US" smtClean="0">
                <a:sym typeface="Symbol" charset="2"/>
              </a:rPr>
              <a:t>  1</a:t>
            </a:r>
          </a:p>
          <a:p>
            <a:pPr lvl="1">
              <a:tabLst>
                <a:tab pos="3092450" algn="l"/>
                <a:tab pos="4081463" algn="l"/>
              </a:tabLst>
            </a:pPr>
            <a:r>
              <a:rPr lang="en-US" smtClean="0">
                <a:sym typeface="Symbol" charset="2"/>
              </a:rPr>
              <a:t>if </a:t>
            </a:r>
            <a:r>
              <a:rPr lang="en-US" i="1" smtClean="0">
                <a:sym typeface="Symbol" charset="2"/>
              </a:rPr>
              <a:t>p</a:t>
            </a:r>
            <a:r>
              <a:rPr lang="en-US" smtClean="0">
                <a:sym typeface="Symbol" charset="2"/>
              </a:rPr>
              <a:t> = 0 no page faults </a:t>
            </a:r>
          </a:p>
          <a:p>
            <a:pPr lvl="1">
              <a:tabLst>
                <a:tab pos="3092450" algn="l"/>
                <a:tab pos="4081463" algn="l"/>
              </a:tabLst>
            </a:pPr>
            <a:r>
              <a:rPr lang="en-US" smtClean="0">
                <a:sym typeface="Symbol" charset="2"/>
              </a:rPr>
              <a:t>if </a:t>
            </a:r>
            <a:r>
              <a:rPr lang="en-US" i="1" smtClean="0">
                <a:sym typeface="Symbol" charset="2"/>
              </a:rPr>
              <a:t>p</a:t>
            </a:r>
            <a:r>
              <a:rPr lang="en-US" smtClean="0">
                <a:sym typeface="Symbol" charset="2"/>
              </a:rPr>
              <a:t> = 1, every reference is a fault</a:t>
            </a:r>
            <a:br>
              <a:rPr lang="en-US" smtClean="0">
                <a:sym typeface="Symbol" charset="2"/>
              </a:rPr>
            </a:br>
            <a:endParaRPr lang="en-US" smtClean="0">
              <a:sym typeface="Symbol" charset="2"/>
            </a:endParaRPr>
          </a:p>
          <a:p>
            <a:pPr>
              <a:tabLst>
                <a:tab pos="3092450" algn="l"/>
                <a:tab pos="4081463" algn="l"/>
              </a:tabLst>
            </a:pPr>
            <a:r>
              <a:rPr lang="en-US" smtClean="0">
                <a:sym typeface="Symbol" charset="2"/>
              </a:rPr>
              <a:t>Effective Access Time (EAT)</a:t>
            </a:r>
          </a:p>
          <a:p>
            <a:pPr>
              <a:buFont typeface="Monotype Sorts" charset="2"/>
              <a:buNone/>
              <a:tabLst>
                <a:tab pos="3092450" algn="l"/>
                <a:tab pos="4081463" algn="l"/>
              </a:tabLst>
            </a:pPr>
            <a:r>
              <a:rPr lang="en-US" smtClean="0">
                <a:sym typeface="Symbol" charset="2"/>
              </a:rPr>
              <a:t>		EAT = (1 – </a:t>
            </a:r>
            <a:r>
              <a:rPr lang="en-US" i="1" smtClean="0">
                <a:sym typeface="Symbol" charset="2"/>
              </a:rPr>
              <a:t>p</a:t>
            </a:r>
            <a:r>
              <a:rPr lang="en-US" smtClean="0">
                <a:sym typeface="Symbol" charset="2"/>
              </a:rPr>
              <a:t>) x memory access</a:t>
            </a:r>
          </a:p>
          <a:p>
            <a:pPr>
              <a:buFont typeface="Monotype Sorts" charset="2"/>
              <a:buNone/>
              <a:tabLst>
                <a:tab pos="3092450" algn="l"/>
                <a:tab pos="4081463" algn="l"/>
              </a:tabLst>
            </a:pPr>
            <a:r>
              <a:rPr lang="en-US" smtClean="0">
                <a:sym typeface="Symbol" charset="2"/>
              </a:rPr>
              <a:t>			+ </a:t>
            </a:r>
            <a:r>
              <a:rPr lang="en-US" i="1" smtClean="0">
                <a:sym typeface="Symbol" charset="2"/>
              </a:rPr>
              <a:t>p</a:t>
            </a:r>
            <a:r>
              <a:rPr lang="en-US" smtClean="0">
                <a:sym typeface="Symbol" charset="2"/>
              </a:rPr>
              <a:t> (page fault overhead</a:t>
            </a:r>
          </a:p>
          <a:p>
            <a:pPr>
              <a:buFont typeface="Monotype Sorts" charset="2"/>
              <a:buNone/>
              <a:tabLst>
                <a:tab pos="3092450" algn="l"/>
                <a:tab pos="4081463" algn="l"/>
              </a:tabLst>
            </a:pPr>
            <a:r>
              <a:rPr lang="en-US" smtClean="0">
                <a:sym typeface="Symbol" charset="2"/>
              </a:rPr>
              <a:t>			           + swap page out</a:t>
            </a:r>
          </a:p>
          <a:p>
            <a:pPr>
              <a:buFont typeface="Monotype Sorts" charset="2"/>
              <a:buNone/>
              <a:tabLst>
                <a:tab pos="3092450" algn="l"/>
                <a:tab pos="4081463" algn="l"/>
              </a:tabLst>
            </a:pPr>
            <a:r>
              <a:rPr lang="en-US" smtClean="0">
                <a:sym typeface="Symbol" charset="2"/>
              </a:rPr>
              <a:t>			           + swap page in</a:t>
            </a:r>
          </a:p>
          <a:p>
            <a:pPr>
              <a:buFont typeface="Monotype Sorts" charset="2"/>
              <a:buNone/>
              <a:tabLst>
                <a:tab pos="3092450" algn="l"/>
                <a:tab pos="4081463" algn="l"/>
              </a:tabLst>
            </a:pPr>
            <a:r>
              <a:rPr lang="en-US" smtClean="0">
                <a:sym typeface="Symbol" charset="2"/>
              </a:rPr>
              <a:t>			           + restart overhead</a:t>
            </a:r>
          </a:p>
          <a:p>
            <a:pPr>
              <a:buFont typeface="Monotype Sorts" charset="2"/>
              <a:buNone/>
              <a:tabLst>
                <a:tab pos="3092450" algn="l"/>
                <a:tab pos="4081463" algn="l"/>
              </a:tabLst>
            </a:pPr>
            <a:r>
              <a:rPr lang="en-US" smtClean="0">
                <a:sym typeface="Symbol" charset="2"/>
              </a:rPr>
              <a:t>                                                    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4788" y="369888"/>
            <a:ext cx="11555412" cy="768350"/>
          </a:xfrm>
        </p:spPr>
        <p:txBody>
          <a:bodyPr/>
          <a:lstStyle/>
          <a:p>
            <a:pPr eaLnBrk="1" hangingPunct="1"/>
            <a:r>
              <a:rPr lang="en-US" smtClean="0"/>
              <a:t>Chapter 9:  Virtual Memory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7613" y="1644650"/>
            <a:ext cx="12344400" cy="6040438"/>
          </a:xfrm>
        </p:spPr>
        <p:txBody>
          <a:bodyPr/>
          <a:lstStyle/>
          <a:p>
            <a:r>
              <a:rPr lang="en-US" smtClean="0"/>
              <a:t>Background</a:t>
            </a:r>
          </a:p>
          <a:p>
            <a:r>
              <a:rPr lang="en-US" smtClean="0"/>
              <a:t>Demand Paging</a:t>
            </a:r>
          </a:p>
          <a:p>
            <a:r>
              <a:rPr lang="en-US" smtClean="0"/>
              <a:t>Copy-on-Write</a:t>
            </a:r>
          </a:p>
          <a:p>
            <a:r>
              <a:rPr lang="en-US" smtClean="0"/>
              <a:t>Page Replacement</a:t>
            </a:r>
          </a:p>
          <a:p>
            <a:r>
              <a:rPr lang="en-US" smtClean="0"/>
              <a:t>Allocation of Frames </a:t>
            </a:r>
          </a:p>
          <a:p>
            <a:r>
              <a:rPr lang="en-US" smtClean="0"/>
              <a:t>Thrashing</a:t>
            </a:r>
          </a:p>
          <a:p>
            <a:r>
              <a:rPr lang="en-US" smtClean="0"/>
              <a:t>Memory-Mapped Files</a:t>
            </a:r>
          </a:p>
          <a:p>
            <a:r>
              <a:rPr lang="en-US" smtClean="0"/>
              <a:t>Allocating Kernel Memory</a:t>
            </a:r>
          </a:p>
          <a:p>
            <a:r>
              <a:rPr lang="en-US" smtClean="0"/>
              <a:t>Other Considerations</a:t>
            </a:r>
          </a:p>
          <a:p>
            <a:r>
              <a:rPr lang="en-US" smtClean="0"/>
              <a:t>Operating-System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369888"/>
            <a:ext cx="11626850" cy="768350"/>
          </a:xfrm>
        </p:spPr>
        <p:txBody>
          <a:bodyPr/>
          <a:lstStyle/>
          <a:p>
            <a:pPr eaLnBrk="1" hangingPunct="1"/>
            <a:r>
              <a:rPr lang="en-US" smtClean="0"/>
              <a:t>Demand Paging 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535238" algn="l"/>
                <a:tab pos="3255963" algn="l"/>
              </a:tabLst>
            </a:pPr>
            <a:r>
              <a:rPr lang="en-US" smtClean="0"/>
              <a:t>Memory access time = 200 nanoseconds</a:t>
            </a:r>
          </a:p>
          <a:p>
            <a:pPr>
              <a:tabLst>
                <a:tab pos="2535238" algn="l"/>
                <a:tab pos="3255963" algn="l"/>
              </a:tabLst>
            </a:pPr>
            <a:r>
              <a:rPr lang="en-US" smtClean="0"/>
              <a:t>Average page-fault service time = 8 milliseconds</a:t>
            </a:r>
            <a:br>
              <a:rPr lang="en-US" smtClean="0"/>
            </a:br>
            <a:endParaRPr lang="en-US" smtClean="0"/>
          </a:p>
          <a:p>
            <a:pPr>
              <a:tabLst>
                <a:tab pos="2535238" algn="l"/>
                <a:tab pos="3255963" algn="l"/>
              </a:tabLst>
            </a:pPr>
            <a:r>
              <a:rPr lang="en-US" smtClean="0"/>
              <a:t>EAT = (1 – p) x 200 + p (8 milliseconds) </a:t>
            </a:r>
          </a:p>
          <a:p>
            <a:pPr>
              <a:buFont typeface="Monotype Sorts" charset="2"/>
              <a:buNone/>
              <a:tabLst>
                <a:tab pos="2535238" algn="l"/>
                <a:tab pos="3255963" algn="l"/>
              </a:tabLst>
            </a:pPr>
            <a:r>
              <a:rPr lang="en-US" smtClean="0"/>
              <a:t>	        = (1 – p  x 200 + p x 8,000,000 </a:t>
            </a:r>
          </a:p>
          <a:p>
            <a:pPr>
              <a:buFont typeface="Monotype Sorts" charset="2"/>
              <a:buNone/>
              <a:tabLst>
                <a:tab pos="2535238" algn="l"/>
                <a:tab pos="3255963" algn="l"/>
              </a:tabLst>
            </a:pPr>
            <a:r>
              <a:rPr lang="en-US" smtClean="0"/>
              <a:t>              = 200 + p x 7,999,800</a:t>
            </a:r>
          </a:p>
          <a:p>
            <a:pPr>
              <a:tabLst>
                <a:tab pos="2535238" algn="l"/>
                <a:tab pos="3255963" algn="l"/>
              </a:tabLst>
            </a:pPr>
            <a:r>
              <a:rPr lang="en-US" smtClean="0"/>
              <a:t>If one access out of 1,000 causes a page fault, then</a:t>
            </a:r>
          </a:p>
          <a:p>
            <a:pPr>
              <a:buFont typeface="Monotype Sorts" charset="2"/>
              <a:buNone/>
              <a:tabLst>
                <a:tab pos="2535238" algn="l"/>
                <a:tab pos="3255963" algn="l"/>
              </a:tabLst>
            </a:pPr>
            <a:r>
              <a:rPr lang="en-US" smtClean="0"/>
              <a:t>         EAT = 8.2 microseconds. </a:t>
            </a:r>
          </a:p>
          <a:p>
            <a:pPr>
              <a:buFont typeface="Monotype Sorts" charset="2"/>
              <a:buNone/>
              <a:tabLst>
                <a:tab pos="2535238" algn="l"/>
                <a:tab pos="3255963" algn="l"/>
              </a:tabLst>
            </a:pPr>
            <a:r>
              <a:rPr lang="en-US" smtClean="0"/>
              <a:t>      This is a slowdown by a factor of 40!!</a:t>
            </a:r>
          </a:p>
          <a:p>
            <a:pPr>
              <a:tabLst>
                <a:tab pos="2535238" algn="l"/>
                <a:tab pos="3255963" algn="l"/>
              </a:tabLst>
            </a:pPr>
            <a:r>
              <a:rPr lang="en-US" smtClean="0"/>
              <a:t>If want performance degradation &lt; 10 percent</a:t>
            </a:r>
          </a:p>
          <a:p>
            <a:pPr lvl="1">
              <a:tabLst>
                <a:tab pos="2535238" algn="l"/>
                <a:tab pos="3255963" algn="l"/>
              </a:tabLst>
            </a:pPr>
            <a:r>
              <a:rPr lang="en-US" smtClean="0"/>
              <a:t>220 &gt; 200 + 7,999,800 x p</a:t>
            </a:r>
            <a:br>
              <a:rPr lang="en-US" smtClean="0"/>
            </a:br>
            <a:r>
              <a:rPr lang="en-US" smtClean="0"/>
              <a:t>20 &gt; 7,999,800 x p</a:t>
            </a:r>
          </a:p>
          <a:p>
            <a:pPr lvl="1">
              <a:tabLst>
                <a:tab pos="2535238" algn="l"/>
                <a:tab pos="3255963" algn="l"/>
              </a:tabLst>
            </a:pPr>
            <a:r>
              <a:rPr lang="en-US" smtClean="0"/>
              <a:t>p &lt; .0000025</a:t>
            </a:r>
          </a:p>
          <a:p>
            <a:pPr lvl="1">
              <a:tabLst>
                <a:tab pos="2535238" algn="l"/>
                <a:tab pos="3255963" algn="l"/>
              </a:tabLst>
            </a:pPr>
            <a:r>
              <a:rPr lang="en-US" smtClean="0"/>
              <a:t>&lt; one page fault in every 400,000 memory accesses</a:t>
            </a:r>
          </a:p>
          <a:p>
            <a:pPr>
              <a:buFont typeface="Monotype Sorts" charset="2"/>
              <a:buNone/>
              <a:tabLst>
                <a:tab pos="2535238" algn="l"/>
                <a:tab pos="3255963" algn="l"/>
              </a:tabLst>
            </a:pPr>
            <a:r>
              <a:rPr lang="en-US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Demand Paging Optimizations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Copy entire process image to swap space at process load time</a:t>
            </a:r>
          </a:p>
          <a:p>
            <a:pPr lvl="1"/>
            <a:r>
              <a:rPr lang="en-US" smtClean="0"/>
              <a:t>Then page in and out of swap space</a:t>
            </a:r>
          </a:p>
          <a:p>
            <a:pPr lvl="1"/>
            <a:r>
              <a:rPr lang="en-US" smtClean="0"/>
              <a:t>Used in older BSD Unix</a:t>
            </a:r>
          </a:p>
          <a:p>
            <a:endParaRPr lang="en-US" smtClean="0"/>
          </a:p>
          <a:p>
            <a:r>
              <a:rPr lang="en-US" smtClean="0"/>
              <a:t>Demand page in from program binary on disk, but discard rather than paging out when freeing frame</a:t>
            </a:r>
          </a:p>
          <a:p>
            <a:pPr lvl="1"/>
            <a:r>
              <a:rPr lang="en-US" smtClean="0"/>
              <a:t>Used in Solaris and current BSD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Copy-on-Write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28425" cy="6040438"/>
          </a:xfrm>
        </p:spPr>
        <p:txBody>
          <a:bodyPr/>
          <a:lstStyle/>
          <a:p>
            <a:r>
              <a:rPr lang="en-US" b="1" smtClean="0">
                <a:solidFill>
                  <a:srgbClr val="3366FF"/>
                </a:solidFill>
              </a:rPr>
              <a:t>Copy-on-Write </a:t>
            </a:r>
            <a:r>
              <a:rPr lang="en-US" smtClean="0"/>
              <a:t>(COW) allows both parent and child processes to initially </a:t>
            </a:r>
            <a:r>
              <a:rPr lang="en-US" i="1" smtClean="0"/>
              <a:t>share</a:t>
            </a:r>
            <a:r>
              <a:rPr lang="en-US" smtClean="0"/>
              <a:t> the same pages in memory</a:t>
            </a:r>
          </a:p>
          <a:p>
            <a:pPr lvl="1"/>
            <a:r>
              <a:rPr lang="en-US" smtClean="0"/>
              <a:t>If either process modifies a shared page, only then is the page copied</a:t>
            </a:r>
          </a:p>
          <a:p>
            <a:r>
              <a:rPr lang="en-US" smtClean="0"/>
              <a:t>COW allows more efficient process creation as only modified pages are copied</a:t>
            </a:r>
          </a:p>
          <a:p>
            <a:r>
              <a:rPr lang="en-US" smtClean="0"/>
              <a:t>In general, free pages are allocated from a </a:t>
            </a:r>
            <a:r>
              <a:rPr lang="en-US" b="1" smtClean="0">
                <a:solidFill>
                  <a:srgbClr val="3366FF"/>
                </a:solidFill>
              </a:rPr>
              <a:t>pool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of </a:t>
            </a:r>
            <a:r>
              <a:rPr lang="en-US" b="1" smtClean="0">
                <a:solidFill>
                  <a:srgbClr val="3366FF"/>
                </a:solidFill>
              </a:rPr>
              <a:t>zero-fill-on-demand </a:t>
            </a:r>
            <a:r>
              <a:rPr lang="en-US" smtClean="0"/>
              <a:t>pages</a:t>
            </a:r>
          </a:p>
          <a:p>
            <a:pPr lvl="1"/>
            <a:r>
              <a:rPr lang="en-US" smtClean="0"/>
              <a:t>Why zero-out a page before allocating it?</a:t>
            </a:r>
          </a:p>
          <a:p>
            <a:r>
              <a:rPr lang="en-US" smtClean="0">
                <a:latin typeface="Courier New" charset="0"/>
                <a:cs typeface="Courier New" charset="0"/>
              </a:rPr>
              <a:t>vfork()</a:t>
            </a:r>
            <a:r>
              <a:rPr lang="en-US" smtClean="0"/>
              <a:t> variation on </a:t>
            </a:r>
            <a:r>
              <a:rPr lang="en-US" smtClean="0">
                <a:latin typeface="Courier New" charset="0"/>
                <a:cs typeface="Courier New" charset="0"/>
              </a:rPr>
              <a:t>fork() </a:t>
            </a:r>
            <a:r>
              <a:rPr lang="en-US" smtClean="0"/>
              <a:t>system call has parent suspend and child using copy-on-write address space of parent</a:t>
            </a:r>
          </a:p>
          <a:p>
            <a:pPr lvl="1"/>
            <a:r>
              <a:rPr lang="en-US" smtClean="0"/>
              <a:t>Designed to have child call </a:t>
            </a:r>
            <a:r>
              <a:rPr lang="en-US" smtClean="0">
                <a:latin typeface="Courier New" charset="0"/>
                <a:cs typeface="Courier New" charset="0"/>
              </a:rPr>
              <a:t>exec()</a:t>
            </a:r>
          </a:p>
          <a:p>
            <a:pPr lvl="1"/>
            <a:r>
              <a:rPr lang="en-US" smtClean="0"/>
              <a:t>Very efficient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43025" y="369888"/>
            <a:ext cx="11687175" cy="768350"/>
          </a:xfrm>
        </p:spPr>
        <p:txBody>
          <a:bodyPr/>
          <a:lstStyle/>
          <a:p>
            <a:pPr eaLnBrk="1" hangingPunct="1"/>
            <a:r>
              <a:rPr lang="en-US" smtClean="0"/>
              <a:t>Before Process 1 Modifies Page C</a:t>
            </a:r>
          </a:p>
        </p:txBody>
      </p:sp>
      <p:pic>
        <p:nvPicPr>
          <p:cNvPr id="26627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1538" y="2146300"/>
            <a:ext cx="12138025" cy="434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14450" y="369888"/>
            <a:ext cx="11715750" cy="768350"/>
          </a:xfrm>
        </p:spPr>
        <p:txBody>
          <a:bodyPr/>
          <a:lstStyle/>
          <a:p>
            <a:pPr eaLnBrk="1" hangingPunct="1"/>
            <a:r>
              <a:rPr lang="en-US" smtClean="0"/>
              <a:t>After Process 1 Modifies Page C</a:t>
            </a:r>
          </a:p>
        </p:txBody>
      </p:sp>
      <p:pic>
        <p:nvPicPr>
          <p:cNvPr id="27651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24063" y="2725738"/>
            <a:ext cx="10096500" cy="41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9575" y="395288"/>
            <a:ext cx="11803063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What Happens if There is no Free Frame?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900238"/>
            <a:ext cx="11587163" cy="6016625"/>
          </a:xfrm>
        </p:spPr>
        <p:txBody>
          <a:bodyPr/>
          <a:lstStyle/>
          <a:p>
            <a:r>
              <a:rPr lang="en-US" smtClean="0"/>
              <a:t>Used up by process pages</a:t>
            </a:r>
          </a:p>
          <a:p>
            <a:r>
              <a:rPr lang="en-US" smtClean="0"/>
              <a:t>Also in demand from the kernel, I/O buffers, etc</a:t>
            </a:r>
          </a:p>
          <a:p>
            <a:r>
              <a:rPr lang="en-US" smtClean="0"/>
              <a:t>How much to allocate to each?</a:t>
            </a:r>
          </a:p>
          <a:p>
            <a:endParaRPr lang="en-US" smtClean="0"/>
          </a:p>
          <a:p>
            <a:r>
              <a:rPr lang="en-US" smtClean="0"/>
              <a:t>Page replacement – find some page in memory, but not really in use, page it out</a:t>
            </a:r>
          </a:p>
          <a:p>
            <a:pPr lvl="1"/>
            <a:r>
              <a:rPr lang="en-US" smtClean="0"/>
              <a:t>Algorithm – terminate? swap out? replace the page?</a:t>
            </a:r>
          </a:p>
          <a:p>
            <a:pPr lvl="1"/>
            <a:r>
              <a:rPr lang="en-US" smtClean="0"/>
              <a:t>Performance – want an algorithm which will result in minimum number of page faults</a:t>
            </a:r>
          </a:p>
          <a:p>
            <a:pPr lvl="1"/>
            <a:endParaRPr lang="en-US" smtClean="0"/>
          </a:p>
          <a:p>
            <a:r>
              <a:rPr lang="en-US" smtClean="0"/>
              <a:t>Same page may be brought into memory several times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69888"/>
            <a:ext cx="11587162" cy="768350"/>
          </a:xfrm>
        </p:spPr>
        <p:txBody>
          <a:bodyPr/>
          <a:lstStyle/>
          <a:p>
            <a:pPr eaLnBrk="1" hangingPunct="1"/>
            <a:r>
              <a:rPr lang="en-US" smtClean="0"/>
              <a:t>Page Replacement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71288" cy="6040438"/>
          </a:xfrm>
        </p:spPr>
        <p:txBody>
          <a:bodyPr/>
          <a:lstStyle/>
          <a:p>
            <a:r>
              <a:rPr lang="en-US" smtClean="0"/>
              <a:t>Prevent over-allocation of memory by modifying page-fault service routine to include page replacement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Use </a:t>
            </a:r>
            <a:r>
              <a:rPr lang="en-US" b="1" smtClean="0">
                <a:solidFill>
                  <a:srgbClr val="3366FF"/>
                </a:solidFill>
              </a:rPr>
              <a:t>modify (dirty) bit </a:t>
            </a:r>
            <a:r>
              <a:rPr lang="en-US" smtClean="0"/>
              <a:t>to reduce overhead of page transfers – only modified pages are written to disk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Page replacement completes separation between logical memory and physical memory – large virtual memory can be provided on a smaller physical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90663" y="369888"/>
            <a:ext cx="11539537" cy="768350"/>
          </a:xfrm>
        </p:spPr>
        <p:txBody>
          <a:bodyPr/>
          <a:lstStyle/>
          <a:p>
            <a:pPr eaLnBrk="1" hangingPunct="1"/>
            <a:r>
              <a:rPr lang="en-US" smtClean="0"/>
              <a:t>Need For Page Replacement</a:t>
            </a:r>
          </a:p>
        </p:txBody>
      </p:sp>
      <p:pic>
        <p:nvPicPr>
          <p:cNvPr id="30723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2875" y="1293813"/>
            <a:ext cx="10506075" cy="680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69888"/>
            <a:ext cx="11410950" cy="768350"/>
          </a:xfrm>
        </p:spPr>
        <p:txBody>
          <a:bodyPr/>
          <a:lstStyle/>
          <a:p>
            <a:pPr eaLnBrk="1" hangingPunct="1"/>
            <a:r>
              <a:rPr lang="en-US" smtClean="0"/>
              <a:t>Basic Page Replacement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7775" y="1919288"/>
            <a:ext cx="11480800" cy="5943600"/>
          </a:xfrm>
        </p:spPr>
        <p:txBody>
          <a:bodyPr/>
          <a:lstStyle/>
          <a:p>
            <a:pPr marL="542925" indent="-542925">
              <a:buFont typeface="Monotype Sorts" charset="2"/>
              <a:buAutoNum type="arabicPeriod"/>
            </a:pPr>
            <a:r>
              <a:rPr lang="en-US" smtClean="0"/>
              <a:t>Find the location of the desired page on disk</a:t>
            </a:r>
            <a:br>
              <a:rPr lang="en-US" smtClean="0"/>
            </a:br>
            <a:endParaRPr lang="en-US" smtClean="0"/>
          </a:p>
          <a:p>
            <a:pPr marL="542925" indent="-542925">
              <a:buFont typeface="Monotype Sorts" charset="2"/>
              <a:buAutoNum type="arabicPeriod"/>
            </a:pPr>
            <a:r>
              <a:rPr lang="en-US" smtClean="0"/>
              <a:t>Find a free frame:</a:t>
            </a:r>
            <a:br>
              <a:rPr lang="en-US" smtClean="0"/>
            </a:br>
            <a:r>
              <a:rPr lang="en-US" smtClean="0"/>
              <a:t>   -  If there is a free frame, use it</a:t>
            </a:r>
            <a:br>
              <a:rPr lang="en-US" smtClean="0"/>
            </a:br>
            <a:r>
              <a:rPr lang="en-US" smtClean="0"/>
              <a:t>   -  If there is no free frame, use a page replacement algorithm to select a </a:t>
            </a:r>
            <a:r>
              <a:rPr lang="en-US" b="1" smtClean="0">
                <a:solidFill>
                  <a:srgbClr val="3366FF"/>
                </a:solidFill>
              </a:rPr>
              <a:t>victim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b="1" smtClean="0">
                <a:solidFill>
                  <a:srgbClr val="3366FF"/>
                </a:solidFill>
              </a:rPr>
              <a:t>frame</a:t>
            </a:r>
            <a:br>
              <a:rPr lang="en-US" b="1" smtClean="0">
                <a:solidFill>
                  <a:srgbClr val="3366FF"/>
                </a:solidFill>
              </a:rPr>
            </a:br>
            <a:r>
              <a:rPr lang="en-US" b="1" smtClean="0">
                <a:solidFill>
                  <a:srgbClr val="3366FF"/>
                </a:solidFill>
              </a:rPr>
              <a:t>	- </a:t>
            </a:r>
            <a:r>
              <a:rPr lang="en-US" smtClean="0"/>
              <a:t>Write victim frame to disk if dirty</a:t>
            </a:r>
            <a:br>
              <a:rPr lang="en-US" smtClean="0"/>
            </a:br>
            <a:endParaRPr lang="en-US" smtClean="0"/>
          </a:p>
          <a:p>
            <a:pPr marL="542925" indent="-542925">
              <a:buFont typeface="Monotype Sorts" charset="2"/>
              <a:buAutoNum type="arabicPeriod"/>
            </a:pPr>
            <a:r>
              <a:rPr lang="en-US" smtClean="0"/>
              <a:t>Bring  the desired page into the (newly) free frame; update the page and frame tables</a:t>
            </a:r>
            <a:br>
              <a:rPr lang="en-US" smtClean="0"/>
            </a:br>
            <a:endParaRPr lang="en-US" smtClean="0"/>
          </a:p>
          <a:p>
            <a:pPr marL="542925" indent="-542925">
              <a:buFont typeface="Monotype Sorts" charset="2"/>
              <a:buAutoNum type="arabicPeriod"/>
            </a:pPr>
            <a:r>
              <a:rPr lang="en-US" smtClean="0"/>
              <a:t>Continue the process by restarting the instruction that caused the trap</a:t>
            </a:r>
          </a:p>
          <a:p>
            <a:pPr marL="542925" indent="-542925">
              <a:buFont typeface="Monotype Sorts" charset="2"/>
              <a:buAutoNum type="arabicPeriod"/>
            </a:pPr>
            <a:endParaRPr lang="en-US" smtClean="0"/>
          </a:p>
          <a:p>
            <a:pPr marL="542925" indent="-542925">
              <a:buFont typeface="Monotype Sorts" charset="2"/>
              <a:buNone/>
            </a:pPr>
            <a:r>
              <a:rPr lang="en-US" smtClean="0"/>
              <a:t>Note now potentially 2 page transfers for page fault – increasing EAT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33525" y="369888"/>
            <a:ext cx="11496675" cy="768350"/>
          </a:xfrm>
        </p:spPr>
        <p:txBody>
          <a:bodyPr/>
          <a:lstStyle/>
          <a:p>
            <a:pPr eaLnBrk="1" hangingPunct="1"/>
            <a:r>
              <a:rPr lang="en-US" smtClean="0"/>
              <a:t>Page Replacement</a:t>
            </a:r>
          </a:p>
        </p:txBody>
      </p:sp>
      <p:pic>
        <p:nvPicPr>
          <p:cNvPr id="32771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7363" y="1360488"/>
            <a:ext cx="10539412" cy="690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82388" cy="6040438"/>
          </a:xfrm>
        </p:spPr>
        <p:txBody>
          <a:bodyPr/>
          <a:lstStyle/>
          <a:p>
            <a:r>
              <a:rPr lang="en-US" smtClean="0"/>
              <a:t>To describe the benefits of a virtual memory system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To explain the concepts of demand paging, page-replacement algorithms, and allocation of page frames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To discuss the principle of the working-set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17650" y="369888"/>
            <a:ext cx="1151255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Page and Frame Replacement Algorithms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798638"/>
            <a:ext cx="11642725" cy="5822950"/>
          </a:xfrm>
        </p:spPr>
        <p:txBody>
          <a:bodyPr/>
          <a:lstStyle/>
          <a:p>
            <a:pPr>
              <a:tabLst>
                <a:tab pos="4494213" algn="ctr"/>
              </a:tabLst>
            </a:pPr>
            <a:r>
              <a:rPr lang="en-US" b="1" smtClean="0">
                <a:solidFill>
                  <a:srgbClr val="3366FF"/>
                </a:solidFill>
              </a:rPr>
              <a:t>Frame-allocation algorithm </a:t>
            </a:r>
            <a:r>
              <a:rPr lang="en-US" smtClean="0"/>
              <a:t>determines </a:t>
            </a:r>
          </a:p>
          <a:p>
            <a:pPr lvl="1">
              <a:tabLst>
                <a:tab pos="4494213" algn="ctr"/>
              </a:tabLst>
            </a:pPr>
            <a:r>
              <a:rPr lang="en-US" smtClean="0"/>
              <a:t>How many frames to give each process</a:t>
            </a:r>
          </a:p>
          <a:p>
            <a:pPr lvl="1">
              <a:tabLst>
                <a:tab pos="4494213" algn="ctr"/>
              </a:tabLst>
            </a:pPr>
            <a:r>
              <a:rPr lang="en-US" smtClean="0"/>
              <a:t>Which frames to replace</a:t>
            </a:r>
          </a:p>
          <a:p>
            <a:pPr>
              <a:tabLst>
                <a:tab pos="4494213" algn="ctr"/>
              </a:tabLst>
            </a:pPr>
            <a:r>
              <a:rPr lang="en-US" b="1" smtClean="0">
                <a:solidFill>
                  <a:srgbClr val="3366FF"/>
                </a:solidFill>
              </a:rPr>
              <a:t>Page-replacement algorithm</a:t>
            </a:r>
          </a:p>
          <a:p>
            <a:pPr lvl="1">
              <a:tabLst>
                <a:tab pos="4494213" algn="ctr"/>
              </a:tabLst>
            </a:pPr>
            <a:r>
              <a:rPr lang="en-US" smtClean="0"/>
              <a:t>Want lowest page-fault rate on both first access and re-access</a:t>
            </a:r>
          </a:p>
          <a:p>
            <a:pPr>
              <a:buFont typeface="Monotype Sorts" charset="2"/>
              <a:buNone/>
              <a:tabLst>
                <a:tab pos="4494213" algn="ctr"/>
              </a:tabLst>
            </a:pPr>
            <a:endParaRPr lang="en-US" smtClean="0"/>
          </a:p>
          <a:p>
            <a:pPr>
              <a:tabLst>
                <a:tab pos="4494213" algn="ctr"/>
              </a:tabLst>
            </a:pPr>
            <a:r>
              <a:rPr lang="en-US" smtClean="0"/>
              <a:t>Evaluate algorithm by running it on a particular string of memory references (reference string) and computing the number of page faults on that string</a:t>
            </a:r>
          </a:p>
          <a:p>
            <a:pPr lvl="1">
              <a:tabLst>
                <a:tab pos="4494213" algn="ctr"/>
              </a:tabLst>
            </a:pPr>
            <a:r>
              <a:rPr lang="en-US" smtClean="0"/>
              <a:t>String is just page numbers, not full addresses</a:t>
            </a:r>
          </a:p>
          <a:p>
            <a:pPr lvl="1">
              <a:tabLst>
                <a:tab pos="4494213" algn="ctr"/>
              </a:tabLst>
            </a:pPr>
            <a:r>
              <a:rPr lang="en-US" smtClean="0"/>
              <a:t>Repeated access to the same page does not cause a page fault</a:t>
            </a:r>
          </a:p>
          <a:p>
            <a:pPr>
              <a:tabLst>
                <a:tab pos="4494213" algn="ctr"/>
              </a:tabLst>
            </a:pPr>
            <a:r>
              <a:rPr lang="en-US" smtClean="0"/>
              <a:t>In all our examples, the reference string is </a:t>
            </a:r>
          </a:p>
          <a:p>
            <a:pPr>
              <a:buFont typeface="Monotype Sorts" charset="2"/>
              <a:buNone/>
              <a:tabLst>
                <a:tab pos="4494213" algn="ctr"/>
              </a:tabLst>
            </a:pPr>
            <a:r>
              <a:rPr lang="en-US" smtClean="0"/>
              <a:t>	               </a:t>
            </a:r>
            <a:r>
              <a:rPr lang="en-US" b="1" smtClean="0">
                <a:solidFill>
                  <a:srgbClr val="FF0000"/>
                </a:solidFill>
              </a:rPr>
              <a:t>7,0,1,2,0,3,0,4,2,3,0,3,0,3,2,1,2,0,1,7,0,1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33388"/>
            <a:ext cx="1234440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Graph of Page Faults Versus </a:t>
            </a:r>
            <a:br>
              <a:rPr lang="en-US" sz="4000" smtClean="0"/>
            </a:br>
            <a:r>
              <a:rPr lang="en-US" sz="4000" smtClean="0"/>
              <a:t>The Number of Frames</a:t>
            </a:r>
          </a:p>
        </p:txBody>
      </p:sp>
      <p:pic>
        <p:nvPicPr>
          <p:cNvPr id="3481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08200" y="2279650"/>
            <a:ext cx="9321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575" y="369888"/>
            <a:ext cx="11731625" cy="768350"/>
          </a:xfrm>
        </p:spPr>
        <p:txBody>
          <a:bodyPr/>
          <a:lstStyle/>
          <a:p>
            <a:pPr eaLnBrk="1" hangingPunct="1"/>
            <a:r>
              <a:rPr lang="en-US" smtClean="0"/>
              <a:t>First-In-First-Out (FIFO) Algorithm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7775" y="1538288"/>
            <a:ext cx="10544175" cy="7683500"/>
          </a:xfrm>
        </p:spPr>
        <p:txBody>
          <a:bodyPr/>
          <a:lstStyle/>
          <a:p>
            <a:r>
              <a:rPr lang="en-US" dirty="0" smtClean="0"/>
              <a:t>Reference string: </a:t>
            </a:r>
            <a:r>
              <a:rPr lang="en-US" b="1" dirty="0" smtClean="0">
                <a:solidFill>
                  <a:srgbClr val="FF0000"/>
                </a:solidFill>
              </a:rPr>
              <a:t>7,0,1,2,0,3,0,4,2,3,0,3,0,3,2,1,2,0,1,7,0,1</a:t>
            </a:r>
            <a:endParaRPr lang="en-US" dirty="0" smtClean="0"/>
          </a:p>
          <a:p>
            <a:r>
              <a:rPr lang="en-US" dirty="0" smtClean="0"/>
              <a:t>3 frames (3 pages can be in memory at a time per process)</a:t>
            </a:r>
          </a:p>
          <a:p>
            <a:pPr>
              <a:buFont typeface="Monotype Sorts" charset="2"/>
              <a:buNone/>
            </a:pPr>
            <a:endParaRPr lang="en-US" dirty="0" smtClean="0"/>
          </a:p>
          <a:p>
            <a:pPr>
              <a:buFont typeface="Monotype Sorts" charset="2"/>
              <a:buNone/>
            </a:pPr>
            <a:endParaRPr lang="en-US" dirty="0" smtClean="0"/>
          </a:p>
          <a:p>
            <a:pPr>
              <a:buFont typeface="Monotype Sorts" charset="2"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Font typeface="Monotype Sorts" charset="2"/>
              <a:buNone/>
            </a:pPr>
            <a:endParaRPr lang="en-US" sz="1100" dirty="0" smtClean="0"/>
          </a:p>
          <a:p>
            <a:pPr>
              <a:buFont typeface="Monotype Sorts" charset="2"/>
              <a:buNone/>
            </a:pPr>
            <a:endParaRPr lang="en-US" sz="11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 smtClean="0"/>
              <a:t>vary by reference string: consider 1,2,3,4,1,2,5,1,2,3,4,5</a:t>
            </a:r>
          </a:p>
          <a:p>
            <a:pPr lvl="1"/>
            <a:r>
              <a:rPr lang="en-US" dirty="0" smtClean="0"/>
              <a:t>Adding more frames can cause more page faults!</a:t>
            </a:r>
          </a:p>
          <a:p>
            <a:pPr lvl="2"/>
            <a:r>
              <a:rPr lang="en-US" b="1" dirty="0" err="1" smtClean="0">
                <a:solidFill>
                  <a:srgbClr val="3366FF"/>
                </a:solidFill>
              </a:rPr>
              <a:t>Belady’s</a:t>
            </a:r>
            <a:r>
              <a:rPr lang="en-US" b="1" dirty="0" smtClean="0">
                <a:solidFill>
                  <a:srgbClr val="3366FF"/>
                </a:solidFill>
              </a:rPr>
              <a:t> Anomaly</a:t>
            </a:r>
          </a:p>
          <a:p>
            <a:pPr>
              <a:buFont typeface="Monotype Sorts" charset="2"/>
              <a:buNone/>
            </a:pPr>
            <a:endParaRPr lang="en-US" sz="1100" dirty="0" smtClean="0"/>
          </a:p>
          <a:p>
            <a:r>
              <a:rPr lang="en-US" dirty="0" smtClean="0"/>
              <a:t>How to track ages of pages? </a:t>
            </a:r>
          </a:p>
          <a:p>
            <a:pPr lvl="1"/>
            <a:r>
              <a:rPr lang="en-US" dirty="0" smtClean="0"/>
              <a:t>Just use a FIFO queue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5162550" y="2967038"/>
            <a:ext cx="5715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pPr algn="ctr"/>
            <a:r>
              <a:rPr lang="en-US">
                <a:latin typeface="Helvetica" charset="0"/>
              </a:rPr>
              <a:t>7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5162550" y="3576638"/>
            <a:ext cx="5715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pPr algn="ctr"/>
            <a:r>
              <a:rPr lang="en-US">
                <a:latin typeface="Helvetica" charset="0"/>
              </a:rPr>
              <a:t>0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5162550" y="4186238"/>
            <a:ext cx="5715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pPr algn="ctr"/>
            <a:r>
              <a:rPr lang="en-US">
                <a:latin typeface="Helvetica" charset="0"/>
              </a:rPr>
              <a:t>1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4618038" y="3052763"/>
            <a:ext cx="3937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1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4618038" y="3643313"/>
            <a:ext cx="3937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4618038" y="4278313"/>
            <a:ext cx="3937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5884863" y="3103563"/>
            <a:ext cx="3937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5884863" y="3694113"/>
            <a:ext cx="3937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5884863" y="4329113"/>
            <a:ext cx="3937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0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6418263" y="3103563"/>
            <a:ext cx="39116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Helvetica" charset="0"/>
              </a:rPr>
              <a:t>4   0   7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6418263" y="3694113"/>
            <a:ext cx="332898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Helvetica" charset="0"/>
              </a:rPr>
              <a:t>2   1   0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6418263" y="4329113"/>
            <a:ext cx="3502025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Helvetica" charset="0"/>
              </a:rPr>
              <a:t>3   2   1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8809038" y="3648075"/>
            <a:ext cx="171291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15 page faults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70000" y="369888"/>
            <a:ext cx="11760200" cy="768350"/>
          </a:xfrm>
        </p:spPr>
        <p:txBody>
          <a:bodyPr/>
          <a:lstStyle/>
          <a:p>
            <a:pPr eaLnBrk="1" hangingPunct="1"/>
            <a:r>
              <a:rPr lang="en-US" smtClean="0"/>
              <a:t>FIFO Page Replacement</a:t>
            </a:r>
          </a:p>
        </p:txBody>
      </p:sp>
      <p:pic>
        <p:nvPicPr>
          <p:cNvPr id="3686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1025" y="2724150"/>
            <a:ext cx="1037272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0" y="369888"/>
            <a:ext cx="11601450" cy="768350"/>
          </a:xfrm>
        </p:spPr>
        <p:txBody>
          <a:bodyPr/>
          <a:lstStyle/>
          <a:p>
            <a:pPr eaLnBrk="1" hangingPunct="1"/>
            <a:r>
              <a:rPr lang="en-US" smtClean="0"/>
              <a:t>FIFO Illustrating Belady’s Anomaly</a:t>
            </a:r>
          </a:p>
        </p:txBody>
      </p:sp>
      <p:pic>
        <p:nvPicPr>
          <p:cNvPr id="37891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2550" y="1600200"/>
            <a:ext cx="11233150" cy="636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369888"/>
            <a:ext cx="11906250" cy="768350"/>
          </a:xfrm>
        </p:spPr>
        <p:txBody>
          <a:bodyPr/>
          <a:lstStyle/>
          <a:p>
            <a:pPr eaLnBrk="1" hangingPunct="1"/>
            <a:r>
              <a:rPr lang="en-US" smtClean="0"/>
              <a:t>Optimal Algorithm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700338" algn="l"/>
              </a:tabLst>
            </a:pPr>
            <a:r>
              <a:rPr lang="en-US" smtClean="0"/>
              <a:t>Replace page that will not be used for longest period of time</a:t>
            </a:r>
          </a:p>
          <a:p>
            <a:pPr lvl="1">
              <a:tabLst>
                <a:tab pos="2700338" algn="l"/>
              </a:tabLst>
            </a:pPr>
            <a:r>
              <a:rPr lang="en-US" smtClean="0"/>
              <a:t>9 is optimal for the example on the next slide</a:t>
            </a:r>
          </a:p>
          <a:p>
            <a:pPr>
              <a:buFont typeface="Monotype Sorts" charset="2"/>
              <a:buNone/>
              <a:tabLst>
                <a:tab pos="2700338" algn="l"/>
              </a:tabLst>
            </a:pPr>
            <a:r>
              <a:rPr lang="en-US" smtClean="0"/>
              <a:t>	</a:t>
            </a:r>
          </a:p>
          <a:p>
            <a:pPr>
              <a:tabLst>
                <a:tab pos="2700338" algn="l"/>
              </a:tabLst>
            </a:pPr>
            <a:r>
              <a:rPr lang="en-US" smtClean="0"/>
              <a:t>How do you know this?</a:t>
            </a:r>
          </a:p>
          <a:p>
            <a:pPr lvl="1">
              <a:tabLst>
                <a:tab pos="2700338" algn="l"/>
              </a:tabLst>
            </a:pPr>
            <a:r>
              <a:rPr lang="en-US" smtClean="0"/>
              <a:t>Can’t read the future</a:t>
            </a:r>
          </a:p>
          <a:p>
            <a:pPr>
              <a:tabLst>
                <a:tab pos="2700338" algn="l"/>
              </a:tabLst>
            </a:pPr>
            <a:endParaRPr lang="en-US" smtClean="0"/>
          </a:p>
          <a:p>
            <a:pPr>
              <a:tabLst>
                <a:tab pos="2700338" algn="l"/>
              </a:tabLst>
            </a:pPr>
            <a:r>
              <a:rPr lang="en-US" smtClean="0"/>
              <a:t>Used for measuring how well your algorithm performs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4275" y="369888"/>
            <a:ext cx="11845925" cy="768350"/>
          </a:xfrm>
        </p:spPr>
        <p:txBody>
          <a:bodyPr/>
          <a:lstStyle/>
          <a:p>
            <a:pPr eaLnBrk="1" hangingPunct="1"/>
            <a:r>
              <a:rPr lang="en-US" smtClean="0"/>
              <a:t>Optimal Page Replacement</a:t>
            </a:r>
          </a:p>
        </p:txBody>
      </p:sp>
      <p:pic>
        <p:nvPicPr>
          <p:cNvPr id="3993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1013" y="2425700"/>
            <a:ext cx="105505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69888"/>
            <a:ext cx="11510962" cy="768350"/>
          </a:xfrm>
        </p:spPr>
        <p:txBody>
          <a:bodyPr/>
          <a:lstStyle/>
          <a:p>
            <a:pPr eaLnBrk="1" hangingPunct="1"/>
            <a:r>
              <a:rPr lang="en-US" smtClean="0"/>
              <a:t>Least Recently Used (LRU) Algorithm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595438"/>
            <a:ext cx="11028363" cy="5978525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smtClean="0"/>
          </a:p>
          <a:p>
            <a:r>
              <a:rPr lang="en-US" smtClean="0"/>
              <a:t>Use past knowledge rather than future</a:t>
            </a:r>
          </a:p>
          <a:p>
            <a:r>
              <a:rPr lang="en-US" smtClean="0"/>
              <a:t>Replace page that has not been used in the most amount of time</a:t>
            </a:r>
          </a:p>
          <a:p>
            <a:r>
              <a:rPr lang="en-US" smtClean="0"/>
              <a:t>Associate time of last use with each page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12 faults – better than FIFO but worse than OPT</a:t>
            </a:r>
          </a:p>
          <a:p>
            <a:r>
              <a:rPr lang="en-US" smtClean="0"/>
              <a:t>Generally good algorithm and frequently used</a:t>
            </a:r>
          </a:p>
          <a:p>
            <a:r>
              <a:rPr lang="en-US" smtClean="0"/>
              <a:t>But how to implement?</a:t>
            </a:r>
          </a:p>
          <a:p>
            <a:pPr>
              <a:buFont typeface="Monotype Sorts" charset="2"/>
              <a:buNone/>
            </a:pPr>
            <a:endParaRPr lang="en-US" smtClean="0"/>
          </a:p>
        </p:txBody>
      </p:sp>
      <p:pic>
        <p:nvPicPr>
          <p:cNvPr id="40964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932238"/>
            <a:ext cx="11852275" cy="287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LRU Algorithm (Cont.)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82388" cy="6040438"/>
          </a:xfrm>
        </p:spPr>
        <p:txBody>
          <a:bodyPr/>
          <a:lstStyle/>
          <a:p>
            <a:r>
              <a:rPr lang="en-US" smtClean="0"/>
              <a:t>Counter implementation</a:t>
            </a:r>
          </a:p>
          <a:p>
            <a:pPr lvl="1"/>
            <a:r>
              <a:rPr lang="en-US" smtClean="0"/>
              <a:t>Every page entry has a counter; every time page is referenced through this entry, copy the clock into the counter</a:t>
            </a:r>
          </a:p>
          <a:p>
            <a:pPr lvl="1"/>
            <a:r>
              <a:rPr lang="en-US" smtClean="0"/>
              <a:t>When a page needs to be changed, look at the counters to find smallest value</a:t>
            </a:r>
          </a:p>
          <a:p>
            <a:pPr lvl="2"/>
            <a:r>
              <a:rPr lang="en-US" smtClean="0"/>
              <a:t>Search through table needed</a:t>
            </a:r>
          </a:p>
          <a:p>
            <a:r>
              <a:rPr lang="en-US" smtClean="0"/>
              <a:t>Stack implementation</a:t>
            </a:r>
          </a:p>
          <a:p>
            <a:pPr lvl="1"/>
            <a:r>
              <a:rPr lang="en-US" smtClean="0"/>
              <a:t>Keep a stack of page numbers in a double link form:</a:t>
            </a:r>
          </a:p>
          <a:p>
            <a:pPr lvl="1"/>
            <a:r>
              <a:rPr lang="en-US" smtClean="0"/>
              <a:t>Page referenced:</a:t>
            </a:r>
          </a:p>
          <a:p>
            <a:pPr lvl="2"/>
            <a:r>
              <a:rPr lang="en-US" smtClean="0"/>
              <a:t>move it to the top</a:t>
            </a:r>
          </a:p>
          <a:p>
            <a:pPr lvl="2"/>
            <a:r>
              <a:rPr lang="en-US" smtClean="0"/>
              <a:t>requires 6 pointers to be changed</a:t>
            </a:r>
          </a:p>
          <a:p>
            <a:pPr lvl="1"/>
            <a:r>
              <a:rPr lang="en-US" smtClean="0"/>
              <a:t>But each update more expensive</a:t>
            </a:r>
          </a:p>
          <a:p>
            <a:pPr lvl="1"/>
            <a:r>
              <a:rPr lang="en-US" smtClean="0"/>
              <a:t>No search for replacement</a:t>
            </a:r>
          </a:p>
          <a:p>
            <a:r>
              <a:rPr lang="en-US" smtClean="0"/>
              <a:t>LRU and OPT are cases of </a:t>
            </a:r>
            <a:r>
              <a:rPr lang="en-US" b="1" smtClean="0">
                <a:solidFill>
                  <a:srgbClr val="3366FF"/>
                </a:solidFill>
              </a:rPr>
              <a:t>stack algorithms </a:t>
            </a:r>
            <a:r>
              <a:rPr lang="en-US" smtClean="0"/>
              <a:t>that don’t have Belady’s Anomaly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90675" y="407988"/>
            <a:ext cx="11439525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Use Of A Stack to Record The </a:t>
            </a:r>
            <a:br>
              <a:rPr lang="en-US" sz="4000" smtClean="0"/>
            </a:br>
            <a:r>
              <a:rPr lang="en-US" sz="4000" smtClean="0"/>
              <a:t>Most Recent Page References</a:t>
            </a:r>
          </a:p>
        </p:txBody>
      </p:sp>
      <p:pic>
        <p:nvPicPr>
          <p:cNvPr id="43011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0575" y="1585913"/>
            <a:ext cx="9655175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Background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7613" y="1644650"/>
            <a:ext cx="11498262" cy="6040438"/>
          </a:xfrm>
        </p:spPr>
        <p:txBody>
          <a:bodyPr/>
          <a:lstStyle/>
          <a:p>
            <a:r>
              <a:rPr lang="en-US" smtClean="0"/>
              <a:t>Code needs to be in memory to execute, but entire program rarely used</a:t>
            </a:r>
          </a:p>
          <a:p>
            <a:pPr lvl="1"/>
            <a:r>
              <a:rPr lang="en-US" smtClean="0"/>
              <a:t>Error code, unusual routines, large data structures</a:t>
            </a:r>
          </a:p>
          <a:p>
            <a:r>
              <a:rPr lang="en-US" smtClean="0"/>
              <a:t>Entire program code not needed at same time</a:t>
            </a:r>
          </a:p>
          <a:p>
            <a:r>
              <a:rPr lang="en-US" smtClean="0"/>
              <a:t>Consider ability to execute partially-loaded program</a:t>
            </a:r>
          </a:p>
          <a:p>
            <a:pPr lvl="1"/>
            <a:r>
              <a:rPr lang="en-US" smtClean="0"/>
              <a:t>Program no longer constrained by limits of physical memory</a:t>
            </a:r>
          </a:p>
          <a:p>
            <a:pPr lvl="1"/>
            <a:r>
              <a:rPr lang="en-US" smtClean="0"/>
              <a:t>Program and programs could be larger than physical memory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9888"/>
            <a:ext cx="11658600" cy="768350"/>
          </a:xfrm>
        </p:spPr>
        <p:txBody>
          <a:bodyPr/>
          <a:lstStyle/>
          <a:p>
            <a:pPr eaLnBrk="1" hangingPunct="1"/>
            <a:r>
              <a:rPr lang="en-US" smtClean="0"/>
              <a:t>LRU Approximation Algorithms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7188" y="1512888"/>
            <a:ext cx="11055350" cy="6862762"/>
          </a:xfrm>
        </p:spPr>
        <p:txBody>
          <a:bodyPr/>
          <a:lstStyle/>
          <a:p>
            <a:r>
              <a:rPr lang="en-US" smtClean="0"/>
              <a:t>LRU needs special hardware and still slow</a:t>
            </a:r>
          </a:p>
          <a:p>
            <a:r>
              <a:rPr lang="en-US" b="1" smtClean="0">
                <a:solidFill>
                  <a:srgbClr val="3366FF"/>
                </a:solidFill>
              </a:rPr>
              <a:t>Reference bit</a:t>
            </a:r>
          </a:p>
          <a:p>
            <a:pPr lvl="1"/>
            <a:r>
              <a:rPr lang="en-US" smtClean="0"/>
              <a:t>With each page associate a bit, initially = 0</a:t>
            </a:r>
          </a:p>
          <a:p>
            <a:pPr lvl="1"/>
            <a:r>
              <a:rPr lang="en-US" smtClean="0"/>
              <a:t>When page is referenced bit set to 1</a:t>
            </a:r>
          </a:p>
          <a:p>
            <a:pPr lvl="1"/>
            <a:r>
              <a:rPr lang="en-US" smtClean="0"/>
              <a:t>Replace any with reference bit = 0 (if one exists)</a:t>
            </a:r>
          </a:p>
          <a:p>
            <a:pPr lvl="2"/>
            <a:r>
              <a:rPr lang="en-US" smtClean="0"/>
              <a:t>We do not know the order, however</a:t>
            </a:r>
            <a:endParaRPr lang="en-US" sz="1100" smtClean="0"/>
          </a:p>
          <a:p>
            <a:r>
              <a:rPr lang="en-US" b="1" smtClean="0">
                <a:solidFill>
                  <a:srgbClr val="3366FF"/>
                </a:solidFill>
              </a:rPr>
              <a:t>Second-chance algorithm</a:t>
            </a:r>
          </a:p>
          <a:p>
            <a:pPr lvl="1"/>
            <a:r>
              <a:rPr lang="en-US" smtClean="0"/>
              <a:t>Generally FIFO, plus hardware-provided reference bit</a:t>
            </a:r>
          </a:p>
          <a:p>
            <a:pPr lvl="1"/>
            <a:r>
              <a:rPr lang="en-US" smtClean="0"/>
              <a:t>Clock replacement</a:t>
            </a:r>
          </a:p>
          <a:p>
            <a:pPr lvl="1"/>
            <a:r>
              <a:rPr lang="en-US" smtClean="0"/>
              <a:t>If page to be replaced has </a:t>
            </a:r>
          </a:p>
          <a:p>
            <a:pPr lvl="2"/>
            <a:r>
              <a:rPr lang="en-US" smtClean="0"/>
              <a:t>Reference bit = 0 -&gt; replace it</a:t>
            </a:r>
          </a:p>
          <a:p>
            <a:pPr lvl="2"/>
            <a:r>
              <a:rPr lang="en-US" smtClean="0"/>
              <a:t>reference bit = 1 then:</a:t>
            </a:r>
          </a:p>
          <a:p>
            <a:pPr lvl="3"/>
            <a:r>
              <a:rPr lang="en-US" smtClean="0"/>
              <a:t>set reference bit 0, leave page in memory</a:t>
            </a:r>
          </a:p>
          <a:p>
            <a:pPr lvl="3"/>
            <a:r>
              <a:rPr lang="en-US" smtClean="0"/>
              <a:t>replace next page, subject to same rules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50800"/>
            <a:ext cx="12401550" cy="1125538"/>
          </a:xfrm>
        </p:spPr>
        <p:txBody>
          <a:bodyPr/>
          <a:lstStyle/>
          <a:p>
            <a:pPr eaLnBrk="1" hangingPunct="1"/>
            <a:r>
              <a:rPr lang="en-US" sz="2900" smtClean="0"/>
              <a:t>Second-Chance (clock) Page-Replacement Algorithm</a:t>
            </a:r>
          </a:p>
        </p:txBody>
      </p:sp>
      <p:pic>
        <p:nvPicPr>
          <p:cNvPr id="4505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65400" y="1714500"/>
            <a:ext cx="8845550" cy="631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Algorithms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709738"/>
            <a:ext cx="11549063" cy="6069012"/>
          </a:xfrm>
        </p:spPr>
        <p:txBody>
          <a:bodyPr/>
          <a:lstStyle/>
          <a:p>
            <a:r>
              <a:rPr lang="en-US" smtClean="0"/>
              <a:t>Keep a counter of the number of references that have been made to each page</a:t>
            </a:r>
          </a:p>
          <a:p>
            <a:pPr lvl="1"/>
            <a:r>
              <a:rPr lang="en-US" smtClean="0"/>
              <a:t>Not common</a:t>
            </a:r>
            <a:br>
              <a:rPr lang="en-US" smtClean="0"/>
            </a:br>
            <a:endParaRPr lang="en-US" smtClean="0"/>
          </a:p>
          <a:p>
            <a:r>
              <a:rPr lang="en-US" b="1" smtClean="0">
                <a:solidFill>
                  <a:srgbClr val="3366FF"/>
                </a:solidFill>
              </a:rPr>
              <a:t>LFU Algorithm</a:t>
            </a:r>
            <a:r>
              <a:rPr lang="en-US" smtClean="0"/>
              <a:t>:  replaces page with smallest count</a:t>
            </a:r>
            <a:br>
              <a:rPr lang="en-US" smtClean="0"/>
            </a:br>
            <a:endParaRPr lang="en-US" smtClean="0"/>
          </a:p>
          <a:p>
            <a:r>
              <a:rPr lang="en-US" b="1" smtClean="0">
                <a:solidFill>
                  <a:srgbClr val="3366FF"/>
                </a:solidFill>
              </a:rPr>
              <a:t>MFU Algorithm</a:t>
            </a:r>
            <a:r>
              <a:rPr lang="en-US" smtClean="0"/>
              <a:t>: based on the argument that the page with the smallest count was probably just brought in and has yet to be used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Page-Buffering Algorithms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Keep a pool of free frames, always</a:t>
            </a:r>
          </a:p>
          <a:p>
            <a:pPr lvl="1"/>
            <a:r>
              <a:rPr lang="en-US" smtClean="0"/>
              <a:t>Then frame available when needed, not found at fault time</a:t>
            </a:r>
          </a:p>
          <a:p>
            <a:pPr lvl="1"/>
            <a:r>
              <a:rPr lang="en-US" smtClean="0"/>
              <a:t>Read page into free frame and select victim to evict and add to free pool</a:t>
            </a:r>
          </a:p>
          <a:p>
            <a:pPr lvl="1"/>
            <a:r>
              <a:rPr lang="en-US" smtClean="0"/>
              <a:t>When convenient, evict victim</a:t>
            </a:r>
          </a:p>
          <a:p>
            <a:r>
              <a:rPr lang="en-US" smtClean="0"/>
              <a:t>Possibly, keep list of modified pages</a:t>
            </a:r>
          </a:p>
          <a:p>
            <a:pPr lvl="1"/>
            <a:r>
              <a:rPr lang="en-US" smtClean="0"/>
              <a:t>When backing store otherwise idle, write pages there and set to non-dirty</a:t>
            </a:r>
          </a:p>
          <a:p>
            <a:r>
              <a:rPr lang="en-US" smtClean="0"/>
              <a:t>Possibly, keep free frame contents intact and note what is in them</a:t>
            </a:r>
          </a:p>
          <a:p>
            <a:pPr lvl="1"/>
            <a:r>
              <a:rPr lang="en-US" smtClean="0"/>
              <a:t>If referenced again before reused, no need to load contents again from disk</a:t>
            </a:r>
          </a:p>
          <a:p>
            <a:pPr lvl="1"/>
            <a:r>
              <a:rPr lang="en-US" smtClean="0"/>
              <a:t>Generally useful to reduce penalty if wrong victim frame selected 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Applications and Page Replacement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 of these algorithms have OS guessing about future page access</a:t>
            </a:r>
          </a:p>
          <a:p>
            <a:r>
              <a:rPr lang="en-US" smtClean="0"/>
              <a:t>Some applications have better knowledge – i.e. databases</a:t>
            </a:r>
          </a:p>
          <a:p>
            <a:r>
              <a:rPr lang="en-US" smtClean="0"/>
              <a:t>Memory intensive applications can cause double buffering</a:t>
            </a:r>
          </a:p>
          <a:p>
            <a:pPr lvl="1"/>
            <a:r>
              <a:rPr lang="en-US" smtClean="0"/>
              <a:t>OS keeps copy of page in memory as I/O buffer</a:t>
            </a:r>
          </a:p>
          <a:p>
            <a:pPr lvl="1"/>
            <a:r>
              <a:rPr lang="en-US" smtClean="0"/>
              <a:t>Application keeps page in memory for its own work</a:t>
            </a:r>
          </a:p>
          <a:p>
            <a:r>
              <a:rPr lang="en-US" smtClean="0"/>
              <a:t>Operating system can given direct access to the disk, getting out of the way of the applications</a:t>
            </a:r>
          </a:p>
          <a:p>
            <a:pPr lvl="1"/>
            <a:r>
              <a:rPr lang="en-US" b="1" smtClean="0"/>
              <a:t>Raw disk </a:t>
            </a:r>
            <a:r>
              <a:rPr lang="en-US" smtClean="0"/>
              <a:t>mode</a:t>
            </a:r>
          </a:p>
          <a:p>
            <a:r>
              <a:rPr lang="en-US" smtClean="0"/>
              <a:t>Bypasses buffering, locking, etc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2850" y="369888"/>
            <a:ext cx="11817350" cy="768350"/>
          </a:xfrm>
        </p:spPr>
        <p:txBody>
          <a:bodyPr/>
          <a:lstStyle/>
          <a:p>
            <a:pPr eaLnBrk="1" hangingPunct="1"/>
            <a:r>
              <a:rPr lang="en-US" smtClean="0"/>
              <a:t>Allocation of Frames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900238"/>
            <a:ext cx="11026775" cy="5978525"/>
          </a:xfrm>
        </p:spPr>
        <p:txBody>
          <a:bodyPr/>
          <a:lstStyle/>
          <a:p>
            <a:r>
              <a:rPr lang="en-US" smtClean="0"/>
              <a:t>Each process needs </a:t>
            </a:r>
            <a:r>
              <a:rPr lang="en-US" i="1" smtClean="0"/>
              <a:t>minimum</a:t>
            </a:r>
            <a:r>
              <a:rPr lang="en-US" smtClean="0"/>
              <a:t> number of frames</a:t>
            </a:r>
          </a:p>
          <a:p>
            <a:r>
              <a:rPr lang="en-US" smtClean="0"/>
              <a:t>Example:  IBM 370 – 6 pages to handle SS MOVE instruction:</a:t>
            </a:r>
          </a:p>
          <a:p>
            <a:pPr lvl="1"/>
            <a:r>
              <a:rPr lang="en-US" smtClean="0"/>
              <a:t>instruction is 6 bytes, might span 2 pages</a:t>
            </a:r>
          </a:p>
          <a:p>
            <a:pPr lvl="1"/>
            <a:r>
              <a:rPr lang="en-US" smtClean="0"/>
              <a:t>2 pages to handle </a:t>
            </a:r>
            <a:r>
              <a:rPr lang="en-US" i="1" smtClean="0"/>
              <a:t>from</a:t>
            </a:r>
          </a:p>
          <a:p>
            <a:pPr lvl="1"/>
            <a:r>
              <a:rPr lang="en-US" smtClean="0"/>
              <a:t>2 pages to handle </a:t>
            </a:r>
            <a:r>
              <a:rPr lang="en-US" i="1" smtClean="0"/>
              <a:t>to</a:t>
            </a:r>
          </a:p>
          <a:p>
            <a:r>
              <a:rPr lang="en-US" i="1" smtClean="0"/>
              <a:t>Maximum </a:t>
            </a:r>
            <a:r>
              <a:rPr lang="en-US" smtClean="0"/>
              <a:t>of course is total frames in the system</a:t>
            </a:r>
          </a:p>
          <a:p>
            <a:r>
              <a:rPr lang="en-US" smtClean="0"/>
              <a:t>Two major allocation schemes</a:t>
            </a:r>
          </a:p>
          <a:p>
            <a:pPr lvl="1"/>
            <a:r>
              <a:rPr lang="en-US" smtClean="0"/>
              <a:t>fixed allocation</a:t>
            </a:r>
          </a:p>
          <a:p>
            <a:pPr lvl="1"/>
            <a:r>
              <a:rPr lang="en-US" smtClean="0"/>
              <a:t>priority allocation</a:t>
            </a:r>
          </a:p>
          <a:p>
            <a:r>
              <a:rPr lang="en-US" smtClean="0"/>
              <a:t>Many variations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8075" y="369888"/>
            <a:ext cx="11922125" cy="768350"/>
          </a:xfrm>
        </p:spPr>
        <p:txBody>
          <a:bodyPr/>
          <a:lstStyle/>
          <a:p>
            <a:pPr eaLnBrk="1" hangingPunct="1"/>
            <a:r>
              <a:rPr lang="en-US" smtClean="0"/>
              <a:t>Fixed Allocation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2550" y="1731963"/>
            <a:ext cx="11328400" cy="5121275"/>
          </a:xfrm>
        </p:spPr>
        <p:txBody>
          <a:bodyPr/>
          <a:lstStyle/>
          <a:p>
            <a:r>
              <a:rPr lang="en-US" smtClean="0"/>
              <a:t>Equal allocation – For example, if there are 100 frames (after allocating frames for the OS) and 5 processes, give each process 20 frames</a:t>
            </a:r>
          </a:p>
          <a:p>
            <a:pPr lvl="1"/>
            <a:r>
              <a:rPr lang="en-US" smtClean="0"/>
              <a:t>Keep some as free frame buffer pool</a:t>
            </a:r>
          </a:p>
          <a:p>
            <a:endParaRPr lang="en-US" sz="1100" smtClean="0"/>
          </a:p>
          <a:p>
            <a:r>
              <a:rPr lang="en-US" smtClean="0"/>
              <a:t>Proportional allocation – Allocate according to the size of process</a:t>
            </a:r>
          </a:p>
          <a:p>
            <a:pPr lvl="1"/>
            <a:r>
              <a:rPr lang="en-US" smtClean="0"/>
              <a:t>Dynamic as degree of multiprogramming, process sizes change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965450" y="4840288"/>
          <a:ext cx="4286250" cy="2149475"/>
        </p:xfrm>
        <a:graphic>
          <a:graphicData uri="http://schemas.openxmlformats.org/presentationml/2006/ole">
            <p:oleObj spid="_x0000_s1026" name="Equation" r:id="rId4" imgW="2857320" imgH="1612800" progId="Equation.3">
              <p:embed/>
            </p:oleObj>
          </a:graphicData>
        </a:graphic>
      </p:graphicFrame>
      <p:sp>
        <p:nvSpPr>
          <p:cNvPr id="1030" name="Line 5"/>
          <p:cNvSpPr>
            <a:spLocks noChangeShapeType="1"/>
          </p:cNvSpPr>
          <p:nvPr/>
        </p:nvSpPr>
        <p:spPr bwMode="auto">
          <a:xfrm>
            <a:off x="2674938" y="50577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031" name="Line 6"/>
          <p:cNvSpPr>
            <a:spLocks noChangeShapeType="1"/>
          </p:cNvSpPr>
          <p:nvPr/>
        </p:nvSpPr>
        <p:spPr bwMode="auto">
          <a:xfrm>
            <a:off x="2674938" y="55054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2674938" y="66516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033" name="Line 8"/>
          <p:cNvSpPr>
            <a:spLocks noChangeShapeType="1"/>
          </p:cNvSpPr>
          <p:nvPr/>
        </p:nvSpPr>
        <p:spPr bwMode="auto">
          <a:xfrm>
            <a:off x="2663825" y="59404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9555163" y="4922838"/>
          <a:ext cx="1752600" cy="1912937"/>
        </p:xfrm>
        <a:graphic>
          <a:graphicData uri="http://schemas.openxmlformats.org/presentationml/2006/ole">
            <p:oleObj spid="_x0000_s1027" name="Equation" r:id="rId5" imgW="1168400" imgH="1435100" progId="Equation.3">
              <p:embed/>
            </p:oleObj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00163" y="369888"/>
            <a:ext cx="11730037" cy="768350"/>
          </a:xfrm>
        </p:spPr>
        <p:txBody>
          <a:bodyPr/>
          <a:lstStyle/>
          <a:p>
            <a:pPr eaLnBrk="1" hangingPunct="1"/>
            <a:r>
              <a:rPr lang="en-US" smtClean="0"/>
              <a:t>Priority Allocation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739900"/>
            <a:ext cx="11537950" cy="5859463"/>
          </a:xfrm>
        </p:spPr>
        <p:txBody>
          <a:bodyPr/>
          <a:lstStyle/>
          <a:p>
            <a:r>
              <a:rPr lang="en-US" smtClean="0"/>
              <a:t>Use a proportional allocation scheme using priorities rather than size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If process </a:t>
            </a:r>
            <a:r>
              <a:rPr lang="en-US" i="1" smtClean="0"/>
              <a:t>P</a:t>
            </a:r>
            <a:r>
              <a:rPr lang="en-US" i="1" baseline="-25000" smtClean="0"/>
              <a:t>i</a:t>
            </a:r>
            <a:r>
              <a:rPr lang="en-US" smtClean="0"/>
              <a:t> generates a page fault,</a:t>
            </a:r>
          </a:p>
          <a:p>
            <a:pPr lvl="1"/>
            <a:r>
              <a:rPr lang="en-US" smtClean="0"/>
              <a:t>select for replacement one of its frames</a:t>
            </a:r>
          </a:p>
          <a:p>
            <a:pPr lvl="1"/>
            <a:r>
              <a:rPr lang="en-US" smtClean="0"/>
              <a:t>select for replacement a frame from a process with lower priority number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6225" y="369888"/>
            <a:ext cx="11483975" cy="768350"/>
          </a:xfrm>
        </p:spPr>
        <p:txBody>
          <a:bodyPr/>
          <a:lstStyle/>
          <a:p>
            <a:pPr eaLnBrk="1" hangingPunct="1"/>
            <a:r>
              <a:rPr lang="en-US" smtClean="0"/>
              <a:t>Global vs. Local Allocation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843088"/>
            <a:ext cx="11410950" cy="5961062"/>
          </a:xfrm>
        </p:spPr>
        <p:txBody>
          <a:bodyPr/>
          <a:lstStyle/>
          <a:p>
            <a:r>
              <a:rPr lang="en-US" b="1" smtClean="0">
                <a:solidFill>
                  <a:srgbClr val="3366FF"/>
                </a:solidFill>
              </a:rPr>
              <a:t>Global replacement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– process selects a replacement frame from the set of all frames; one process can take a frame from another</a:t>
            </a:r>
          </a:p>
          <a:p>
            <a:pPr lvl="1"/>
            <a:r>
              <a:rPr lang="en-US" smtClean="0"/>
              <a:t>But then process execution time can vary greatly</a:t>
            </a:r>
          </a:p>
          <a:p>
            <a:pPr lvl="1"/>
            <a:r>
              <a:rPr lang="en-US" smtClean="0"/>
              <a:t>But greater throughput so more common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r>
              <a:rPr lang="en-US" b="1" smtClean="0">
                <a:solidFill>
                  <a:srgbClr val="3366FF"/>
                </a:solidFill>
              </a:rPr>
              <a:t>Local replacement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– each process selects from only its own set of allocated frames</a:t>
            </a:r>
          </a:p>
          <a:p>
            <a:pPr lvl="1"/>
            <a:r>
              <a:rPr lang="en-US" smtClean="0"/>
              <a:t>More consistent per-process performance</a:t>
            </a:r>
          </a:p>
          <a:p>
            <a:pPr lvl="1"/>
            <a:r>
              <a:rPr lang="en-US" smtClean="0"/>
              <a:t>But possibly underutilized memory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Non-Uniform Memory Access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 far all memory accessed equally</a:t>
            </a:r>
          </a:p>
          <a:p>
            <a:r>
              <a:rPr lang="en-US" smtClean="0"/>
              <a:t>Many systems are NUMA – speed of access to memory varies</a:t>
            </a:r>
          </a:p>
          <a:p>
            <a:pPr lvl="1"/>
            <a:r>
              <a:rPr lang="en-US" smtClean="0"/>
              <a:t>Consider system boards containing CPUs and memory, interconnected over a system bus</a:t>
            </a:r>
          </a:p>
          <a:p>
            <a:r>
              <a:rPr lang="en-US" smtClean="0"/>
              <a:t>Optimal performance comes from allocating memory “close to” the CPU on which the thread is scheduled</a:t>
            </a:r>
          </a:p>
          <a:p>
            <a:pPr lvl="1"/>
            <a:r>
              <a:rPr lang="en-US" smtClean="0"/>
              <a:t>And modifying the scheduler to schedule the thread on the same system board when possible</a:t>
            </a:r>
          </a:p>
          <a:p>
            <a:pPr lvl="1"/>
            <a:r>
              <a:rPr lang="en-US" smtClean="0"/>
              <a:t>Solved by Solaris by creating </a:t>
            </a:r>
            <a:r>
              <a:rPr lang="en-US" b="1" smtClean="0">
                <a:solidFill>
                  <a:srgbClr val="3366FF"/>
                </a:solidFill>
              </a:rPr>
              <a:t>lgroups </a:t>
            </a:r>
          </a:p>
          <a:p>
            <a:pPr lvl="2"/>
            <a:r>
              <a:rPr lang="en-US" smtClean="0"/>
              <a:t>Structure to track CPU / Memory low latency groups</a:t>
            </a:r>
          </a:p>
          <a:p>
            <a:pPr lvl="2"/>
            <a:r>
              <a:rPr lang="en-US" smtClean="0"/>
              <a:t>Used my schedule and pager</a:t>
            </a:r>
          </a:p>
          <a:p>
            <a:pPr lvl="2"/>
            <a:r>
              <a:rPr lang="en-US" smtClean="0"/>
              <a:t>When possible schedule all threads of a process and allocate all memory for that process within the lgroup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Background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7613" y="1644650"/>
            <a:ext cx="11498262" cy="6040438"/>
          </a:xfrm>
        </p:spPr>
        <p:txBody>
          <a:bodyPr/>
          <a:lstStyle/>
          <a:p>
            <a:r>
              <a:rPr lang="en-US" b="1" smtClean="0">
                <a:solidFill>
                  <a:srgbClr val="3366FF"/>
                </a:solidFill>
              </a:rPr>
              <a:t>Virtual memory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– separation of user logical memory from physical memory</a:t>
            </a:r>
          </a:p>
          <a:p>
            <a:pPr lvl="1"/>
            <a:r>
              <a:rPr lang="en-US" smtClean="0"/>
              <a:t>Only part of the program needs to be in memory for execution</a:t>
            </a:r>
          </a:p>
          <a:p>
            <a:pPr lvl="1"/>
            <a:r>
              <a:rPr lang="en-US" smtClean="0"/>
              <a:t>Logical address space can therefore be much larger than physical address space</a:t>
            </a:r>
          </a:p>
          <a:p>
            <a:pPr lvl="1"/>
            <a:r>
              <a:rPr lang="en-US" smtClean="0"/>
              <a:t>Allows address spaces to be shared by several processes</a:t>
            </a:r>
          </a:p>
          <a:p>
            <a:pPr lvl="1"/>
            <a:r>
              <a:rPr lang="en-US" smtClean="0"/>
              <a:t>Allows for more efficient process creation</a:t>
            </a:r>
          </a:p>
          <a:p>
            <a:pPr lvl="1"/>
            <a:r>
              <a:rPr lang="en-US" smtClean="0"/>
              <a:t>More programs running concurrently</a:t>
            </a:r>
          </a:p>
          <a:p>
            <a:pPr lvl="1"/>
            <a:r>
              <a:rPr lang="en-US" smtClean="0"/>
              <a:t>Less I/O needed to load or swap processes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Virtual memory can be implemented via:</a:t>
            </a:r>
          </a:p>
          <a:p>
            <a:pPr lvl="1"/>
            <a:r>
              <a:rPr lang="en-US" smtClean="0"/>
              <a:t>Demand paging </a:t>
            </a:r>
          </a:p>
          <a:p>
            <a:pPr lvl="1"/>
            <a:r>
              <a:rPr lang="en-US" smtClean="0"/>
              <a:t>Demand segmentation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Thrashing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81188"/>
            <a:ext cx="11596688" cy="5978525"/>
          </a:xfrm>
        </p:spPr>
        <p:txBody>
          <a:bodyPr/>
          <a:lstStyle/>
          <a:p>
            <a:r>
              <a:rPr lang="en-US" smtClean="0"/>
              <a:t>If a process does not have “enough” pages, the page-fault rate is very high</a:t>
            </a:r>
          </a:p>
          <a:p>
            <a:pPr lvl="1"/>
            <a:r>
              <a:rPr lang="en-US" smtClean="0"/>
              <a:t>Page fault to get page</a:t>
            </a:r>
          </a:p>
          <a:p>
            <a:pPr lvl="1"/>
            <a:r>
              <a:rPr lang="en-US" smtClean="0"/>
              <a:t>Replace existing frame</a:t>
            </a:r>
          </a:p>
          <a:p>
            <a:pPr lvl="1"/>
            <a:r>
              <a:rPr lang="en-US" smtClean="0"/>
              <a:t>But quickly need replaced frame back</a:t>
            </a:r>
          </a:p>
          <a:p>
            <a:pPr lvl="1"/>
            <a:r>
              <a:rPr lang="en-US" smtClean="0"/>
              <a:t>This leads to:</a:t>
            </a:r>
          </a:p>
          <a:p>
            <a:pPr lvl="2"/>
            <a:r>
              <a:rPr lang="en-US" smtClean="0"/>
              <a:t>Low CPU utilization</a:t>
            </a:r>
          </a:p>
          <a:p>
            <a:pPr lvl="2"/>
            <a:r>
              <a:rPr lang="en-US" smtClean="0"/>
              <a:t>Operating system thinking that it needs to increase the degree of multiprogramming</a:t>
            </a:r>
          </a:p>
          <a:p>
            <a:pPr lvl="2"/>
            <a:r>
              <a:rPr lang="en-US" smtClean="0"/>
              <a:t>Another process added to the system</a:t>
            </a:r>
            <a:br>
              <a:rPr lang="en-US" smtClean="0"/>
            </a:br>
            <a:endParaRPr lang="en-US" smtClean="0"/>
          </a:p>
          <a:p>
            <a:r>
              <a:rPr lang="en-US" b="1" smtClean="0">
                <a:solidFill>
                  <a:srgbClr val="3366FF"/>
                </a:solidFill>
              </a:rPr>
              <a:t>Thrashing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>
                <a:sym typeface="Symbol" charset="2"/>
              </a:rPr>
              <a:t> a process is busy swapping pages in and out</a:t>
            </a:r>
            <a:endParaRPr lang="en-US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17638" y="369888"/>
            <a:ext cx="10383837" cy="768350"/>
          </a:xfrm>
        </p:spPr>
        <p:txBody>
          <a:bodyPr/>
          <a:lstStyle/>
          <a:p>
            <a:pPr eaLnBrk="1" hangingPunct="1"/>
            <a:r>
              <a:rPr lang="en-US" smtClean="0"/>
              <a:t>Thrashing (Cont.)</a:t>
            </a:r>
            <a:endParaRPr lang="en-US" sz="3400" smtClean="0"/>
          </a:p>
        </p:txBody>
      </p:sp>
      <p:pic>
        <p:nvPicPr>
          <p:cNvPr id="54275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9038" y="1636713"/>
            <a:ext cx="11382375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3888" y="369888"/>
            <a:ext cx="10739437" cy="768350"/>
          </a:xfrm>
        </p:spPr>
        <p:txBody>
          <a:bodyPr/>
          <a:lstStyle/>
          <a:p>
            <a:pPr eaLnBrk="1" hangingPunct="1"/>
            <a:r>
              <a:rPr lang="en-US" smtClean="0"/>
              <a:t>Demand Paging and Thrashing </a:t>
            </a:r>
            <a:endParaRPr lang="en-US" sz="340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4313" y="1970088"/>
            <a:ext cx="11803062" cy="4003675"/>
          </a:xfrm>
        </p:spPr>
        <p:txBody>
          <a:bodyPr/>
          <a:lstStyle/>
          <a:p>
            <a:r>
              <a:rPr lang="en-US" smtClean="0"/>
              <a:t>Why does demand paging work?</a:t>
            </a:r>
            <a:br>
              <a:rPr lang="en-US" smtClean="0"/>
            </a:br>
            <a:r>
              <a:rPr lang="en-US" b="1" smtClean="0">
                <a:solidFill>
                  <a:srgbClr val="3366FF"/>
                </a:solidFill>
              </a:rPr>
              <a:t>Locality model</a:t>
            </a:r>
          </a:p>
          <a:p>
            <a:pPr lvl="1"/>
            <a:r>
              <a:rPr lang="en-US" smtClean="0"/>
              <a:t>Process migrates from one locality to another</a:t>
            </a:r>
          </a:p>
          <a:p>
            <a:pPr lvl="1"/>
            <a:r>
              <a:rPr lang="en-US" smtClean="0"/>
              <a:t>Localities may overlap</a:t>
            </a:r>
          </a:p>
          <a:p>
            <a:pPr lvl="1">
              <a:buFont typeface="Monotype Sorts" charset="2"/>
              <a:buNone/>
            </a:pPr>
            <a:endParaRPr lang="en-US" smtClean="0"/>
          </a:p>
          <a:p>
            <a:r>
              <a:rPr lang="en-US" smtClean="0"/>
              <a:t>Why does thrashing occur?</a:t>
            </a:r>
            <a:br>
              <a:rPr lang="en-US" smtClean="0"/>
            </a:br>
            <a:r>
              <a:rPr lang="en-US" smtClean="0">
                <a:sym typeface="Symbol" charset="2"/>
              </a:rPr>
              <a:t> size of locality &gt; total memory size</a:t>
            </a:r>
          </a:p>
          <a:p>
            <a:pPr lvl="1"/>
            <a:r>
              <a:rPr lang="en-US" smtClean="0">
                <a:sym typeface="Symbol" charset="2"/>
              </a:rPr>
              <a:t>Limit effects by using local or priority page replacement</a:t>
            </a:r>
            <a:endParaRPr lang="en-US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5713" y="369888"/>
            <a:ext cx="11774487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Locality In A Memory-Reference Pattern</a:t>
            </a:r>
          </a:p>
        </p:txBody>
      </p:sp>
      <p:pic>
        <p:nvPicPr>
          <p:cNvPr id="5632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38513" y="1576388"/>
            <a:ext cx="6270625" cy="629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Working-Set Model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361738" cy="6508750"/>
          </a:xfrm>
        </p:spPr>
        <p:txBody>
          <a:bodyPr/>
          <a:lstStyle/>
          <a:p>
            <a:r>
              <a:rPr lang="en-US" smtClean="0">
                <a:sym typeface="Symbol" charset="2"/>
              </a:rPr>
              <a:t>  working-set window  a fixed number of page references </a:t>
            </a:r>
            <a:br>
              <a:rPr lang="en-US" smtClean="0">
                <a:sym typeface="Symbol" charset="2"/>
              </a:rPr>
            </a:br>
            <a:r>
              <a:rPr lang="en-US" smtClean="0">
                <a:sym typeface="Symbol" charset="2"/>
              </a:rPr>
              <a:t>Example:  10,000 instructions</a:t>
            </a:r>
          </a:p>
          <a:p>
            <a:endParaRPr lang="en-US" sz="1100" smtClean="0">
              <a:sym typeface="Symbol" charset="2"/>
            </a:endParaRPr>
          </a:p>
          <a:p>
            <a:r>
              <a:rPr lang="en-US" i="1" smtClean="0">
                <a:sym typeface="Symbol" charset="2"/>
              </a:rPr>
              <a:t>WSS</a:t>
            </a:r>
            <a:r>
              <a:rPr lang="en-US" i="1" baseline="-25000" smtClean="0">
                <a:sym typeface="Symbol" charset="2"/>
              </a:rPr>
              <a:t>i</a:t>
            </a:r>
            <a:r>
              <a:rPr lang="en-US" smtClean="0">
                <a:sym typeface="Symbol" charset="2"/>
              </a:rPr>
              <a:t> (working set of Process </a:t>
            </a:r>
            <a:r>
              <a:rPr lang="en-US" i="1" smtClean="0">
                <a:sym typeface="Symbol" charset="2"/>
              </a:rPr>
              <a:t>P</a:t>
            </a:r>
            <a:r>
              <a:rPr lang="en-US" i="1" baseline="-25000" smtClean="0">
                <a:sym typeface="Symbol" charset="2"/>
              </a:rPr>
              <a:t>i</a:t>
            </a:r>
            <a:r>
              <a:rPr lang="en-US" smtClean="0">
                <a:sym typeface="Symbol" charset="2"/>
              </a:rPr>
              <a:t>) =</a:t>
            </a:r>
            <a:br>
              <a:rPr lang="en-US" smtClean="0">
                <a:sym typeface="Symbol" charset="2"/>
              </a:rPr>
            </a:br>
            <a:r>
              <a:rPr lang="en-US" smtClean="0">
                <a:sym typeface="Symbol" charset="2"/>
              </a:rPr>
              <a:t>total number of pages referenced in the most recent  (varies in time)</a:t>
            </a:r>
          </a:p>
          <a:p>
            <a:pPr lvl="1"/>
            <a:r>
              <a:rPr lang="en-US" smtClean="0">
                <a:sym typeface="Symbol" charset="2"/>
              </a:rPr>
              <a:t>if  too small will not encompass entire locality</a:t>
            </a:r>
          </a:p>
          <a:p>
            <a:pPr lvl="1"/>
            <a:r>
              <a:rPr lang="en-US" smtClean="0">
                <a:sym typeface="Symbol" charset="2"/>
              </a:rPr>
              <a:t>if  too large will encompass several localities</a:t>
            </a:r>
          </a:p>
          <a:p>
            <a:pPr lvl="1"/>
            <a:r>
              <a:rPr lang="en-US" smtClean="0">
                <a:sym typeface="Symbol" charset="2"/>
              </a:rPr>
              <a:t>if  =   will encompass entire program</a:t>
            </a:r>
          </a:p>
          <a:p>
            <a:pPr lvl="1"/>
            <a:endParaRPr lang="en-US" sz="1100" smtClean="0">
              <a:sym typeface="Symbol" charset="2"/>
            </a:endParaRPr>
          </a:p>
          <a:p>
            <a:r>
              <a:rPr lang="en-US" i="1" smtClean="0">
                <a:sym typeface="Symbol" charset="2"/>
              </a:rPr>
              <a:t>D</a:t>
            </a:r>
            <a:r>
              <a:rPr lang="en-US" smtClean="0">
                <a:sym typeface="Symbol" charset="2"/>
              </a:rPr>
              <a:t> =  </a:t>
            </a:r>
            <a:r>
              <a:rPr lang="en-US" i="1" smtClean="0">
                <a:sym typeface="Symbol" charset="2"/>
              </a:rPr>
              <a:t>WSS</a:t>
            </a:r>
            <a:r>
              <a:rPr lang="en-US" i="1" baseline="-25000" smtClean="0">
                <a:sym typeface="Symbol" charset="2"/>
              </a:rPr>
              <a:t>i</a:t>
            </a:r>
            <a:r>
              <a:rPr lang="en-US" smtClean="0">
                <a:sym typeface="Symbol" charset="2"/>
              </a:rPr>
              <a:t>  total demand frames </a:t>
            </a:r>
          </a:p>
          <a:p>
            <a:pPr lvl="1"/>
            <a:r>
              <a:rPr lang="en-US" smtClean="0">
                <a:sym typeface="Symbol" charset="2"/>
              </a:rPr>
              <a:t>Approximation of locality</a:t>
            </a:r>
          </a:p>
          <a:p>
            <a:endParaRPr lang="en-US" sz="1100" smtClean="0">
              <a:sym typeface="Symbol" charset="2"/>
            </a:endParaRPr>
          </a:p>
          <a:p>
            <a:r>
              <a:rPr lang="en-US" smtClean="0">
                <a:sym typeface="Symbol" charset="2"/>
              </a:rPr>
              <a:t>if </a:t>
            </a:r>
            <a:r>
              <a:rPr lang="en-US" i="1" smtClean="0">
                <a:sym typeface="Symbol" charset="2"/>
              </a:rPr>
              <a:t>D</a:t>
            </a:r>
            <a:r>
              <a:rPr lang="en-US" smtClean="0">
                <a:sym typeface="Symbol" charset="2"/>
              </a:rPr>
              <a:t> &gt; </a:t>
            </a:r>
            <a:r>
              <a:rPr lang="en-US" i="1" smtClean="0">
                <a:sym typeface="Symbol" charset="2"/>
              </a:rPr>
              <a:t>m</a:t>
            </a:r>
            <a:r>
              <a:rPr lang="en-US" smtClean="0">
                <a:sym typeface="Symbol" charset="2"/>
              </a:rPr>
              <a:t>  Thrashing</a:t>
            </a:r>
          </a:p>
          <a:p>
            <a:endParaRPr lang="en-US" sz="1100" smtClean="0">
              <a:sym typeface="Symbol" charset="2"/>
            </a:endParaRPr>
          </a:p>
          <a:p>
            <a:r>
              <a:rPr lang="en-US" smtClean="0">
                <a:sym typeface="Symbol" charset="2"/>
              </a:rPr>
              <a:t>Policy if </a:t>
            </a:r>
            <a:r>
              <a:rPr lang="en-US" i="1" smtClean="0">
                <a:sym typeface="Symbol" charset="2"/>
              </a:rPr>
              <a:t>D</a:t>
            </a:r>
            <a:r>
              <a:rPr lang="en-US" smtClean="0">
                <a:sym typeface="Symbol" charset="2"/>
              </a:rPr>
              <a:t> &gt; m, then suspend or swap out one of the processes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Working-set model</a:t>
            </a:r>
          </a:p>
        </p:txBody>
      </p:sp>
      <p:pic>
        <p:nvPicPr>
          <p:cNvPr id="5837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5338" y="2757488"/>
            <a:ext cx="10158412" cy="240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17638" y="369888"/>
            <a:ext cx="11612562" cy="768350"/>
          </a:xfrm>
        </p:spPr>
        <p:txBody>
          <a:bodyPr/>
          <a:lstStyle/>
          <a:p>
            <a:pPr eaLnBrk="1" hangingPunct="1"/>
            <a:r>
              <a:rPr lang="en-US" smtClean="0"/>
              <a:t>Keeping Track of the Working Set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615738" cy="6040438"/>
          </a:xfrm>
        </p:spPr>
        <p:txBody>
          <a:bodyPr/>
          <a:lstStyle/>
          <a:p>
            <a:r>
              <a:rPr lang="en-US" smtClean="0"/>
              <a:t>Approximate with interval timer + a reference bit</a:t>
            </a:r>
          </a:p>
          <a:p>
            <a:endParaRPr lang="en-US" smtClean="0"/>
          </a:p>
          <a:p>
            <a:r>
              <a:rPr lang="en-US" smtClean="0"/>
              <a:t>Example: </a:t>
            </a:r>
            <a:r>
              <a:rPr lang="en-US" smtClean="0">
                <a:sym typeface="Symbol" charset="2"/>
              </a:rPr>
              <a:t> = 10,000</a:t>
            </a:r>
          </a:p>
          <a:p>
            <a:pPr lvl="1"/>
            <a:r>
              <a:rPr lang="en-US" smtClean="0">
                <a:sym typeface="Symbol" charset="2"/>
              </a:rPr>
              <a:t>Timer interrupts after every 5000 time units</a:t>
            </a:r>
          </a:p>
          <a:p>
            <a:pPr lvl="1"/>
            <a:r>
              <a:rPr lang="en-US" smtClean="0">
                <a:sym typeface="Symbol" charset="2"/>
              </a:rPr>
              <a:t>Keep in memory 2 bits for each page</a:t>
            </a:r>
          </a:p>
          <a:p>
            <a:pPr lvl="1"/>
            <a:r>
              <a:rPr lang="en-US" smtClean="0">
                <a:sym typeface="Symbol" charset="2"/>
              </a:rPr>
              <a:t>Whenever a timer interrupts copy and sets the values of all reference bits to 0</a:t>
            </a:r>
          </a:p>
          <a:p>
            <a:pPr lvl="1"/>
            <a:r>
              <a:rPr lang="en-US" smtClean="0">
                <a:sym typeface="Symbol" charset="2"/>
              </a:rPr>
              <a:t>If one of the bits in memory = 1  page in working set</a:t>
            </a:r>
          </a:p>
          <a:p>
            <a:pPr lvl="1"/>
            <a:endParaRPr lang="en-US" smtClean="0">
              <a:sym typeface="Symbol" charset="2"/>
            </a:endParaRPr>
          </a:p>
          <a:p>
            <a:r>
              <a:rPr lang="en-US" smtClean="0">
                <a:sym typeface="Symbol" charset="2"/>
              </a:rPr>
              <a:t>Why is this not completely accurate?</a:t>
            </a:r>
          </a:p>
          <a:p>
            <a:endParaRPr lang="en-US" smtClean="0">
              <a:sym typeface="Symbol" charset="2"/>
            </a:endParaRPr>
          </a:p>
          <a:p>
            <a:r>
              <a:rPr lang="en-US" smtClean="0">
                <a:sym typeface="Symbol" charset="2"/>
              </a:rPr>
              <a:t>Improvement = 10 bits and interrupt every 1000 time units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95388" y="369888"/>
            <a:ext cx="11834812" cy="768350"/>
          </a:xfrm>
        </p:spPr>
        <p:txBody>
          <a:bodyPr/>
          <a:lstStyle/>
          <a:p>
            <a:pPr eaLnBrk="1" hangingPunct="1"/>
            <a:r>
              <a:rPr lang="en-US" smtClean="0"/>
              <a:t>Page-Fault Frequency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771650"/>
            <a:ext cx="10544175" cy="1930400"/>
          </a:xfrm>
        </p:spPr>
        <p:txBody>
          <a:bodyPr/>
          <a:lstStyle/>
          <a:p>
            <a:r>
              <a:rPr lang="en-US" smtClean="0"/>
              <a:t>More direct approach than WSS</a:t>
            </a:r>
          </a:p>
          <a:p>
            <a:r>
              <a:rPr lang="en-US" smtClean="0"/>
              <a:t>Establish “acceptable” </a:t>
            </a:r>
            <a:r>
              <a:rPr lang="en-US" b="1" smtClean="0">
                <a:solidFill>
                  <a:srgbClr val="3366FF"/>
                </a:solidFill>
              </a:rPr>
              <a:t>page-fault frequency </a:t>
            </a:r>
            <a:r>
              <a:rPr lang="en-US" smtClean="0"/>
              <a:t>rate and use local replacement policy</a:t>
            </a:r>
          </a:p>
          <a:p>
            <a:pPr lvl="1"/>
            <a:r>
              <a:rPr lang="en-US" smtClean="0"/>
              <a:t>If actual rate too low, process loses frame</a:t>
            </a:r>
          </a:p>
          <a:p>
            <a:pPr lvl="1"/>
            <a:r>
              <a:rPr lang="en-US" smtClean="0"/>
              <a:t>If actual rate too high, process gains frame</a:t>
            </a:r>
          </a:p>
        </p:txBody>
      </p:sp>
      <p:pic>
        <p:nvPicPr>
          <p:cNvPr id="60420" name="Picture 5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4638" y="4130675"/>
            <a:ext cx="10039350" cy="458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1157288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smtClean="0"/>
              <a:t>Working Sets and Page Fault Rates</a:t>
            </a:r>
          </a:p>
        </p:txBody>
      </p:sp>
      <p:pic>
        <p:nvPicPr>
          <p:cNvPr id="61443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3850" y="2776538"/>
            <a:ext cx="10302875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Memory-Mapped Files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71288" cy="6040438"/>
          </a:xfrm>
        </p:spPr>
        <p:txBody>
          <a:bodyPr/>
          <a:lstStyle/>
          <a:p>
            <a:r>
              <a:rPr lang="en-US" smtClean="0"/>
              <a:t>Memory-mapped file I/O allows file I/O to be treated as routine memory access by </a:t>
            </a:r>
            <a:r>
              <a:rPr lang="en-US" b="1" smtClean="0">
                <a:solidFill>
                  <a:srgbClr val="3366FF"/>
                </a:solidFill>
              </a:rPr>
              <a:t>mapping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a disk block to a page in memory</a:t>
            </a:r>
          </a:p>
          <a:p>
            <a:r>
              <a:rPr lang="en-US" smtClean="0"/>
              <a:t>A file is initially read using demand paging</a:t>
            </a:r>
          </a:p>
          <a:p>
            <a:pPr lvl="1"/>
            <a:r>
              <a:rPr lang="en-US" smtClean="0"/>
              <a:t>A page-sized portion of the file is read from the file system into a physical page</a:t>
            </a:r>
          </a:p>
          <a:p>
            <a:pPr lvl="1"/>
            <a:r>
              <a:rPr lang="en-US" smtClean="0"/>
              <a:t>Subsequent reads/writes to/from the file are treated as ordinary memory accesses</a:t>
            </a:r>
          </a:p>
          <a:p>
            <a:r>
              <a:rPr lang="en-US" smtClean="0"/>
              <a:t>Simplifies and speeds file access by driving file I/O through memory rather than </a:t>
            </a:r>
            <a:r>
              <a:rPr lang="en-US" smtClean="0">
                <a:latin typeface="Courier New" charset="0"/>
              </a:rPr>
              <a:t>read()</a:t>
            </a:r>
            <a:r>
              <a:rPr lang="en-US" b="1" smtClean="0">
                <a:latin typeface="Courier New" charset="0"/>
              </a:rPr>
              <a:t> </a:t>
            </a:r>
            <a:r>
              <a:rPr lang="en-US" smtClean="0"/>
              <a:t>and</a:t>
            </a:r>
            <a:r>
              <a:rPr lang="en-US" smtClean="0">
                <a:latin typeface="Courier New" charset="0"/>
              </a:rPr>
              <a:t> write()</a:t>
            </a:r>
            <a:r>
              <a:rPr lang="en-US" smtClean="0"/>
              <a:t> system calls</a:t>
            </a:r>
          </a:p>
          <a:p>
            <a:r>
              <a:rPr lang="en-US" smtClean="0"/>
              <a:t>Also allows several processes to map the same file allowing the pages in memory to be shared</a:t>
            </a:r>
          </a:p>
          <a:p>
            <a:r>
              <a:rPr lang="en-US" smtClean="0"/>
              <a:t>But when does written data make it to disk?</a:t>
            </a:r>
          </a:p>
          <a:p>
            <a:pPr lvl="1"/>
            <a:r>
              <a:rPr lang="en-US" smtClean="0"/>
              <a:t>Periodically and / or at file </a:t>
            </a:r>
            <a:r>
              <a:rPr lang="en-US" smtClean="0">
                <a:latin typeface="Courier New" charset="0"/>
              </a:rPr>
              <a:t>close()</a:t>
            </a:r>
            <a:r>
              <a:rPr lang="en-US" smtClean="0"/>
              <a:t> time</a:t>
            </a:r>
          </a:p>
          <a:p>
            <a:pPr lvl="1"/>
            <a:r>
              <a:rPr lang="en-US" smtClean="0"/>
              <a:t>For example, when the pager scans for dirty pages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0" y="38100"/>
            <a:ext cx="12241213" cy="1125538"/>
          </a:xfrm>
        </p:spPr>
        <p:txBody>
          <a:bodyPr/>
          <a:lstStyle/>
          <a:p>
            <a:pPr eaLnBrk="1" hangingPunct="1"/>
            <a:r>
              <a:rPr lang="en-US" sz="4000" smtClean="0"/>
              <a:t>Virtual Memory That is </a:t>
            </a:r>
            <a:br>
              <a:rPr lang="en-US" sz="4000" smtClean="0"/>
            </a:br>
            <a:r>
              <a:rPr lang="en-US" sz="4000" smtClean="0"/>
              <a:t>Larger Than Physical Memory</a:t>
            </a:r>
          </a:p>
        </p:txBody>
      </p:sp>
      <p:pic>
        <p:nvPicPr>
          <p:cNvPr id="9219" name="Picture 5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8863" y="1373188"/>
            <a:ext cx="9620250" cy="678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Memory-Mapped File Technique for all I/O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Some OSes  uses memory mapped files for standard I/O</a:t>
            </a:r>
          </a:p>
          <a:p>
            <a:r>
              <a:rPr lang="en-US" smtClean="0"/>
              <a:t>Process can explicitly request memory mapping a file via </a:t>
            </a:r>
            <a:r>
              <a:rPr lang="en-US" smtClean="0">
                <a:latin typeface="Courier New" charset="0"/>
                <a:cs typeface="Courier New" charset="0"/>
              </a:rPr>
              <a:t>mmap()</a:t>
            </a:r>
            <a:r>
              <a:rPr lang="en-US" smtClean="0"/>
              <a:t> system call</a:t>
            </a:r>
          </a:p>
          <a:p>
            <a:pPr lvl="1"/>
            <a:r>
              <a:rPr lang="en-US" smtClean="0"/>
              <a:t>Now file mapped into process address space</a:t>
            </a:r>
          </a:p>
          <a:p>
            <a:r>
              <a:rPr lang="en-US" smtClean="0"/>
              <a:t>For standard I/O (</a:t>
            </a:r>
            <a:r>
              <a:rPr lang="en-US" smtClean="0">
                <a:latin typeface="Courier New" charset="0"/>
                <a:cs typeface="Courier New" charset="0"/>
              </a:rPr>
              <a:t>open(), read(), write(), close()</a:t>
            </a:r>
            <a:r>
              <a:rPr lang="en-US" smtClean="0"/>
              <a:t>), mmap anyway</a:t>
            </a:r>
          </a:p>
          <a:p>
            <a:pPr lvl="1"/>
            <a:r>
              <a:rPr lang="en-US" smtClean="0"/>
              <a:t>But map file into kernel address space</a:t>
            </a:r>
          </a:p>
          <a:p>
            <a:pPr lvl="1"/>
            <a:r>
              <a:rPr lang="en-US" smtClean="0"/>
              <a:t>Process still does read() and write()</a:t>
            </a:r>
          </a:p>
          <a:p>
            <a:pPr lvl="2"/>
            <a:r>
              <a:rPr lang="en-US" smtClean="0"/>
              <a:t>Copies data to and from kernel space and user space</a:t>
            </a:r>
          </a:p>
          <a:p>
            <a:pPr lvl="1"/>
            <a:r>
              <a:rPr lang="en-US" smtClean="0"/>
              <a:t>Uses efficient memory management subsystem</a:t>
            </a:r>
          </a:p>
          <a:p>
            <a:pPr lvl="2"/>
            <a:r>
              <a:rPr lang="en-US" smtClean="0"/>
              <a:t>Avoids needing separate subsystem</a:t>
            </a:r>
          </a:p>
          <a:p>
            <a:r>
              <a:rPr lang="en-US" smtClean="0"/>
              <a:t>COW can be used for read/write non-shared pages</a:t>
            </a:r>
          </a:p>
          <a:p>
            <a:r>
              <a:rPr lang="en-US" smtClean="0"/>
              <a:t>Memory mapped files can be  used for shared memory (although again via separate system calls)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Mapped Files</a:t>
            </a:r>
          </a:p>
        </p:txBody>
      </p:sp>
      <p:pic>
        <p:nvPicPr>
          <p:cNvPr id="6451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1700" y="1722438"/>
            <a:ext cx="9504363" cy="632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71488"/>
            <a:ext cx="1234440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Memory-Mapped Shared Memory </a:t>
            </a:r>
            <a:br>
              <a:rPr lang="en-US" sz="4000" smtClean="0"/>
            </a:br>
            <a:r>
              <a:rPr lang="en-US" sz="4000" smtClean="0"/>
              <a:t>in Windows</a:t>
            </a:r>
          </a:p>
        </p:txBody>
      </p:sp>
      <p:pic>
        <p:nvPicPr>
          <p:cNvPr id="65539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3825" y="2552700"/>
            <a:ext cx="11012488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3" y="369888"/>
            <a:ext cx="11583987" cy="768350"/>
          </a:xfrm>
        </p:spPr>
        <p:txBody>
          <a:bodyPr/>
          <a:lstStyle/>
          <a:p>
            <a:pPr eaLnBrk="1" hangingPunct="1"/>
            <a:r>
              <a:rPr lang="en-US" smtClean="0"/>
              <a:t>Allocating Kernel Memory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Treated differently from user memory</a:t>
            </a:r>
          </a:p>
          <a:p>
            <a:endParaRPr lang="en-US" smtClean="0"/>
          </a:p>
          <a:p>
            <a:r>
              <a:rPr lang="en-US" smtClean="0"/>
              <a:t>Often allocated from a free-memory pool</a:t>
            </a:r>
          </a:p>
          <a:p>
            <a:pPr lvl="1"/>
            <a:r>
              <a:rPr lang="en-US" smtClean="0"/>
              <a:t>Kernel requests memory for structures of varying sizes</a:t>
            </a:r>
          </a:p>
          <a:p>
            <a:pPr lvl="1"/>
            <a:r>
              <a:rPr lang="en-US" smtClean="0"/>
              <a:t>Some kernel memory needs to be contiguous</a:t>
            </a:r>
          </a:p>
          <a:p>
            <a:pPr lvl="2"/>
            <a:r>
              <a:rPr lang="en-US" smtClean="0"/>
              <a:t>I.e. for device I/O</a:t>
            </a:r>
          </a:p>
          <a:p>
            <a:pPr>
              <a:buFont typeface="Monotype Sorts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Buddy System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99863" cy="6040438"/>
          </a:xfrm>
        </p:spPr>
        <p:txBody>
          <a:bodyPr/>
          <a:lstStyle/>
          <a:p>
            <a:r>
              <a:rPr lang="en-US" smtClean="0"/>
              <a:t>Allocates memory from fixed-size segment consisting of physically-contiguous pages</a:t>
            </a:r>
          </a:p>
          <a:p>
            <a:r>
              <a:rPr lang="en-US" smtClean="0"/>
              <a:t>Memory allocated using </a:t>
            </a:r>
            <a:r>
              <a:rPr lang="en-US" b="1" smtClean="0"/>
              <a:t>power-of-2 allocator</a:t>
            </a:r>
          </a:p>
          <a:p>
            <a:pPr lvl="1"/>
            <a:r>
              <a:rPr lang="en-US" smtClean="0"/>
              <a:t>Satisfies requests in units sized as power of 2</a:t>
            </a:r>
          </a:p>
          <a:p>
            <a:pPr lvl="1"/>
            <a:r>
              <a:rPr lang="en-US" smtClean="0"/>
              <a:t>Request rounded up to next highest power of 2</a:t>
            </a:r>
          </a:p>
          <a:p>
            <a:pPr lvl="1"/>
            <a:r>
              <a:rPr lang="en-US" smtClean="0"/>
              <a:t>When smaller allocation needed than is available, current chunk split into two buddies of next-lower power of 2</a:t>
            </a:r>
          </a:p>
          <a:p>
            <a:pPr lvl="2"/>
            <a:r>
              <a:rPr lang="en-US" smtClean="0"/>
              <a:t>Continue until appropriate sized chunk available</a:t>
            </a:r>
          </a:p>
          <a:p>
            <a:r>
              <a:rPr lang="en-US" smtClean="0"/>
              <a:t>For example, assume 256KB chunk available, kernel requests 21KB</a:t>
            </a:r>
          </a:p>
          <a:p>
            <a:pPr lvl="1"/>
            <a:r>
              <a:rPr lang="en-US" smtClean="0"/>
              <a:t>Split into A</a:t>
            </a:r>
            <a:r>
              <a:rPr lang="en-US" baseline="-25000" smtClean="0"/>
              <a:t>L</a:t>
            </a:r>
            <a:r>
              <a:rPr lang="en-US" smtClean="0"/>
              <a:t> </a:t>
            </a:r>
            <a:r>
              <a:rPr lang="en-US" baseline="-25000" smtClean="0"/>
              <a:t>and</a:t>
            </a:r>
            <a:r>
              <a:rPr lang="en-US" smtClean="0"/>
              <a:t> A</a:t>
            </a:r>
            <a:r>
              <a:rPr lang="en-US" baseline="-25000" smtClean="0"/>
              <a:t>r</a:t>
            </a:r>
            <a:r>
              <a:rPr lang="en-US" smtClean="0"/>
              <a:t> of 128KB each</a:t>
            </a:r>
          </a:p>
          <a:p>
            <a:pPr lvl="2"/>
            <a:r>
              <a:rPr lang="en-US" smtClean="0"/>
              <a:t>One further divided into B</a:t>
            </a:r>
            <a:r>
              <a:rPr lang="en-US" baseline="-25000" smtClean="0"/>
              <a:t>L</a:t>
            </a:r>
            <a:r>
              <a:rPr lang="en-US" smtClean="0"/>
              <a:t> and B</a:t>
            </a:r>
            <a:r>
              <a:rPr lang="en-US" baseline="-25000" smtClean="0"/>
              <a:t>R</a:t>
            </a:r>
            <a:r>
              <a:rPr lang="en-US" smtClean="0"/>
              <a:t> of 64KB</a:t>
            </a:r>
          </a:p>
          <a:p>
            <a:pPr lvl="3"/>
            <a:r>
              <a:rPr lang="en-US" smtClean="0"/>
              <a:t>One further into C</a:t>
            </a:r>
            <a:r>
              <a:rPr lang="en-US" baseline="-25000" smtClean="0"/>
              <a:t>L</a:t>
            </a:r>
            <a:r>
              <a:rPr lang="en-US" smtClean="0"/>
              <a:t> and C</a:t>
            </a:r>
            <a:r>
              <a:rPr lang="en-US" baseline="-25000" smtClean="0"/>
              <a:t>R</a:t>
            </a:r>
            <a:r>
              <a:rPr lang="en-US" smtClean="0"/>
              <a:t> of 32KB each – one used to satisfy request</a:t>
            </a:r>
          </a:p>
          <a:p>
            <a:r>
              <a:rPr lang="en-US" smtClean="0"/>
              <a:t>Advantage – quickly coalesce unused chunks into larger chunk</a:t>
            </a:r>
          </a:p>
          <a:p>
            <a:r>
              <a:rPr lang="en-US" smtClean="0"/>
              <a:t>Disadvantage - fragmentation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3" y="369888"/>
            <a:ext cx="11583987" cy="768350"/>
          </a:xfrm>
        </p:spPr>
        <p:txBody>
          <a:bodyPr/>
          <a:lstStyle/>
          <a:p>
            <a:pPr eaLnBrk="1" hangingPunct="1"/>
            <a:r>
              <a:rPr lang="en-US" smtClean="0"/>
              <a:t>Buddy System Allocator</a:t>
            </a:r>
          </a:p>
        </p:txBody>
      </p:sp>
      <p:pic>
        <p:nvPicPr>
          <p:cNvPr id="68611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88" y="1408113"/>
            <a:ext cx="8513762" cy="658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22425" y="369888"/>
            <a:ext cx="11407775" cy="768350"/>
          </a:xfrm>
        </p:spPr>
        <p:txBody>
          <a:bodyPr/>
          <a:lstStyle/>
          <a:p>
            <a:pPr eaLnBrk="1" hangingPunct="1"/>
            <a:r>
              <a:rPr lang="en-US" smtClean="0"/>
              <a:t>Slab Allocator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57000" cy="6729413"/>
          </a:xfrm>
        </p:spPr>
        <p:txBody>
          <a:bodyPr/>
          <a:lstStyle/>
          <a:p>
            <a:r>
              <a:rPr lang="en-US" smtClean="0"/>
              <a:t>Alternate strategy</a:t>
            </a:r>
          </a:p>
          <a:p>
            <a:endParaRPr lang="en-US" sz="1100" smtClean="0"/>
          </a:p>
          <a:p>
            <a:r>
              <a:rPr lang="en-US" b="1" smtClean="0">
                <a:solidFill>
                  <a:srgbClr val="3366FF"/>
                </a:solidFill>
              </a:rPr>
              <a:t>Slab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is one or more physically contiguous pages</a:t>
            </a:r>
          </a:p>
          <a:p>
            <a:endParaRPr lang="en-US" sz="1100" smtClean="0"/>
          </a:p>
          <a:p>
            <a:r>
              <a:rPr lang="en-US" b="1" smtClean="0">
                <a:solidFill>
                  <a:srgbClr val="3366FF"/>
                </a:solidFill>
              </a:rPr>
              <a:t>Cache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consists of one or more slabs</a:t>
            </a:r>
          </a:p>
          <a:p>
            <a:endParaRPr lang="en-US" sz="1100" smtClean="0"/>
          </a:p>
          <a:p>
            <a:r>
              <a:rPr lang="en-US" smtClean="0"/>
              <a:t>Single cache for each unique kernel data structure</a:t>
            </a:r>
          </a:p>
          <a:p>
            <a:pPr lvl="1"/>
            <a:r>
              <a:rPr lang="en-US" smtClean="0"/>
              <a:t>Each cache filled with </a:t>
            </a:r>
            <a:r>
              <a:rPr lang="en-US" b="1" smtClean="0">
                <a:solidFill>
                  <a:srgbClr val="3366FF"/>
                </a:solidFill>
              </a:rPr>
              <a:t>objects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– instantiations of the data structure</a:t>
            </a:r>
          </a:p>
          <a:p>
            <a:pPr lvl="1"/>
            <a:endParaRPr lang="en-US" sz="1100" smtClean="0"/>
          </a:p>
          <a:p>
            <a:r>
              <a:rPr lang="en-US" smtClean="0"/>
              <a:t>When cache created, filled with objects marked as </a:t>
            </a:r>
            <a:r>
              <a:rPr lang="en-US" b="1" smtClean="0"/>
              <a:t>free</a:t>
            </a:r>
          </a:p>
          <a:p>
            <a:endParaRPr lang="en-US" sz="1100" b="1" smtClean="0"/>
          </a:p>
          <a:p>
            <a:r>
              <a:rPr lang="en-US" smtClean="0"/>
              <a:t>When structures stored, objects marked as </a:t>
            </a:r>
            <a:r>
              <a:rPr lang="en-US" b="1" smtClean="0"/>
              <a:t>used</a:t>
            </a:r>
          </a:p>
          <a:p>
            <a:endParaRPr lang="en-US" sz="1100" b="1" smtClean="0"/>
          </a:p>
          <a:p>
            <a:r>
              <a:rPr lang="en-US" smtClean="0"/>
              <a:t>If slab is full of used objects, next object allocated from empty slab</a:t>
            </a:r>
          </a:p>
          <a:p>
            <a:pPr lvl="1"/>
            <a:r>
              <a:rPr lang="en-US" smtClean="0"/>
              <a:t>If no empty slabs, new slab allocated</a:t>
            </a:r>
          </a:p>
          <a:p>
            <a:pPr lvl="1"/>
            <a:endParaRPr lang="en-US" sz="1100" smtClean="0"/>
          </a:p>
          <a:p>
            <a:r>
              <a:rPr lang="en-US" smtClean="0"/>
              <a:t>Benefits include no fragmentation, fast memory request satisfaction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76388" y="369888"/>
            <a:ext cx="11453812" cy="768350"/>
          </a:xfrm>
        </p:spPr>
        <p:txBody>
          <a:bodyPr/>
          <a:lstStyle/>
          <a:p>
            <a:pPr eaLnBrk="1" hangingPunct="1"/>
            <a:r>
              <a:rPr lang="en-US" smtClean="0"/>
              <a:t>Slab Allocation</a:t>
            </a:r>
          </a:p>
        </p:txBody>
      </p:sp>
      <p:pic>
        <p:nvPicPr>
          <p:cNvPr id="70659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14550" y="1677988"/>
            <a:ext cx="10353675" cy="647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43025" y="369888"/>
            <a:ext cx="11687175" cy="768350"/>
          </a:xfrm>
        </p:spPr>
        <p:txBody>
          <a:bodyPr/>
          <a:lstStyle/>
          <a:p>
            <a:pPr eaLnBrk="1" hangingPunct="1"/>
            <a:r>
              <a:rPr lang="en-US" smtClean="0"/>
              <a:t>Other Considerations -- Prepaging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930400"/>
            <a:ext cx="11283950" cy="6545263"/>
          </a:xfrm>
        </p:spPr>
        <p:txBody>
          <a:bodyPr/>
          <a:lstStyle/>
          <a:p>
            <a:r>
              <a:rPr lang="en-US" smtClean="0"/>
              <a:t>Prepaging </a:t>
            </a:r>
          </a:p>
          <a:p>
            <a:pPr lvl="1"/>
            <a:r>
              <a:rPr lang="en-US" smtClean="0"/>
              <a:t>To reduce the large number of page faults that occurs at process startup</a:t>
            </a:r>
          </a:p>
          <a:p>
            <a:pPr lvl="1"/>
            <a:r>
              <a:rPr lang="en-US" smtClean="0"/>
              <a:t>Prepage all or some of the pages a process will need, before they are referenced</a:t>
            </a:r>
          </a:p>
          <a:p>
            <a:pPr lvl="1"/>
            <a:r>
              <a:rPr lang="en-US" smtClean="0"/>
              <a:t>But if prepaged pages are unused, I/O and memory was wasted</a:t>
            </a:r>
          </a:p>
          <a:p>
            <a:pPr lvl="1"/>
            <a:r>
              <a:rPr lang="en-US" smtClean="0"/>
              <a:t>Assume </a:t>
            </a:r>
            <a:r>
              <a:rPr lang="en-US" i="1" smtClean="0"/>
              <a:t>s</a:t>
            </a:r>
            <a:r>
              <a:rPr lang="en-US" smtClean="0"/>
              <a:t> pages are prepaged and </a:t>
            </a:r>
            <a:r>
              <a:rPr lang="el-GR" i="1" smtClean="0"/>
              <a:t>α</a:t>
            </a:r>
            <a:r>
              <a:rPr lang="en-US" i="1" smtClean="0"/>
              <a:t> </a:t>
            </a:r>
            <a:r>
              <a:rPr lang="en-US" smtClean="0"/>
              <a:t>of the pages is used</a:t>
            </a:r>
          </a:p>
          <a:p>
            <a:pPr lvl="2"/>
            <a:r>
              <a:rPr lang="en-US" smtClean="0"/>
              <a:t>Is cost of </a:t>
            </a:r>
            <a:r>
              <a:rPr lang="en-US" i="1" smtClean="0"/>
              <a:t>s * </a:t>
            </a:r>
            <a:r>
              <a:rPr lang="el-GR" i="1" smtClean="0"/>
              <a:t>α</a:t>
            </a:r>
            <a:r>
              <a:rPr lang="en-US" i="1" smtClean="0"/>
              <a:t>  </a:t>
            </a:r>
            <a:r>
              <a:rPr lang="en-US" smtClean="0"/>
              <a:t>save pages faults &gt; or &lt; than the cost of prepaging</a:t>
            </a:r>
            <a:r>
              <a:rPr lang="en-US" i="1" smtClean="0"/>
              <a:t> </a:t>
            </a:r>
            <a:br>
              <a:rPr lang="en-US" i="1" smtClean="0"/>
            </a:br>
            <a:r>
              <a:rPr lang="en-US" i="1" smtClean="0"/>
              <a:t>s * (1- </a:t>
            </a:r>
            <a:r>
              <a:rPr lang="el-GR" i="1" smtClean="0"/>
              <a:t>α</a:t>
            </a:r>
            <a:r>
              <a:rPr lang="en-US" i="1" smtClean="0"/>
              <a:t>) </a:t>
            </a:r>
            <a:r>
              <a:rPr lang="en-US" smtClean="0"/>
              <a:t>unnecessary pages</a:t>
            </a:r>
            <a:r>
              <a:rPr lang="en-US" i="1" smtClean="0"/>
              <a:t>?  </a:t>
            </a:r>
          </a:p>
          <a:p>
            <a:pPr lvl="2"/>
            <a:r>
              <a:rPr lang="el-GR" i="1" smtClean="0"/>
              <a:t>α</a:t>
            </a:r>
            <a:r>
              <a:rPr lang="en-US" i="1" smtClean="0"/>
              <a:t> </a:t>
            </a:r>
            <a:r>
              <a:rPr lang="en-US" smtClean="0"/>
              <a:t>near zero </a:t>
            </a:r>
            <a:r>
              <a:rPr lang="en-US" smtClean="0">
                <a:sym typeface="Symbol" charset="2"/>
              </a:rPr>
              <a:t> prepaging loses</a:t>
            </a:r>
            <a:r>
              <a:rPr lang="en-US" smtClean="0"/>
              <a:t>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84363" y="369888"/>
            <a:ext cx="11145837" cy="768350"/>
          </a:xfrm>
        </p:spPr>
        <p:txBody>
          <a:bodyPr/>
          <a:lstStyle/>
          <a:p>
            <a:pPr eaLnBrk="1" hangingPunct="1"/>
            <a:r>
              <a:rPr lang="en-US" smtClean="0"/>
              <a:t>Other Issues – Page Size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747838"/>
            <a:ext cx="10934700" cy="5645150"/>
          </a:xfrm>
        </p:spPr>
        <p:txBody>
          <a:bodyPr/>
          <a:lstStyle/>
          <a:p>
            <a:r>
              <a:rPr lang="en-US" smtClean="0"/>
              <a:t>Sometimes OS designers have a choice</a:t>
            </a:r>
          </a:p>
          <a:p>
            <a:pPr lvl="1"/>
            <a:r>
              <a:rPr lang="en-US" smtClean="0"/>
              <a:t>Especially if running on custom-built CPU</a:t>
            </a:r>
          </a:p>
          <a:p>
            <a:r>
              <a:rPr lang="en-US" smtClean="0"/>
              <a:t>Page size selection must take into consideration:</a:t>
            </a:r>
          </a:p>
          <a:p>
            <a:pPr lvl="1"/>
            <a:r>
              <a:rPr lang="en-US" smtClean="0"/>
              <a:t>Fragmentation</a:t>
            </a:r>
          </a:p>
          <a:p>
            <a:pPr lvl="1"/>
            <a:r>
              <a:rPr lang="en-US" smtClean="0"/>
              <a:t>Page table size 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Resolution</a:t>
            </a:r>
          </a:p>
          <a:p>
            <a:pPr lvl="1"/>
            <a:r>
              <a:rPr lang="en-US" smtClean="0"/>
              <a:t>I/O overhead</a:t>
            </a:r>
          </a:p>
          <a:p>
            <a:pPr lvl="1"/>
            <a:r>
              <a:rPr lang="en-US" smtClean="0"/>
              <a:t>Number of page faults</a:t>
            </a:r>
          </a:p>
          <a:p>
            <a:pPr lvl="1"/>
            <a:r>
              <a:rPr lang="en-US" smtClean="0"/>
              <a:t>Locality</a:t>
            </a:r>
          </a:p>
          <a:p>
            <a:pPr lvl="1"/>
            <a:r>
              <a:rPr lang="en-US" smtClean="0"/>
              <a:t>TLB size and effectiveness</a:t>
            </a:r>
          </a:p>
          <a:p>
            <a:r>
              <a:rPr lang="en-US" smtClean="0"/>
              <a:t>Always power of 2, usually in the range 2</a:t>
            </a:r>
            <a:r>
              <a:rPr lang="en-US" baseline="30000" smtClean="0"/>
              <a:t>12</a:t>
            </a:r>
            <a:r>
              <a:rPr lang="en-US" smtClean="0"/>
              <a:t> (4,096 bytes) to 2</a:t>
            </a:r>
            <a:r>
              <a:rPr lang="en-US" baseline="30000" smtClean="0"/>
              <a:t>22</a:t>
            </a:r>
            <a:r>
              <a:rPr lang="en-US" smtClean="0"/>
              <a:t> (4,194,304 bytes)</a:t>
            </a:r>
          </a:p>
          <a:p>
            <a:r>
              <a:rPr lang="en-US" smtClean="0"/>
              <a:t>On average, growing over time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14463" y="369888"/>
            <a:ext cx="11615737" cy="768350"/>
          </a:xfrm>
        </p:spPr>
        <p:txBody>
          <a:bodyPr/>
          <a:lstStyle/>
          <a:p>
            <a:pPr eaLnBrk="1" hangingPunct="1"/>
            <a:r>
              <a:rPr lang="en-US" smtClean="0"/>
              <a:t>Virtual-address Space</a:t>
            </a:r>
          </a:p>
        </p:txBody>
      </p:sp>
      <p:pic>
        <p:nvPicPr>
          <p:cNvPr id="1024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5838" y="1716088"/>
            <a:ext cx="3095625" cy="609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89075" y="369888"/>
            <a:ext cx="11541125" cy="768350"/>
          </a:xfrm>
        </p:spPr>
        <p:txBody>
          <a:bodyPr/>
          <a:lstStyle/>
          <a:p>
            <a:pPr eaLnBrk="1" hangingPunct="1"/>
            <a:r>
              <a:rPr lang="en-US" smtClean="0"/>
              <a:t>Other Issues – TLB Reach 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960563"/>
            <a:ext cx="11445875" cy="5889625"/>
          </a:xfrm>
        </p:spPr>
        <p:txBody>
          <a:bodyPr/>
          <a:lstStyle/>
          <a:p>
            <a:r>
              <a:rPr lang="en-US" smtClean="0"/>
              <a:t>TLB Reach - The amount of memory accessible from the TLB</a:t>
            </a:r>
          </a:p>
          <a:p>
            <a:endParaRPr lang="en-US" sz="1100" smtClean="0"/>
          </a:p>
          <a:p>
            <a:r>
              <a:rPr lang="en-US" smtClean="0"/>
              <a:t>TLB Reach = (TLB Size) X (Page Size)</a:t>
            </a:r>
          </a:p>
          <a:p>
            <a:endParaRPr lang="en-US" sz="1100" smtClean="0"/>
          </a:p>
          <a:p>
            <a:r>
              <a:rPr lang="en-US" smtClean="0"/>
              <a:t>Ideally, the working set of each process is stored in the TLB</a:t>
            </a:r>
          </a:p>
          <a:p>
            <a:pPr lvl="1"/>
            <a:r>
              <a:rPr lang="en-US" smtClean="0"/>
              <a:t>Otherwise there is a high degree of page faults</a:t>
            </a:r>
          </a:p>
          <a:p>
            <a:pPr lvl="1"/>
            <a:endParaRPr lang="en-US" sz="1100" smtClean="0"/>
          </a:p>
          <a:p>
            <a:r>
              <a:rPr lang="en-US" smtClean="0"/>
              <a:t>Increase the Page Size</a:t>
            </a:r>
          </a:p>
          <a:p>
            <a:pPr lvl="1"/>
            <a:r>
              <a:rPr lang="en-US" smtClean="0"/>
              <a:t>This may lead to an increase in fragmentation as not all applications require a large page size</a:t>
            </a:r>
          </a:p>
          <a:p>
            <a:pPr lvl="1"/>
            <a:endParaRPr lang="en-US" sz="1100" smtClean="0"/>
          </a:p>
          <a:p>
            <a:r>
              <a:rPr lang="en-US" smtClean="0"/>
              <a:t>Provide Multiple Page Sizes</a:t>
            </a:r>
          </a:p>
          <a:p>
            <a:pPr lvl="1"/>
            <a:r>
              <a:rPr lang="en-US" smtClean="0"/>
              <a:t>This allows applications that require larger page sizes the opportunity to use them without an increase in fragmentation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622425" y="369888"/>
            <a:ext cx="11407775" cy="768350"/>
          </a:xfrm>
        </p:spPr>
        <p:txBody>
          <a:bodyPr/>
          <a:lstStyle/>
          <a:p>
            <a:pPr eaLnBrk="1" hangingPunct="1"/>
            <a:r>
              <a:rPr lang="en-US" smtClean="0"/>
              <a:t>Other Issues – Program Structure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709738"/>
            <a:ext cx="11322050" cy="666115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4740275" algn="l"/>
                <a:tab pos="5214938" algn="l"/>
              </a:tabLst>
            </a:pPr>
            <a:r>
              <a:rPr lang="en-US" smtClean="0"/>
              <a:t>Program structure</a:t>
            </a:r>
          </a:p>
          <a:p>
            <a:pPr lvl="1">
              <a:lnSpc>
                <a:spcPct val="90000"/>
              </a:lnSpc>
              <a:tabLst>
                <a:tab pos="4740275" algn="l"/>
                <a:tab pos="5214938" algn="l"/>
              </a:tabLst>
            </a:pPr>
            <a:r>
              <a:rPr lang="en-US" smtClean="0">
                <a:latin typeface="Courier New" charset="0"/>
              </a:rPr>
              <a:t>Int[128,128] data;</a:t>
            </a:r>
          </a:p>
          <a:p>
            <a:pPr lvl="1">
              <a:lnSpc>
                <a:spcPct val="90000"/>
              </a:lnSpc>
              <a:tabLst>
                <a:tab pos="4740275" algn="l"/>
                <a:tab pos="5214938" algn="l"/>
              </a:tabLst>
            </a:pPr>
            <a:r>
              <a:rPr lang="en-US" smtClean="0"/>
              <a:t>Each row is stored in one page </a:t>
            </a:r>
          </a:p>
          <a:p>
            <a:pPr lvl="1">
              <a:lnSpc>
                <a:spcPct val="90000"/>
              </a:lnSpc>
              <a:tabLst>
                <a:tab pos="4740275" algn="l"/>
                <a:tab pos="5214938" algn="l"/>
              </a:tabLst>
            </a:pPr>
            <a:r>
              <a:rPr lang="en-US" smtClean="0"/>
              <a:t>Program 1 	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4740275" algn="l"/>
                <a:tab pos="5214938" algn="l"/>
              </a:tabLst>
            </a:pPr>
            <a:r>
              <a:rPr lang="en-US" smtClean="0">
                <a:latin typeface="Courier New" charset="0"/>
              </a:rPr>
              <a:t>                for (j = 0; j &lt;128; j++)</a:t>
            </a:r>
            <a:br>
              <a:rPr lang="en-US" smtClean="0">
                <a:latin typeface="Courier New" charset="0"/>
              </a:rPr>
            </a:br>
            <a:r>
              <a:rPr lang="en-US" smtClean="0">
                <a:latin typeface="Courier New" charset="0"/>
              </a:rPr>
              <a:t>                  for (i = 0; i &lt; 128; i++)</a:t>
            </a:r>
            <a:br>
              <a:rPr lang="en-US" smtClean="0">
                <a:latin typeface="Courier New" charset="0"/>
              </a:rPr>
            </a:br>
            <a:r>
              <a:rPr lang="en-US" smtClean="0">
                <a:latin typeface="Courier New" charset="0"/>
              </a:rPr>
              <a:t>                        data[i,j] = 0;</a:t>
            </a:r>
            <a:br>
              <a:rPr lang="en-US" smtClean="0">
                <a:latin typeface="Courier New" charset="0"/>
              </a:rPr>
            </a:br>
            <a:endParaRPr lang="en-US" smtClean="0">
              <a:latin typeface="Courier New" charset="0"/>
            </a:endParaRPr>
          </a:p>
          <a:p>
            <a:pPr lvl="1">
              <a:lnSpc>
                <a:spcPct val="90000"/>
              </a:lnSpc>
              <a:buFont typeface="Monotype Sorts" charset="2"/>
              <a:buNone/>
              <a:tabLst>
                <a:tab pos="4740275" algn="l"/>
                <a:tab pos="5214938" algn="l"/>
              </a:tabLst>
            </a:pPr>
            <a:r>
              <a:rPr lang="en-US" smtClean="0"/>
              <a:t>     128 x 128 = 16,384 page faults </a:t>
            </a:r>
            <a:br>
              <a:rPr lang="en-US" smtClean="0"/>
            </a:br>
            <a:endParaRPr lang="en-US" smtClean="0"/>
          </a:p>
          <a:p>
            <a:pPr lvl="1">
              <a:lnSpc>
                <a:spcPct val="90000"/>
              </a:lnSpc>
              <a:tabLst>
                <a:tab pos="4740275" algn="l"/>
                <a:tab pos="5214938" algn="l"/>
              </a:tabLst>
            </a:pPr>
            <a:r>
              <a:rPr lang="en-US" smtClean="0"/>
              <a:t>Program 2 	</a:t>
            </a:r>
          </a:p>
          <a:p>
            <a:pPr lvl="1">
              <a:lnSpc>
                <a:spcPct val="90000"/>
              </a:lnSpc>
              <a:buFont typeface="Monotype Sorts" charset="2"/>
              <a:buNone/>
              <a:tabLst>
                <a:tab pos="4740275" algn="l"/>
                <a:tab pos="5214938" algn="l"/>
              </a:tabLst>
            </a:pPr>
            <a:r>
              <a:rPr lang="en-US" smtClean="0">
                <a:latin typeface="Courier New" charset="0"/>
              </a:rPr>
              <a:t>             for (i = 0; i &lt; 128; i++)</a:t>
            </a:r>
            <a:br>
              <a:rPr lang="en-US" smtClean="0">
                <a:latin typeface="Courier New" charset="0"/>
              </a:rPr>
            </a:br>
            <a:r>
              <a:rPr lang="en-US" smtClean="0">
                <a:latin typeface="Courier New" charset="0"/>
              </a:rPr>
              <a:t>               for (j = 0; j &lt; 128; j++)</a:t>
            </a:r>
            <a:br>
              <a:rPr lang="en-US" smtClean="0">
                <a:latin typeface="Courier New" charset="0"/>
              </a:rPr>
            </a:br>
            <a:r>
              <a:rPr lang="en-US" smtClean="0">
                <a:latin typeface="Courier New" charset="0"/>
              </a:rPr>
              <a:t>                     data[i,j] = 0;</a:t>
            </a:r>
          </a:p>
          <a:p>
            <a:pPr lvl="1">
              <a:lnSpc>
                <a:spcPct val="90000"/>
              </a:lnSpc>
              <a:buFont typeface="Monotype Sorts" charset="2"/>
              <a:buNone/>
              <a:tabLst>
                <a:tab pos="4740275" algn="l"/>
                <a:tab pos="5214938" algn="l"/>
              </a:tabLst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128 page faults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28738" y="369888"/>
            <a:ext cx="11701462" cy="768350"/>
          </a:xfrm>
        </p:spPr>
        <p:txBody>
          <a:bodyPr/>
          <a:lstStyle/>
          <a:p>
            <a:pPr eaLnBrk="1" hangingPunct="1"/>
            <a:r>
              <a:rPr lang="en-US" smtClean="0"/>
              <a:t>Other Issues – I/O interlock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879600"/>
            <a:ext cx="11530013" cy="5945188"/>
          </a:xfrm>
        </p:spPr>
        <p:txBody>
          <a:bodyPr/>
          <a:lstStyle/>
          <a:p>
            <a:r>
              <a:rPr lang="en-US" b="1" smtClean="0">
                <a:solidFill>
                  <a:srgbClr val="3366FF"/>
                </a:solidFill>
              </a:rPr>
              <a:t>I/O Interlock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– Pages must sometimes be locked into memory</a:t>
            </a:r>
          </a:p>
          <a:p>
            <a:endParaRPr lang="en-US" smtClean="0"/>
          </a:p>
          <a:p>
            <a:r>
              <a:rPr lang="en-US" smtClean="0"/>
              <a:t>Consider I/O - Pages that are used for copying a file from a device must be locked from being selected for eviction by a page replacement algorithm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09688" y="50800"/>
            <a:ext cx="12201525" cy="1125538"/>
          </a:xfrm>
        </p:spPr>
        <p:txBody>
          <a:bodyPr/>
          <a:lstStyle/>
          <a:p>
            <a:pPr eaLnBrk="1" hangingPunct="1"/>
            <a:r>
              <a:rPr lang="en-US" sz="4000" smtClean="0"/>
              <a:t>Reason Why Frames Used For </a:t>
            </a:r>
            <a:br>
              <a:rPr lang="en-US" sz="4000" smtClean="0"/>
            </a:br>
            <a:r>
              <a:rPr lang="en-US" sz="4000" smtClean="0"/>
              <a:t>I/O Must Be In Memory</a:t>
            </a:r>
          </a:p>
        </p:txBody>
      </p:sp>
      <p:pic>
        <p:nvPicPr>
          <p:cNvPr id="7680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9838" y="2197100"/>
            <a:ext cx="521652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14450" y="369888"/>
            <a:ext cx="11715750" cy="768350"/>
          </a:xfrm>
        </p:spPr>
        <p:txBody>
          <a:bodyPr/>
          <a:lstStyle/>
          <a:p>
            <a:pPr eaLnBrk="1" hangingPunct="1"/>
            <a:r>
              <a:rPr lang="en-US" smtClean="0"/>
              <a:t>Operating System Examples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912938"/>
            <a:ext cx="11026775" cy="5978525"/>
          </a:xfrm>
        </p:spPr>
        <p:txBody>
          <a:bodyPr/>
          <a:lstStyle/>
          <a:p>
            <a:r>
              <a:rPr lang="en-US" smtClean="0"/>
              <a:t>Windows XP</a:t>
            </a:r>
          </a:p>
          <a:p>
            <a:endParaRPr lang="en-US" smtClean="0"/>
          </a:p>
          <a:p>
            <a:r>
              <a:rPr lang="en-US" smtClean="0"/>
              <a:t>Solaris 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Windows XP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82388" cy="7065963"/>
          </a:xfrm>
        </p:spPr>
        <p:txBody>
          <a:bodyPr/>
          <a:lstStyle/>
          <a:p>
            <a:r>
              <a:rPr lang="en-US" smtClean="0"/>
              <a:t>Uses demand paging with </a:t>
            </a:r>
            <a:r>
              <a:rPr lang="en-US" b="1" smtClean="0">
                <a:solidFill>
                  <a:srgbClr val="3366FF"/>
                </a:solidFill>
              </a:rPr>
              <a:t>clustering</a:t>
            </a:r>
            <a:r>
              <a:rPr lang="en-US" smtClean="0"/>
              <a:t>. Clustering brings in pages surrounding the faulting page</a:t>
            </a:r>
          </a:p>
          <a:p>
            <a:endParaRPr lang="en-US" sz="1100" smtClean="0"/>
          </a:p>
          <a:p>
            <a:r>
              <a:rPr lang="en-US" smtClean="0"/>
              <a:t>Processes are assigned </a:t>
            </a:r>
            <a:r>
              <a:rPr lang="en-US" b="1" smtClean="0">
                <a:solidFill>
                  <a:srgbClr val="3366FF"/>
                </a:solidFill>
              </a:rPr>
              <a:t>working set minimum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and </a:t>
            </a:r>
            <a:r>
              <a:rPr lang="en-US" b="1" smtClean="0">
                <a:solidFill>
                  <a:srgbClr val="3366FF"/>
                </a:solidFill>
              </a:rPr>
              <a:t>working set maximum</a:t>
            </a:r>
          </a:p>
          <a:p>
            <a:endParaRPr lang="en-US" sz="1100" smtClean="0">
              <a:solidFill>
                <a:srgbClr val="3366FF"/>
              </a:solidFill>
            </a:endParaRPr>
          </a:p>
          <a:p>
            <a:r>
              <a:rPr lang="en-US" smtClean="0"/>
              <a:t>Working set minimum is the minimum number of pages the process is guaranteed to have in memory</a:t>
            </a:r>
          </a:p>
          <a:p>
            <a:endParaRPr lang="en-US" sz="1100" smtClean="0"/>
          </a:p>
          <a:p>
            <a:r>
              <a:rPr lang="en-US" smtClean="0"/>
              <a:t>A process may be assigned as many pages up to its working set maximum</a:t>
            </a:r>
          </a:p>
          <a:p>
            <a:endParaRPr lang="en-US" sz="1100" smtClean="0"/>
          </a:p>
          <a:p>
            <a:r>
              <a:rPr lang="en-US" smtClean="0"/>
              <a:t>When the amount of free memory in the system falls below a threshold, </a:t>
            </a:r>
            <a:r>
              <a:rPr lang="en-US" b="1" smtClean="0">
                <a:solidFill>
                  <a:srgbClr val="3366FF"/>
                </a:solidFill>
              </a:rPr>
              <a:t>automatic working set trimming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is performed to restore the amount of free memory</a:t>
            </a:r>
          </a:p>
          <a:p>
            <a:endParaRPr lang="en-US" sz="1100" smtClean="0"/>
          </a:p>
          <a:p>
            <a:r>
              <a:rPr lang="en-US" smtClean="0"/>
              <a:t>Working set trimming removes pages from processes that have pages in excess of their working set minimum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Solaris 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85575" cy="7181850"/>
          </a:xfrm>
        </p:spPr>
        <p:txBody>
          <a:bodyPr/>
          <a:lstStyle/>
          <a:p>
            <a:r>
              <a:rPr lang="en-US" smtClean="0"/>
              <a:t>Maintains a list of free pages to assign faulting processes</a:t>
            </a:r>
          </a:p>
          <a:p>
            <a:endParaRPr lang="en-US" sz="1100" smtClean="0"/>
          </a:p>
          <a:p>
            <a:r>
              <a:rPr lang="en-US" i="1" smtClean="0"/>
              <a:t>Lotsfree</a:t>
            </a:r>
            <a:r>
              <a:rPr lang="en-US" smtClean="0"/>
              <a:t> – threshold parameter (amount of free memory) to begin paging</a:t>
            </a:r>
          </a:p>
          <a:p>
            <a:endParaRPr lang="en-US" sz="1100" smtClean="0"/>
          </a:p>
          <a:p>
            <a:r>
              <a:rPr lang="en-US" i="1" smtClean="0"/>
              <a:t>Desfree</a:t>
            </a:r>
            <a:r>
              <a:rPr lang="en-US" smtClean="0"/>
              <a:t> – threshold parameter to increasing paging</a:t>
            </a:r>
          </a:p>
          <a:p>
            <a:endParaRPr lang="en-US" sz="1100" smtClean="0"/>
          </a:p>
          <a:p>
            <a:r>
              <a:rPr lang="en-US" i="1" smtClean="0"/>
              <a:t>Minfree</a:t>
            </a:r>
            <a:r>
              <a:rPr lang="en-US" smtClean="0"/>
              <a:t> – threshold parameter to being swapping</a:t>
            </a:r>
          </a:p>
          <a:p>
            <a:endParaRPr lang="en-US" sz="1100" smtClean="0"/>
          </a:p>
          <a:p>
            <a:r>
              <a:rPr lang="en-US" smtClean="0"/>
              <a:t>Paging is performed by </a:t>
            </a:r>
            <a:r>
              <a:rPr lang="en-US" i="1" smtClean="0"/>
              <a:t>pageout</a:t>
            </a:r>
            <a:r>
              <a:rPr lang="en-US" smtClean="0"/>
              <a:t> process</a:t>
            </a:r>
          </a:p>
          <a:p>
            <a:endParaRPr lang="en-US" sz="1100" smtClean="0"/>
          </a:p>
          <a:p>
            <a:r>
              <a:rPr lang="en-US" smtClean="0"/>
              <a:t>Pageout scans pages using modified clock algorithm</a:t>
            </a:r>
          </a:p>
          <a:p>
            <a:endParaRPr lang="en-US" sz="1100" smtClean="0"/>
          </a:p>
          <a:p>
            <a:r>
              <a:rPr lang="en-US" i="1" smtClean="0"/>
              <a:t>Scanrate</a:t>
            </a:r>
            <a:r>
              <a:rPr lang="en-US" smtClean="0"/>
              <a:t> is the rate at which pages are scanned. This ranges from </a:t>
            </a:r>
            <a:r>
              <a:rPr lang="en-US" i="1" smtClean="0"/>
              <a:t>slowscan</a:t>
            </a:r>
            <a:r>
              <a:rPr lang="en-US" smtClean="0"/>
              <a:t> to </a:t>
            </a:r>
            <a:r>
              <a:rPr lang="en-US" i="1" smtClean="0"/>
              <a:t>fastscan</a:t>
            </a:r>
          </a:p>
          <a:p>
            <a:endParaRPr lang="en-US" sz="1100" i="1" smtClean="0"/>
          </a:p>
          <a:p>
            <a:r>
              <a:rPr lang="en-US" smtClean="0"/>
              <a:t>Pageout is called more frequently depending upon the amount of free memory available</a:t>
            </a:r>
          </a:p>
          <a:p>
            <a:r>
              <a:rPr lang="en-US" smtClean="0"/>
              <a:t>Priority paging gives priority to process code pages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Solaris 2 Page Scanner</a:t>
            </a:r>
          </a:p>
        </p:txBody>
      </p:sp>
      <p:pic>
        <p:nvPicPr>
          <p:cNvPr id="80899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3375" y="1547813"/>
            <a:ext cx="10534650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smtClean="0"/>
              <a:t>End of Chapter 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Address Space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Enables </a:t>
            </a:r>
            <a:r>
              <a:rPr lang="en-US" b="1" smtClean="0">
                <a:solidFill>
                  <a:srgbClr val="3366FF"/>
                </a:solidFill>
              </a:rPr>
              <a:t>sparse </a:t>
            </a:r>
            <a:r>
              <a:rPr lang="en-US" smtClean="0"/>
              <a:t>address spaces with holes left for growth, dynamically linked libraries, etc</a:t>
            </a:r>
          </a:p>
          <a:p>
            <a:r>
              <a:rPr lang="en-US" smtClean="0"/>
              <a:t>System libraries shared via mapping into virtual address space</a:t>
            </a:r>
          </a:p>
          <a:p>
            <a:r>
              <a:rPr lang="en-US" smtClean="0"/>
              <a:t>Shared memory by mapping pages read-write into virtual address space</a:t>
            </a:r>
          </a:p>
          <a:p>
            <a:r>
              <a:rPr lang="en-US" smtClean="0"/>
              <a:t>Pages can be shared during </a:t>
            </a:r>
            <a:r>
              <a:rPr lang="en-US" smtClean="0">
                <a:latin typeface="Courier New" charset="0"/>
                <a:cs typeface="Courier New" charset="0"/>
              </a:rPr>
              <a:t>fork()</a:t>
            </a:r>
            <a:r>
              <a:rPr lang="en-US" smtClean="0"/>
              <a:t>, speeding process creation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43025" y="369888"/>
            <a:ext cx="11687175" cy="768350"/>
          </a:xfrm>
        </p:spPr>
        <p:txBody>
          <a:bodyPr/>
          <a:lstStyle/>
          <a:p>
            <a:pPr eaLnBrk="1" hangingPunct="1"/>
            <a:r>
              <a:rPr lang="en-US" smtClean="0"/>
              <a:t>Shared Library Using Virtual Memory</a:t>
            </a:r>
          </a:p>
        </p:txBody>
      </p:sp>
      <p:pic>
        <p:nvPicPr>
          <p:cNvPr id="1229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9100" y="1697038"/>
            <a:ext cx="10155238" cy="596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5485</TotalTime>
  <Words>3141</Words>
  <Application>Microsoft Office PowerPoint</Application>
  <PresentationFormat>Custom</PresentationFormat>
  <Paragraphs>624</Paragraphs>
  <Slides>78</Slides>
  <Notes>71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0" baseType="lpstr">
      <vt:lpstr>os-8</vt:lpstr>
      <vt:lpstr>Equation</vt:lpstr>
      <vt:lpstr>Chapter 9:  Virtual Memory</vt:lpstr>
      <vt:lpstr>Chapter 9:  Virtual Memory</vt:lpstr>
      <vt:lpstr>Objectives</vt:lpstr>
      <vt:lpstr>Background</vt:lpstr>
      <vt:lpstr>Background</vt:lpstr>
      <vt:lpstr>Virtual Memory That is  Larger Than Physical Memory</vt:lpstr>
      <vt:lpstr>Virtual-address Space</vt:lpstr>
      <vt:lpstr>Virtual Address Space</vt:lpstr>
      <vt:lpstr>Shared Library Using Virtual Memory</vt:lpstr>
      <vt:lpstr>Demand Paging</vt:lpstr>
      <vt:lpstr>Transfer of a Paged Memory to  Contiguous Disk Space</vt:lpstr>
      <vt:lpstr>Valid-Invalid Bit</vt:lpstr>
      <vt:lpstr>Page Table When Some Pages  Are Not in Main Memory</vt:lpstr>
      <vt:lpstr>Page Fault</vt:lpstr>
      <vt:lpstr>Aspects of Demand Paging</vt:lpstr>
      <vt:lpstr>Instruction Restart</vt:lpstr>
      <vt:lpstr>Steps in Handling a Page Fault</vt:lpstr>
      <vt:lpstr>Performance of Demand Paging</vt:lpstr>
      <vt:lpstr>Performance of Demand Paging (Cont.)</vt:lpstr>
      <vt:lpstr>Demand Paging Example</vt:lpstr>
      <vt:lpstr>Demand Paging Optimizations</vt:lpstr>
      <vt:lpstr>Copy-on-Write</vt:lpstr>
      <vt:lpstr>Before Process 1 Modifies Page C</vt:lpstr>
      <vt:lpstr>After Process 1 Modifies Page C</vt:lpstr>
      <vt:lpstr>What Happens if There is no Free Frame?</vt:lpstr>
      <vt:lpstr>Page Replacement</vt:lpstr>
      <vt:lpstr>Need For Page Replacement</vt:lpstr>
      <vt:lpstr>Basic Page Replacement</vt:lpstr>
      <vt:lpstr>Page Replacement</vt:lpstr>
      <vt:lpstr>Page and Frame Replacement Algorithms</vt:lpstr>
      <vt:lpstr>Graph of Page Faults Versus  The Number of Frames</vt:lpstr>
      <vt:lpstr>First-In-First-Out (FIFO) Algorithm</vt:lpstr>
      <vt:lpstr>FIFO Page Replacement</vt:lpstr>
      <vt:lpstr>FIFO Illustrating Belady’s Anomaly</vt:lpstr>
      <vt:lpstr>Optimal Algorithm</vt:lpstr>
      <vt:lpstr>Optimal Page Replacement</vt:lpstr>
      <vt:lpstr>Least Recently Used (LRU) Algorithm</vt:lpstr>
      <vt:lpstr>LRU Algorithm (Cont.)</vt:lpstr>
      <vt:lpstr>Use Of A Stack to Record The  Most Recent Page References</vt:lpstr>
      <vt:lpstr>LRU Approximation Algorithms</vt:lpstr>
      <vt:lpstr>Second-Chance (clock) Page-Replacement Algorithm</vt:lpstr>
      <vt:lpstr>Counting Algorithms</vt:lpstr>
      <vt:lpstr>Page-Buffering Algorithms</vt:lpstr>
      <vt:lpstr>Applications and Page Replacement</vt:lpstr>
      <vt:lpstr>Allocation of Frames</vt:lpstr>
      <vt:lpstr>Fixed Allocation</vt:lpstr>
      <vt:lpstr>Priority Allocation</vt:lpstr>
      <vt:lpstr>Global vs. Local Allocation</vt:lpstr>
      <vt:lpstr>Non-Uniform Memory Access</vt:lpstr>
      <vt:lpstr>Thrashing</vt:lpstr>
      <vt:lpstr>Thrashing (Cont.)</vt:lpstr>
      <vt:lpstr>Demand Paging and Thrashing </vt:lpstr>
      <vt:lpstr>Locality In A Memory-Reference Pattern</vt:lpstr>
      <vt:lpstr>Working-Set Model</vt:lpstr>
      <vt:lpstr>Working-set model</vt:lpstr>
      <vt:lpstr>Keeping Track of the Working Set</vt:lpstr>
      <vt:lpstr>Page-Fault Frequency</vt:lpstr>
      <vt:lpstr>Working Sets and Page Fault Rates</vt:lpstr>
      <vt:lpstr>Memory-Mapped Files</vt:lpstr>
      <vt:lpstr>Memory-Mapped File Technique for all I/O</vt:lpstr>
      <vt:lpstr>Memory Mapped Files</vt:lpstr>
      <vt:lpstr>Memory-Mapped Shared Memory  in Windows</vt:lpstr>
      <vt:lpstr>Allocating Kernel Memory</vt:lpstr>
      <vt:lpstr>Buddy System</vt:lpstr>
      <vt:lpstr>Buddy System Allocator</vt:lpstr>
      <vt:lpstr>Slab Allocator</vt:lpstr>
      <vt:lpstr>Slab Allocation</vt:lpstr>
      <vt:lpstr>Other Considerations -- Prepaging</vt:lpstr>
      <vt:lpstr>Other Issues – Page Size</vt:lpstr>
      <vt:lpstr>Other Issues – TLB Reach </vt:lpstr>
      <vt:lpstr>Other Issues – Program Structure</vt:lpstr>
      <vt:lpstr>Other Issues – I/O interlock</vt:lpstr>
      <vt:lpstr>Reason Why Frames Used For  I/O Must Be In Memory</vt:lpstr>
      <vt:lpstr>Operating System Examples</vt:lpstr>
      <vt:lpstr>Windows XP</vt:lpstr>
      <vt:lpstr>Solaris </vt:lpstr>
      <vt:lpstr>Solaris 2 Page Scanner</vt:lpstr>
      <vt:lpstr>End of Chapter 8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rajni.mohana</cp:lastModifiedBy>
  <cp:revision>258</cp:revision>
  <cp:lastPrinted>2011-03-09T17:58:52Z</cp:lastPrinted>
  <dcterms:created xsi:type="dcterms:W3CDTF">2011-03-09T15:02:33Z</dcterms:created>
  <dcterms:modified xsi:type="dcterms:W3CDTF">2015-11-19T04:25:10Z</dcterms:modified>
</cp:coreProperties>
</file>