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16"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3030202020304" pitchFamily="34" charset="0"/>
      <p:regular r:id="rId14"/>
    </p:embeddedFont>
    <p:embeddedFont>
      <p:font typeface="Gill Sans MT" panose="020B0502020104020203" pitchFamily="34" charset="77"/>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312" autoAdjust="0"/>
    <p:restoredTop sz="73127" autoAdjust="0"/>
  </p:normalViewPr>
  <p:slideViewPr>
    <p:cSldViewPr>
      <p:cViewPr>
        <p:scale>
          <a:sx n="83" d="100"/>
          <a:sy n="83" d="100"/>
        </p:scale>
        <p:origin x="9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u="none" strike="noStrike" dirty="0">
                <a:solidFill>
                  <a:srgbClr val="000000"/>
                </a:solidFill>
                <a:effectLst/>
                <a:latin typeface="-webkit-standard"/>
              </a:rPr>
              <a:t>"Welcome to the presentation on '</a:t>
            </a:r>
            <a:r>
              <a:rPr lang="en-US" b="0" i="0" u="none" strike="noStrike" dirty="0" err="1">
                <a:solidFill>
                  <a:srgbClr val="000000"/>
                </a:solidFill>
                <a:effectLst/>
                <a:latin typeface="-webkit-standard"/>
              </a:rPr>
              <a:t>SocaiL</a:t>
            </a:r>
            <a:r>
              <a:rPr lang="en-US" b="0" i="0" u="none" strike="noStrike" dirty="0">
                <a:solidFill>
                  <a:srgbClr val="000000"/>
                </a:solidFill>
                <a:effectLst/>
                <a:latin typeface="-webkit-standard"/>
              </a:rPr>
              <a:t> Buzz - Content Analysis.' Today, we'll delve into the insights derived from our data analysis, focusing on customer engagement across various content categories. Let’s explore how we turned raw data into actionable insights to guide our strategies."</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b="0" i="0" u="none" strike="noStrike" dirty="0">
                <a:solidFill>
                  <a:srgbClr val="000000"/>
                </a:solidFill>
                <a:effectLst/>
                <a:latin typeface="-webkit-standard"/>
              </a:rPr>
              <a:t>"In summary, this analysis identified the top 5 content categories for Social Buzz. By focusing on these categories, Social Buzz can streamline content creation and enhance user engagement. Additionally, leveraging big data technologies to focus on relevant content will further support their growth and strategy."</a:t>
            </a:r>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1" i="0" u="none" strike="noStrike" dirty="0">
                <a:solidFill>
                  <a:srgbClr val="000000"/>
                </a:solidFill>
                <a:effectLst/>
              </a:rPr>
              <a:t>"Today's agenda will cover the following key points:</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Project Recap</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Focus</a:t>
            </a:r>
            <a:r>
              <a:rPr lang="en-US" b="0" i="0" u="none" strike="noStrike" dirty="0">
                <a:solidFill>
                  <a:srgbClr val="000000"/>
                </a:solidFill>
                <a:effectLst/>
              </a:rPr>
              <a:t>: This project aimed to assist </a:t>
            </a:r>
            <a:r>
              <a:rPr lang="en-US" b="0" i="0" u="none" strike="noStrike" dirty="0" err="1">
                <a:solidFill>
                  <a:srgbClr val="000000"/>
                </a:solidFill>
                <a:effectLst/>
              </a:rPr>
              <a:t>Socialbuzz</a:t>
            </a:r>
            <a:r>
              <a:rPr lang="en-US" b="0" i="0" u="none" strike="noStrike" dirty="0">
                <a:solidFill>
                  <a:srgbClr val="000000"/>
                </a:solidFill>
                <a:effectLst/>
              </a:rPr>
              <a:t>, a social media company, in managing large datasets to make informed decisions, especially related to their IPO and identifying the top 5 content categories.</a:t>
            </a:r>
          </a:p>
          <a:p>
            <a:pPr algn="l">
              <a:buFont typeface="+mj-lt"/>
              <a:buAutoNum type="arabicPeriod"/>
            </a:pPr>
            <a:r>
              <a:rPr lang="en-US" b="1" i="0" u="none" strike="noStrike" dirty="0">
                <a:solidFill>
                  <a:srgbClr val="000000"/>
                </a:solidFill>
                <a:effectLst/>
              </a:rPr>
              <a:t>Problem</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Challenge</a:t>
            </a:r>
            <a:r>
              <a:rPr lang="en-US" b="0" i="0" u="none" strike="noStrike" dirty="0">
                <a:solidFill>
                  <a:srgbClr val="000000"/>
                </a:solidFill>
                <a:effectLst/>
              </a:rPr>
              <a:t>: The main difficulty was handling extensive datasets, which involved extracting, cleaning, and analyzing data to support crucial business decisions.</a:t>
            </a:r>
          </a:p>
          <a:p>
            <a:pPr algn="l">
              <a:buFont typeface="+mj-lt"/>
              <a:buAutoNum type="arabicPeriod"/>
            </a:pPr>
            <a:r>
              <a:rPr lang="en-US" b="1" i="0" u="none" strike="noStrike" dirty="0">
                <a:solidFill>
                  <a:srgbClr val="000000"/>
                </a:solidFill>
                <a:effectLst/>
              </a:rPr>
              <a:t>The Analytics Team</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My Role</a:t>
            </a:r>
            <a:r>
              <a:rPr lang="en-US" b="0" i="0" u="none" strike="noStrike" dirty="0">
                <a:solidFill>
                  <a:srgbClr val="000000"/>
                </a:solidFill>
                <a:effectLst/>
              </a:rPr>
              <a:t>: As a key member of the analytics team, my responsibilities included data extraction, cleaning, and deriving actionable insights.</a:t>
            </a:r>
          </a:p>
          <a:p>
            <a:pPr algn="l">
              <a:buFont typeface="+mj-lt"/>
              <a:buAutoNum type="arabicPeriod"/>
            </a:pPr>
            <a:r>
              <a:rPr lang="en-US" b="1" i="0" u="none" strike="noStrike" dirty="0">
                <a:solidFill>
                  <a:srgbClr val="000000"/>
                </a:solidFill>
                <a:effectLst/>
              </a:rPr>
              <a:t>Process</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Approach</a:t>
            </a:r>
            <a:r>
              <a:rPr lang="en-US" b="0" i="0" u="none" strike="noStrike" dirty="0">
                <a:solidFill>
                  <a:srgbClr val="000000"/>
                </a:solidFill>
                <a:effectLst/>
              </a:rPr>
              <a:t>: We methodically extracted, cleaned, and analyzed the data to ensure its accuracy and relevance for informed decision-making.</a:t>
            </a:r>
          </a:p>
          <a:p>
            <a:pPr algn="l">
              <a:buFont typeface="+mj-lt"/>
              <a:buAutoNum type="arabicPeriod"/>
            </a:pPr>
            <a:r>
              <a:rPr lang="en-US" b="1" i="0" u="none" strike="noStrike" dirty="0">
                <a:solidFill>
                  <a:srgbClr val="000000"/>
                </a:solidFill>
                <a:effectLst/>
              </a:rPr>
              <a:t>Insights</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Findings</a:t>
            </a:r>
            <a:r>
              <a:rPr lang="en-US" b="0" i="0" u="none" strike="noStrike" dirty="0">
                <a:solidFill>
                  <a:srgbClr val="000000"/>
                </a:solidFill>
                <a:effectLst/>
              </a:rPr>
              <a:t>: Our analysis identified the top 5 content categories that could significantly enhance user engagement and guide strategic planning.</a:t>
            </a:r>
          </a:p>
          <a:p>
            <a:pPr algn="l">
              <a:buFont typeface="+mj-lt"/>
              <a:buAutoNum type="arabicPeriod"/>
            </a:pPr>
            <a:r>
              <a:rPr lang="en-US" b="1" i="0" u="none" strike="noStrike" dirty="0">
                <a:solidFill>
                  <a:srgbClr val="000000"/>
                </a:solidFill>
                <a:effectLst/>
              </a:rPr>
              <a:t>Summary</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Outcome</a:t>
            </a:r>
            <a:r>
              <a:rPr lang="en-US" b="0" i="0" u="none" strike="noStrike" dirty="0">
                <a:solidFill>
                  <a:srgbClr val="000000"/>
                </a:solidFill>
                <a:effectLst/>
              </a:rPr>
              <a:t>: We successfully managed large datasets, providing critical insights that supported </a:t>
            </a:r>
            <a:r>
              <a:rPr lang="en-US" b="0" i="0" u="none" strike="noStrike" dirty="0" err="1">
                <a:solidFill>
                  <a:srgbClr val="000000"/>
                </a:solidFill>
                <a:effectLst/>
              </a:rPr>
              <a:t>Socialbuzz's</a:t>
            </a:r>
            <a:r>
              <a:rPr lang="en-US" b="0" i="0" u="none" strike="noStrike" dirty="0">
                <a:solidFill>
                  <a:srgbClr val="000000"/>
                </a:solidFill>
                <a:effectLst/>
              </a:rPr>
              <a:t> IPO considerations and content strategy."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buFont typeface="+mj-lt"/>
              <a:buAutoNum type="arabicPeriod"/>
            </a:pPr>
            <a:r>
              <a:rPr lang="en-US" b="0" i="0" u="none" strike="noStrike" dirty="0">
                <a:solidFill>
                  <a:srgbClr val="000000"/>
                </a:solidFill>
                <a:effectLst/>
                <a:latin typeface="-webkit-standard"/>
              </a:rPr>
              <a:t>"Let’s dive into the project recap:</a:t>
            </a:r>
          </a:p>
          <a:p>
            <a:pPr algn="l">
              <a:buFont typeface="+mj-lt"/>
              <a:buAutoNum type="arabicPeriod"/>
            </a:pPr>
            <a:r>
              <a:rPr lang="en-US" b="1" i="0" u="none" strike="noStrike" dirty="0">
                <a:solidFill>
                  <a:srgbClr val="000000"/>
                </a:solidFill>
                <a:effectLst/>
              </a:rPr>
              <a:t>Client Background</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Social Buzz, established in 2010, has grown to over 500 million active users. The company focuses on anonymous and content-centric user engagement.</a:t>
            </a:r>
          </a:p>
          <a:p>
            <a:pPr algn="l">
              <a:buFont typeface="+mj-lt"/>
              <a:buAutoNum type="arabicPeriod"/>
            </a:pPr>
            <a:r>
              <a:rPr lang="en-US" b="1" i="0" u="none" strike="noStrike" dirty="0">
                <a:solidFill>
                  <a:srgbClr val="000000"/>
                </a:solidFill>
                <a:effectLst/>
              </a:rPr>
              <a:t>Problem Statement</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Due to rapid growth, Social Buzz faced challenges in managing vast amounts of unstructured data. With an upcoming IPO, they required external expertise to navigate these issues effectively.</a:t>
            </a:r>
          </a:p>
          <a:p>
            <a:pPr algn="l">
              <a:buFont typeface="+mj-lt"/>
              <a:buAutoNum type="arabicPeriod"/>
            </a:pPr>
            <a:r>
              <a:rPr lang="en-US" b="1" i="0" u="none" strike="noStrike" dirty="0">
                <a:solidFill>
                  <a:srgbClr val="000000"/>
                </a:solidFill>
                <a:effectLst/>
              </a:rPr>
              <a:t>Our Role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We conducted a thorough audit of their big data systems, extracted and analyzed sample datasets, and offered strategic recommendations to assist with IPO preparation.</a:t>
            </a:r>
          </a:p>
          <a:p>
            <a:pPr algn="l">
              <a:buFont typeface="+mj-lt"/>
              <a:buAutoNum type="arabicPeriod"/>
            </a:pPr>
            <a:r>
              <a:rPr lang="en-US" b="1" i="0" u="none" strike="noStrike" dirty="0">
                <a:solidFill>
                  <a:srgbClr val="000000"/>
                </a:solidFill>
                <a:effectLst/>
              </a:rPr>
              <a:t>Key Insights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We identified the top 5 content categories that drive user engagement and pinpointed weak areas in their technology infrastructure that need addressing for future scalability.</a:t>
            </a:r>
          </a:p>
          <a:p>
            <a:pPr algn="l">
              <a:buFont typeface="+mj-lt"/>
              <a:buAutoNum type="arabicPeriod"/>
            </a:pPr>
            <a:r>
              <a:rPr lang="en-US" b="1" i="0" u="none" strike="noStrike" dirty="0">
                <a:solidFill>
                  <a:srgbClr val="000000"/>
                </a:solidFill>
                <a:effectLst/>
              </a:rPr>
              <a:t>Outcome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Our work provided actionable insights and recommendations, helping Social Buzz position itself for successful scaling and a smooth IPO process."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1" i="0" u="none" strike="noStrike" dirty="0">
                <a:solidFill>
                  <a:srgbClr val="000000"/>
                </a:solidFill>
                <a:effectLst/>
              </a:rPr>
              <a:t>"Now, let’s explore the key problems Social Buzz faced:</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Data Overload</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Managing over 100,000 daily pieces of unstructured content—ranging from text to videos—presents a significant challenge.</a:t>
            </a:r>
          </a:p>
          <a:p>
            <a:pPr algn="l">
              <a:buFont typeface="+mj-lt"/>
              <a:buAutoNum type="arabicPeriod"/>
            </a:pPr>
            <a:r>
              <a:rPr lang="en-US" b="1" i="0" u="none" strike="noStrike" dirty="0">
                <a:solidFill>
                  <a:srgbClr val="000000"/>
                </a:solidFill>
                <a:effectLst/>
              </a:rPr>
              <a:t>Scaling Issues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 rapid expansion to over 500 million users has stretched their resources and infrastructure to its limits.</a:t>
            </a:r>
          </a:p>
          <a:p>
            <a:pPr algn="l">
              <a:buFont typeface="+mj-lt"/>
              <a:buAutoNum type="arabicPeriod"/>
            </a:pPr>
            <a:r>
              <a:rPr lang="en-US" b="1" i="0" u="none" strike="noStrike" dirty="0">
                <a:solidFill>
                  <a:srgbClr val="000000"/>
                </a:solidFill>
                <a:effectLst/>
              </a:rPr>
              <a:t>IPO Preparation</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With plans to go public next year, Social Buzz needs expert guidance to navigate the complexities of the IPO process.</a:t>
            </a:r>
          </a:p>
          <a:p>
            <a:pPr algn="l">
              <a:buFont typeface="+mj-lt"/>
              <a:buAutoNum type="arabicPeriod"/>
            </a:pPr>
            <a:r>
              <a:rPr lang="en-US" b="1" i="0" u="none" strike="noStrike" dirty="0">
                <a:solidFill>
                  <a:srgbClr val="000000"/>
                </a:solidFill>
                <a:effectLst/>
              </a:rPr>
              <a:t>Technology Strain</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Their current systems are struggling to keep up with the growing volume of data.</a:t>
            </a:r>
          </a:p>
          <a:p>
            <a:pPr algn="l">
              <a:buFont typeface="+mj-lt"/>
              <a:buAutoNum type="arabicPeriod"/>
            </a:pPr>
            <a:r>
              <a:rPr lang="en-US" b="1" i="0" u="none" strike="noStrike" dirty="0">
                <a:solidFill>
                  <a:srgbClr val="000000"/>
                </a:solidFill>
                <a:effectLst/>
              </a:rPr>
              <a:t>Best Practices Needed</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They lack the necessary experience in large-scale data management, which is crucial for supporting their future growth.</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1" i="0" u="none" strike="noStrike" dirty="0">
                <a:solidFill>
                  <a:srgbClr val="000000"/>
                </a:solidFill>
                <a:effectLst/>
              </a:rPr>
              <a:t>"Here’s a brief overview of our analytics team roles:</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Data Analyst (Isha KC)</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Role</a:t>
            </a:r>
            <a:r>
              <a:rPr lang="en-US" b="0" i="0" u="none" strike="noStrike" dirty="0">
                <a:solidFill>
                  <a:srgbClr val="000000"/>
                </a:solidFill>
                <a:effectLst/>
              </a:rPr>
              <a:t>: Conducts data analysis and translates requirements into insights.</a:t>
            </a:r>
          </a:p>
          <a:p>
            <a:pPr marL="742950" lvl="1" indent="-285750" algn="l">
              <a:buFont typeface="+mj-lt"/>
              <a:buAutoNum type="arabicPeriod"/>
            </a:pPr>
            <a:r>
              <a:rPr lang="en-US" b="1" i="0" u="none" strike="noStrike" dirty="0">
                <a:solidFill>
                  <a:srgbClr val="000000"/>
                </a:solidFill>
                <a:effectLst/>
              </a:rPr>
              <a:t>Focus</a:t>
            </a:r>
            <a:r>
              <a:rPr lang="en-US" b="0" i="0" u="none" strike="noStrike" dirty="0">
                <a:solidFill>
                  <a:srgbClr val="000000"/>
                </a:solidFill>
                <a:effectLst/>
              </a:rPr>
              <a:t>: Ensures data accuracy and usefulness for decision-making.</a:t>
            </a:r>
          </a:p>
          <a:p>
            <a:pPr marL="742950" lvl="1" indent="-285750" algn="l">
              <a:buFont typeface="+mj-lt"/>
              <a:buAutoNum type="arabicPeriod"/>
            </a:pPr>
            <a:r>
              <a:rPr lang="en-US" b="1" i="0" u="none" strike="noStrike" dirty="0">
                <a:solidFill>
                  <a:srgbClr val="000000"/>
                </a:solidFill>
                <a:effectLst/>
              </a:rPr>
              <a:t>Outcome</a:t>
            </a:r>
            <a:r>
              <a:rPr lang="en-US" b="0" i="0" u="none" strike="noStrike" dirty="0">
                <a:solidFill>
                  <a:srgbClr val="000000"/>
                </a:solidFill>
                <a:effectLst/>
              </a:rPr>
              <a:t>: Provides actionable insights to support project goals.</a:t>
            </a:r>
          </a:p>
          <a:p>
            <a:pPr algn="l">
              <a:buFont typeface="+mj-lt"/>
              <a:buAutoNum type="arabicPeriod"/>
            </a:pPr>
            <a:r>
              <a:rPr lang="en-US" b="1" i="0" u="none" strike="noStrike" dirty="0">
                <a:solidFill>
                  <a:srgbClr val="000000"/>
                </a:solidFill>
                <a:effectLst/>
              </a:rPr>
              <a:t>Data Scientist (Michelle Grove)</a:t>
            </a:r>
            <a:r>
              <a:rPr lang="en-US" b="0" i="0" u="none" strike="noStrike" dirty="0">
                <a:solidFill>
                  <a:srgbClr val="000000"/>
                </a:solidFill>
                <a:effectLst/>
              </a:rPr>
              <a:t>:</a:t>
            </a:r>
          </a:p>
          <a:p>
            <a:pPr marL="742950" lvl="1" indent="-285750" algn="l">
              <a:buFont typeface="+mj-lt"/>
              <a:buAutoNum type="arabicPeriod"/>
            </a:pPr>
            <a:r>
              <a:rPr lang="en-US" b="1" i="0" u="none" strike="noStrike" dirty="0">
                <a:solidFill>
                  <a:srgbClr val="000000"/>
                </a:solidFill>
                <a:effectLst/>
              </a:rPr>
              <a:t>Role</a:t>
            </a:r>
            <a:r>
              <a:rPr lang="en-US" b="0" i="0" u="none" strike="noStrike" dirty="0">
                <a:solidFill>
                  <a:srgbClr val="000000"/>
                </a:solidFill>
                <a:effectLst/>
              </a:rPr>
              <a:t>: Develops predictive models and algorithms.</a:t>
            </a:r>
          </a:p>
          <a:p>
            <a:pPr marL="742950" lvl="1" indent="-285750" algn="l">
              <a:buFont typeface="+mj-lt"/>
              <a:buAutoNum type="arabicPeriod"/>
            </a:pPr>
            <a:r>
              <a:rPr lang="en-US" b="1" i="0" u="none" strike="noStrike" dirty="0">
                <a:solidFill>
                  <a:srgbClr val="000000"/>
                </a:solidFill>
                <a:effectLst/>
              </a:rPr>
              <a:t>Focus</a:t>
            </a:r>
            <a:r>
              <a:rPr lang="en-US" b="0" i="0" u="none" strike="noStrike" dirty="0">
                <a:solidFill>
                  <a:srgbClr val="000000"/>
                </a:solidFill>
                <a:effectLst/>
              </a:rPr>
              <a:t>: Forecasts future user activity and creates scalable solutions.</a:t>
            </a:r>
          </a:p>
          <a:p>
            <a:pPr marL="742950" lvl="1" indent="-285750" algn="l">
              <a:buFont typeface="+mj-lt"/>
              <a:buAutoNum type="arabicPeriod"/>
            </a:pPr>
            <a:r>
              <a:rPr lang="en-US" b="1" i="0" u="none" strike="noStrike" dirty="0">
                <a:solidFill>
                  <a:srgbClr val="000000"/>
                </a:solidFill>
                <a:effectLst/>
              </a:rPr>
              <a:t>Outcome</a:t>
            </a:r>
            <a:r>
              <a:rPr lang="en-US" b="0" i="0" u="none" strike="noStrike" dirty="0">
                <a:solidFill>
                  <a:srgbClr val="000000"/>
                </a:solidFill>
                <a:effectLst/>
              </a:rPr>
              <a:t>: Offers forecasts and models for strategic planning."</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1" i="0" u="none" strike="noStrike" dirty="0">
                <a:solidFill>
                  <a:srgbClr val="000000"/>
                </a:solidFill>
                <a:effectLst/>
              </a:rPr>
              <a:t>"Based on our analysis, the top 5 content categories are:</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Animals</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Science</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Healthy Eating</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Technology</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Food</a:t>
            </a:r>
            <a:endParaRPr lang="en-US" b="0" i="0" u="none" strike="noStrike" dirty="0">
              <a:solidFill>
                <a:srgbClr val="000000"/>
              </a:solidFill>
              <a:effectLst/>
            </a:endParaRPr>
          </a:p>
          <a:p>
            <a:pPr algn="l"/>
            <a:r>
              <a:rPr lang="en-US" b="1" i="0" u="none" strike="noStrike" dirty="0">
                <a:solidFill>
                  <a:srgbClr val="000000"/>
                </a:solidFill>
                <a:effectLst/>
              </a:rPr>
              <a:t>These rankings are determined by customer likability scores, reflecting the total points secured in each category."</a:t>
            </a:r>
            <a:endParaRPr lang="en-US" b="0" i="0" u="none" strike="noStrike" dirty="0">
              <a:solidFill>
                <a:srgbClr val="000000"/>
              </a:solidFill>
              <a:effectLst/>
            </a:endParaRP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algn="l"/>
            <a:r>
              <a:rPr lang="en-US" b="1" i="0" u="none" strike="noStrike" dirty="0">
                <a:solidFill>
                  <a:srgbClr val="000000"/>
                </a:solidFill>
                <a:effectLst/>
              </a:rPr>
              <a:t>"Here’s how the insights were generated:</a:t>
            </a:r>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Data Preparation</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Cleaned data from three tables: Reactions, Content, and Reaction Types.</a:t>
            </a:r>
          </a:p>
          <a:p>
            <a:pPr algn="l">
              <a:buFont typeface="+mj-lt"/>
              <a:buAutoNum type="arabicPeriod"/>
            </a:pPr>
            <a:r>
              <a:rPr lang="en-US" b="1" i="0" u="none" strike="noStrike" dirty="0">
                <a:solidFill>
                  <a:srgbClr val="000000"/>
                </a:solidFill>
                <a:effectLst/>
              </a:rPr>
              <a:t>Tools Used</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Initially used Google </a:t>
            </a:r>
            <a:r>
              <a:rPr lang="en-US" b="0" i="0" u="none" strike="noStrike" dirty="0" err="1">
                <a:solidFill>
                  <a:srgbClr val="000000"/>
                </a:solidFill>
                <a:effectLst/>
              </a:rPr>
              <a:t>Colab</a:t>
            </a:r>
            <a:r>
              <a:rPr lang="en-US" b="0" i="0" u="none" strike="noStrike" dirty="0">
                <a:solidFill>
                  <a:srgbClr val="000000"/>
                </a:solidFill>
                <a:effectLst/>
              </a:rPr>
              <a:t> and Python for data cleaning but found it more complex.</a:t>
            </a:r>
          </a:p>
          <a:p>
            <a:pPr marL="742950" lvl="1" indent="-285750" algn="l">
              <a:buFont typeface="+mj-lt"/>
              <a:buAutoNum type="arabicPeriod"/>
            </a:pPr>
            <a:r>
              <a:rPr lang="en-US" b="0" i="0" u="none" strike="noStrike" dirty="0">
                <a:solidFill>
                  <a:srgbClr val="000000"/>
                </a:solidFill>
                <a:effectLst/>
              </a:rPr>
              <a:t>Finalized analysis using Microsoft Excel to ensure data accuracy and eliminate null values.</a:t>
            </a:r>
          </a:p>
          <a:p>
            <a:pPr algn="l">
              <a:buFont typeface="+mj-lt"/>
              <a:buAutoNum type="arabicPeriod"/>
            </a:pPr>
            <a:r>
              <a:rPr lang="en-US" b="1" i="0" u="none" strike="noStrike" dirty="0">
                <a:solidFill>
                  <a:srgbClr val="000000"/>
                </a:solidFill>
                <a:effectLst/>
              </a:rPr>
              <a:t>Outcome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Insights were derived with high confidence in their accuracy due to thorough data cleaning and validation in Excel."</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lgn="ctr">
              <a:defRPr sz="57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4042791" y="6528816"/>
            <a:ext cx="10202418" cy="1859841"/>
          </a:xfrm>
          <a:noFill/>
        </p:spPr>
        <p:txBody>
          <a:bodyPr>
            <a:normAutofit/>
          </a:bodyPr>
          <a:lstStyle>
            <a:lvl1pPr marL="0" indent="0" algn="ctr">
              <a:buNone/>
              <a:defRPr sz="3000">
                <a:solidFill>
                  <a:schemeClr val="tx1">
                    <a:lumMod val="75000"/>
                    <a:lumOff val="25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12563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024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979668" y="1405890"/>
            <a:ext cx="1947912" cy="747522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46705" y="1405890"/>
            <a:ext cx="9297734" cy="74752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2248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7969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2400300" y="3580116"/>
            <a:ext cx="13487400" cy="2468880"/>
          </a:xfrm>
          <a:solidFill>
            <a:srgbClr val="FFFFFF"/>
          </a:solidFill>
          <a:ln w="38100">
            <a:solidFill>
              <a:srgbClr val="404040"/>
            </a:solidFill>
          </a:ln>
        </p:spPr>
        <p:txBody>
          <a:bodyPr lIns="274320" rIns="274320" anchor="ctr" anchorCtr="1">
            <a:normAutofit/>
          </a:bodyPr>
          <a:lstStyle>
            <a:lvl1pPr>
              <a:defRPr sz="57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4042791" y="6528698"/>
            <a:ext cx="10202418" cy="1897623"/>
          </a:xfrm>
        </p:spPr>
        <p:txBody>
          <a:bodyPr anchor="t" anchorCtr="1">
            <a:normAutofit/>
          </a:bodyPr>
          <a:lstStyle>
            <a:lvl1pPr marL="0" indent="0">
              <a:buNone/>
              <a:defRPr sz="3000">
                <a:solidFill>
                  <a:schemeClr val="tx1"/>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368794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72868" y="3957066"/>
            <a:ext cx="6407657"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507473" y="3957066"/>
            <a:ext cx="6405371" cy="4652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pPr/>
              <a:t>8/26/24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2355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15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375154" y="4714875"/>
            <a:ext cx="6405372" cy="38951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9507474" y="4714875"/>
            <a:ext cx="6380226" cy="3895164"/>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9507474" y="3470150"/>
            <a:ext cx="6405372" cy="1056131"/>
          </a:xfrm>
        </p:spPr>
        <p:txBody>
          <a:bodyPr anchor="b" anchorCtr="1">
            <a:normAutofit/>
          </a:bodyPr>
          <a:lstStyle>
            <a:lvl1pPr marL="0" indent="0" algn="ctr">
              <a:buNone/>
              <a:defRPr sz="2850" b="0" cap="all" spc="150" baseline="0">
                <a:solidFill>
                  <a:schemeClr val="accent2">
                    <a:lumMod val="75000"/>
                  </a:schemeClr>
                </a:solidFill>
              </a:defRPr>
            </a:lvl1pPr>
            <a:lvl2pPr marL="685800" indent="0">
              <a:buNone/>
              <a:defRPr sz="285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8/26/24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445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3630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923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9144000"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07008" y="3365743"/>
            <a:ext cx="6729984" cy="1712246"/>
          </a:xfrm>
          <a:solidFill>
            <a:srgbClr val="FFFFFF"/>
          </a:solidFill>
          <a:ln>
            <a:solidFill>
              <a:srgbClr val="404040"/>
            </a:solidFill>
          </a:ln>
        </p:spPr>
        <p:txBody>
          <a:bodyPr anchor="ctr" anchorCtr="1">
            <a:normAutofit/>
          </a:bodyPr>
          <a:lstStyle>
            <a:lvl1pPr>
              <a:defRPr sz="33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10104120" y="1207008"/>
            <a:ext cx="7223760" cy="7872984"/>
          </a:xfrm>
        </p:spPr>
        <p:txBody>
          <a:bodyPr>
            <a:normAutofit/>
          </a:bodyPr>
          <a:lstStyle>
            <a:lvl1pPr>
              <a:defRPr sz="285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3352" y="5324877"/>
            <a:ext cx="5692140" cy="3291054"/>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9" name="Date Placeholder 8"/>
          <p:cNvSpPr>
            <a:spLocks noGrp="1"/>
          </p:cNvSpPr>
          <p:nvPr>
            <p:ph type="dt" sz="half" idx="10"/>
          </p:nvPr>
        </p:nvSpPr>
        <p:spPr/>
        <p:txBody>
          <a:bodyPr/>
          <a:lstStyle/>
          <a:p>
            <a:fld id="{1D8BD707-D9CF-40AE-B4C6-C98DA3205C09}" type="datetimeFigureOut">
              <a:rPr lang="en-US" smtClean="0"/>
              <a:pPr/>
              <a:t>8/26/24</a:t>
            </a:fld>
            <a:endParaRPr lang="en-US"/>
          </a:p>
        </p:txBody>
      </p:sp>
      <p:sp>
        <p:nvSpPr>
          <p:cNvPr id="10" name="Footer Placeholder 9"/>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0462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9143999"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1212785" y="3365742"/>
            <a:ext cx="6742497" cy="1701960"/>
          </a:xfrm>
          <a:solidFill>
            <a:srgbClr val="FFFFFF"/>
          </a:solidFill>
          <a:ln>
            <a:solidFill>
              <a:srgbClr val="404040"/>
            </a:solidFill>
          </a:ln>
        </p:spPr>
        <p:txBody>
          <a:bodyPr anchor="ctr" anchorCtr="1">
            <a:noAutofit/>
          </a:bodyPr>
          <a:lstStyle>
            <a:lvl1pPr>
              <a:defRPr sz="33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3999" y="0"/>
            <a:ext cx="9153146" cy="10287000"/>
          </a:xfrm>
          <a:solidFill>
            <a:schemeClr val="bg1">
              <a:lumMod val="75000"/>
            </a:schemeClr>
          </a:solidFill>
        </p:spPr>
        <p:txBody>
          <a:bodyPr anchor="t"/>
          <a:lstStyle>
            <a:lvl1pPr marL="0" indent="0">
              <a:buNone/>
              <a:defRPr sz="4800">
                <a:solidFill>
                  <a:schemeClr val="bg1">
                    <a:lumMod val="85000"/>
                    <a:lumOff val="15000"/>
                  </a:schemeClr>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73352" y="5324878"/>
            <a:ext cx="5692140" cy="3291056"/>
          </a:xfrm>
        </p:spPr>
        <p:txBody>
          <a:bodyPr anchor="t" anchorCtr="1">
            <a:normAutofit/>
          </a:bodyPr>
          <a:lstStyle>
            <a:lvl1pPr marL="0" indent="0" algn="ctr">
              <a:buNone/>
              <a:defRPr sz="2250">
                <a:solidFill>
                  <a:srgbClr val="FFFF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pPr/>
              <a:t>8/26/24</a:t>
            </a:fld>
            <a:endParaRPr lang="en-US"/>
          </a:p>
        </p:txBody>
      </p:sp>
      <p:sp>
        <p:nvSpPr>
          <p:cNvPr id="9" name="Footer Placeholder 8"/>
          <p:cNvSpPr>
            <a:spLocks noGrp="1"/>
          </p:cNvSpPr>
          <p:nvPr>
            <p:ph type="ftr" sz="quarter" idx="11"/>
          </p:nvPr>
        </p:nvSpPr>
        <p:spPr>
          <a:xfrm>
            <a:off x="1207009" y="9354312"/>
            <a:ext cx="7687196" cy="48006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6950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346704" y="1447038"/>
            <a:ext cx="11594592" cy="178308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46704" y="3957067"/>
            <a:ext cx="11594592" cy="4652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732144" y="9358224"/>
            <a:ext cx="4130619" cy="485952"/>
          </a:xfrm>
          <a:prstGeom prst="rect">
            <a:avLst/>
          </a:prstGeom>
        </p:spPr>
        <p:txBody>
          <a:bodyPr vert="horz" lIns="91440" tIns="45720" rIns="91440" bIns="45720" rtlCol="0" anchor="ctr"/>
          <a:lstStyle>
            <a:lvl1pPr algn="r">
              <a:defRPr sz="1575">
                <a:solidFill>
                  <a:schemeClr val="tx1">
                    <a:alpha val="70000"/>
                  </a:schemeClr>
                </a:solidFill>
              </a:defRPr>
            </a:lvl1pPr>
          </a:lstStyle>
          <a:p>
            <a:fld id="{1D8BD707-D9CF-40AE-B4C6-C98DA3205C09}" type="datetimeFigureOut">
              <a:rPr lang="en-US" smtClean="0"/>
              <a:pPr/>
              <a:t>8/26/24</a:t>
            </a:fld>
            <a:endParaRPr lang="en-US"/>
          </a:p>
        </p:txBody>
      </p:sp>
      <p:sp>
        <p:nvSpPr>
          <p:cNvPr id="5" name="Footer Placeholder 4"/>
          <p:cNvSpPr>
            <a:spLocks noGrp="1"/>
          </p:cNvSpPr>
          <p:nvPr>
            <p:ph type="ftr" sz="quarter" idx="3"/>
          </p:nvPr>
        </p:nvSpPr>
        <p:spPr>
          <a:xfrm>
            <a:off x="2400301" y="9354312"/>
            <a:ext cx="8851784" cy="480060"/>
          </a:xfrm>
          <a:prstGeom prst="rect">
            <a:avLst/>
          </a:prstGeom>
        </p:spPr>
        <p:txBody>
          <a:bodyPr vert="horz" lIns="91440" tIns="45720" rIns="91440" bIns="45720" rtlCol="0" anchor="ctr"/>
          <a:lstStyle>
            <a:lvl1pPr algn="l">
              <a:defRPr sz="1575">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6138383" y="9326880"/>
            <a:ext cx="548640" cy="548640"/>
          </a:xfrm>
          <a:prstGeom prst="ellipse">
            <a:avLst/>
          </a:prstGeom>
          <a:solidFill>
            <a:srgbClr val="1D1D1D">
              <a:alpha val="70000"/>
            </a:srgbClr>
          </a:solidFill>
        </p:spPr>
        <p:txBody>
          <a:bodyPr vert="horz" lIns="18288" tIns="45720" rIns="18288" bIns="45720" rtlCol="0" anchor="ctr">
            <a:noAutofit/>
          </a:bodyPr>
          <a:lstStyle>
            <a:lvl1pPr algn="ctr">
              <a:defRPr sz="1650" spc="0" baseline="0">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250241795"/>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ctr" defTabSz="1371600" rtl="0" eaLnBrk="1" latinLnBrk="0" hangingPunct="1">
        <a:lnSpc>
          <a:spcPct val="90000"/>
        </a:lnSpc>
        <a:spcBef>
          <a:spcPct val="0"/>
        </a:spcBef>
        <a:buNone/>
        <a:defRPr sz="4200" kern="1200" cap="all" spc="300" baseline="0">
          <a:solidFill>
            <a:srgbClr val="262626"/>
          </a:solidFill>
          <a:latin typeface="+mj-lt"/>
          <a:ea typeface="+mj-ea"/>
          <a:cs typeface="+mj-cs"/>
        </a:defRPr>
      </a:lvl1pPr>
    </p:titleStyle>
    <p:bodyStyle>
      <a:lvl1pPr marL="342900" indent="-342900" algn="l" defTabSz="1371600" rtl="0" eaLnBrk="1" latinLnBrk="0" hangingPunct="1">
        <a:lnSpc>
          <a:spcPct val="100000"/>
        </a:lnSpc>
        <a:spcBef>
          <a:spcPts val="1500"/>
        </a:spcBef>
        <a:buClr>
          <a:schemeClr val="accent2"/>
        </a:buClr>
        <a:buFont typeface="Arial" panose="020B0604020202020204" pitchFamily="34" charset="0"/>
        <a:buChar char="•"/>
        <a:defRPr sz="2700" kern="1200">
          <a:solidFill>
            <a:schemeClr val="tx1">
              <a:lumMod val="85000"/>
              <a:lumOff val="15000"/>
            </a:schemeClr>
          </a:solidFill>
          <a:latin typeface="+mn-lt"/>
          <a:ea typeface="+mn-ea"/>
          <a:cs typeface="+mn-cs"/>
        </a:defRPr>
      </a:lvl1pPr>
      <a:lvl2pPr marL="6858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0287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3pPr>
      <a:lvl4pPr marL="13716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4pPr>
      <a:lvl5pPr marL="171450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lumMod val="85000"/>
              <a:lumOff val="15000"/>
            </a:schemeClr>
          </a:solidFill>
          <a:latin typeface="+mn-lt"/>
          <a:ea typeface="+mn-ea"/>
          <a:cs typeface="+mn-cs"/>
        </a:defRPr>
      </a:lvl5pPr>
      <a:lvl6pPr marL="196929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2226470"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2486025"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8pPr>
      <a:lvl9pPr marL="2824163" indent="-342900" algn="l" defTabSz="1371600" rtl="0" eaLnBrk="1" latinLnBrk="0" hangingPunct="1">
        <a:lnSpc>
          <a:spcPct val="100000"/>
        </a:lnSpc>
        <a:spcBef>
          <a:spcPts val="1500"/>
        </a:spcBef>
        <a:buClr>
          <a:schemeClr val="accent2"/>
        </a:buClr>
        <a:buFont typeface="Arial" panose="020B0604020202020204" pitchFamily="34" charset="0"/>
        <a:buChar char="•"/>
        <a:defRPr sz="2400" kern="1200" baseline="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NP"/>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883989"/>
            <a:ext cx="5482998" cy="4212500"/>
          </a:xfrm>
          <a:prstGeom prst="rect">
            <a:avLst/>
          </a:prstGeom>
        </p:spPr>
        <p:txBody>
          <a:bodyPr lIns="0" tIns="0" rIns="0" bIns="0" rtlCol="0" anchor="t">
            <a:spAutoFit/>
          </a:bodyPr>
          <a:lstStyle/>
          <a:p>
            <a:pPr algn="ctr">
              <a:lnSpc>
                <a:spcPts val="11059"/>
              </a:lnSpc>
            </a:pPr>
            <a:r>
              <a:rPr lang="en-US" sz="7200" spc="-105" dirty="0">
                <a:solidFill>
                  <a:srgbClr val="FFFFFF"/>
                </a:solidFill>
                <a:latin typeface="Graphik Regular" panose="020B0503030202060203" pitchFamily="34" charset="0"/>
              </a:rPr>
              <a:t>Social Buzz:</a:t>
            </a:r>
          </a:p>
          <a:p>
            <a:pPr algn="ctr">
              <a:lnSpc>
                <a:spcPts val="11059"/>
              </a:lnSpc>
            </a:pPr>
            <a:r>
              <a:rPr lang="en-US" sz="7200" spc="-105" dirty="0">
                <a:solidFill>
                  <a:srgbClr val="FFFFFF"/>
                </a:solidFill>
                <a:latin typeface="Graphik Regular" panose="020B0503030202060203" pitchFamily="34" charset="0"/>
              </a:rPr>
              <a:t>Content Analysis </a:t>
            </a:r>
            <a:endParaRPr lang="en-US" sz="66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98B8D50-6924-59AA-3609-D0162B13B677}"/>
              </a:ext>
            </a:extLst>
          </p:cNvPr>
          <p:cNvSpPr txBox="1"/>
          <p:nvPr/>
        </p:nvSpPr>
        <p:spPr>
          <a:xfrm>
            <a:off x="11049000" y="1333500"/>
            <a:ext cx="5410200" cy="2031325"/>
          </a:xfrm>
          <a:prstGeom prst="rect">
            <a:avLst/>
          </a:prstGeom>
          <a:noFill/>
        </p:spPr>
        <p:txBody>
          <a:bodyPr wrap="square" rtlCol="0">
            <a:spAutoFit/>
          </a:bodyPr>
          <a:lstStyle/>
          <a:p>
            <a:r>
              <a:rPr lang="en-NP" dirty="0"/>
              <a:t>This analysis of content of Social Buzz helped us understand the 5 top categories and now this can be used to streamline and focus more on adding content for these categories. </a:t>
            </a:r>
          </a:p>
          <a:p>
            <a:r>
              <a:rPr lang="en-NP" dirty="0"/>
              <a:t>Furthermore, Social Buzz can use the help of big data technologies by focusing on content that is relevant. </a:t>
            </a:r>
          </a:p>
          <a:p>
            <a:endParaRPr lang="en-NP"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NP"/>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809296" y="1028700"/>
            <a:ext cx="13014891" cy="8014867"/>
            <a:chOff x="0" y="0"/>
            <a:chExt cx="11564591" cy="780958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5511419"/>
            </a:xfrm>
            <a:prstGeom prst="rect">
              <a:avLst/>
            </a:prstGeom>
          </p:spPr>
          <p:txBody>
            <a:bodyPr lIns="0" tIns="0" rIns="0" bIns="0" rtlCol="0" anchor="t">
              <a:spAutoFit/>
            </a:bodyPr>
            <a:lstStyle/>
            <a:p>
              <a:pPr algn="l"/>
              <a:r>
                <a:rPr lang="en-US" sz="1900" b="1" spc="-19" dirty="0">
                  <a:solidFill>
                    <a:srgbClr val="000000"/>
                  </a:solidFill>
                  <a:latin typeface="Graphik Regular" panose="020B0503030202060203" pitchFamily="34" charset="0"/>
                </a:rPr>
                <a:t>Project recap</a:t>
              </a:r>
              <a:r>
                <a:rPr lang="en-US" sz="1900" spc="-19" dirty="0">
                  <a:solidFill>
                    <a:srgbClr val="000000"/>
                  </a:solidFill>
                  <a:latin typeface="Graphik Regular" panose="020B0503030202060203" pitchFamily="34" charset="0"/>
                </a:rPr>
                <a:t>: </a:t>
              </a:r>
            </a:p>
            <a:p>
              <a:pPr algn="l"/>
              <a:r>
                <a:rPr lang="en-US" sz="2000" b="0" i="0" u="none" strike="noStrike" dirty="0">
                  <a:solidFill>
                    <a:srgbClr val="000000"/>
                  </a:solidFill>
                  <a:effectLst/>
                  <a:latin typeface="-webkit-standard"/>
                </a:rPr>
                <a:t>This project focused on helping </a:t>
              </a:r>
              <a:r>
                <a:rPr lang="en-US" sz="2000" b="0" i="0" u="none" strike="noStrike" dirty="0" err="1">
                  <a:solidFill>
                    <a:srgbClr val="000000"/>
                  </a:solidFill>
                  <a:effectLst/>
                  <a:latin typeface="-webkit-standard"/>
                </a:rPr>
                <a:t>Socialbuzz</a:t>
              </a:r>
              <a:r>
                <a:rPr lang="en-US" sz="2000" b="0" i="0" u="none" strike="noStrike" dirty="0">
                  <a:solidFill>
                    <a:srgbClr val="000000"/>
                  </a:solidFill>
                  <a:effectLst/>
                  <a:latin typeface="-webkit-standard"/>
                </a:rPr>
                <a:t>, a social media company, manage large datasets to make informed decisions, particularly regarding an IPO and identifying the top 5 content categories.</a:t>
              </a:r>
              <a:endParaRPr lang="en-US" sz="1900" spc="-19" dirty="0">
                <a:solidFill>
                  <a:srgbClr val="000000"/>
                </a:solidFill>
                <a:latin typeface="Graphik Regular" panose="020B0503030202060203" pitchFamily="34" charset="0"/>
              </a:endParaRPr>
            </a:p>
            <a:p>
              <a:pPr>
                <a:lnSpc>
                  <a:spcPts val="2660"/>
                </a:lnSpc>
              </a:pPr>
              <a:r>
                <a:rPr lang="en-US" sz="1900" b="1" spc="-19" dirty="0">
                  <a:solidFill>
                    <a:srgbClr val="000000"/>
                  </a:solidFill>
                  <a:latin typeface="Graphik Regular" panose="020B0503030202060203" pitchFamily="34" charset="0"/>
                </a:rPr>
                <a:t>Problem: </a:t>
              </a:r>
            </a:p>
            <a:p>
              <a:pPr>
                <a:lnSpc>
                  <a:spcPts val="2660"/>
                </a:lnSpc>
              </a:pPr>
              <a:r>
                <a:rPr lang="en-US" sz="2000" b="0" i="0" u="none" strike="noStrike" dirty="0">
                  <a:solidFill>
                    <a:srgbClr val="000000"/>
                  </a:solidFill>
                  <a:effectLst/>
                  <a:latin typeface="-webkit-standard"/>
                </a:rPr>
                <a:t>The primary challenge was handling large datasets by extracting, cleaning, and analyzing the data to support critical business decisions.</a:t>
              </a:r>
              <a:endParaRPr lang="en-US" sz="1900" b="0" i="0" u="none" strike="noStrike" spc="-19" dirty="0">
                <a:solidFill>
                  <a:srgbClr val="000000"/>
                </a:solidFill>
                <a:effectLst/>
                <a:latin typeface="Graphik Regular" panose="020B0503030202060203" pitchFamily="34" charset="0"/>
              </a:endParaRPr>
            </a:p>
            <a:p>
              <a:r>
                <a:rPr lang="en-US" sz="2000" b="1" dirty="0"/>
                <a:t>The Analytics Team</a:t>
              </a:r>
              <a:r>
                <a:rPr lang="en-US" sz="2000" dirty="0"/>
                <a:t>: </a:t>
              </a:r>
            </a:p>
            <a:p>
              <a:r>
                <a:rPr lang="en-US" sz="2000" dirty="0"/>
                <a:t>As a key member of the analytics team, I was responsible for data extraction, cleaning, and deriving actionable insights.</a:t>
              </a:r>
            </a:p>
            <a:p>
              <a:r>
                <a:rPr lang="en-US" sz="2000" b="1" dirty="0"/>
                <a:t>Process</a:t>
              </a:r>
              <a:r>
                <a:rPr lang="en-US" sz="2000" dirty="0"/>
                <a:t>: </a:t>
              </a:r>
            </a:p>
            <a:p>
              <a:r>
                <a:rPr lang="en-US" sz="2000" dirty="0"/>
                <a:t>We systematically extracted, cleaned, and analyzed the data to ensure its accuracy and relevance for making informed decisions.</a:t>
              </a:r>
            </a:p>
            <a:p>
              <a:r>
                <a:rPr lang="en-US" sz="2000" b="1" dirty="0"/>
                <a:t>Insights</a:t>
              </a:r>
              <a:r>
                <a:rPr lang="en-US" sz="2000" dirty="0"/>
                <a:t>:</a:t>
              </a:r>
            </a:p>
            <a:p>
              <a:r>
                <a:rPr lang="en-US" sz="2000" dirty="0"/>
                <a:t>The analysis uncovered the top 5 content categories that could significantly drive user engagement and influence strategic planning.</a:t>
              </a:r>
            </a:p>
            <a:p>
              <a:r>
                <a:rPr lang="en-US" sz="2000" b="1" dirty="0"/>
                <a:t>Summary</a:t>
              </a:r>
              <a:r>
                <a:rPr lang="en-US" sz="2000" dirty="0"/>
                <a:t>: </a:t>
              </a:r>
            </a:p>
            <a:p>
              <a:r>
                <a:rPr lang="en-US" sz="2000" dirty="0"/>
                <a:t>Successfully retrieved, cleaned, and analyzed large datasets, providing critical insights that supported </a:t>
              </a:r>
              <a:r>
                <a:rPr lang="en-US" sz="2000" dirty="0" err="1"/>
                <a:t>Socialbuzz's</a:t>
              </a:r>
              <a:r>
                <a:rPr lang="en-US" sz="2000" dirty="0"/>
                <a:t> IPO considerations and content strategy.</a:t>
              </a:r>
            </a:p>
            <a:p>
              <a:pPr>
                <a:lnSpc>
                  <a:spcPts val="2660"/>
                </a:lnSpc>
              </a:pPr>
              <a:endParaRPr lang="en-US" sz="1900" b="0" i="0" u="none" strike="noStrike" spc="-19" dirty="0">
                <a:solidFill>
                  <a:srgbClr val="000000"/>
                </a:solidFill>
                <a:effectLst/>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420896" y="1828712"/>
            <a:ext cx="11342283" cy="6275832"/>
          </a:xfrm>
          <a:prstGeom prst="rect">
            <a:avLst/>
          </a:prstGeom>
          <a:solidFill>
            <a:schemeClr val="bg1"/>
          </a:solidFill>
        </p:spPr>
        <p:txBody>
          <a:bodyPr/>
          <a:lstStyle/>
          <a:p>
            <a:r>
              <a:rPr lang="en-US" sz="2800" b="1" dirty="0"/>
              <a:t>Client Background</a:t>
            </a:r>
            <a:r>
              <a:rPr lang="en-US" sz="2800" dirty="0"/>
              <a:t>: Social Buzz, founded in 2010, has scaled to 500M+ active users, focusing on anonymous, content-centric user engagement.</a:t>
            </a:r>
          </a:p>
          <a:p>
            <a:r>
              <a:rPr lang="en-US" sz="2800" b="1" dirty="0"/>
              <a:t>Problem Statement</a:t>
            </a:r>
            <a:r>
              <a:rPr lang="en-US" sz="2800" dirty="0"/>
              <a:t>: Rapid growth led to challenges in managing vast unstructured data and preparing for an IPO, requiring external expertise for guidance.</a:t>
            </a:r>
          </a:p>
          <a:p>
            <a:r>
              <a:rPr lang="en-US" sz="2800" b="1" dirty="0"/>
              <a:t>Our Role</a:t>
            </a:r>
            <a:r>
              <a:rPr lang="en-US" sz="2800" dirty="0"/>
              <a:t>: Conducted a comprehensive big data audit, extracted and analyzed sample datasets, and provided strategic recommendations for IPO preparation.</a:t>
            </a:r>
          </a:p>
          <a:p>
            <a:r>
              <a:rPr lang="en-US" sz="2800" b="1" dirty="0"/>
              <a:t>Key Insights</a:t>
            </a:r>
            <a:r>
              <a:rPr lang="en-US" sz="2800" dirty="0"/>
              <a:t>: Identified top 5 content categories driving user engagement and uncovered weak points in technology infrastructure for future scalability.</a:t>
            </a:r>
          </a:p>
          <a:p>
            <a:r>
              <a:rPr lang="en-US" sz="2800" b="1" dirty="0"/>
              <a:t>Outcome</a:t>
            </a:r>
            <a:r>
              <a:rPr lang="en-US" sz="2800" dirty="0"/>
              <a:t>: Delivered actionable insights and recommendations that positioned Social Buzz for successful scaling and a smooth IPO process.</a:t>
            </a:r>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35936" y="1813751"/>
            <a:ext cx="6060027" cy="6072947"/>
          </a:xfrm>
          <a:prstGeom prst="rect">
            <a:avLst/>
          </a:prstGeom>
        </p:spPr>
      </p:pic>
      <p:sp>
        <p:nvSpPr>
          <p:cNvPr id="33" name="TextBox 33"/>
          <p:cNvSpPr txBox="1"/>
          <p:nvPr/>
        </p:nvSpPr>
        <p:spPr>
          <a:xfrm>
            <a:off x="924962" y="3735522"/>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80584" y="1852149"/>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AutoShape 31">
            <a:extLst>
              <a:ext uri="{FF2B5EF4-FFF2-40B4-BE49-F238E27FC236}">
                <a16:creationId xmlns:a16="http://schemas.microsoft.com/office/drawing/2014/main" id="{5C880AC5-F08D-6E33-55DE-74574AC7F912}"/>
              </a:ext>
            </a:extLst>
          </p:cNvPr>
          <p:cNvSpPr/>
          <p:nvPr/>
        </p:nvSpPr>
        <p:spPr>
          <a:xfrm>
            <a:off x="96547" y="3094544"/>
            <a:ext cx="9733253" cy="6786303"/>
          </a:xfrm>
          <a:prstGeom prst="rect">
            <a:avLst/>
          </a:prstGeom>
          <a:solidFill>
            <a:schemeClr val="bg1"/>
          </a:solidFill>
        </p:spPr>
        <p:txBody>
          <a:bodyPr/>
          <a:lstStyle/>
          <a:p>
            <a:r>
              <a:rPr lang="en-US" sz="2800" b="1" dirty="0"/>
              <a:t>Data Overload: </a:t>
            </a:r>
          </a:p>
          <a:p>
            <a:r>
              <a:rPr lang="en-US" sz="2800" dirty="0"/>
              <a:t>Managing over 100,000 daily pieces of unstructured content, from text to videos, is challenging.</a:t>
            </a:r>
          </a:p>
          <a:p>
            <a:r>
              <a:rPr lang="en-US" sz="2800" b="1" dirty="0"/>
              <a:t>Scaling Issues:</a:t>
            </a:r>
          </a:p>
          <a:p>
            <a:r>
              <a:rPr lang="en-US" sz="2800" dirty="0"/>
              <a:t>Rapid growth to 500M+ users has stretched their resources and infrastructure.</a:t>
            </a:r>
          </a:p>
          <a:p>
            <a:r>
              <a:rPr lang="en-US" sz="2800" b="1" dirty="0"/>
              <a:t>IPO Preparation: </a:t>
            </a:r>
          </a:p>
          <a:p>
            <a:r>
              <a:rPr lang="en-US" sz="2800" dirty="0"/>
              <a:t>They need help navigating the complex process of going public next year.</a:t>
            </a:r>
          </a:p>
          <a:p>
            <a:r>
              <a:rPr lang="en-US" sz="2800" b="1" dirty="0"/>
              <a:t>Technology Strain: </a:t>
            </a:r>
          </a:p>
          <a:p>
            <a:r>
              <a:rPr lang="en-US" sz="2800" dirty="0"/>
              <a:t>Their current systems are struggling to handle the growing data volume.</a:t>
            </a:r>
          </a:p>
          <a:p>
            <a:r>
              <a:rPr lang="en-US" sz="2800" b="1" dirty="0"/>
              <a:t>Best Practices Needed: </a:t>
            </a:r>
          </a:p>
          <a:p>
            <a:r>
              <a:rPr lang="en-US" sz="2800" dirty="0"/>
              <a:t>They lack experience in large-scale data management, essential for future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NP"/>
          </a:p>
        </p:txBody>
      </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6A03D4AE-9310-26D1-6FBC-6C07AEB97492}"/>
              </a:ext>
            </a:extLst>
          </p:cNvPr>
          <p:cNvSpPr txBox="1"/>
          <p:nvPr/>
        </p:nvSpPr>
        <p:spPr>
          <a:xfrm>
            <a:off x="11018172" y="1825526"/>
            <a:ext cx="6507828" cy="5355312"/>
          </a:xfrm>
          <a:prstGeom prst="rect">
            <a:avLst/>
          </a:prstGeom>
          <a:noFill/>
        </p:spPr>
        <p:txBody>
          <a:bodyPr wrap="square" rtlCol="0">
            <a:spAutoFit/>
          </a:bodyPr>
          <a:lstStyle/>
          <a:p>
            <a:pPr algn="l"/>
            <a:r>
              <a:rPr lang="en-US" b="1" i="0" u="none" strike="noStrike" dirty="0">
                <a:solidFill>
                  <a:srgbClr val="000000"/>
                </a:solidFill>
                <a:effectLst/>
              </a:rPr>
              <a:t>Data Analyst(Isha KC)</a:t>
            </a:r>
          </a:p>
          <a:p>
            <a:pPr algn="l">
              <a:buFont typeface="Arial" panose="020B0604020202020204" pitchFamily="34" charset="0"/>
              <a:buChar char="•"/>
            </a:pPr>
            <a:r>
              <a:rPr lang="en-US" b="1" i="0" u="none" strike="noStrike" dirty="0">
                <a:solidFill>
                  <a:srgbClr val="000000"/>
                </a:solidFill>
                <a:effectLst/>
              </a:rPr>
              <a:t>Primary Responsibility</a:t>
            </a:r>
            <a:r>
              <a:rPr lang="en-US" b="0" i="0" u="none" strike="noStrike" dirty="0">
                <a:solidFill>
                  <a:srgbClr val="000000"/>
                </a:solidFill>
                <a:effectLst/>
              </a:rPr>
              <a:t>: Conduct hands-on data analysis</a:t>
            </a:r>
          </a:p>
          <a:p>
            <a:pPr algn="l">
              <a:buFont typeface="Arial" panose="020B0604020202020204" pitchFamily="34" charset="0"/>
              <a:buChar char="•"/>
            </a:pPr>
            <a:r>
              <a:rPr lang="en-US" b="1" i="0" u="none" strike="noStrike" dirty="0">
                <a:solidFill>
                  <a:srgbClr val="000000"/>
                </a:solidFill>
                <a:effectLst/>
              </a:rPr>
              <a:t>Key Task</a:t>
            </a:r>
            <a:r>
              <a:rPr lang="en-US" b="0" i="0" u="none" strike="noStrike" dirty="0">
                <a:solidFill>
                  <a:srgbClr val="000000"/>
                </a:solidFill>
                <a:effectLst/>
              </a:rPr>
              <a:t>: Translate project requirements into actionable insights</a:t>
            </a:r>
          </a:p>
          <a:p>
            <a:pPr algn="l">
              <a:buFont typeface="Arial" panose="020B0604020202020204" pitchFamily="34" charset="0"/>
              <a:buChar char="•"/>
            </a:pPr>
            <a:r>
              <a:rPr lang="en-US" b="1" i="0" u="none" strike="noStrike" dirty="0">
                <a:solidFill>
                  <a:srgbClr val="000000"/>
                </a:solidFill>
                <a:effectLst/>
              </a:rPr>
              <a:t>Focus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Ensure data cleanliness and accuracy</a:t>
            </a:r>
          </a:p>
          <a:p>
            <a:pPr marL="742950" lvl="1" indent="-285750" algn="l">
              <a:buFont typeface="Arial" panose="020B0604020202020204" pitchFamily="34" charset="0"/>
              <a:buChar char="•"/>
            </a:pPr>
            <a:r>
              <a:rPr lang="en-US" b="0" i="0" u="none" strike="noStrike" dirty="0">
                <a:solidFill>
                  <a:srgbClr val="000000"/>
                </a:solidFill>
                <a:effectLst/>
              </a:rPr>
              <a:t>Make data useful for decision-making</a:t>
            </a:r>
          </a:p>
          <a:p>
            <a:pPr algn="l">
              <a:buFont typeface="Arial" panose="020B0604020202020204" pitchFamily="34" charset="0"/>
              <a:buChar char="•"/>
            </a:pPr>
            <a:r>
              <a:rPr lang="en-US" b="1" i="0" u="none" strike="noStrike" dirty="0">
                <a:solidFill>
                  <a:srgbClr val="000000"/>
                </a:solidFill>
                <a:effectLst/>
              </a:rPr>
              <a:t>Outcome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Deliver insights that drive strategic decisions</a:t>
            </a:r>
          </a:p>
          <a:p>
            <a:pPr marL="742950" lvl="1" indent="-285750" algn="l">
              <a:buFont typeface="Arial" panose="020B0604020202020204" pitchFamily="34" charset="0"/>
              <a:buChar char="•"/>
            </a:pPr>
            <a:r>
              <a:rPr lang="en-US" b="0" i="0" u="none" strike="noStrike" dirty="0">
                <a:solidFill>
                  <a:srgbClr val="000000"/>
                </a:solidFill>
                <a:effectLst/>
              </a:rPr>
              <a:t>Support project goals</a:t>
            </a:r>
          </a:p>
          <a:p>
            <a:pPr lvl="1" algn="l"/>
            <a:endParaRPr lang="en-US" b="0" i="0" u="none" strike="noStrike" dirty="0">
              <a:solidFill>
                <a:srgbClr val="000000"/>
              </a:solidFill>
              <a:effectLst/>
            </a:endParaRPr>
          </a:p>
          <a:p>
            <a:pPr algn="l"/>
            <a:r>
              <a:rPr lang="en-US" b="1" i="0" u="none" strike="noStrike" dirty="0">
                <a:solidFill>
                  <a:srgbClr val="000000"/>
                </a:solidFill>
                <a:effectLst/>
              </a:rPr>
              <a:t>Data Scientist (Michelle Grove)</a:t>
            </a:r>
          </a:p>
          <a:p>
            <a:pPr algn="l">
              <a:buFont typeface="Arial" panose="020B0604020202020204" pitchFamily="34" charset="0"/>
              <a:buChar char="•"/>
            </a:pPr>
            <a:r>
              <a:rPr lang="en-US" b="1" i="0" u="none" strike="noStrike" dirty="0">
                <a:solidFill>
                  <a:srgbClr val="000000"/>
                </a:solidFill>
                <a:effectLst/>
              </a:rPr>
              <a:t>Primary Responsibility</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Collaborate with the data team</a:t>
            </a:r>
          </a:p>
          <a:p>
            <a:pPr marL="742950" lvl="1" indent="-285750" algn="l">
              <a:buFont typeface="Arial" panose="020B0604020202020204" pitchFamily="34" charset="0"/>
              <a:buChar char="•"/>
            </a:pPr>
            <a:r>
              <a:rPr lang="en-US" b="0" i="0" u="none" strike="noStrike" dirty="0">
                <a:solidFill>
                  <a:srgbClr val="000000"/>
                </a:solidFill>
                <a:effectLst/>
              </a:rPr>
              <a:t>Develop predictive models and algorithms</a:t>
            </a:r>
          </a:p>
          <a:p>
            <a:pPr algn="l">
              <a:buFont typeface="Arial" panose="020B0604020202020204" pitchFamily="34" charset="0"/>
              <a:buChar char="•"/>
            </a:pPr>
            <a:r>
              <a:rPr lang="en-US" b="1" i="0" u="none" strike="noStrike" dirty="0">
                <a:solidFill>
                  <a:srgbClr val="000000"/>
                </a:solidFill>
                <a:effectLst/>
              </a:rPr>
              <a:t>Key Task</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Forecast future active users</a:t>
            </a:r>
          </a:p>
          <a:p>
            <a:pPr marL="742950" lvl="1" indent="-285750" algn="l">
              <a:buFont typeface="Arial" panose="020B0604020202020204" pitchFamily="34" charset="0"/>
              <a:buChar char="•"/>
            </a:pPr>
            <a:r>
              <a:rPr lang="en-US" b="0" i="0" u="none" strike="noStrike" dirty="0">
                <a:solidFill>
                  <a:srgbClr val="000000"/>
                </a:solidFill>
                <a:effectLst/>
              </a:rPr>
              <a:t>Create scalable solutions for client needs</a:t>
            </a:r>
          </a:p>
          <a:p>
            <a:pPr algn="l">
              <a:buFont typeface="Arial" panose="020B0604020202020204" pitchFamily="34" charset="0"/>
              <a:buChar char="•"/>
            </a:pPr>
            <a:r>
              <a:rPr lang="en-US" b="1" i="0" u="none" strike="noStrike" dirty="0">
                <a:solidFill>
                  <a:srgbClr val="000000"/>
                </a:solidFill>
                <a:effectLst/>
              </a:rPr>
              <a:t>Outcome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Provide forecasts and models to guide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NP"/>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NP"/>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NP"/>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NP"/>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NP"/>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3E3419B-4802-25F4-F3D6-F883A0159C9D}"/>
              </a:ext>
            </a:extLst>
          </p:cNvPr>
          <p:cNvSpPr txBox="1"/>
          <p:nvPr/>
        </p:nvSpPr>
        <p:spPr>
          <a:xfrm>
            <a:off x="3860431" y="1160670"/>
            <a:ext cx="8153400" cy="523220"/>
          </a:xfrm>
          <a:prstGeom prst="rect">
            <a:avLst/>
          </a:prstGeom>
          <a:noFill/>
        </p:spPr>
        <p:txBody>
          <a:bodyPr wrap="square" rtlCol="0">
            <a:spAutoFit/>
          </a:bodyPr>
          <a:lstStyle/>
          <a:p>
            <a:r>
              <a:rPr lang="en-NP" sz="2800" dirty="0">
                <a:solidFill>
                  <a:schemeClr val="bg1"/>
                </a:solidFill>
              </a:rPr>
              <a:t>Understanding the Project Brief</a:t>
            </a:r>
          </a:p>
        </p:txBody>
      </p:sp>
      <p:sp>
        <p:nvSpPr>
          <p:cNvPr id="43" name="TextBox 42">
            <a:extLst>
              <a:ext uri="{FF2B5EF4-FFF2-40B4-BE49-F238E27FC236}">
                <a16:creationId xmlns:a16="http://schemas.microsoft.com/office/drawing/2014/main" id="{ABC426E4-E453-F3D8-C8C1-D737BC5732E1}"/>
              </a:ext>
            </a:extLst>
          </p:cNvPr>
          <p:cNvSpPr txBox="1"/>
          <p:nvPr/>
        </p:nvSpPr>
        <p:spPr>
          <a:xfrm>
            <a:off x="11207849" y="7972110"/>
            <a:ext cx="8153400" cy="523220"/>
          </a:xfrm>
          <a:prstGeom prst="rect">
            <a:avLst/>
          </a:prstGeom>
          <a:noFill/>
        </p:spPr>
        <p:txBody>
          <a:bodyPr wrap="square" rtlCol="0">
            <a:spAutoFit/>
          </a:bodyPr>
          <a:lstStyle/>
          <a:p>
            <a:r>
              <a:rPr lang="en-NP" sz="2800" dirty="0">
                <a:solidFill>
                  <a:schemeClr val="bg1"/>
                </a:solidFill>
              </a:rPr>
              <a:t>Sharing Insights and Presentation</a:t>
            </a:r>
          </a:p>
        </p:txBody>
      </p:sp>
      <p:sp>
        <p:nvSpPr>
          <p:cNvPr id="44" name="TextBox 43">
            <a:extLst>
              <a:ext uri="{FF2B5EF4-FFF2-40B4-BE49-F238E27FC236}">
                <a16:creationId xmlns:a16="http://schemas.microsoft.com/office/drawing/2014/main" id="{6579C6DD-ED01-D9E4-AD2F-B5157327F6ED}"/>
              </a:ext>
            </a:extLst>
          </p:cNvPr>
          <p:cNvSpPr txBox="1"/>
          <p:nvPr/>
        </p:nvSpPr>
        <p:spPr>
          <a:xfrm>
            <a:off x="5530190" y="2797568"/>
            <a:ext cx="8153400" cy="523220"/>
          </a:xfrm>
          <a:prstGeom prst="rect">
            <a:avLst/>
          </a:prstGeom>
          <a:noFill/>
        </p:spPr>
        <p:txBody>
          <a:bodyPr wrap="square" rtlCol="0">
            <a:spAutoFit/>
          </a:bodyPr>
          <a:lstStyle/>
          <a:p>
            <a:r>
              <a:rPr lang="en-NP" sz="2800" dirty="0">
                <a:solidFill>
                  <a:schemeClr val="bg1"/>
                </a:solidFill>
              </a:rPr>
              <a:t>Data acquisition</a:t>
            </a:r>
          </a:p>
        </p:txBody>
      </p:sp>
      <p:sp>
        <p:nvSpPr>
          <p:cNvPr id="45" name="TextBox 44">
            <a:extLst>
              <a:ext uri="{FF2B5EF4-FFF2-40B4-BE49-F238E27FC236}">
                <a16:creationId xmlns:a16="http://schemas.microsoft.com/office/drawing/2014/main" id="{500256A9-443B-71EF-CC44-FBDEEC25D154}"/>
              </a:ext>
            </a:extLst>
          </p:cNvPr>
          <p:cNvSpPr txBox="1"/>
          <p:nvPr/>
        </p:nvSpPr>
        <p:spPr>
          <a:xfrm>
            <a:off x="7423401" y="4701905"/>
            <a:ext cx="8153400" cy="523220"/>
          </a:xfrm>
          <a:prstGeom prst="rect">
            <a:avLst/>
          </a:prstGeom>
          <a:noFill/>
        </p:spPr>
        <p:txBody>
          <a:bodyPr wrap="square" rtlCol="0">
            <a:spAutoFit/>
          </a:bodyPr>
          <a:lstStyle/>
          <a:p>
            <a:r>
              <a:rPr lang="en-NP" sz="2800" dirty="0">
                <a:solidFill>
                  <a:schemeClr val="bg1"/>
                </a:solidFill>
              </a:rPr>
              <a:t>Data Cleaning and Modelling</a:t>
            </a:r>
          </a:p>
        </p:txBody>
      </p:sp>
      <p:sp>
        <p:nvSpPr>
          <p:cNvPr id="46" name="TextBox 45">
            <a:extLst>
              <a:ext uri="{FF2B5EF4-FFF2-40B4-BE49-F238E27FC236}">
                <a16:creationId xmlns:a16="http://schemas.microsoft.com/office/drawing/2014/main" id="{53EF1A51-BEE2-027A-2C14-C328113A5918}"/>
              </a:ext>
            </a:extLst>
          </p:cNvPr>
          <p:cNvSpPr txBox="1"/>
          <p:nvPr/>
        </p:nvSpPr>
        <p:spPr>
          <a:xfrm>
            <a:off x="9238497" y="6202316"/>
            <a:ext cx="8153400" cy="523220"/>
          </a:xfrm>
          <a:prstGeom prst="rect">
            <a:avLst/>
          </a:prstGeom>
          <a:noFill/>
        </p:spPr>
        <p:txBody>
          <a:bodyPr wrap="square" rtlCol="0">
            <a:spAutoFit/>
          </a:bodyPr>
          <a:lstStyle/>
          <a:p>
            <a:r>
              <a:rPr lang="en-NP" sz="2800" dirty="0">
                <a:solidFill>
                  <a:schemeClr val="bg1"/>
                </a:solidFill>
              </a:rPr>
              <a:t>Data Analyisis and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pic>
        <p:nvPicPr>
          <p:cNvPr id="15" name="Picture 14" descr="A screenshot of a spreadsheet&#10;&#10;Description automatically generated">
            <a:extLst>
              <a:ext uri="{FF2B5EF4-FFF2-40B4-BE49-F238E27FC236}">
                <a16:creationId xmlns:a16="http://schemas.microsoft.com/office/drawing/2014/main" id="{3F546BFF-AEAF-081C-DB31-2CD60F1906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6015" y="2092021"/>
            <a:ext cx="11782554" cy="76203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NP"/>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0B05576D-59A4-C7C0-CBF3-1A975A80F1C5}"/>
              </a:ext>
            </a:extLst>
          </p:cNvPr>
          <p:cNvSpPr txBox="1"/>
          <p:nvPr/>
        </p:nvSpPr>
        <p:spPr>
          <a:xfrm>
            <a:off x="2824654" y="2105555"/>
            <a:ext cx="14548946" cy="5078313"/>
          </a:xfrm>
          <a:prstGeom prst="rect">
            <a:avLst/>
          </a:prstGeom>
          <a:noFill/>
        </p:spPr>
        <p:txBody>
          <a:bodyPr wrap="square" rtlCol="0">
            <a:spAutoFit/>
          </a:bodyPr>
          <a:lstStyle/>
          <a:p>
            <a:r>
              <a:rPr lang="en-NP" sz="3600" dirty="0"/>
              <a:t>Upon analysis, The top 5 categories are:</a:t>
            </a:r>
          </a:p>
          <a:p>
            <a:pPr marL="742950" indent="-742950">
              <a:buAutoNum type="arabicPeriod"/>
            </a:pPr>
            <a:r>
              <a:rPr lang="en-NP" sz="3600" dirty="0"/>
              <a:t>Animals</a:t>
            </a:r>
          </a:p>
          <a:p>
            <a:pPr marL="742950" indent="-742950">
              <a:buAutoNum type="arabicPeriod"/>
            </a:pPr>
            <a:r>
              <a:rPr lang="en-NP" sz="3600" dirty="0"/>
              <a:t>Science</a:t>
            </a:r>
          </a:p>
          <a:p>
            <a:pPr marL="742950" indent="-742950">
              <a:buAutoNum type="arabicPeriod"/>
            </a:pPr>
            <a:r>
              <a:rPr lang="en-NP" sz="3600" dirty="0"/>
              <a:t>Healthy Eating</a:t>
            </a:r>
          </a:p>
          <a:p>
            <a:pPr marL="742950" indent="-742950">
              <a:buAutoNum type="arabicPeriod"/>
            </a:pPr>
            <a:r>
              <a:rPr lang="en-NP" sz="3600" dirty="0"/>
              <a:t>Technology</a:t>
            </a:r>
          </a:p>
          <a:p>
            <a:pPr marL="742950" indent="-742950">
              <a:buAutoNum type="arabicPeriod"/>
            </a:pPr>
            <a:r>
              <a:rPr lang="en-NP" sz="3600" dirty="0"/>
              <a:t>Food</a:t>
            </a:r>
          </a:p>
          <a:p>
            <a:endParaRPr lang="en-NP" sz="3600" dirty="0"/>
          </a:p>
          <a:p>
            <a:r>
              <a:rPr lang="en-NP" sz="3600" dirty="0"/>
              <a:t>These are all based on the customer likability score based on total points secured in each of the categories.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NP"/>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NP"/>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052EBAFC-0B79-8770-8E33-29A84389F6EA}"/>
              </a:ext>
            </a:extLst>
          </p:cNvPr>
          <p:cNvSpPr txBox="1"/>
          <p:nvPr/>
        </p:nvSpPr>
        <p:spPr>
          <a:xfrm>
            <a:off x="2824654" y="2105555"/>
            <a:ext cx="14548946" cy="5078313"/>
          </a:xfrm>
          <a:prstGeom prst="rect">
            <a:avLst/>
          </a:prstGeom>
          <a:noFill/>
        </p:spPr>
        <p:txBody>
          <a:bodyPr wrap="square" rtlCol="0">
            <a:spAutoFit/>
          </a:bodyPr>
          <a:lstStyle/>
          <a:p>
            <a:r>
              <a:rPr lang="en-NP" sz="3600" dirty="0"/>
              <a:t>How were the insights generated?</a:t>
            </a:r>
          </a:p>
          <a:p>
            <a:endParaRPr lang="en-NP" sz="3600" dirty="0"/>
          </a:p>
          <a:p>
            <a:pPr marL="571500" indent="-571500">
              <a:buFont typeface="Arial" panose="020B0604020202020204" pitchFamily="34" charset="0"/>
              <a:buChar char="•"/>
            </a:pPr>
            <a:r>
              <a:rPr lang="en-NP" sz="3600" dirty="0"/>
              <a:t>I thoroughly cleaned the data available in 3 tables- reactions, content and reaction types. </a:t>
            </a:r>
          </a:p>
          <a:p>
            <a:pPr marL="571500" indent="-571500">
              <a:buFont typeface="Arial" panose="020B0604020202020204" pitchFamily="34" charset="0"/>
              <a:buChar char="•"/>
            </a:pPr>
            <a:r>
              <a:rPr lang="en-NP" sz="3600" dirty="0"/>
              <a:t>Initially to expand further, </a:t>
            </a:r>
            <a:r>
              <a:rPr lang="en-US" sz="3600" dirty="0"/>
              <a:t>I</a:t>
            </a:r>
            <a:r>
              <a:rPr lang="en-NP" sz="3600" dirty="0"/>
              <a:t> used google colab and python to clean and preparation data. However it added further complexity compared to Excel. </a:t>
            </a:r>
          </a:p>
          <a:p>
            <a:pPr marL="571500" indent="-571500">
              <a:buFont typeface="Arial" panose="020B0604020202020204" pitchFamily="34" charset="0"/>
              <a:buChar char="•"/>
            </a:pPr>
            <a:r>
              <a:rPr lang="en-NP" sz="3600" dirty="0"/>
              <a:t>The insight is generated through Microsoft Excel focusing on data accuracy with all data having no null values. Hence, it is accurate.</a:t>
            </a:r>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Parcel</Template>
  <TotalTime>90</TotalTime>
  <Words>1419</Words>
  <Application>Microsoft Macintosh PowerPoint</Application>
  <PresentationFormat>Custom</PresentationFormat>
  <Paragraphs>165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-webkit-standard</vt:lpstr>
      <vt:lpstr>Calibri</vt:lpstr>
      <vt:lpstr>Clear Sans Regular Bold</vt:lpstr>
      <vt:lpstr>Gill Sans MT</vt:lpstr>
      <vt:lpstr>Graphik Regular</vt:lpstr>
      <vt:lpstr>Arial</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Isha KC</cp:lastModifiedBy>
  <cp:revision>10</cp:revision>
  <dcterms:created xsi:type="dcterms:W3CDTF">2006-08-16T00:00:00Z</dcterms:created>
  <dcterms:modified xsi:type="dcterms:W3CDTF">2024-08-26T23:22:31Z</dcterms:modified>
  <dc:identifier>DAEhDyfaYKE</dc:identifier>
</cp:coreProperties>
</file>