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92041150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92041150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92041150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92041150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92041150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92041150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9204115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9204115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2d5580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2d5580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92d5580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92d5580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92d5580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92d5580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9204115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920411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9204115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9204115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92041150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92041150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92d55804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92d55804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92d55804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92d5580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9.jp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97025" y="745775"/>
            <a:ext cx="370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BANKING SYSTEM</a:t>
            </a:r>
            <a:endParaRPr sz="5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006350" y="3669025"/>
            <a:ext cx="316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8 GROUP 6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175725"/>
            <a:ext cx="85206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5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endParaRPr b="1" sz="35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4" name="Google Shape;144;p22"/>
          <p:cNvGrpSpPr/>
          <p:nvPr/>
        </p:nvGrpSpPr>
        <p:grpSpPr>
          <a:xfrm>
            <a:off x="1491688" y="1017725"/>
            <a:ext cx="6160638" cy="3702950"/>
            <a:chOff x="1491675" y="1244900"/>
            <a:chExt cx="6160638" cy="3702950"/>
          </a:xfrm>
        </p:grpSpPr>
        <p:sp>
          <p:nvSpPr>
            <p:cNvPr id="145" name="Google Shape;145;p22"/>
            <p:cNvSpPr/>
            <p:nvPr/>
          </p:nvSpPr>
          <p:spPr>
            <a:xfrm>
              <a:off x="1491688" y="1244900"/>
              <a:ext cx="2913000" cy="16899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1491675" y="3179000"/>
              <a:ext cx="2913000" cy="17688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4739300" y="1244900"/>
              <a:ext cx="2913000" cy="16614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4739313" y="3183550"/>
              <a:ext cx="2913000" cy="17643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 txBox="1"/>
            <p:nvPr/>
          </p:nvSpPr>
          <p:spPr>
            <a:xfrm>
              <a:off x="4941213" y="3315550"/>
              <a:ext cx="2583000" cy="13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Fund transfer to registered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users with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necessary validations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 txBox="1"/>
            <p:nvPr/>
          </p:nvSpPr>
          <p:spPr>
            <a:xfrm>
              <a:off x="5009238" y="1586300"/>
              <a:ext cx="2184900" cy="10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 user registration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 all sorts of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validation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 txBox="1"/>
            <p:nvPr/>
          </p:nvSpPr>
          <p:spPr>
            <a:xfrm>
              <a:off x="1777475" y="3452525"/>
              <a:ext cx="2002800" cy="11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Admin approval for account creation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22"/>
            <p:cNvSpPr txBox="1"/>
            <p:nvPr/>
          </p:nvSpPr>
          <p:spPr>
            <a:xfrm>
              <a:off x="1720637" y="1584075"/>
              <a:ext cx="2583000" cy="10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ashboard with user details, balance and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transaction history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175250"/>
            <a:ext cx="85206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endParaRPr b="1"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8" name="Google Shape;158;p23"/>
          <p:cNvGrpSpPr/>
          <p:nvPr/>
        </p:nvGrpSpPr>
        <p:grpSpPr>
          <a:xfrm>
            <a:off x="1491700" y="991725"/>
            <a:ext cx="6160625" cy="3785575"/>
            <a:chOff x="1491675" y="1219639"/>
            <a:chExt cx="6160625" cy="3728161"/>
          </a:xfrm>
        </p:grpSpPr>
        <p:sp>
          <p:nvSpPr>
            <p:cNvPr id="159" name="Google Shape;159;p23"/>
            <p:cNvSpPr/>
            <p:nvPr/>
          </p:nvSpPr>
          <p:spPr>
            <a:xfrm>
              <a:off x="1491675" y="1219639"/>
              <a:ext cx="2913000" cy="17151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491675" y="3179000"/>
              <a:ext cx="2913000" cy="17688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4739300" y="1219639"/>
              <a:ext cx="2913000" cy="17151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4739300" y="3178990"/>
              <a:ext cx="2913000" cy="1768800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 txBox="1"/>
            <p:nvPr/>
          </p:nvSpPr>
          <p:spPr>
            <a:xfrm>
              <a:off x="1811625" y="1531954"/>
              <a:ext cx="2298600" cy="12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Secure Login with JWT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authentication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 txBox="1"/>
            <p:nvPr/>
          </p:nvSpPr>
          <p:spPr>
            <a:xfrm>
              <a:off x="5009250" y="1453709"/>
              <a:ext cx="2367000" cy="12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Functionalities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Smooth navigation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between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pages on the frontend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1777475" y="3517968"/>
              <a:ext cx="2002800" cy="11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Unit and Integration testing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23"/>
            <p:cNvSpPr txBox="1"/>
            <p:nvPr/>
          </p:nvSpPr>
          <p:spPr>
            <a:xfrm>
              <a:off x="5009250" y="3517920"/>
              <a:ext cx="2367000" cy="11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Error handling with custom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exceptions at Backend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36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11">
                <a:latin typeface="Times New Roman"/>
                <a:ea typeface="Times New Roman"/>
                <a:cs typeface="Times New Roman"/>
                <a:sym typeface="Times New Roman"/>
              </a:rPr>
              <a:t>Challenges Faced</a:t>
            </a:r>
            <a:endParaRPr sz="39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1470200" y="1756950"/>
            <a:ext cx="264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JWT Authentication Version and Bugs Issue</a:t>
            </a:r>
            <a:endParaRPr sz="1600"/>
          </a:p>
        </p:txBody>
      </p:sp>
      <p:sp>
        <p:nvSpPr>
          <p:cNvPr id="173" name="Google Shape;173;p24"/>
          <p:cNvSpPr txBox="1"/>
          <p:nvPr/>
        </p:nvSpPr>
        <p:spPr>
          <a:xfrm>
            <a:off x="1470200" y="2798150"/>
            <a:ext cx="237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Errors while performing Unit Testing</a:t>
            </a:r>
            <a:endParaRPr sz="1600"/>
          </a:p>
        </p:txBody>
      </p:sp>
      <p:sp>
        <p:nvSpPr>
          <p:cNvPr id="174" name="Google Shape;174;p24"/>
          <p:cNvSpPr txBox="1"/>
          <p:nvPr/>
        </p:nvSpPr>
        <p:spPr>
          <a:xfrm>
            <a:off x="5248100" y="1756950"/>
            <a:ext cx="25263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Management of timelines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and priorities</a:t>
            </a:r>
            <a:endParaRPr sz="1600"/>
          </a:p>
        </p:txBody>
      </p:sp>
      <p:sp>
        <p:nvSpPr>
          <p:cNvPr id="175" name="Google Shape;175;p24"/>
          <p:cNvSpPr txBox="1"/>
          <p:nvPr/>
        </p:nvSpPr>
        <p:spPr>
          <a:xfrm>
            <a:off x="5248100" y="2798150"/>
            <a:ext cx="26400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Issues</a:t>
            </a:r>
            <a:r>
              <a:rPr lang="en-GB" sz="1600"/>
              <a:t> while performing exceptional handling</a:t>
            </a:r>
            <a:endParaRPr sz="1600"/>
          </a:p>
        </p:txBody>
      </p:sp>
      <p:sp>
        <p:nvSpPr>
          <p:cNvPr id="176" name="Google Shape;176;p24"/>
          <p:cNvSpPr txBox="1"/>
          <p:nvPr/>
        </p:nvSpPr>
        <p:spPr>
          <a:xfrm>
            <a:off x="1470200" y="3839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Version compatibility</a:t>
            </a:r>
            <a:endParaRPr sz="1600"/>
          </a:p>
        </p:txBody>
      </p:sp>
      <p:sp>
        <p:nvSpPr>
          <p:cNvPr id="177" name="Google Shape;177;p24"/>
          <p:cNvSpPr txBox="1"/>
          <p:nvPr/>
        </p:nvSpPr>
        <p:spPr>
          <a:xfrm>
            <a:off x="5248100" y="3768550"/>
            <a:ext cx="264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Exposure to new technologies</a:t>
            </a:r>
            <a:endParaRPr sz="1600"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825" y="180915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775" y="278885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775" y="376855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625" y="187800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625" y="2850350"/>
            <a:ext cx="43343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425" y="3822700"/>
            <a:ext cx="433438" cy="57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2476175" y="121375"/>
            <a:ext cx="516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PERSPECTIVE</a:t>
            </a:r>
            <a:endParaRPr b="1"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158100" y="1757000"/>
            <a:ext cx="2476200" cy="21393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1777475" y="1757000"/>
            <a:ext cx="3152100" cy="2139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4062400" y="1757000"/>
            <a:ext cx="3095100" cy="2139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6249575" y="1757000"/>
            <a:ext cx="2812800" cy="2139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328825" y="2382850"/>
            <a:ext cx="1653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Advancements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67075" y="1093925"/>
            <a:ext cx="2131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Cybersecurity advancements and practices to protect customer data.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2849400" y="2428375"/>
            <a:ext cx="172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Cross-Channel Integration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580850" y="3937575"/>
            <a:ext cx="2597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seamless experience when moving between online, mobile, and in-person banking channels</a:t>
            </a:r>
            <a:endParaRPr sz="1100"/>
          </a:p>
        </p:txBody>
      </p:sp>
      <p:sp>
        <p:nvSpPr>
          <p:cNvPr id="197" name="Google Shape;197;p25"/>
          <p:cNvSpPr txBox="1"/>
          <p:nvPr/>
        </p:nvSpPr>
        <p:spPr>
          <a:xfrm>
            <a:off x="5248200" y="2441900"/>
            <a:ext cx="178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Security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3814400" y="1093925"/>
            <a:ext cx="2894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Enhanced Security by using authentication methods like biometrics, multi-factor authentication and blockchain technology.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7228200" y="2574625"/>
            <a:ext cx="1834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Personalization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6048775" y="3937575"/>
            <a:ext cx="3095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Usage of </a:t>
            </a:r>
            <a:r>
              <a:rPr lang="en-GB" sz="1100">
                <a:solidFill>
                  <a:schemeClr val="dk1"/>
                </a:solidFill>
              </a:rPr>
              <a:t>data analytics and AI to provide highly personalized financial advice and product recommendations to customers based on their transaction history and financial goals.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68825" y="230225"/>
            <a:ext cx="3108600" cy="6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67900" y="260400"/>
            <a:ext cx="3088200" cy="4622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D85C6"/>
              </a:highlight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686825" y="1879525"/>
            <a:ext cx="24432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500" y="152400"/>
            <a:ext cx="52705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267900" y="260400"/>
            <a:ext cx="3088200" cy="4622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D85C6"/>
              </a:highlight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837950" y="1856900"/>
            <a:ext cx="223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Schema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350" y="550775"/>
            <a:ext cx="5291175" cy="40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100" y="361950"/>
            <a:ext cx="1157299" cy="120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100" y="564775"/>
            <a:ext cx="2096049" cy="7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288" y="1953525"/>
            <a:ext cx="1157300" cy="120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0100" y="3508575"/>
            <a:ext cx="2390800" cy="1068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7"/>
          <p:cNvGrpSpPr/>
          <p:nvPr/>
        </p:nvGrpSpPr>
        <p:grpSpPr>
          <a:xfrm>
            <a:off x="141450" y="246575"/>
            <a:ext cx="4336325" cy="4622700"/>
            <a:chOff x="141450" y="246575"/>
            <a:chExt cx="4336325" cy="4622700"/>
          </a:xfrm>
        </p:grpSpPr>
        <p:sp>
          <p:nvSpPr>
            <p:cNvPr id="84" name="Google Shape;84;p17"/>
            <p:cNvSpPr/>
            <p:nvPr/>
          </p:nvSpPr>
          <p:spPr>
            <a:xfrm>
              <a:off x="280775" y="246575"/>
              <a:ext cx="3826800" cy="4622700"/>
            </a:xfrm>
            <a:prstGeom prst="rect">
              <a:avLst/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D85C6"/>
                </a:highlight>
              </a:endParaRPr>
            </a:p>
          </p:txBody>
        </p:sp>
        <p:sp>
          <p:nvSpPr>
            <p:cNvPr id="85" name="Google Shape;85;p17"/>
            <p:cNvSpPr txBox="1"/>
            <p:nvPr/>
          </p:nvSpPr>
          <p:spPr>
            <a:xfrm>
              <a:off x="280775" y="468325"/>
              <a:ext cx="4197000" cy="66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chemeClr val="lt1"/>
                  </a:solidFill>
                </a:rPr>
                <a:t>TECHNOLOGIES USED</a:t>
              </a:r>
              <a:endParaRPr b="1" sz="2500">
                <a:solidFill>
                  <a:schemeClr val="lt1"/>
                </a:solidFill>
              </a:endParaRPr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484350" y="1225975"/>
              <a:ext cx="17787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chemeClr val="lt1"/>
                  </a:solidFill>
                </a:rPr>
                <a:t>FRONTEND: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141450" y="1795850"/>
              <a:ext cx="2400300" cy="28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React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React Router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Yup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Javascript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Axios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Material UI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React Hot Toast</a:t>
              </a:r>
              <a:endParaRPr sz="2000">
                <a:solidFill>
                  <a:schemeClr val="lt1"/>
                </a:solidFill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Char char="●"/>
              </a:pPr>
              <a:r>
                <a:rPr lang="en-GB" sz="2000">
                  <a:solidFill>
                    <a:schemeClr val="lt1"/>
                  </a:solidFill>
                </a:rPr>
                <a:t>Tailwind CSS</a:t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0175" y="3157049"/>
            <a:ext cx="1777524" cy="17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60125" y="2062252"/>
            <a:ext cx="2390799" cy="82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311700" y="1339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248" y="3401275"/>
            <a:ext cx="1467975" cy="1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775" y="1409300"/>
            <a:ext cx="2617375" cy="10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4024" y="283175"/>
            <a:ext cx="1198428" cy="11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6538" y="1875063"/>
            <a:ext cx="1393350" cy="13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3700" y="2463000"/>
            <a:ext cx="2905100" cy="10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9975" y="229600"/>
            <a:ext cx="2617376" cy="11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77775" y="3632375"/>
            <a:ext cx="2617374" cy="119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280775" y="246575"/>
            <a:ext cx="3826800" cy="4622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D85C6"/>
              </a:highlight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80775" y="468325"/>
            <a:ext cx="4197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</a:rPr>
              <a:t>TECHNOLOGIES USED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73625" y="1225975"/>
            <a:ext cx="1789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BACK</a:t>
            </a:r>
            <a:r>
              <a:rPr b="1" lang="en-GB" sz="2000">
                <a:solidFill>
                  <a:schemeClr val="lt1"/>
                </a:solidFill>
              </a:rPr>
              <a:t>END: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41450" y="1636525"/>
            <a:ext cx="2805900" cy="3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Spring Boot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Maven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Hibernate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Java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MariaDB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Spring Security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Lombok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Spring REST API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GB" sz="2000">
                <a:solidFill>
                  <a:schemeClr val="lt1"/>
                </a:solidFill>
              </a:rPr>
              <a:t>Spring Data JPA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150"/>
            <a:ext cx="21561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66450" y="1935225"/>
            <a:ext cx="3439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Endpoints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227550" y="261475"/>
            <a:ext cx="1494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956575" y="261475"/>
            <a:ext cx="14469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220275" y="754375"/>
            <a:ext cx="3568200" cy="4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 /api/userDashboard/{userId}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GET: To get the details of user.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-&gt;/api/userDashboard/fundTransfer/{userId}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POST: Fund transfer detail to given userId.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-&gt;/api/userDashboard/showTransactions/{userId}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GET : To get the transactions details.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-&gt;/api/userDashboard/addBeneficiary/{userId}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POST: To add beneficiary.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-&gt;/api/userDashboard/showBeneficiary/{userId}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GET: To get beneficiary details.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949400" y="754375"/>
            <a:ext cx="3194700" cy="4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-&gt;/api/admin/userlist_requested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GET : List of user account that needs approval.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-&gt;/api/admin/userlist_approved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GET : List of user account that are approved.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-&gt;/api/admin/userlist_requested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POST : List of user account that needs approval.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</a:rPr>
              <a:t>-&gt;/api/admin/userlist_requested/{userId}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DELETE : Delete the user having given userId.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150"/>
            <a:ext cx="21561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66450" y="1935225"/>
            <a:ext cx="3439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Endpoints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2" name="Google Shape;122;p20"/>
          <p:cNvGrpSpPr/>
          <p:nvPr/>
        </p:nvGrpSpPr>
        <p:grpSpPr>
          <a:xfrm>
            <a:off x="2584600" y="820825"/>
            <a:ext cx="6215125" cy="3951850"/>
            <a:chOff x="2584600" y="820825"/>
            <a:chExt cx="6215125" cy="3951850"/>
          </a:xfrm>
        </p:grpSpPr>
        <p:sp>
          <p:nvSpPr>
            <p:cNvPr id="123" name="Google Shape;123;p20"/>
            <p:cNvSpPr txBox="1"/>
            <p:nvPr/>
          </p:nvSpPr>
          <p:spPr>
            <a:xfrm>
              <a:off x="2873925" y="820825"/>
              <a:ext cx="1778700" cy="4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latin typeface="Times New Roman"/>
                  <a:ea typeface="Times New Roman"/>
                  <a:cs typeface="Times New Roman"/>
                  <a:sym typeface="Times New Roman"/>
                </a:rPr>
                <a:t>Transaction</a:t>
              </a:r>
              <a:endParaRPr b="1"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20"/>
            <p:cNvSpPr txBox="1"/>
            <p:nvPr/>
          </p:nvSpPr>
          <p:spPr>
            <a:xfrm>
              <a:off x="6506525" y="820825"/>
              <a:ext cx="1661100" cy="4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latin typeface="Times New Roman"/>
                  <a:ea typeface="Times New Roman"/>
                  <a:cs typeface="Times New Roman"/>
                  <a:sym typeface="Times New Roman"/>
                </a:rPr>
                <a:t>Account</a:t>
              </a:r>
              <a:endParaRPr b="1"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2584600" y="1579475"/>
              <a:ext cx="2855400" cy="21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GET :  A particular user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GET : All transactions details of      a particular user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POST : Fund transfer details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/>
                <a:t>POST : Withdrawal details</a:t>
              </a:r>
              <a:endParaRPr sz="1500"/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5745725" y="1579475"/>
              <a:ext cx="3054000" cy="31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rgbClr val="4A86E8"/>
                  </a:solidFill>
                </a:rPr>
                <a:t>-&gt; /api/register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/>
                <a:t>POST : Register new account with user details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4A86E8"/>
                  </a:solidFill>
                </a:rPr>
                <a:t>-&gt; </a:t>
              </a:r>
              <a:r>
                <a:rPr lang="en-GB" sz="1600">
                  <a:solidFill>
                    <a:srgbClr val="4A86E8"/>
                  </a:solidFill>
                </a:rPr>
                <a:t>/api/login</a:t>
              </a:r>
              <a:endParaRPr sz="1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500"/>
                <a:t>POST: JWT token associated with the userId while login.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A86E8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0" y="150"/>
            <a:ext cx="21561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0" y="2078825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Validations</a:t>
            </a:r>
            <a:endParaRPr sz="13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50" y="741750"/>
            <a:ext cx="1025050" cy="10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598725" y="1697325"/>
            <a:ext cx="1253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FRONTEND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525" y="3064950"/>
            <a:ext cx="792950" cy="8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2659625" y="385897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BACK</a:t>
            </a:r>
            <a:r>
              <a:rPr lang="en-GB">
                <a:solidFill>
                  <a:schemeClr val="dk1"/>
                </a:solidFill>
              </a:rPr>
              <a:t>END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4095500" y="698875"/>
            <a:ext cx="4725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Password at least 8 characters </a:t>
            </a:r>
            <a:r>
              <a:rPr lang="en-GB" sz="1500"/>
              <a:t>with</a:t>
            </a:r>
            <a:r>
              <a:rPr lang="en-GB" sz="1500"/>
              <a:t> one special character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Email regex to match the format abc@mail.com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Mobile number validation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Aadhar number validation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Pan Card</a:t>
            </a:r>
            <a:r>
              <a:rPr lang="en-GB" sz="1500"/>
              <a:t> number validation</a:t>
            </a:r>
            <a:endParaRPr sz="1500"/>
          </a:p>
        </p:txBody>
      </p:sp>
      <p:sp>
        <p:nvSpPr>
          <p:cNvPr id="138" name="Google Shape;138;p21"/>
          <p:cNvSpPr txBox="1"/>
          <p:nvPr/>
        </p:nvSpPr>
        <p:spPr>
          <a:xfrm>
            <a:off x="4095500" y="3064950"/>
            <a:ext cx="4511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Null and type checks in database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Valid request check for all the endpoints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Balance and account checks for transactions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