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2" r:id="rId6"/>
    <p:sldId id="263" r:id="rId7"/>
    <p:sldId id="259" r:id="rId8"/>
    <p:sldId id="260" r:id="rId9"/>
    <p:sldId id="264" r:id="rId10"/>
    <p:sldId id="265"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F59B36B-A8DA-4A94-B313-FD28DB1827DB}"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50FB326-FE97-489C-96E8-A0B2B51C7CC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F59B36B-A8DA-4A94-B313-FD28DB1827D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50FB326-FE97-489C-96E8-A0B2B51C7CC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F59B36B-A8DA-4A94-B313-FD28DB1827D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50FB326-FE97-489C-96E8-A0B2B51C7CC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F59B36B-A8DA-4A94-B313-FD28DB1827D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50FB326-FE97-489C-96E8-A0B2B51C7CCC}"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2F59B36B-A8DA-4A94-B313-FD28DB1827D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50FB326-FE97-489C-96E8-A0B2B51C7CC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2F59B36B-A8DA-4A94-B313-FD28DB1827D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50FB326-FE97-489C-96E8-A0B2B51C7CC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2F59B36B-A8DA-4A94-B313-FD28DB1827DB}"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750FB326-FE97-489C-96E8-A0B2B51C7CC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2F59B36B-A8DA-4A94-B313-FD28DB1827DB}"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750FB326-FE97-489C-96E8-A0B2B51C7CC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2F59B36B-A8DA-4A94-B313-FD28DB1827DB}"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750FB326-FE97-489C-96E8-A0B2B51C7CC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2F59B36B-A8DA-4A94-B313-FD28DB1827D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50FB326-FE97-489C-96E8-A0B2B51C7CC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2F59B36B-A8DA-4A94-B313-FD28DB1827D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50FB326-FE97-489C-96E8-A0B2B51C7CC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2F59B36B-A8DA-4A94-B313-FD28DB1827DB}"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50FB326-FE97-489C-96E8-A0B2B51C7CC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4810" y="2845435"/>
            <a:ext cx="9144000" cy="1170940"/>
          </a:xfrm>
          <a:ln>
            <a:solidFill>
              <a:schemeClr val="accent1">
                <a:lumMod val="75000"/>
              </a:schemeClr>
            </a:solidFill>
          </a:ln>
        </p:spPr>
        <p:txBody>
          <a:bodyPr>
            <a:noAutofit/>
          </a:bodyPr>
          <a:lstStyle/>
          <a:p>
            <a:r>
              <a:rPr lang="en-US" sz="8000" dirty="0">
                <a:ln w="9525">
                  <a:solidFill>
                    <a:schemeClr val="bg1"/>
                  </a:solidFill>
                  <a:prstDash val="solid"/>
                </a:ln>
                <a:solidFill>
                  <a:schemeClr val="tx1"/>
                </a:solidFill>
                <a:effectLst>
                  <a:outerShdw blurRad="12700" dist="38100" dir="2700000" algn="tl" rotWithShape="0">
                    <a:schemeClr val="bg1">
                      <a:lumMod val="50000"/>
                    </a:schemeClr>
                  </a:outerShdw>
                </a:effectLst>
              </a:rPr>
              <a:t>Around The World</a:t>
            </a:r>
            <a:endParaRPr lang="en-US" sz="80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Subtitle 2"/>
          <p:cNvSpPr>
            <a:spLocks noGrp="1"/>
          </p:cNvSpPr>
          <p:nvPr>
            <p:ph type="subTitle" idx="1"/>
          </p:nvPr>
        </p:nvSpPr>
        <p:spPr>
          <a:xfrm>
            <a:off x="1524000" y="856933"/>
            <a:ext cx="9144000" cy="1655762"/>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r>
              <a:rPr lang="en-US" sz="4000">
                <a:ln w="9525" cmpd="sng">
                  <a:solidFill>
                    <a:schemeClr val="accent1"/>
                  </a:solidFill>
                  <a:prstDash val="solid"/>
                </a:ln>
                <a:solidFill>
                  <a:srgbClr val="70AD47">
                    <a:tint val="1000"/>
                  </a:srgbClr>
                </a:solidFill>
                <a:effectLst>
                  <a:glow rad="38100">
                    <a:schemeClr val="accent1">
                      <a:alpha val="40000"/>
                    </a:schemeClr>
                  </a:glow>
                </a:effectLst>
              </a:rPr>
              <a:t>Capstone Project-</a:t>
            </a:r>
            <a:endParaRPr lang="en-US" sz="4000">
              <a:ln w="9525" cmpd="sng">
                <a:solidFill>
                  <a:schemeClr val="accent1"/>
                </a:solidFill>
                <a:prstDash val="solid"/>
              </a:ln>
              <a:solidFill>
                <a:srgbClr val="70AD47">
                  <a:tint val="1000"/>
                </a:srgbClr>
              </a:solidFill>
              <a:effectLst>
                <a:glow rad="38100">
                  <a:schemeClr val="accent1">
                    <a:alpha val="40000"/>
                  </a:schemeClr>
                </a:glow>
              </a:effectLst>
            </a:endParaRPr>
          </a:p>
          <a:p>
            <a:r>
              <a:rPr lang="en-US" sz="4000">
                <a:ln w="9525" cmpd="sng">
                  <a:solidFill>
                    <a:schemeClr val="accent1"/>
                  </a:solidFill>
                  <a:prstDash val="solid"/>
                </a:ln>
                <a:solidFill>
                  <a:srgbClr val="70AD47">
                    <a:tint val="1000"/>
                  </a:srgbClr>
                </a:solidFill>
                <a:effectLst>
                  <a:glow rad="38100">
                    <a:schemeClr val="accent1">
                      <a:alpha val="40000"/>
                    </a:schemeClr>
                  </a:glow>
                </a:effectLst>
              </a:rPr>
              <a:t>The Battle Of Neighborhoods</a:t>
            </a:r>
            <a:endParaRPr lang="en-US" sz="400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US" dirty="0"/>
          </a:p>
        </p:txBody>
      </p:sp>
      <p:sp>
        <p:nvSpPr>
          <p:cNvPr id="3" name="Content Placeholder 2"/>
          <p:cNvSpPr>
            <a:spLocks noGrp="1"/>
          </p:cNvSpPr>
          <p:nvPr>
            <p:ph idx="1"/>
          </p:nvPr>
        </p:nvSpPr>
        <p:spPr/>
        <p:txBody>
          <a:bodyPr/>
          <a:lstStyle/>
          <a:p>
            <a:pPr marL="0" indent="0">
              <a:buNone/>
            </a:pPr>
            <a:r>
              <a:rPr lang="en-US" b="1" dirty="0"/>
              <a:t>For travellers:</a:t>
            </a:r>
            <a:endParaRPr lang="en-US" dirty="0"/>
          </a:p>
          <a:p>
            <a:r>
              <a:rPr lang="en-US" dirty="0"/>
              <a:t>Providence may be congenial for spending a considerable amount of time relishing the local food and cuisine.</a:t>
            </a:r>
            <a:endParaRPr lang="en-US" dirty="0"/>
          </a:p>
          <a:p>
            <a:r>
              <a:rPr lang="en-US" dirty="0"/>
              <a:t>Hartford is not as adept in cuisine but is more commercial.</a:t>
            </a:r>
            <a:endParaRPr lang="en-US" dirty="0"/>
          </a:p>
          <a:p>
            <a:pPr marL="0" indent="0">
              <a:buNone/>
            </a:pPr>
            <a:endParaRPr lang="en-US" b="1" dirty="0"/>
          </a:p>
          <a:p>
            <a:pPr marL="0" indent="0">
              <a:buNone/>
            </a:pPr>
            <a:r>
              <a:rPr lang="en-US" b="1" dirty="0"/>
              <a:t>For business owners:</a:t>
            </a:r>
            <a:endParaRPr lang="en-US" dirty="0"/>
          </a:p>
          <a:p>
            <a:r>
              <a:rPr lang="en-US" dirty="0"/>
              <a:t>Providence is lucrative and welcoming for startups or businesses pertaining to food and travel industry</a:t>
            </a:r>
            <a:endParaRPr lang="en-US" dirty="0"/>
          </a:p>
          <a:p>
            <a:r>
              <a:rPr lang="en-US" dirty="0"/>
              <a:t>Hartford is profitable for investing the insurance industry</a:t>
            </a:r>
            <a:endParaRPr lang="en-US" dirty="0"/>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a:xfrm>
            <a:off x="609600" y="1174750"/>
            <a:ext cx="10972800" cy="5033645"/>
          </a:xfrm>
        </p:spPr>
        <p:txBody>
          <a:bodyPr/>
          <a:lstStyle/>
          <a:p>
            <a:pPr marL="0" indent="0">
              <a:buNone/>
            </a:pPr>
            <a:r>
              <a:rPr lang="en-US" sz="1800" b="1" dirty="0"/>
              <a:t>Background:</a:t>
            </a:r>
            <a:endParaRPr lang="en-US" sz="1800" dirty="0"/>
          </a:p>
          <a:p>
            <a:r>
              <a:rPr lang="en-US" sz="1800" dirty="0"/>
              <a:t>World as we all know and would agree is a vivid concept possessing its fair share of enigmas and wonders, of cultures and diversities, of art and beauty. With the increase in art forms and appreciation, we find ourselves amongst many of those who seek travelling to such places of myriad art and culture.While this real life situation is common and relatable, one who would always look puzzled in decided on such art places.</a:t>
            </a:r>
            <a:endParaRPr lang="en-US" sz="1800" dirty="0"/>
          </a:p>
          <a:p>
            <a:r>
              <a:rPr lang="en-US" sz="1800" dirty="0"/>
              <a:t>Through this project, I hope to go through the world cities and pick out the art venues located in different cities.Cluster these palces and indicate the most preferrable art places to visit.One might find this information analysis handy while considering their next Destination that spells Art.</a:t>
            </a:r>
            <a:endParaRPr lang="en-US" sz="1800" dirty="0"/>
          </a:p>
          <a:p>
            <a:pPr marL="0" indent="0">
              <a:buNone/>
            </a:pPr>
            <a:r>
              <a:rPr lang="en-US" sz="1800" b="1" dirty="0"/>
              <a:t>Problem/Analytic Approach:</a:t>
            </a:r>
            <a:endParaRPr lang="en-US" sz="1800" dirty="0"/>
          </a:p>
          <a:p>
            <a:r>
              <a:rPr lang="en-US" sz="1800" dirty="0"/>
              <a:t>Since the question is to find various cities that have art aspects in them, the problem deals with identifying the art aspects in the world and grouping them based on their geographical location into actual cities that they belong. This is a problem that can approached through the model of Clustering.</a:t>
            </a:r>
            <a:endParaRPr lang="en-US" sz="1800" dirty="0"/>
          </a:p>
          <a:p>
            <a:pPr marL="0" indent="0">
              <a:buNone/>
            </a:pPr>
            <a:r>
              <a:rPr lang="en-US" sz="1800" b="1" dirty="0"/>
              <a:t>Interest:</a:t>
            </a:r>
            <a:endParaRPr lang="en-US" sz="1800" dirty="0"/>
          </a:p>
          <a:p>
            <a:r>
              <a:rPr lang="en-US" sz="1800" dirty="0"/>
              <a:t>One might find this information analysis handy while considering their next Destination that spells Art.Travellers might be interested in using such clustering analysis to easily decide or prioritize their route map of art venues.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a:t>
            </a:r>
            <a:br>
              <a:rPr lang="en-US" b="1" dirty="0"/>
            </a:br>
            <a:endParaRPr lang="en-US" dirty="0"/>
          </a:p>
        </p:txBody>
      </p:sp>
      <p:sp>
        <p:nvSpPr>
          <p:cNvPr id="3" name="Content Placeholder 2"/>
          <p:cNvSpPr>
            <a:spLocks noGrp="1"/>
          </p:cNvSpPr>
          <p:nvPr>
            <p:ph idx="1"/>
          </p:nvPr>
        </p:nvSpPr>
        <p:spPr>
          <a:xfrm>
            <a:off x="609600" y="953135"/>
            <a:ext cx="10972800" cy="5707380"/>
          </a:xfrm>
        </p:spPr>
        <p:txBody>
          <a:bodyPr/>
          <a:lstStyle/>
          <a:p>
            <a:pPr marL="0" indent="0">
              <a:buNone/>
            </a:pPr>
            <a:endParaRPr lang="en-US" sz="2400" b="1" dirty="0"/>
          </a:p>
          <a:p>
            <a:pPr marL="0" indent="0">
              <a:buNone/>
            </a:pPr>
            <a:r>
              <a:rPr lang="en-US" sz="2400" b="1" dirty="0"/>
              <a:t>Purpose Of Data:</a:t>
            </a:r>
            <a:endParaRPr lang="en-US" sz="2400" b="1" dirty="0"/>
          </a:p>
          <a:p>
            <a:pPr marL="0" indent="0">
              <a:buNone/>
            </a:pPr>
            <a:endParaRPr lang="en-US" sz="2400" dirty="0"/>
          </a:p>
          <a:p>
            <a:r>
              <a:rPr lang="en-US" sz="2400" dirty="0"/>
              <a:t>In this project, we try to locate cities that are home for art places. So, we require the geographical locations that are specified by key attributes like Latitude and Longitude coordinates.Using this data, I will be able to explore the art areas belonging to these specific cities through Foursquare API.</a:t>
            </a:r>
            <a:endParaRPr lang="en-US" sz="2400" dirty="0"/>
          </a:p>
          <a:p>
            <a:r>
              <a:rPr lang="en-US" sz="2400" dirty="0"/>
              <a:t>It is evident that a comprehensive dataset is required that possesses these values for a wide range of cities.I was able to procure a suitable dataset through 'SimpleMaps'.This dataset consists of over 200 countries with their respective capital cities, provided with their Latitudinal and Longitudinal Coordinates.the cities would be filtered for art areas and then applied through Foursquare API to further explore individual venues for further nearby places for art.</a:t>
            </a:r>
            <a:endParaRPr lang="en-US" sz="2400" dirty="0"/>
          </a:p>
          <a:p>
            <a:pPr marL="0" indent="0">
              <a:buNone/>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Section</a:t>
            </a:r>
            <a:endParaRPr lang="en-US"/>
          </a:p>
        </p:txBody>
      </p:sp>
      <p:sp>
        <p:nvSpPr>
          <p:cNvPr id="3" name="Content Placeholder 2"/>
          <p:cNvSpPr>
            <a:spLocks noGrp="1"/>
          </p:cNvSpPr>
          <p:nvPr>
            <p:ph idx="1"/>
          </p:nvPr>
        </p:nvSpPr>
        <p:spPr/>
        <p:txBody>
          <a:bodyPr/>
          <a:p>
            <a:pPr marL="0" indent="0">
              <a:buNone/>
            </a:pPr>
            <a:r>
              <a:rPr lang="en-US" b="1" dirty="0">
                <a:sym typeface="+mn-ea"/>
              </a:rPr>
              <a:t>Features of the applying Dataset:</a:t>
            </a:r>
            <a:endParaRPr lang="en-US" dirty="0"/>
          </a:p>
          <a:p>
            <a:r>
              <a:rPr lang="en-US" dirty="0">
                <a:sym typeface="+mn-ea"/>
              </a:rPr>
              <a:t>Resource:'www.simplemaps.com' </a:t>
            </a:r>
            <a:endParaRPr lang="en-US" dirty="0"/>
          </a:p>
          <a:p>
            <a:r>
              <a:rPr lang="en-US" dirty="0">
                <a:sym typeface="+mn-ea"/>
              </a:rPr>
              <a:t>Number of rows:225 - i.e, there are 225 Countries with respective Capitals</a:t>
            </a:r>
            <a:endParaRPr lang="en-US" dirty="0"/>
          </a:p>
          <a:p>
            <a:r>
              <a:rPr lang="en-US" dirty="0">
                <a:sym typeface="+mn-ea"/>
              </a:rPr>
              <a:t>Latitude Coordinates Provided </a:t>
            </a:r>
            <a:endParaRPr lang="en-US" dirty="0"/>
          </a:p>
          <a:p>
            <a:r>
              <a:rPr lang="en-US" dirty="0">
                <a:sym typeface="+mn-ea"/>
              </a:rPr>
              <a:t>Longitudinal Coordinates Provided</a:t>
            </a:r>
            <a:endParaRPr lang="en-US" dirty="0"/>
          </a:p>
          <a:p>
            <a:r>
              <a:rPr lang="en-US" dirty="0">
                <a:sym typeface="+mn-ea"/>
              </a:rPr>
              <a:t>Population </a:t>
            </a:r>
            <a:endParaRPr lang="en-US" dirty="0"/>
          </a:p>
          <a:p>
            <a:r>
              <a:rPr lang="en-US" dirty="0">
                <a:sym typeface="+mn-ea"/>
              </a:rPr>
              <a:t>ID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Section</a:t>
            </a:r>
            <a:endParaRPr lang="en-US"/>
          </a:p>
        </p:txBody>
      </p:sp>
      <p:sp>
        <p:nvSpPr>
          <p:cNvPr id="3" name="Content Placeholder 2"/>
          <p:cNvSpPr>
            <a:spLocks noGrp="1"/>
          </p:cNvSpPr>
          <p:nvPr>
            <p:ph idx="1"/>
          </p:nvPr>
        </p:nvSpPr>
        <p:spPr/>
        <p:txBody>
          <a:bodyPr/>
          <a:p>
            <a:pPr marL="0" indent="0">
              <a:buNone/>
            </a:pPr>
            <a:r>
              <a:rPr lang="en-US" b="1" dirty="0">
                <a:sym typeface="+mn-ea"/>
              </a:rPr>
              <a:t>Further Steps:</a:t>
            </a:r>
            <a:endParaRPr lang="en-US" dirty="0"/>
          </a:p>
          <a:p>
            <a:r>
              <a:rPr lang="en-US" dirty="0">
                <a:sym typeface="+mn-ea"/>
              </a:rPr>
              <a:t>The Dataset will be filtered for necessary columns</a:t>
            </a:r>
            <a:endParaRPr lang="en-US" dirty="0"/>
          </a:p>
          <a:p>
            <a:r>
              <a:rPr lang="en-US" dirty="0">
                <a:sym typeface="+mn-ea"/>
              </a:rPr>
              <a:t>These Details will be put through Foursquare API</a:t>
            </a:r>
            <a:endParaRPr lang="en-US" dirty="0"/>
          </a:p>
          <a:p>
            <a:r>
              <a:rPr lang="en-US" dirty="0">
                <a:sym typeface="+mn-ea"/>
              </a:rPr>
              <a:t>Then we try to apply the acquired location data to explore the surrounding art venues utilizing the Foursquare API. Through the "explore" option, we check for top 25 art venues within approximately 10 km radius around every city center and receive "Venue", "Venue Latitude", "Venue Longitude" and "Venue Category" columns for all 3316 rows.</a:t>
            </a:r>
            <a:endParaRPr lang="en-US" dirty="0"/>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br>
              <a:rPr lang="en-US" b="1" dirty="0"/>
            </a:br>
            <a:endParaRPr lang="en-US" dirty="0"/>
          </a:p>
        </p:txBody>
      </p:sp>
      <p:sp>
        <p:nvSpPr>
          <p:cNvPr id="3" name="Content Placeholder 2"/>
          <p:cNvSpPr>
            <a:spLocks noGrp="1"/>
          </p:cNvSpPr>
          <p:nvPr>
            <p:ph idx="1"/>
          </p:nvPr>
        </p:nvSpPr>
        <p:spPr/>
        <p:txBody>
          <a:bodyPr/>
          <a:lstStyle/>
          <a:p>
            <a:pPr marL="0" indent="0">
              <a:buNone/>
            </a:pPr>
            <a:endParaRPr lang="en-US" sz="2000" dirty="0"/>
          </a:p>
          <a:p>
            <a:pPr marL="0" indent="0">
              <a:buNone/>
            </a:pPr>
            <a:r>
              <a:rPr lang="en-US" sz="2000" dirty="0"/>
              <a:t>Analyzing the procured dataset, we obtain a redefined version including 41 unique categories into columns. The cells contain the number of entities belonging to the respective category in the city. Utilizing the above dataset, we need to apply the DBSCAN from sklearn library which runs DBSCAN clustering from vector array or distance matrix. After the tuning of the parameters of the model the result contains 5 different clusters.</a:t>
            </a:r>
            <a:endParaRPr lang="en-US" sz="2000" dirty="0"/>
          </a:p>
          <a:p>
            <a:pPr marL="0" indent="0">
              <a:buNone/>
            </a:pPr>
            <a:endParaRPr lang="en-US" sz="2000" dirty="0"/>
          </a:p>
          <a:p>
            <a:pPr marL="0" indent="0">
              <a:buNone/>
            </a:pPr>
            <a:r>
              <a:rPr lang="en-US" sz="2000" b="1" dirty="0"/>
              <a:t>Characteristics:</a:t>
            </a:r>
            <a:endParaRPr lang="en-US" sz="2000" dirty="0"/>
          </a:p>
          <a:p>
            <a:r>
              <a:rPr lang="en-US" sz="2000" dirty="0"/>
              <a:t>Acquired knowledge and skills from week 3.</a:t>
            </a:r>
            <a:endParaRPr lang="en-US" sz="2000" dirty="0"/>
          </a:p>
          <a:p>
            <a:r>
              <a:rPr lang="en-US" sz="2000" dirty="0"/>
              <a:t>Foursquare API to retrieve all areas to explore in each neighborhood.</a:t>
            </a:r>
            <a:endParaRPr lang="en-US" sz="2000" dirty="0"/>
          </a:p>
          <a:p>
            <a:r>
              <a:rPr lang="en-US" sz="2000" dirty="0"/>
              <a:t>Grouping the art places by neighborhoods.</a:t>
            </a:r>
            <a:endParaRPr lang="en-US" sz="2000" dirty="0"/>
          </a:p>
          <a:p>
            <a:r>
              <a:rPr lang="en-US" sz="2000" dirty="0"/>
              <a:t>Counting the number of venues before filtering the top 10 most popular kinds of places in neighborhoods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endParaRPr lang="en-US" dirty="0"/>
          </a:p>
        </p:txBody>
      </p:sp>
      <p:sp>
        <p:nvSpPr>
          <p:cNvPr id="3" name="Content Placeholder 2"/>
          <p:cNvSpPr>
            <a:spLocks noGrp="1"/>
          </p:cNvSpPr>
          <p:nvPr>
            <p:ph idx="1"/>
          </p:nvPr>
        </p:nvSpPr>
        <p:spPr/>
        <p:txBody>
          <a:bodyPr/>
          <a:lstStyle/>
          <a:p>
            <a:r>
              <a:rPr lang="en-US" dirty="0"/>
              <a:t>Providence has more venues than Hartford (512 vs 460)</a:t>
            </a:r>
            <a:endParaRPr lang="en-US" dirty="0"/>
          </a:p>
          <a:p>
            <a:r>
              <a:rPr lang="en-US" dirty="0"/>
              <a:t>Federal Hill has the most venues in Providence</a:t>
            </a:r>
            <a:endParaRPr lang="en-US" dirty="0"/>
          </a:p>
          <a:p>
            <a:r>
              <a:rPr lang="en-US" dirty="0"/>
              <a:t>Downtown has the most venues in Hartford</a:t>
            </a:r>
            <a:endParaRPr lang="en-US" dirty="0"/>
          </a:p>
          <a:p>
            <a:r>
              <a:rPr lang="en-US" dirty="0"/>
              <a:t>Most of venues in Federal Hill are restaurants, bars</a:t>
            </a:r>
            <a:endParaRPr lang="en-US" dirty="0"/>
          </a:p>
          <a:p>
            <a:r>
              <a:rPr lang="en-US" dirty="0"/>
              <a:t>Venues in Downtown Hartford are more diverse includes: banks, concert hall, gyms…</a:t>
            </a:r>
            <a:endParaRPr lang="en-US" dirty="0"/>
          </a:p>
          <a:p>
            <a:r>
              <a:rPr lang="en-US" dirty="0"/>
              <a:t>Bars, Restaurants, Bakeries, and Diners are very common in Providence</a:t>
            </a:r>
            <a:endParaRPr lang="en-US" dirty="0"/>
          </a:p>
          <a:p>
            <a:r>
              <a:rPr lang="en-US" dirty="0"/>
              <a:t>Hartford is more about commercial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Discussion</a:t>
            </a:r>
            <a:endParaRPr lang="en-US"/>
          </a:p>
        </p:txBody>
      </p:sp>
      <p:sp>
        <p:nvSpPr>
          <p:cNvPr id="3" name="Content Placeholder 2"/>
          <p:cNvSpPr>
            <a:spLocks noGrp="1"/>
          </p:cNvSpPr>
          <p:nvPr>
            <p:ph idx="1"/>
          </p:nvPr>
        </p:nvSpPr>
        <p:spPr/>
        <p:txBody>
          <a:bodyPr/>
          <a:p>
            <a:r>
              <a:rPr lang="en-US"/>
              <a:t>After following the adequate methodology and procedure, we curate the datasets into clusters. Inculcating Various Epsilon parameters in to applied DBSCAN Model returns different number of clusters comprising similar results. The best result is as shown above.I hope that these results as evident to cluster the common art venues which are more profound, preferred and aid in travellers and venturists to develop theri understanding and aid in their decision to choose the next art destination.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a:t>Hence from the course of project and obtained outputs, we can conclude that most travellers can visit the purple marked cities such as Dublin which has a lot of theatric opportunities at the heart of the city. This project may deem useful to the art venues visitors or travellers or travelling agencies etc to make recommendations, choose destinations or explore more places nearby.</a:t>
            </a:r>
            <a:endParaRPr 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5220</Words>
  <Application>WPS Presentation</Application>
  <PresentationFormat>Widescreen</PresentationFormat>
  <Paragraphs>80</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Communications and Dialogues</vt:lpstr>
      <vt:lpstr>The Battle of Neighborhood</vt:lpstr>
      <vt:lpstr>Introduction</vt:lpstr>
      <vt:lpstr>Data </vt:lpstr>
      <vt:lpstr>PowerPoint 演示文稿</vt:lpstr>
      <vt:lpstr>PowerPoint 演示文稿</vt:lpstr>
      <vt:lpstr>Methodology </vt:lpstr>
      <vt:lpstr>Results</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Tianli Chen</dc:creator>
  <cp:lastModifiedBy>Owner</cp:lastModifiedBy>
  <cp:revision>4</cp:revision>
  <dcterms:created xsi:type="dcterms:W3CDTF">2018-12-27T16:20:00Z</dcterms:created>
  <dcterms:modified xsi:type="dcterms:W3CDTF">2020-07-08T13:06:36Z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