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CC93B-4E66-4041-A746-629C1EBFFEA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BBD1EB9-6263-4341-9604-E3191089976C}">
      <dgm:prSet/>
      <dgm:spPr/>
      <dgm:t>
        <a:bodyPr/>
        <a:lstStyle/>
        <a:p>
          <a:pPr>
            <a:lnSpc>
              <a:spcPct val="100000"/>
            </a:lnSpc>
          </a:pPr>
          <a:r>
            <a:rPr lang="en-US" b="1"/>
            <a:t>1. Job Postings Dataset (job_postings): </a:t>
          </a:r>
          <a:r>
            <a:rPr lang="en-US"/>
            <a:t>Each job posting is treated as a unit of analysis, providing insights into job titles, qualifications, company details, location, and posting date.  </a:t>
          </a:r>
        </a:p>
      </dgm:t>
    </dgm:pt>
    <dgm:pt modelId="{B2C63F86-BED2-4466-A147-7A639F9CEFA2}" type="parTrans" cxnId="{9C5C6B30-8345-4E48-B836-89CB5CFB0503}">
      <dgm:prSet/>
      <dgm:spPr/>
      <dgm:t>
        <a:bodyPr/>
        <a:lstStyle/>
        <a:p>
          <a:endParaRPr lang="en-US"/>
        </a:p>
      </dgm:t>
    </dgm:pt>
    <dgm:pt modelId="{738865D5-D6E2-444C-8538-B3E5893D2E15}" type="sibTrans" cxnId="{9C5C6B30-8345-4E48-B836-89CB5CFB0503}">
      <dgm:prSet/>
      <dgm:spPr/>
      <dgm:t>
        <a:bodyPr/>
        <a:lstStyle/>
        <a:p>
          <a:endParaRPr lang="en-US"/>
        </a:p>
      </dgm:t>
    </dgm:pt>
    <dgm:pt modelId="{DCABE139-A8B0-48DA-87ED-FAE38715F93A}">
      <dgm:prSet/>
      <dgm:spPr/>
      <dgm:t>
        <a:bodyPr/>
        <a:lstStyle/>
        <a:p>
          <a:pPr>
            <a:lnSpc>
              <a:spcPct val="100000"/>
            </a:lnSpc>
          </a:pPr>
          <a:r>
            <a:rPr lang="en-US" b="1"/>
            <a:t>2. Salaries Dataset (ds_salaries): </a:t>
          </a:r>
          <a:r>
            <a:rPr lang="en-US"/>
            <a:t>Each salary record, which includes details about job titles, experience levels, employment type, salary figures, and company size, is analyzed to understand salary trends, variations by job title, company size, and employment type.</a:t>
          </a:r>
        </a:p>
      </dgm:t>
    </dgm:pt>
    <dgm:pt modelId="{2076752F-9E38-43F4-9BDE-B9DBA2066421}" type="parTrans" cxnId="{7D2C9EC7-E2D7-4513-BBF8-2F2F70B6C877}">
      <dgm:prSet/>
      <dgm:spPr/>
      <dgm:t>
        <a:bodyPr/>
        <a:lstStyle/>
        <a:p>
          <a:endParaRPr lang="en-US"/>
        </a:p>
      </dgm:t>
    </dgm:pt>
    <dgm:pt modelId="{92C73730-9E6A-4FE0-8B87-775DAAB5301A}" type="sibTrans" cxnId="{7D2C9EC7-E2D7-4513-BBF8-2F2F70B6C877}">
      <dgm:prSet/>
      <dgm:spPr/>
      <dgm:t>
        <a:bodyPr/>
        <a:lstStyle/>
        <a:p>
          <a:endParaRPr lang="en-US"/>
        </a:p>
      </dgm:t>
    </dgm:pt>
    <dgm:pt modelId="{40EA8215-51CF-4F20-BEDF-19B312EA7C0D}">
      <dgm:prSet/>
      <dgm:spPr/>
      <dgm:t>
        <a:bodyPr/>
        <a:lstStyle/>
        <a:p>
          <a:pPr>
            <a:lnSpc>
              <a:spcPct val="100000"/>
            </a:lnSpc>
          </a:pPr>
          <a:r>
            <a:rPr lang="en-US" b="1"/>
            <a:t>3. Salary by Experience Level Dataset (sal): </a:t>
          </a:r>
          <a:r>
            <a:rPr lang="en-US"/>
            <a:t>This dataset focuses on salary variations based on experience levels within job titles, offering insights into salary progression for specific roles.</a:t>
          </a:r>
        </a:p>
      </dgm:t>
    </dgm:pt>
    <dgm:pt modelId="{6229EDD5-DE5B-411A-8B57-2F1B85F7C70B}" type="parTrans" cxnId="{362D86AF-4745-4033-8028-06B68E60720C}">
      <dgm:prSet/>
      <dgm:spPr/>
      <dgm:t>
        <a:bodyPr/>
        <a:lstStyle/>
        <a:p>
          <a:endParaRPr lang="en-US"/>
        </a:p>
      </dgm:t>
    </dgm:pt>
    <dgm:pt modelId="{8DB523A0-4177-4FB0-B868-830C2CCB65CB}" type="sibTrans" cxnId="{362D86AF-4745-4033-8028-06B68E60720C}">
      <dgm:prSet/>
      <dgm:spPr/>
      <dgm:t>
        <a:bodyPr/>
        <a:lstStyle/>
        <a:p>
          <a:endParaRPr lang="en-US"/>
        </a:p>
      </dgm:t>
    </dgm:pt>
    <dgm:pt modelId="{CA79FFEE-17E7-46C1-80EC-F4D290BB7388}" type="pres">
      <dgm:prSet presAssocID="{26FCC93B-4E66-4041-A746-629C1EBFFEA8}" presName="root" presStyleCnt="0">
        <dgm:presLayoutVars>
          <dgm:dir/>
          <dgm:resizeHandles val="exact"/>
        </dgm:presLayoutVars>
      </dgm:prSet>
      <dgm:spPr/>
    </dgm:pt>
    <dgm:pt modelId="{D4C855D6-22B6-40D9-880C-B37A85FC197F}" type="pres">
      <dgm:prSet presAssocID="{8BBD1EB9-6263-4341-9604-E3191089976C}" presName="compNode" presStyleCnt="0"/>
      <dgm:spPr/>
    </dgm:pt>
    <dgm:pt modelId="{4740632B-1632-47AD-9AC0-24E26CAE82E8}" type="pres">
      <dgm:prSet presAssocID="{8BBD1EB9-6263-4341-9604-E319108997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6E43C84-ED2F-484F-A9C5-391326538C48}" type="pres">
      <dgm:prSet presAssocID="{8BBD1EB9-6263-4341-9604-E3191089976C}" presName="spaceRect" presStyleCnt="0"/>
      <dgm:spPr/>
    </dgm:pt>
    <dgm:pt modelId="{D7DC8833-AEE3-407C-AE8D-2FB67412CDFF}" type="pres">
      <dgm:prSet presAssocID="{8BBD1EB9-6263-4341-9604-E3191089976C}" presName="textRect" presStyleLbl="revTx" presStyleIdx="0" presStyleCnt="3">
        <dgm:presLayoutVars>
          <dgm:chMax val="1"/>
          <dgm:chPref val="1"/>
        </dgm:presLayoutVars>
      </dgm:prSet>
      <dgm:spPr/>
    </dgm:pt>
    <dgm:pt modelId="{7232F1DD-0B68-41B0-ABBB-91A71BBCCF3D}" type="pres">
      <dgm:prSet presAssocID="{738865D5-D6E2-444C-8538-B3E5893D2E15}" presName="sibTrans" presStyleCnt="0"/>
      <dgm:spPr/>
    </dgm:pt>
    <dgm:pt modelId="{C0AE6650-9D88-49AF-8EB4-18012E73B1A9}" type="pres">
      <dgm:prSet presAssocID="{DCABE139-A8B0-48DA-87ED-FAE38715F93A}" presName="compNode" presStyleCnt="0"/>
      <dgm:spPr/>
    </dgm:pt>
    <dgm:pt modelId="{27AECA67-76F8-4C20-9A1A-72094A13CACC}" type="pres">
      <dgm:prSet presAssocID="{DCABE139-A8B0-48DA-87ED-FAE38715F9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18C07481-347A-40F6-955C-D25CEB35FEA7}" type="pres">
      <dgm:prSet presAssocID="{DCABE139-A8B0-48DA-87ED-FAE38715F93A}" presName="spaceRect" presStyleCnt="0"/>
      <dgm:spPr/>
    </dgm:pt>
    <dgm:pt modelId="{F3143842-B6E3-456A-B0A0-5C13385B9079}" type="pres">
      <dgm:prSet presAssocID="{DCABE139-A8B0-48DA-87ED-FAE38715F93A}" presName="textRect" presStyleLbl="revTx" presStyleIdx="1" presStyleCnt="3">
        <dgm:presLayoutVars>
          <dgm:chMax val="1"/>
          <dgm:chPref val="1"/>
        </dgm:presLayoutVars>
      </dgm:prSet>
      <dgm:spPr/>
    </dgm:pt>
    <dgm:pt modelId="{D624D8CA-4679-4D70-8F77-0C37A3ADD9BC}" type="pres">
      <dgm:prSet presAssocID="{92C73730-9E6A-4FE0-8B87-775DAAB5301A}" presName="sibTrans" presStyleCnt="0"/>
      <dgm:spPr/>
    </dgm:pt>
    <dgm:pt modelId="{E473E21E-C3DD-4171-A45E-CC0AD85C8196}" type="pres">
      <dgm:prSet presAssocID="{40EA8215-51CF-4F20-BEDF-19B312EA7C0D}" presName="compNode" presStyleCnt="0"/>
      <dgm:spPr/>
    </dgm:pt>
    <dgm:pt modelId="{A03FFC9B-ADF8-4C53-83E5-B5066F8EB423}" type="pres">
      <dgm:prSet presAssocID="{40EA8215-51CF-4F20-BEDF-19B312EA7C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FE0BAAD8-53DF-4F84-987A-FB2694AA3303}" type="pres">
      <dgm:prSet presAssocID="{40EA8215-51CF-4F20-BEDF-19B312EA7C0D}" presName="spaceRect" presStyleCnt="0"/>
      <dgm:spPr/>
    </dgm:pt>
    <dgm:pt modelId="{3D3272ED-DEE1-43EA-8612-DFBCC928489D}" type="pres">
      <dgm:prSet presAssocID="{40EA8215-51CF-4F20-BEDF-19B312EA7C0D}" presName="textRect" presStyleLbl="revTx" presStyleIdx="2" presStyleCnt="3">
        <dgm:presLayoutVars>
          <dgm:chMax val="1"/>
          <dgm:chPref val="1"/>
        </dgm:presLayoutVars>
      </dgm:prSet>
      <dgm:spPr/>
    </dgm:pt>
  </dgm:ptLst>
  <dgm:cxnLst>
    <dgm:cxn modelId="{9C5C6B30-8345-4E48-B836-89CB5CFB0503}" srcId="{26FCC93B-4E66-4041-A746-629C1EBFFEA8}" destId="{8BBD1EB9-6263-4341-9604-E3191089976C}" srcOrd="0" destOrd="0" parTransId="{B2C63F86-BED2-4466-A147-7A639F9CEFA2}" sibTransId="{738865D5-D6E2-444C-8538-B3E5893D2E15}"/>
    <dgm:cxn modelId="{2F03DB36-9CC2-4EF9-BC80-0D152331153C}" type="presOf" srcId="{40EA8215-51CF-4F20-BEDF-19B312EA7C0D}" destId="{3D3272ED-DEE1-43EA-8612-DFBCC928489D}" srcOrd="0" destOrd="0" presId="urn:microsoft.com/office/officeart/2018/2/layout/IconLabelList"/>
    <dgm:cxn modelId="{10A81D76-A0D4-4C34-AB9B-A0A938C35001}" type="presOf" srcId="{26FCC93B-4E66-4041-A746-629C1EBFFEA8}" destId="{CA79FFEE-17E7-46C1-80EC-F4D290BB7388}" srcOrd="0" destOrd="0" presId="urn:microsoft.com/office/officeart/2018/2/layout/IconLabelList"/>
    <dgm:cxn modelId="{362D86AF-4745-4033-8028-06B68E60720C}" srcId="{26FCC93B-4E66-4041-A746-629C1EBFFEA8}" destId="{40EA8215-51CF-4F20-BEDF-19B312EA7C0D}" srcOrd="2" destOrd="0" parTransId="{6229EDD5-DE5B-411A-8B57-2F1B85F7C70B}" sibTransId="{8DB523A0-4177-4FB0-B868-830C2CCB65CB}"/>
    <dgm:cxn modelId="{7D2C9EC7-E2D7-4513-BBF8-2F2F70B6C877}" srcId="{26FCC93B-4E66-4041-A746-629C1EBFFEA8}" destId="{DCABE139-A8B0-48DA-87ED-FAE38715F93A}" srcOrd="1" destOrd="0" parTransId="{2076752F-9E38-43F4-9BDE-B9DBA2066421}" sibTransId="{92C73730-9E6A-4FE0-8B87-775DAAB5301A}"/>
    <dgm:cxn modelId="{048985F2-E7FF-4A11-A6BC-814B1DA2D36C}" type="presOf" srcId="{8BBD1EB9-6263-4341-9604-E3191089976C}" destId="{D7DC8833-AEE3-407C-AE8D-2FB67412CDFF}" srcOrd="0" destOrd="0" presId="urn:microsoft.com/office/officeart/2018/2/layout/IconLabelList"/>
    <dgm:cxn modelId="{0D1AE8FC-4F77-4AA3-BD45-7AB4E82FCED2}" type="presOf" srcId="{DCABE139-A8B0-48DA-87ED-FAE38715F93A}" destId="{F3143842-B6E3-456A-B0A0-5C13385B9079}" srcOrd="0" destOrd="0" presId="urn:microsoft.com/office/officeart/2018/2/layout/IconLabelList"/>
    <dgm:cxn modelId="{02335CF7-4F49-4FC7-9B96-C3C9239A29AB}" type="presParOf" srcId="{CA79FFEE-17E7-46C1-80EC-F4D290BB7388}" destId="{D4C855D6-22B6-40D9-880C-B37A85FC197F}" srcOrd="0" destOrd="0" presId="urn:microsoft.com/office/officeart/2018/2/layout/IconLabelList"/>
    <dgm:cxn modelId="{B7F02BAF-5326-4FC6-A5EE-F6596CD01624}" type="presParOf" srcId="{D4C855D6-22B6-40D9-880C-B37A85FC197F}" destId="{4740632B-1632-47AD-9AC0-24E26CAE82E8}" srcOrd="0" destOrd="0" presId="urn:microsoft.com/office/officeart/2018/2/layout/IconLabelList"/>
    <dgm:cxn modelId="{F04CE791-1D32-4BCD-85CC-BEC6E7CC594B}" type="presParOf" srcId="{D4C855D6-22B6-40D9-880C-B37A85FC197F}" destId="{C6E43C84-ED2F-484F-A9C5-391326538C48}" srcOrd="1" destOrd="0" presId="urn:microsoft.com/office/officeart/2018/2/layout/IconLabelList"/>
    <dgm:cxn modelId="{81A18391-E3EF-4455-BE93-9AA03F3E2B2B}" type="presParOf" srcId="{D4C855D6-22B6-40D9-880C-B37A85FC197F}" destId="{D7DC8833-AEE3-407C-AE8D-2FB67412CDFF}" srcOrd="2" destOrd="0" presId="urn:microsoft.com/office/officeart/2018/2/layout/IconLabelList"/>
    <dgm:cxn modelId="{F526E9B7-D06C-43C4-8652-79715C91C81E}" type="presParOf" srcId="{CA79FFEE-17E7-46C1-80EC-F4D290BB7388}" destId="{7232F1DD-0B68-41B0-ABBB-91A71BBCCF3D}" srcOrd="1" destOrd="0" presId="urn:microsoft.com/office/officeart/2018/2/layout/IconLabelList"/>
    <dgm:cxn modelId="{9092A37C-4D42-4DFD-8829-B008B1FF2CD5}" type="presParOf" srcId="{CA79FFEE-17E7-46C1-80EC-F4D290BB7388}" destId="{C0AE6650-9D88-49AF-8EB4-18012E73B1A9}" srcOrd="2" destOrd="0" presId="urn:microsoft.com/office/officeart/2018/2/layout/IconLabelList"/>
    <dgm:cxn modelId="{DF35E4C8-1EB1-4056-858C-5A8E9F085C08}" type="presParOf" srcId="{C0AE6650-9D88-49AF-8EB4-18012E73B1A9}" destId="{27AECA67-76F8-4C20-9A1A-72094A13CACC}" srcOrd="0" destOrd="0" presId="urn:microsoft.com/office/officeart/2018/2/layout/IconLabelList"/>
    <dgm:cxn modelId="{0ABB7B30-D940-4B0E-B512-A3F741F2057A}" type="presParOf" srcId="{C0AE6650-9D88-49AF-8EB4-18012E73B1A9}" destId="{18C07481-347A-40F6-955C-D25CEB35FEA7}" srcOrd="1" destOrd="0" presId="urn:microsoft.com/office/officeart/2018/2/layout/IconLabelList"/>
    <dgm:cxn modelId="{7F658922-4DDA-498F-A8E8-3782B6D0D81E}" type="presParOf" srcId="{C0AE6650-9D88-49AF-8EB4-18012E73B1A9}" destId="{F3143842-B6E3-456A-B0A0-5C13385B9079}" srcOrd="2" destOrd="0" presId="urn:microsoft.com/office/officeart/2018/2/layout/IconLabelList"/>
    <dgm:cxn modelId="{FF96BBCD-2783-4326-8FA7-2425DF215F8B}" type="presParOf" srcId="{CA79FFEE-17E7-46C1-80EC-F4D290BB7388}" destId="{D624D8CA-4679-4D70-8F77-0C37A3ADD9BC}" srcOrd="3" destOrd="0" presId="urn:microsoft.com/office/officeart/2018/2/layout/IconLabelList"/>
    <dgm:cxn modelId="{F759CAFD-7127-4F10-BCD4-0D7A373A9846}" type="presParOf" srcId="{CA79FFEE-17E7-46C1-80EC-F4D290BB7388}" destId="{E473E21E-C3DD-4171-A45E-CC0AD85C8196}" srcOrd="4" destOrd="0" presId="urn:microsoft.com/office/officeart/2018/2/layout/IconLabelList"/>
    <dgm:cxn modelId="{CC8F8B54-B108-4F81-A9EA-1C5545F9715B}" type="presParOf" srcId="{E473E21E-C3DD-4171-A45E-CC0AD85C8196}" destId="{A03FFC9B-ADF8-4C53-83E5-B5066F8EB423}" srcOrd="0" destOrd="0" presId="urn:microsoft.com/office/officeart/2018/2/layout/IconLabelList"/>
    <dgm:cxn modelId="{EADEC6F4-8551-4A75-B2DD-F2FB0EE2FFE3}" type="presParOf" srcId="{E473E21E-C3DD-4171-A45E-CC0AD85C8196}" destId="{FE0BAAD8-53DF-4F84-987A-FB2694AA3303}" srcOrd="1" destOrd="0" presId="urn:microsoft.com/office/officeart/2018/2/layout/IconLabelList"/>
    <dgm:cxn modelId="{C1F4B255-CD26-4A1F-89E8-77DBCE4C10AE}" type="presParOf" srcId="{E473E21E-C3DD-4171-A45E-CC0AD85C8196}" destId="{3D3272ED-DEE1-43EA-8612-DFBCC92848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142A82-9751-450A-B94D-24BB92CFD31E}"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EB0ECE80-4831-4D63-AF5A-C4C5D5F2E594}">
      <dgm:prSet/>
      <dgm:spPr/>
      <dgm:t>
        <a:bodyPr/>
        <a:lstStyle/>
        <a:p>
          <a:pPr>
            <a:lnSpc>
              <a:spcPct val="100000"/>
            </a:lnSpc>
          </a:pPr>
          <a:r>
            <a:rPr lang="en-US" dirty="0"/>
            <a:t>Data Bias</a:t>
          </a:r>
        </a:p>
      </dgm:t>
    </dgm:pt>
    <dgm:pt modelId="{A7A695B6-16EE-4723-B3AB-E77F444BDCCF}" type="parTrans" cxnId="{7119E5C2-345A-4A74-B47C-7620C787FFD1}">
      <dgm:prSet/>
      <dgm:spPr/>
      <dgm:t>
        <a:bodyPr/>
        <a:lstStyle/>
        <a:p>
          <a:endParaRPr lang="en-US"/>
        </a:p>
      </dgm:t>
    </dgm:pt>
    <dgm:pt modelId="{91075823-0932-4D4A-9F84-C82BC7FC3DC8}" type="sibTrans" cxnId="{7119E5C2-345A-4A74-B47C-7620C787FFD1}">
      <dgm:prSet/>
      <dgm:spPr/>
      <dgm:t>
        <a:bodyPr/>
        <a:lstStyle/>
        <a:p>
          <a:endParaRPr lang="en-US"/>
        </a:p>
      </dgm:t>
    </dgm:pt>
    <dgm:pt modelId="{CDB2E1FD-9412-4959-82FE-68A67B046DFD}">
      <dgm:prSet/>
      <dgm:spPr/>
      <dgm:t>
        <a:bodyPr/>
        <a:lstStyle/>
        <a:p>
          <a:pPr>
            <a:lnSpc>
              <a:spcPct val="100000"/>
            </a:lnSpc>
          </a:pPr>
          <a:r>
            <a:rPr lang="en-US" dirty="0"/>
            <a:t>Temporal Relevance</a:t>
          </a:r>
        </a:p>
      </dgm:t>
    </dgm:pt>
    <dgm:pt modelId="{E80E7D4A-BBE1-4B35-9CE6-3FBBD4F08C85}" type="parTrans" cxnId="{A8785017-27A0-4182-8E5C-0DEE5D592D3D}">
      <dgm:prSet/>
      <dgm:spPr/>
      <dgm:t>
        <a:bodyPr/>
        <a:lstStyle/>
        <a:p>
          <a:endParaRPr lang="en-US"/>
        </a:p>
      </dgm:t>
    </dgm:pt>
    <dgm:pt modelId="{3942EFFE-89E9-42F1-AFA8-AFA8C591D992}" type="sibTrans" cxnId="{A8785017-27A0-4182-8E5C-0DEE5D592D3D}">
      <dgm:prSet/>
      <dgm:spPr/>
      <dgm:t>
        <a:bodyPr/>
        <a:lstStyle/>
        <a:p>
          <a:endParaRPr lang="en-US"/>
        </a:p>
      </dgm:t>
    </dgm:pt>
    <dgm:pt modelId="{078F8420-9B19-4D0A-A89F-18BB51D130E9}">
      <dgm:prSet/>
      <dgm:spPr/>
      <dgm:t>
        <a:bodyPr/>
        <a:lstStyle/>
        <a:p>
          <a:pPr>
            <a:lnSpc>
              <a:spcPct val="100000"/>
            </a:lnSpc>
          </a:pPr>
          <a:r>
            <a:rPr lang="en-US" dirty="0"/>
            <a:t>Role and Title Variations</a:t>
          </a:r>
        </a:p>
      </dgm:t>
    </dgm:pt>
    <dgm:pt modelId="{AA79D041-D26F-4CD9-A49D-FE3D92C9FBEC}" type="parTrans" cxnId="{854236FF-96F3-4809-87A9-DDA30CB4162A}">
      <dgm:prSet/>
      <dgm:spPr/>
      <dgm:t>
        <a:bodyPr/>
        <a:lstStyle/>
        <a:p>
          <a:endParaRPr lang="en-US"/>
        </a:p>
      </dgm:t>
    </dgm:pt>
    <dgm:pt modelId="{A2510F64-A037-4312-A4A7-DD33C3142405}" type="sibTrans" cxnId="{854236FF-96F3-4809-87A9-DDA30CB4162A}">
      <dgm:prSet/>
      <dgm:spPr/>
      <dgm:t>
        <a:bodyPr/>
        <a:lstStyle/>
        <a:p>
          <a:endParaRPr lang="en-US"/>
        </a:p>
      </dgm:t>
    </dgm:pt>
    <dgm:pt modelId="{1BADFDD0-C342-484F-A2A9-24A55228F104}">
      <dgm:prSet/>
      <dgm:spPr/>
      <dgm:t>
        <a:bodyPr/>
        <a:lstStyle/>
        <a:p>
          <a:pPr>
            <a:lnSpc>
              <a:spcPct val="100000"/>
            </a:lnSpc>
          </a:pPr>
          <a:r>
            <a:rPr lang="en-US" dirty="0"/>
            <a:t>Salaries and Benefits</a:t>
          </a:r>
        </a:p>
      </dgm:t>
    </dgm:pt>
    <dgm:pt modelId="{0216840E-30CE-4B95-8D9F-009BD8F40A54}" type="parTrans" cxnId="{9100B9DF-2183-40E0-BC39-508121B34F2C}">
      <dgm:prSet/>
      <dgm:spPr/>
      <dgm:t>
        <a:bodyPr/>
        <a:lstStyle/>
        <a:p>
          <a:endParaRPr lang="en-US"/>
        </a:p>
      </dgm:t>
    </dgm:pt>
    <dgm:pt modelId="{06170CAC-7D31-4A6F-AE02-13B3405338EF}" type="sibTrans" cxnId="{9100B9DF-2183-40E0-BC39-508121B34F2C}">
      <dgm:prSet/>
      <dgm:spPr/>
      <dgm:t>
        <a:bodyPr/>
        <a:lstStyle/>
        <a:p>
          <a:endParaRPr lang="en-US"/>
        </a:p>
      </dgm:t>
    </dgm:pt>
    <dgm:pt modelId="{2F87ABFB-34C4-4714-810D-468C86652D2C}">
      <dgm:prSet/>
      <dgm:spPr/>
      <dgm:t>
        <a:bodyPr/>
        <a:lstStyle/>
        <a:p>
          <a:pPr>
            <a:lnSpc>
              <a:spcPct val="100000"/>
            </a:lnSpc>
          </a:pPr>
          <a:r>
            <a:rPr lang="en-US" dirty="0"/>
            <a:t>Text Processing Limitations</a:t>
          </a:r>
        </a:p>
      </dgm:t>
    </dgm:pt>
    <dgm:pt modelId="{D740DCF5-ADE7-45DB-85C5-9F8296FA9FBF}" type="parTrans" cxnId="{17C2558E-DD1D-4DBC-BC89-AF5328E96156}">
      <dgm:prSet/>
      <dgm:spPr/>
      <dgm:t>
        <a:bodyPr/>
        <a:lstStyle/>
        <a:p>
          <a:endParaRPr lang="en-US"/>
        </a:p>
      </dgm:t>
    </dgm:pt>
    <dgm:pt modelId="{7BBB2D5C-467D-408D-A4CD-158AC0D8DEDC}" type="sibTrans" cxnId="{17C2558E-DD1D-4DBC-BC89-AF5328E96156}">
      <dgm:prSet/>
      <dgm:spPr/>
      <dgm:t>
        <a:bodyPr/>
        <a:lstStyle/>
        <a:p>
          <a:endParaRPr lang="en-US"/>
        </a:p>
      </dgm:t>
    </dgm:pt>
    <dgm:pt modelId="{F488F025-7304-45CF-9CC8-159625E70C79}" type="pres">
      <dgm:prSet presAssocID="{67142A82-9751-450A-B94D-24BB92CFD31E}" presName="root" presStyleCnt="0">
        <dgm:presLayoutVars>
          <dgm:dir/>
          <dgm:resizeHandles val="exact"/>
        </dgm:presLayoutVars>
      </dgm:prSet>
      <dgm:spPr/>
    </dgm:pt>
    <dgm:pt modelId="{057820DF-9271-46C2-B0DF-D7E05B865BF0}" type="pres">
      <dgm:prSet presAssocID="{EB0ECE80-4831-4D63-AF5A-C4C5D5F2E594}" presName="compNode" presStyleCnt="0"/>
      <dgm:spPr/>
    </dgm:pt>
    <dgm:pt modelId="{7D796D58-2E28-4763-96A8-55C59490552A}" type="pres">
      <dgm:prSet presAssocID="{EB0ECE80-4831-4D63-AF5A-C4C5D5F2E5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C340768-9E96-4EE8-8FCB-C802F3F8BA21}" type="pres">
      <dgm:prSet presAssocID="{EB0ECE80-4831-4D63-AF5A-C4C5D5F2E594}" presName="spaceRect" presStyleCnt="0"/>
      <dgm:spPr/>
    </dgm:pt>
    <dgm:pt modelId="{6B91DBFD-F1C3-4551-B0F9-E866EE6524DD}" type="pres">
      <dgm:prSet presAssocID="{EB0ECE80-4831-4D63-AF5A-C4C5D5F2E594}" presName="textRect" presStyleLbl="revTx" presStyleIdx="0" presStyleCnt="5">
        <dgm:presLayoutVars>
          <dgm:chMax val="1"/>
          <dgm:chPref val="1"/>
        </dgm:presLayoutVars>
      </dgm:prSet>
      <dgm:spPr/>
    </dgm:pt>
    <dgm:pt modelId="{0D043237-91F6-4EE8-AD3C-EE47EB5C21F0}" type="pres">
      <dgm:prSet presAssocID="{91075823-0932-4D4A-9F84-C82BC7FC3DC8}" presName="sibTrans" presStyleCnt="0"/>
      <dgm:spPr/>
    </dgm:pt>
    <dgm:pt modelId="{6783D1A3-58FF-4C25-BABA-136AE4908863}" type="pres">
      <dgm:prSet presAssocID="{CDB2E1FD-9412-4959-82FE-68A67B046DFD}" presName="compNode" presStyleCnt="0"/>
      <dgm:spPr/>
    </dgm:pt>
    <dgm:pt modelId="{90D2A556-17DC-419F-A4FE-0F0C94B6880E}" type="pres">
      <dgm:prSet presAssocID="{CDB2E1FD-9412-4959-82FE-68A67B046D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C7B85C9-3C86-4A4D-9C41-F999A63BD375}" type="pres">
      <dgm:prSet presAssocID="{CDB2E1FD-9412-4959-82FE-68A67B046DFD}" presName="spaceRect" presStyleCnt="0"/>
      <dgm:spPr/>
    </dgm:pt>
    <dgm:pt modelId="{0A1DEA98-53DC-4D32-9684-BB8D65EABCDF}" type="pres">
      <dgm:prSet presAssocID="{CDB2E1FD-9412-4959-82FE-68A67B046DFD}" presName="textRect" presStyleLbl="revTx" presStyleIdx="1" presStyleCnt="5">
        <dgm:presLayoutVars>
          <dgm:chMax val="1"/>
          <dgm:chPref val="1"/>
        </dgm:presLayoutVars>
      </dgm:prSet>
      <dgm:spPr/>
    </dgm:pt>
    <dgm:pt modelId="{255A31C2-2D2A-403F-923B-3FDD3E5F87AD}" type="pres">
      <dgm:prSet presAssocID="{3942EFFE-89E9-42F1-AFA8-AFA8C591D992}" presName="sibTrans" presStyleCnt="0"/>
      <dgm:spPr/>
    </dgm:pt>
    <dgm:pt modelId="{F2563D2B-416D-46D1-92CD-5632F4C1752C}" type="pres">
      <dgm:prSet presAssocID="{078F8420-9B19-4D0A-A89F-18BB51D130E9}" presName="compNode" presStyleCnt="0"/>
      <dgm:spPr/>
    </dgm:pt>
    <dgm:pt modelId="{1EC4BC7A-3336-41E1-96B3-C5A344AB05D7}" type="pres">
      <dgm:prSet presAssocID="{078F8420-9B19-4D0A-A89F-18BB51D130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BB7561B8-1CF8-46F3-A2E5-915D6E745D28}" type="pres">
      <dgm:prSet presAssocID="{078F8420-9B19-4D0A-A89F-18BB51D130E9}" presName="spaceRect" presStyleCnt="0"/>
      <dgm:spPr/>
    </dgm:pt>
    <dgm:pt modelId="{A0E907C8-ACB7-4B6C-8728-98BDB35711CE}" type="pres">
      <dgm:prSet presAssocID="{078F8420-9B19-4D0A-A89F-18BB51D130E9}" presName="textRect" presStyleLbl="revTx" presStyleIdx="2" presStyleCnt="5">
        <dgm:presLayoutVars>
          <dgm:chMax val="1"/>
          <dgm:chPref val="1"/>
        </dgm:presLayoutVars>
      </dgm:prSet>
      <dgm:spPr/>
    </dgm:pt>
    <dgm:pt modelId="{6CD1CC60-CE89-4B14-B7C5-F0300A384F79}" type="pres">
      <dgm:prSet presAssocID="{A2510F64-A037-4312-A4A7-DD33C3142405}" presName="sibTrans" presStyleCnt="0"/>
      <dgm:spPr/>
    </dgm:pt>
    <dgm:pt modelId="{12037C1C-5A3D-4545-8B99-18756C1D8B69}" type="pres">
      <dgm:prSet presAssocID="{1BADFDD0-C342-484F-A2A9-24A55228F104}" presName="compNode" presStyleCnt="0"/>
      <dgm:spPr/>
    </dgm:pt>
    <dgm:pt modelId="{BD7B46E1-DE5A-4953-BDB0-43D0B64525BF}" type="pres">
      <dgm:prSet presAssocID="{1BADFDD0-C342-484F-A2A9-24A55228F1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AB2EB6ED-7C7E-4AA9-92E5-BFBA0A2E95BB}" type="pres">
      <dgm:prSet presAssocID="{1BADFDD0-C342-484F-A2A9-24A55228F104}" presName="spaceRect" presStyleCnt="0"/>
      <dgm:spPr/>
    </dgm:pt>
    <dgm:pt modelId="{28B76D07-A9BD-41B8-93D5-4A88856364B0}" type="pres">
      <dgm:prSet presAssocID="{1BADFDD0-C342-484F-A2A9-24A55228F104}" presName="textRect" presStyleLbl="revTx" presStyleIdx="3" presStyleCnt="5">
        <dgm:presLayoutVars>
          <dgm:chMax val="1"/>
          <dgm:chPref val="1"/>
        </dgm:presLayoutVars>
      </dgm:prSet>
      <dgm:spPr/>
    </dgm:pt>
    <dgm:pt modelId="{CC2B1F2B-28FB-48C5-B7FB-2235541A06D2}" type="pres">
      <dgm:prSet presAssocID="{06170CAC-7D31-4A6F-AE02-13B3405338EF}" presName="sibTrans" presStyleCnt="0"/>
      <dgm:spPr/>
    </dgm:pt>
    <dgm:pt modelId="{5EED930C-FF8D-4A4D-8845-312402D31A44}" type="pres">
      <dgm:prSet presAssocID="{2F87ABFB-34C4-4714-810D-468C86652D2C}" presName="compNode" presStyleCnt="0"/>
      <dgm:spPr/>
    </dgm:pt>
    <dgm:pt modelId="{F4CDA5BC-BE0A-4F87-A30C-A304EBD65904}" type="pres">
      <dgm:prSet presAssocID="{2F87ABFB-34C4-4714-810D-468C86652D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BAAD8678-4AB5-4F46-8E3B-65614B0B5CB5}" type="pres">
      <dgm:prSet presAssocID="{2F87ABFB-34C4-4714-810D-468C86652D2C}" presName="spaceRect" presStyleCnt="0"/>
      <dgm:spPr/>
    </dgm:pt>
    <dgm:pt modelId="{696BA34A-E76B-45C4-8E01-D11D5F55F63E}" type="pres">
      <dgm:prSet presAssocID="{2F87ABFB-34C4-4714-810D-468C86652D2C}" presName="textRect" presStyleLbl="revTx" presStyleIdx="4" presStyleCnt="5">
        <dgm:presLayoutVars>
          <dgm:chMax val="1"/>
          <dgm:chPref val="1"/>
        </dgm:presLayoutVars>
      </dgm:prSet>
      <dgm:spPr/>
    </dgm:pt>
  </dgm:ptLst>
  <dgm:cxnLst>
    <dgm:cxn modelId="{A7059414-D29D-4228-B8DA-81E1EC257A6A}" type="presOf" srcId="{078F8420-9B19-4D0A-A89F-18BB51D130E9}" destId="{A0E907C8-ACB7-4B6C-8728-98BDB35711CE}" srcOrd="0" destOrd="0" presId="urn:microsoft.com/office/officeart/2018/2/layout/IconLabelList"/>
    <dgm:cxn modelId="{A8785017-27A0-4182-8E5C-0DEE5D592D3D}" srcId="{67142A82-9751-450A-B94D-24BB92CFD31E}" destId="{CDB2E1FD-9412-4959-82FE-68A67B046DFD}" srcOrd="1" destOrd="0" parTransId="{E80E7D4A-BBE1-4B35-9CE6-3FBBD4F08C85}" sibTransId="{3942EFFE-89E9-42F1-AFA8-AFA8C591D992}"/>
    <dgm:cxn modelId="{FF74DD21-AB22-406D-8529-0F5A106EAD80}" type="presOf" srcId="{1BADFDD0-C342-484F-A2A9-24A55228F104}" destId="{28B76D07-A9BD-41B8-93D5-4A88856364B0}" srcOrd="0" destOrd="0" presId="urn:microsoft.com/office/officeart/2018/2/layout/IconLabelList"/>
    <dgm:cxn modelId="{08B0EA43-9A14-4258-8D02-E0FFF11C15F7}" type="presOf" srcId="{EB0ECE80-4831-4D63-AF5A-C4C5D5F2E594}" destId="{6B91DBFD-F1C3-4551-B0F9-E866EE6524DD}" srcOrd="0" destOrd="0" presId="urn:microsoft.com/office/officeart/2018/2/layout/IconLabelList"/>
    <dgm:cxn modelId="{17C2558E-DD1D-4DBC-BC89-AF5328E96156}" srcId="{67142A82-9751-450A-B94D-24BB92CFD31E}" destId="{2F87ABFB-34C4-4714-810D-468C86652D2C}" srcOrd="4" destOrd="0" parTransId="{D740DCF5-ADE7-45DB-85C5-9F8296FA9FBF}" sibTransId="{7BBB2D5C-467D-408D-A4CD-158AC0D8DEDC}"/>
    <dgm:cxn modelId="{E0E0D7A4-1714-4DF3-9925-CDB6C37BDD81}" type="presOf" srcId="{CDB2E1FD-9412-4959-82FE-68A67B046DFD}" destId="{0A1DEA98-53DC-4D32-9684-BB8D65EABCDF}" srcOrd="0" destOrd="0" presId="urn:microsoft.com/office/officeart/2018/2/layout/IconLabelList"/>
    <dgm:cxn modelId="{35C1B8A5-2777-4196-8B7B-87920B708259}" type="presOf" srcId="{67142A82-9751-450A-B94D-24BB92CFD31E}" destId="{F488F025-7304-45CF-9CC8-159625E70C79}" srcOrd="0" destOrd="0" presId="urn:microsoft.com/office/officeart/2018/2/layout/IconLabelList"/>
    <dgm:cxn modelId="{7119E5C2-345A-4A74-B47C-7620C787FFD1}" srcId="{67142A82-9751-450A-B94D-24BB92CFD31E}" destId="{EB0ECE80-4831-4D63-AF5A-C4C5D5F2E594}" srcOrd="0" destOrd="0" parTransId="{A7A695B6-16EE-4723-B3AB-E77F444BDCCF}" sibTransId="{91075823-0932-4D4A-9F84-C82BC7FC3DC8}"/>
    <dgm:cxn modelId="{17EA0ADA-27CA-4EA3-9887-082C67516FCA}" type="presOf" srcId="{2F87ABFB-34C4-4714-810D-468C86652D2C}" destId="{696BA34A-E76B-45C4-8E01-D11D5F55F63E}" srcOrd="0" destOrd="0" presId="urn:microsoft.com/office/officeart/2018/2/layout/IconLabelList"/>
    <dgm:cxn modelId="{9100B9DF-2183-40E0-BC39-508121B34F2C}" srcId="{67142A82-9751-450A-B94D-24BB92CFD31E}" destId="{1BADFDD0-C342-484F-A2A9-24A55228F104}" srcOrd="3" destOrd="0" parTransId="{0216840E-30CE-4B95-8D9F-009BD8F40A54}" sibTransId="{06170CAC-7D31-4A6F-AE02-13B3405338EF}"/>
    <dgm:cxn modelId="{854236FF-96F3-4809-87A9-DDA30CB4162A}" srcId="{67142A82-9751-450A-B94D-24BB92CFD31E}" destId="{078F8420-9B19-4D0A-A89F-18BB51D130E9}" srcOrd="2" destOrd="0" parTransId="{AA79D041-D26F-4CD9-A49D-FE3D92C9FBEC}" sibTransId="{A2510F64-A037-4312-A4A7-DD33C3142405}"/>
    <dgm:cxn modelId="{99F4A04E-B8CF-4BB2-B0AF-745ECF3ACCEE}" type="presParOf" srcId="{F488F025-7304-45CF-9CC8-159625E70C79}" destId="{057820DF-9271-46C2-B0DF-D7E05B865BF0}" srcOrd="0" destOrd="0" presId="urn:microsoft.com/office/officeart/2018/2/layout/IconLabelList"/>
    <dgm:cxn modelId="{A9418655-210E-42B9-9371-1D65D9BB8F2F}" type="presParOf" srcId="{057820DF-9271-46C2-B0DF-D7E05B865BF0}" destId="{7D796D58-2E28-4763-96A8-55C59490552A}" srcOrd="0" destOrd="0" presId="urn:microsoft.com/office/officeart/2018/2/layout/IconLabelList"/>
    <dgm:cxn modelId="{BC241D30-4809-4167-B9F4-5856A94359AA}" type="presParOf" srcId="{057820DF-9271-46C2-B0DF-D7E05B865BF0}" destId="{AC340768-9E96-4EE8-8FCB-C802F3F8BA21}" srcOrd="1" destOrd="0" presId="urn:microsoft.com/office/officeart/2018/2/layout/IconLabelList"/>
    <dgm:cxn modelId="{FF7807BF-D15E-4004-B5A0-BCF3513599C1}" type="presParOf" srcId="{057820DF-9271-46C2-B0DF-D7E05B865BF0}" destId="{6B91DBFD-F1C3-4551-B0F9-E866EE6524DD}" srcOrd="2" destOrd="0" presId="urn:microsoft.com/office/officeart/2018/2/layout/IconLabelList"/>
    <dgm:cxn modelId="{151A8E49-7DC3-44A2-B835-996B6F751856}" type="presParOf" srcId="{F488F025-7304-45CF-9CC8-159625E70C79}" destId="{0D043237-91F6-4EE8-AD3C-EE47EB5C21F0}" srcOrd="1" destOrd="0" presId="urn:microsoft.com/office/officeart/2018/2/layout/IconLabelList"/>
    <dgm:cxn modelId="{46ADFA81-24AC-41E3-8A79-FAB6D0FE4F11}" type="presParOf" srcId="{F488F025-7304-45CF-9CC8-159625E70C79}" destId="{6783D1A3-58FF-4C25-BABA-136AE4908863}" srcOrd="2" destOrd="0" presId="urn:microsoft.com/office/officeart/2018/2/layout/IconLabelList"/>
    <dgm:cxn modelId="{39089320-B4D9-492B-A30A-6251D3C2BDFC}" type="presParOf" srcId="{6783D1A3-58FF-4C25-BABA-136AE4908863}" destId="{90D2A556-17DC-419F-A4FE-0F0C94B6880E}" srcOrd="0" destOrd="0" presId="urn:microsoft.com/office/officeart/2018/2/layout/IconLabelList"/>
    <dgm:cxn modelId="{0FD21E1F-FBF1-4E40-BC04-470B0A0C49AD}" type="presParOf" srcId="{6783D1A3-58FF-4C25-BABA-136AE4908863}" destId="{5C7B85C9-3C86-4A4D-9C41-F999A63BD375}" srcOrd="1" destOrd="0" presId="urn:microsoft.com/office/officeart/2018/2/layout/IconLabelList"/>
    <dgm:cxn modelId="{8925BBF3-5401-4AB3-B0A9-54DEDE8CDC08}" type="presParOf" srcId="{6783D1A3-58FF-4C25-BABA-136AE4908863}" destId="{0A1DEA98-53DC-4D32-9684-BB8D65EABCDF}" srcOrd="2" destOrd="0" presId="urn:microsoft.com/office/officeart/2018/2/layout/IconLabelList"/>
    <dgm:cxn modelId="{76FA0927-150A-483A-B12F-3E1EADAE2243}" type="presParOf" srcId="{F488F025-7304-45CF-9CC8-159625E70C79}" destId="{255A31C2-2D2A-403F-923B-3FDD3E5F87AD}" srcOrd="3" destOrd="0" presId="urn:microsoft.com/office/officeart/2018/2/layout/IconLabelList"/>
    <dgm:cxn modelId="{B929608C-0CCA-4809-A0CC-1C280FB94091}" type="presParOf" srcId="{F488F025-7304-45CF-9CC8-159625E70C79}" destId="{F2563D2B-416D-46D1-92CD-5632F4C1752C}" srcOrd="4" destOrd="0" presId="urn:microsoft.com/office/officeart/2018/2/layout/IconLabelList"/>
    <dgm:cxn modelId="{57CE4973-41D7-48F4-9B92-D1A2F624CAF6}" type="presParOf" srcId="{F2563D2B-416D-46D1-92CD-5632F4C1752C}" destId="{1EC4BC7A-3336-41E1-96B3-C5A344AB05D7}" srcOrd="0" destOrd="0" presId="urn:microsoft.com/office/officeart/2018/2/layout/IconLabelList"/>
    <dgm:cxn modelId="{2083DE04-1A93-4EF1-9073-30A5905EF1C1}" type="presParOf" srcId="{F2563D2B-416D-46D1-92CD-5632F4C1752C}" destId="{BB7561B8-1CF8-46F3-A2E5-915D6E745D28}" srcOrd="1" destOrd="0" presId="urn:microsoft.com/office/officeart/2018/2/layout/IconLabelList"/>
    <dgm:cxn modelId="{8C9331A0-885A-4915-922B-C0C1F1C578AE}" type="presParOf" srcId="{F2563D2B-416D-46D1-92CD-5632F4C1752C}" destId="{A0E907C8-ACB7-4B6C-8728-98BDB35711CE}" srcOrd="2" destOrd="0" presId="urn:microsoft.com/office/officeart/2018/2/layout/IconLabelList"/>
    <dgm:cxn modelId="{BDF65CF9-26AE-43AC-98DF-664B00DA6BDD}" type="presParOf" srcId="{F488F025-7304-45CF-9CC8-159625E70C79}" destId="{6CD1CC60-CE89-4B14-B7C5-F0300A384F79}" srcOrd="5" destOrd="0" presId="urn:microsoft.com/office/officeart/2018/2/layout/IconLabelList"/>
    <dgm:cxn modelId="{F061174E-FE5E-4B93-AAA0-7C845B4B4159}" type="presParOf" srcId="{F488F025-7304-45CF-9CC8-159625E70C79}" destId="{12037C1C-5A3D-4545-8B99-18756C1D8B69}" srcOrd="6" destOrd="0" presId="urn:microsoft.com/office/officeart/2018/2/layout/IconLabelList"/>
    <dgm:cxn modelId="{D11A44EA-C800-4A93-8F8A-01E52E12721A}" type="presParOf" srcId="{12037C1C-5A3D-4545-8B99-18756C1D8B69}" destId="{BD7B46E1-DE5A-4953-BDB0-43D0B64525BF}" srcOrd="0" destOrd="0" presId="urn:microsoft.com/office/officeart/2018/2/layout/IconLabelList"/>
    <dgm:cxn modelId="{B5E8E3F1-BF2E-4FAD-938A-5A15008F9D39}" type="presParOf" srcId="{12037C1C-5A3D-4545-8B99-18756C1D8B69}" destId="{AB2EB6ED-7C7E-4AA9-92E5-BFBA0A2E95BB}" srcOrd="1" destOrd="0" presId="urn:microsoft.com/office/officeart/2018/2/layout/IconLabelList"/>
    <dgm:cxn modelId="{3F25CA8F-8A42-458F-9BBC-42F8F2F8BBF8}" type="presParOf" srcId="{12037C1C-5A3D-4545-8B99-18756C1D8B69}" destId="{28B76D07-A9BD-41B8-93D5-4A88856364B0}" srcOrd="2" destOrd="0" presId="urn:microsoft.com/office/officeart/2018/2/layout/IconLabelList"/>
    <dgm:cxn modelId="{3ECFF348-CB5C-463A-906D-6B59B556DA55}" type="presParOf" srcId="{F488F025-7304-45CF-9CC8-159625E70C79}" destId="{CC2B1F2B-28FB-48C5-B7FB-2235541A06D2}" srcOrd="7" destOrd="0" presId="urn:microsoft.com/office/officeart/2018/2/layout/IconLabelList"/>
    <dgm:cxn modelId="{45C84C2B-0347-41DC-89A2-D5080182CA00}" type="presParOf" srcId="{F488F025-7304-45CF-9CC8-159625E70C79}" destId="{5EED930C-FF8D-4A4D-8845-312402D31A44}" srcOrd="8" destOrd="0" presId="urn:microsoft.com/office/officeart/2018/2/layout/IconLabelList"/>
    <dgm:cxn modelId="{617F1ABE-3D32-4CE2-8174-0AF641D3202D}" type="presParOf" srcId="{5EED930C-FF8D-4A4D-8845-312402D31A44}" destId="{F4CDA5BC-BE0A-4F87-A30C-A304EBD65904}" srcOrd="0" destOrd="0" presId="urn:microsoft.com/office/officeart/2018/2/layout/IconLabelList"/>
    <dgm:cxn modelId="{5BECF208-C39A-47C7-8632-40F12043E24E}" type="presParOf" srcId="{5EED930C-FF8D-4A4D-8845-312402D31A44}" destId="{BAAD8678-4AB5-4F46-8E3B-65614B0B5CB5}" srcOrd="1" destOrd="0" presId="urn:microsoft.com/office/officeart/2018/2/layout/IconLabelList"/>
    <dgm:cxn modelId="{FF2D2C01-0D11-4711-8068-EA049AA69F59}" type="presParOf" srcId="{5EED930C-FF8D-4A4D-8845-312402D31A44}" destId="{696BA34A-E76B-45C4-8E01-D11D5F55F63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0632B-1632-47AD-9AC0-24E26CAE82E8}">
      <dsp:nvSpPr>
        <dsp:cNvPr id="0" name=""/>
        <dsp:cNvSpPr/>
      </dsp:nvSpPr>
      <dsp:spPr>
        <a:xfrm>
          <a:off x="1019898" y="464253"/>
          <a:ext cx="1266905" cy="1266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C8833-AEE3-407C-AE8D-2FB67412CDFF}">
      <dsp:nvSpPr>
        <dsp:cNvPr id="0" name=""/>
        <dsp:cNvSpPr/>
      </dsp:nvSpPr>
      <dsp:spPr>
        <a:xfrm>
          <a:off x="245678" y="2167906"/>
          <a:ext cx="2815345"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1. Job Postings Dataset (job_postings): </a:t>
          </a:r>
          <a:r>
            <a:rPr lang="en-US" sz="1100" kern="1200"/>
            <a:t>Each job posting is treated as a unit of analysis, providing insights into job titles, qualifications, company details, location, and posting date.  </a:t>
          </a:r>
        </a:p>
      </dsp:txBody>
      <dsp:txXfrm>
        <a:off x="245678" y="2167906"/>
        <a:ext cx="2815345" cy="1206562"/>
      </dsp:txXfrm>
    </dsp:sp>
    <dsp:sp modelId="{27AECA67-76F8-4C20-9A1A-72094A13CACC}">
      <dsp:nvSpPr>
        <dsp:cNvPr id="0" name=""/>
        <dsp:cNvSpPr/>
      </dsp:nvSpPr>
      <dsp:spPr>
        <a:xfrm>
          <a:off x="4327929" y="464253"/>
          <a:ext cx="1266905" cy="1266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43842-B6E3-456A-B0A0-5C13385B9079}">
      <dsp:nvSpPr>
        <dsp:cNvPr id="0" name=""/>
        <dsp:cNvSpPr/>
      </dsp:nvSpPr>
      <dsp:spPr>
        <a:xfrm>
          <a:off x="3553709" y="2167906"/>
          <a:ext cx="2815345"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2. Salaries Dataset (ds_salaries): </a:t>
          </a:r>
          <a:r>
            <a:rPr lang="en-US" sz="1100" kern="1200"/>
            <a:t>Each salary record, which includes details about job titles, experience levels, employment type, salary figures, and company size, is analyzed to understand salary trends, variations by job title, company size, and employment type.</a:t>
          </a:r>
        </a:p>
      </dsp:txBody>
      <dsp:txXfrm>
        <a:off x="3553709" y="2167906"/>
        <a:ext cx="2815345" cy="1206562"/>
      </dsp:txXfrm>
    </dsp:sp>
    <dsp:sp modelId="{A03FFC9B-ADF8-4C53-83E5-B5066F8EB423}">
      <dsp:nvSpPr>
        <dsp:cNvPr id="0" name=""/>
        <dsp:cNvSpPr/>
      </dsp:nvSpPr>
      <dsp:spPr>
        <a:xfrm>
          <a:off x="7635960" y="464253"/>
          <a:ext cx="1266905" cy="1266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3272ED-DEE1-43EA-8612-DFBCC928489D}">
      <dsp:nvSpPr>
        <dsp:cNvPr id="0" name=""/>
        <dsp:cNvSpPr/>
      </dsp:nvSpPr>
      <dsp:spPr>
        <a:xfrm>
          <a:off x="6861740" y="2167906"/>
          <a:ext cx="2815345"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3. Salary by Experience Level Dataset (sal): </a:t>
          </a:r>
          <a:r>
            <a:rPr lang="en-US" sz="1100" kern="1200"/>
            <a:t>This dataset focuses on salary variations based on experience levels within job titles, offering insights into salary progression for specific roles.</a:t>
          </a:r>
        </a:p>
      </dsp:txBody>
      <dsp:txXfrm>
        <a:off x="6861740" y="2167906"/>
        <a:ext cx="2815345" cy="1206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96D58-2E28-4763-96A8-55C59490552A}">
      <dsp:nvSpPr>
        <dsp:cNvPr id="0" name=""/>
        <dsp:cNvSpPr/>
      </dsp:nvSpPr>
      <dsp:spPr>
        <a:xfrm>
          <a:off x="480278" y="1049192"/>
          <a:ext cx="783105" cy="783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1DBFD-F1C3-4551-B0F9-E866EE6524DD}">
      <dsp:nvSpPr>
        <dsp:cNvPr id="0" name=""/>
        <dsp:cNvSpPr/>
      </dsp:nvSpPr>
      <dsp:spPr>
        <a:xfrm>
          <a:off x="1714" y="2093435"/>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 Bias</a:t>
          </a:r>
        </a:p>
      </dsp:txBody>
      <dsp:txXfrm>
        <a:off x="1714" y="2093435"/>
        <a:ext cx="1740234" cy="696093"/>
      </dsp:txXfrm>
    </dsp:sp>
    <dsp:sp modelId="{90D2A556-17DC-419F-A4FE-0F0C94B6880E}">
      <dsp:nvSpPr>
        <dsp:cNvPr id="0" name=""/>
        <dsp:cNvSpPr/>
      </dsp:nvSpPr>
      <dsp:spPr>
        <a:xfrm>
          <a:off x="2525053" y="1049192"/>
          <a:ext cx="783105" cy="783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DEA98-53DC-4D32-9684-BB8D65EABCDF}">
      <dsp:nvSpPr>
        <dsp:cNvPr id="0" name=""/>
        <dsp:cNvSpPr/>
      </dsp:nvSpPr>
      <dsp:spPr>
        <a:xfrm>
          <a:off x="2046489" y="2093435"/>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Temporal Relevance</a:t>
          </a:r>
        </a:p>
      </dsp:txBody>
      <dsp:txXfrm>
        <a:off x="2046489" y="2093435"/>
        <a:ext cx="1740234" cy="696093"/>
      </dsp:txXfrm>
    </dsp:sp>
    <dsp:sp modelId="{1EC4BC7A-3336-41E1-96B3-C5A344AB05D7}">
      <dsp:nvSpPr>
        <dsp:cNvPr id="0" name=""/>
        <dsp:cNvSpPr/>
      </dsp:nvSpPr>
      <dsp:spPr>
        <a:xfrm>
          <a:off x="4569829" y="1049192"/>
          <a:ext cx="783105" cy="783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E907C8-ACB7-4B6C-8728-98BDB35711CE}">
      <dsp:nvSpPr>
        <dsp:cNvPr id="0" name=""/>
        <dsp:cNvSpPr/>
      </dsp:nvSpPr>
      <dsp:spPr>
        <a:xfrm>
          <a:off x="4091264" y="2093435"/>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Role and Title Variations</a:t>
          </a:r>
        </a:p>
      </dsp:txBody>
      <dsp:txXfrm>
        <a:off x="4091264" y="2093435"/>
        <a:ext cx="1740234" cy="696093"/>
      </dsp:txXfrm>
    </dsp:sp>
    <dsp:sp modelId="{BD7B46E1-DE5A-4953-BDB0-43D0B64525BF}">
      <dsp:nvSpPr>
        <dsp:cNvPr id="0" name=""/>
        <dsp:cNvSpPr/>
      </dsp:nvSpPr>
      <dsp:spPr>
        <a:xfrm>
          <a:off x="6614604" y="1049192"/>
          <a:ext cx="783105" cy="783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76D07-A9BD-41B8-93D5-4A88856364B0}">
      <dsp:nvSpPr>
        <dsp:cNvPr id="0" name=""/>
        <dsp:cNvSpPr/>
      </dsp:nvSpPr>
      <dsp:spPr>
        <a:xfrm>
          <a:off x="6136040" y="2093435"/>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Salaries and Benefits</a:t>
          </a:r>
        </a:p>
      </dsp:txBody>
      <dsp:txXfrm>
        <a:off x="6136040" y="2093435"/>
        <a:ext cx="1740234" cy="696093"/>
      </dsp:txXfrm>
    </dsp:sp>
    <dsp:sp modelId="{F4CDA5BC-BE0A-4F87-A30C-A304EBD65904}">
      <dsp:nvSpPr>
        <dsp:cNvPr id="0" name=""/>
        <dsp:cNvSpPr/>
      </dsp:nvSpPr>
      <dsp:spPr>
        <a:xfrm>
          <a:off x="8659380" y="1049192"/>
          <a:ext cx="783105" cy="7831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BA34A-E76B-45C4-8E01-D11D5F55F63E}">
      <dsp:nvSpPr>
        <dsp:cNvPr id="0" name=""/>
        <dsp:cNvSpPr/>
      </dsp:nvSpPr>
      <dsp:spPr>
        <a:xfrm>
          <a:off x="8180815" y="2093435"/>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Text Processing Limitations</a:t>
          </a:r>
        </a:p>
      </dsp:txBody>
      <dsp:txXfrm>
        <a:off x="8180815" y="2093435"/>
        <a:ext cx="1740234" cy="6960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7542F-8B49-45A8-B5C8-48A566F353B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C8096-A4B7-49F5-9192-A1BB81E051B2}" type="slidenum">
              <a:rPr lang="en-US" smtClean="0"/>
              <a:t>‹#›</a:t>
            </a:fld>
            <a:endParaRPr lang="en-US"/>
          </a:p>
        </p:txBody>
      </p:sp>
    </p:spTree>
    <p:extLst>
      <p:ext uri="{BB962C8B-B14F-4D97-AF65-F5344CB8AC3E}">
        <p14:creationId xmlns:p14="http://schemas.microsoft.com/office/powerpoint/2010/main" val="43112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C8096-A4B7-49F5-9192-A1BB81E051B2}" type="slidenum">
              <a:rPr lang="en-US" smtClean="0"/>
              <a:t>4</a:t>
            </a:fld>
            <a:endParaRPr lang="en-US"/>
          </a:p>
        </p:txBody>
      </p:sp>
    </p:spTree>
    <p:extLst>
      <p:ext uri="{BB962C8B-B14F-4D97-AF65-F5344CB8AC3E}">
        <p14:creationId xmlns:p14="http://schemas.microsoft.com/office/powerpoint/2010/main" val="201455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C8096-A4B7-49F5-9192-A1BB81E051B2}" type="slidenum">
              <a:rPr lang="en-US" smtClean="0"/>
              <a:t>8</a:t>
            </a:fld>
            <a:endParaRPr lang="en-US"/>
          </a:p>
        </p:txBody>
      </p:sp>
    </p:spTree>
    <p:extLst>
      <p:ext uri="{BB962C8B-B14F-4D97-AF65-F5344CB8AC3E}">
        <p14:creationId xmlns:p14="http://schemas.microsoft.com/office/powerpoint/2010/main" val="78018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C8096-A4B7-49F5-9192-A1BB81E051B2}" type="slidenum">
              <a:rPr lang="en-US" smtClean="0"/>
              <a:t>9</a:t>
            </a:fld>
            <a:endParaRPr lang="en-US"/>
          </a:p>
        </p:txBody>
      </p:sp>
    </p:spTree>
    <p:extLst>
      <p:ext uri="{BB962C8B-B14F-4D97-AF65-F5344CB8AC3E}">
        <p14:creationId xmlns:p14="http://schemas.microsoft.com/office/powerpoint/2010/main" val="40980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756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5520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35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7782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9569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9356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7357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402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1701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2014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12/3/24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0395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12/3/24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75148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46EF49-0A09-D529-BF6B-3C9B85C353D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r="1779" b="1"/>
          <a:stretch/>
        </p:blipFill>
        <p:spPr>
          <a:xfrm>
            <a:off x="20" y="9842"/>
            <a:ext cx="12191979" cy="6857989"/>
          </a:xfrm>
          <a:prstGeom prst="rect">
            <a:avLst/>
          </a:prstGeom>
        </p:spPr>
      </p:pic>
      <p:sp>
        <p:nvSpPr>
          <p:cNvPr id="2" name="Title 1">
            <a:extLst>
              <a:ext uri="{FF2B5EF4-FFF2-40B4-BE49-F238E27FC236}">
                <a16:creationId xmlns:a16="http://schemas.microsoft.com/office/drawing/2014/main" id="{A26CDC34-0D3C-69BD-8F8E-7DCC79490EFC}"/>
              </a:ext>
            </a:extLst>
          </p:cNvPr>
          <p:cNvSpPr>
            <a:spLocks noGrp="1"/>
          </p:cNvSpPr>
          <p:nvPr>
            <p:ph type="ctrTitle"/>
          </p:nvPr>
        </p:nvSpPr>
        <p:spPr>
          <a:xfrm>
            <a:off x="1088136" y="1069848"/>
            <a:ext cx="10084271" cy="1820488"/>
          </a:xfrm>
        </p:spPr>
        <p:txBody>
          <a:bodyPr vert="horz" lIns="91440" tIns="45720" rIns="91440" bIns="45720" rtlCol="0" anchor="t">
            <a:normAutofit/>
          </a:bodyPr>
          <a:lstStyle/>
          <a:p>
            <a:r>
              <a:rPr lang="en-US" sz="6000" b="1" kern="1200" cap="none" baseline="0" dirty="0">
                <a:solidFill>
                  <a:srgbClr val="FFFFFF"/>
                </a:solidFill>
                <a:latin typeface="+mj-lt"/>
                <a:ea typeface="+mj-ea"/>
                <a:cs typeface="+mj-cs"/>
              </a:rPr>
              <a:t>Job Market Analysis</a:t>
            </a:r>
          </a:p>
        </p:txBody>
      </p:sp>
      <p:cxnSp>
        <p:nvCxnSpPr>
          <p:cNvPr id="44" name="Straight Connector 4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FF2CF1C-75E0-6336-B822-E8071BA14303}"/>
              </a:ext>
            </a:extLst>
          </p:cNvPr>
          <p:cNvSpPr>
            <a:spLocks noGrp="1"/>
          </p:cNvSpPr>
          <p:nvPr>
            <p:ph type="subTitle" idx="1"/>
          </p:nvPr>
        </p:nvSpPr>
        <p:spPr>
          <a:xfrm>
            <a:off x="8660707" y="2433486"/>
            <a:ext cx="3695700" cy="2949676"/>
          </a:xfrm>
        </p:spPr>
        <p:txBody>
          <a:bodyPr vert="horz" lIns="91440" tIns="45720" rIns="91440" bIns="45720" rtlCol="0" anchor="b">
            <a:normAutofit/>
          </a:bodyPr>
          <a:lstStyle/>
          <a:p>
            <a:r>
              <a:rPr lang="en-US" dirty="0">
                <a:solidFill>
                  <a:srgbClr val="FFFFFF"/>
                </a:solidFill>
              </a:rPr>
              <a:t>GROUP 8</a:t>
            </a:r>
          </a:p>
          <a:p>
            <a:r>
              <a:rPr lang="en-US" dirty="0">
                <a:solidFill>
                  <a:srgbClr val="FFFFFF"/>
                </a:solidFill>
              </a:rPr>
              <a:t>Anshul </a:t>
            </a:r>
            <a:r>
              <a:rPr lang="en-US" dirty="0" err="1">
                <a:solidFill>
                  <a:srgbClr val="FFFFFF"/>
                </a:solidFill>
              </a:rPr>
              <a:t>Gairola</a:t>
            </a:r>
            <a:endParaRPr lang="en-US" dirty="0">
              <a:solidFill>
                <a:srgbClr val="FFFFFF"/>
              </a:solidFill>
            </a:endParaRPr>
          </a:p>
          <a:p>
            <a:r>
              <a:rPr lang="en-US" dirty="0">
                <a:solidFill>
                  <a:srgbClr val="FFFFFF"/>
                </a:solidFill>
              </a:rPr>
              <a:t>Isha Agrawal</a:t>
            </a:r>
          </a:p>
          <a:p>
            <a:r>
              <a:rPr lang="en-US" dirty="0">
                <a:solidFill>
                  <a:srgbClr val="FFFFFF"/>
                </a:solidFill>
              </a:rPr>
              <a:t>Shikha Singh</a:t>
            </a:r>
          </a:p>
          <a:p>
            <a:r>
              <a:rPr lang="en-US" dirty="0">
                <a:solidFill>
                  <a:srgbClr val="FFFFFF"/>
                </a:solidFill>
              </a:rPr>
              <a:t>Akanksh Shetty</a:t>
            </a:r>
          </a:p>
          <a:p>
            <a:r>
              <a:rPr lang="en-US" dirty="0">
                <a:solidFill>
                  <a:srgbClr val="FFFFFF"/>
                </a:solidFill>
              </a:rPr>
              <a:t>Karan </a:t>
            </a:r>
            <a:r>
              <a:rPr lang="en-US" dirty="0" err="1">
                <a:solidFill>
                  <a:srgbClr val="FFFFFF"/>
                </a:solidFill>
              </a:rPr>
              <a:t>Salunkhe</a:t>
            </a:r>
            <a:endParaRPr lang="en-US" dirty="0">
              <a:solidFill>
                <a:srgbClr val="FFFFFF"/>
              </a:solidFill>
            </a:endParaRPr>
          </a:p>
        </p:txBody>
      </p:sp>
    </p:spTree>
    <p:extLst>
      <p:ext uri="{BB962C8B-B14F-4D97-AF65-F5344CB8AC3E}">
        <p14:creationId xmlns:p14="http://schemas.microsoft.com/office/powerpoint/2010/main" val="265401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7A6ACE-A9C5-47FE-8B87-BB64849E6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3F000-10B7-0289-4D28-B49BEFE3B0E2}"/>
              </a:ext>
            </a:extLst>
          </p:cNvPr>
          <p:cNvSpPr>
            <a:spLocks noGrp="1"/>
          </p:cNvSpPr>
          <p:nvPr>
            <p:ph type="title"/>
          </p:nvPr>
        </p:nvSpPr>
        <p:spPr>
          <a:xfrm>
            <a:off x="1090105" y="1084943"/>
            <a:ext cx="3786696" cy="5083939"/>
          </a:xfrm>
        </p:spPr>
        <p:txBody>
          <a:bodyPr>
            <a:normAutofit/>
          </a:bodyPr>
          <a:lstStyle/>
          <a:p>
            <a:r>
              <a:rPr lang="en-US" sz="4000"/>
              <a:t>Top Hiring Companies and Their Job Openings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7942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55D2C10C-FC54-813B-805B-9079C89CF346}"/>
              </a:ext>
            </a:extLst>
          </p:cNvPr>
          <p:cNvSpPr>
            <a:spLocks noGrp="1" noChangeArrowheads="1"/>
          </p:cNvSpPr>
          <p:nvPr>
            <p:ph idx="1"/>
          </p:nvPr>
        </p:nvSpPr>
        <p:spPr bwMode="auto">
          <a:xfrm>
            <a:off x="5524500" y="1020395"/>
            <a:ext cx="5486399" cy="51484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Tx/>
              <a:buSzTx/>
              <a:buFont typeface="+mj-lt"/>
              <a:buAutoNum type="arabicPeriod"/>
              <a:tabLst/>
            </a:pPr>
            <a:r>
              <a:rPr kumimoji="0" lang="en-US" altLang="en-US" sz="1100" b="1" i="0" u="none" strike="noStrike" cap="none" normalizeH="0" baseline="0" dirty="0">
                <a:ln>
                  <a:noFill/>
                </a:ln>
                <a:effectLst/>
                <a:latin typeface="Neue Haas Grotesk Text Pro (Body)"/>
              </a:rPr>
              <a:t>Salesforce</a:t>
            </a:r>
            <a:endParaRPr kumimoji="0" lang="en-US" altLang="en-US" sz="1100" b="0" i="0" u="none" strike="noStrike" cap="none" normalizeH="0" baseline="0" dirty="0">
              <a:ln>
                <a:noFill/>
              </a:ln>
              <a:effectLst/>
              <a:latin typeface="Neue Haas Grotesk Text Pro (Body)"/>
            </a:endParaRP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Leads with </a:t>
            </a:r>
            <a:r>
              <a:rPr kumimoji="0" lang="en-US" altLang="en-US" sz="1100" b="1" i="0" u="none" strike="noStrike" cap="none" normalizeH="0" baseline="0" dirty="0">
                <a:ln>
                  <a:noFill/>
                </a:ln>
                <a:effectLst/>
                <a:latin typeface="Neue Haas Grotesk Text Pro (Body)"/>
              </a:rPr>
              <a:t>134 job openings</a:t>
            </a:r>
            <a:r>
              <a:rPr kumimoji="0" lang="en-US" altLang="en-US" sz="1100" b="0" i="0" u="none" strike="noStrike" cap="none" normalizeH="0" baseline="0" dirty="0">
                <a:ln>
                  <a:noFill/>
                </a:ln>
                <a:effectLst/>
                <a:latin typeface="Neue Haas Grotesk Text Pro (Body)"/>
              </a:rPr>
              <a:t>, showcasing its dominance in hiring across various data-related roles.</a:t>
            </a: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Reflects Salesforce's growing focus on data-driven solutions and innovation.</a:t>
            </a:r>
          </a:p>
          <a:p>
            <a:pPr marR="0" lvl="0" defTabSz="914400" rtl="0" eaLnBrk="0" fontAlgn="base" latinLnBrk="0" hangingPunct="0">
              <a:lnSpc>
                <a:spcPct val="120000"/>
              </a:lnSpc>
              <a:spcBef>
                <a:spcPct val="0"/>
              </a:spcBef>
              <a:spcAft>
                <a:spcPts val="600"/>
              </a:spcAft>
              <a:buClrTx/>
              <a:buSzTx/>
              <a:buFont typeface="+mj-lt"/>
              <a:buAutoNum type="arabicPeriod"/>
              <a:tabLst/>
            </a:pPr>
            <a:r>
              <a:rPr kumimoji="0" lang="en-US" altLang="en-US" sz="1100" b="1" i="0" u="none" strike="noStrike" cap="none" normalizeH="0" baseline="0" dirty="0">
                <a:ln>
                  <a:noFill/>
                </a:ln>
                <a:effectLst/>
                <a:latin typeface="Neue Haas Grotesk Text Pro (Body)"/>
              </a:rPr>
              <a:t>Honeywell</a:t>
            </a:r>
            <a:endParaRPr kumimoji="0" lang="en-US" altLang="en-US" sz="1100" b="0" i="0" u="none" strike="noStrike" cap="none" normalizeH="0" baseline="0" dirty="0">
              <a:ln>
                <a:noFill/>
              </a:ln>
              <a:effectLst/>
              <a:latin typeface="Neue Haas Grotesk Text Pro (Body)"/>
            </a:endParaRP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Close behind with </a:t>
            </a:r>
            <a:r>
              <a:rPr kumimoji="0" lang="en-US" altLang="en-US" sz="1100" b="1" i="0" u="none" strike="noStrike" cap="none" normalizeH="0" baseline="0" dirty="0">
                <a:ln>
                  <a:noFill/>
                </a:ln>
                <a:effectLst/>
                <a:latin typeface="Neue Haas Grotesk Text Pro (Body)"/>
              </a:rPr>
              <a:t>131 openings</a:t>
            </a:r>
            <a:r>
              <a:rPr kumimoji="0" lang="en-US" altLang="en-US" sz="1100" b="0" i="0" u="none" strike="noStrike" cap="none" normalizeH="0" baseline="0" dirty="0">
                <a:ln>
                  <a:noFill/>
                </a:ln>
                <a:effectLst/>
                <a:latin typeface="Neue Haas Grotesk Text Pro (Body)"/>
              </a:rPr>
              <a:t>, indicating a strong demand for data professionals to support its operations in industrial and technological sectors.</a:t>
            </a:r>
          </a:p>
          <a:p>
            <a:pPr marR="0" lvl="0" defTabSz="914400" rtl="0" eaLnBrk="0" fontAlgn="base" latinLnBrk="0" hangingPunct="0">
              <a:lnSpc>
                <a:spcPct val="120000"/>
              </a:lnSpc>
              <a:spcBef>
                <a:spcPct val="0"/>
              </a:spcBef>
              <a:spcAft>
                <a:spcPts val="600"/>
              </a:spcAft>
              <a:buClrTx/>
              <a:buSzTx/>
              <a:buFont typeface="+mj-lt"/>
              <a:buAutoNum type="arabicPeriod"/>
              <a:tabLst/>
            </a:pPr>
            <a:r>
              <a:rPr kumimoji="0" lang="en-US" altLang="en-US" sz="1100" b="1" i="0" u="none" strike="noStrike" cap="none" normalizeH="0" baseline="0" dirty="0">
                <a:ln>
                  <a:noFill/>
                </a:ln>
                <a:effectLst/>
                <a:latin typeface="Neue Haas Grotesk Text Pro (Body)"/>
              </a:rPr>
              <a:t>Square</a:t>
            </a:r>
            <a:endParaRPr kumimoji="0" lang="en-US" altLang="en-US" sz="1100" b="0" i="0" u="none" strike="noStrike" cap="none" normalizeH="0" baseline="0" dirty="0">
              <a:ln>
                <a:noFill/>
              </a:ln>
              <a:effectLst/>
              <a:latin typeface="Neue Haas Grotesk Text Pro (Body)"/>
            </a:endParaRP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Boasts </a:t>
            </a:r>
            <a:r>
              <a:rPr kumimoji="0" lang="en-US" altLang="en-US" sz="1100" b="1" i="0" u="none" strike="noStrike" cap="none" normalizeH="0" baseline="0" dirty="0">
                <a:ln>
                  <a:noFill/>
                </a:ln>
                <a:effectLst/>
                <a:latin typeface="Neue Haas Grotesk Text Pro (Body)"/>
              </a:rPr>
              <a:t>126 openings</a:t>
            </a:r>
            <a:r>
              <a:rPr kumimoji="0" lang="en-US" altLang="en-US" sz="1100" b="0" i="0" u="none" strike="noStrike" cap="none" normalizeH="0" baseline="0" dirty="0">
                <a:ln>
                  <a:noFill/>
                </a:ln>
                <a:effectLst/>
                <a:latin typeface="Neue Haas Grotesk Text Pro (Body)"/>
              </a:rPr>
              <a:t>, emphasizing its need for talent in fintech and digital payment solutions.</a:t>
            </a:r>
          </a:p>
          <a:p>
            <a:pPr marR="0" lvl="0" defTabSz="914400" rtl="0" eaLnBrk="0" fontAlgn="base" latinLnBrk="0" hangingPunct="0">
              <a:lnSpc>
                <a:spcPct val="120000"/>
              </a:lnSpc>
              <a:spcBef>
                <a:spcPct val="0"/>
              </a:spcBef>
              <a:spcAft>
                <a:spcPts val="600"/>
              </a:spcAft>
              <a:buClrTx/>
              <a:buSzTx/>
              <a:buFont typeface="+mj-lt"/>
              <a:buAutoNum type="arabicPeriod"/>
              <a:tabLst/>
            </a:pPr>
            <a:r>
              <a:rPr kumimoji="0" lang="en-US" altLang="en-US" sz="1100" b="1" i="0" u="none" strike="noStrike" cap="none" normalizeH="0" baseline="0" dirty="0">
                <a:ln>
                  <a:noFill/>
                </a:ln>
                <a:effectLst/>
                <a:latin typeface="Neue Haas Grotesk Text Pro (Body)"/>
              </a:rPr>
              <a:t>Danaher</a:t>
            </a:r>
            <a:endParaRPr kumimoji="0" lang="en-US" altLang="en-US" sz="1100" b="0" i="0" u="none" strike="noStrike" cap="none" normalizeH="0" baseline="0" dirty="0">
              <a:ln>
                <a:noFill/>
              </a:ln>
              <a:effectLst/>
              <a:latin typeface="Neue Haas Grotesk Text Pro (Body)"/>
            </a:endParaRP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With </a:t>
            </a:r>
            <a:r>
              <a:rPr kumimoji="0" lang="en-US" altLang="en-US" sz="1100" b="1" i="0" u="none" strike="noStrike" cap="none" normalizeH="0" baseline="0" dirty="0">
                <a:ln>
                  <a:noFill/>
                </a:ln>
                <a:effectLst/>
                <a:latin typeface="Neue Haas Grotesk Text Pro (Body)"/>
              </a:rPr>
              <a:t>93 openings</a:t>
            </a:r>
            <a:r>
              <a:rPr kumimoji="0" lang="en-US" altLang="en-US" sz="1100" b="0" i="0" u="none" strike="noStrike" cap="none" normalizeH="0" baseline="0" dirty="0">
                <a:ln>
                  <a:noFill/>
                </a:ln>
                <a:effectLst/>
                <a:latin typeface="Neue Haas Grotesk Text Pro (Body)"/>
              </a:rPr>
              <a:t>, highlights its expansion in healthcare and life sciences, leveraging data for research and diagnostics.</a:t>
            </a:r>
          </a:p>
          <a:p>
            <a:pPr marR="0" lvl="0" defTabSz="914400" rtl="0" eaLnBrk="0" fontAlgn="base" latinLnBrk="0" hangingPunct="0">
              <a:lnSpc>
                <a:spcPct val="120000"/>
              </a:lnSpc>
              <a:spcBef>
                <a:spcPct val="0"/>
              </a:spcBef>
              <a:spcAft>
                <a:spcPts val="600"/>
              </a:spcAft>
              <a:buClrTx/>
              <a:buSzTx/>
              <a:buFont typeface="+mj-lt"/>
              <a:buAutoNum type="arabicPeriod"/>
              <a:tabLst/>
            </a:pPr>
            <a:r>
              <a:rPr kumimoji="0" lang="en-US" altLang="en-US" sz="1100" b="1" i="0" u="none" strike="noStrike" cap="none" normalizeH="0" baseline="0" dirty="0">
                <a:ln>
                  <a:noFill/>
                </a:ln>
                <a:effectLst/>
                <a:latin typeface="Neue Haas Grotesk Text Pro (Body)"/>
              </a:rPr>
              <a:t>Starbucks</a:t>
            </a:r>
            <a:endParaRPr kumimoji="0" lang="en-US" altLang="en-US" sz="1100" b="0" i="0" u="none" strike="noStrike" cap="none" normalizeH="0" baseline="0" dirty="0">
              <a:ln>
                <a:noFill/>
              </a:ln>
              <a:effectLst/>
              <a:latin typeface="Neue Haas Grotesk Text Pro (Body)"/>
            </a:endParaRPr>
          </a:p>
          <a:p>
            <a:pPr lvl="1" eaLnBrk="0" fontAlgn="base" hangingPunct="0">
              <a:lnSpc>
                <a:spcPct val="120000"/>
              </a:lnSpc>
              <a:spcBef>
                <a:spcPct val="0"/>
              </a:spcBef>
              <a:spcAft>
                <a:spcPts val="600"/>
              </a:spcAft>
            </a:pPr>
            <a:r>
              <a:rPr kumimoji="0" lang="en-US" altLang="en-US" sz="1100" b="0" i="0" u="none" strike="noStrike" cap="none" normalizeH="0" baseline="0" dirty="0">
                <a:ln>
                  <a:noFill/>
                </a:ln>
                <a:effectLst/>
                <a:latin typeface="Neue Haas Grotesk Text Pro (Body)"/>
              </a:rPr>
              <a:t>Matches Danaher with </a:t>
            </a:r>
            <a:r>
              <a:rPr kumimoji="0" lang="en-US" altLang="en-US" sz="1100" b="1" i="0" u="none" strike="noStrike" cap="none" normalizeH="0" baseline="0" dirty="0">
                <a:ln>
                  <a:noFill/>
                </a:ln>
                <a:effectLst/>
                <a:latin typeface="Neue Haas Grotesk Text Pro (Body)"/>
              </a:rPr>
              <a:t>93 openings</a:t>
            </a:r>
            <a:r>
              <a:rPr kumimoji="0" lang="en-US" altLang="en-US" sz="1100" b="0" i="0" u="none" strike="noStrike" cap="none" normalizeH="0" baseline="0" dirty="0">
                <a:ln>
                  <a:noFill/>
                </a:ln>
                <a:effectLst/>
                <a:latin typeface="Neue Haas Grotesk Text Pro (Body)"/>
              </a:rPr>
              <a:t>, showcasing its push toward using data for operational efficiency and enhancing customer experiences.</a:t>
            </a:r>
          </a:p>
          <a:p>
            <a:pPr marL="0" marR="0" lvl="0" indent="0" defTabSz="914400" rtl="0" eaLnBrk="0" fontAlgn="base" latinLnBrk="0" hangingPunct="0">
              <a:lnSpc>
                <a:spcPct val="12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553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D512-9D71-9B59-B356-2115F6C5590B}"/>
              </a:ext>
            </a:extLst>
          </p:cNvPr>
          <p:cNvSpPr>
            <a:spLocks noGrp="1"/>
          </p:cNvSpPr>
          <p:nvPr>
            <p:ph type="title"/>
          </p:nvPr>
        </p:nvSpPr>
        <p:spPr/>
        <p:txBody>
          <a:bodyPr/>
          <a:lstStyle/>
          <a:p>
            <a:r>
              <a:rPr lang="en-US" dirty="0"/>
              <a:t>Salary Trends For Data Analyst Role</a:t>
            </a:r>
          </a:p>
        </p:txBody>
      </p:sp>
      <p:pic>
        <p:nvPicPr>
          <p:cNvPr id="9" name="Content Placeholder 8">
            <a:extLst>
              <a:ext uri="{FF2B5EF4-FFF2-40B4-BE49-F238E27FC236}">
                <a16:creationId xmlns:a16="http://schemas.microsoft.com/office/drawing/2014/main" id="{5C8968A7-D680-D5D6-EBE7-4C43128AD115}"/>
              </a:ext>
            </a:extLst>
          </p:cNvPr>
          <p:cNvPicPr>
            <a:picLocks noGrp="1" noChangeAspect="1"/>
          </p:cNvPicPr>
          <p:nvPr>
            <p:ph idx="1"/>
          </p:nvPr>
        </p:nvPicPr>
        <p:blipFill>
          <a:blip r:embed="rId2"/>
          <a:stretch>
            <a:fillRect/>
          </a:stretch>
        </p:blipFill>
        <p:spPr>
          <a:xfrm>
            <a:off x="2076659" y="2554240"/>
            <a:ext cx="8038682" cy="3838575"/>
          </a:xfrm>
        </p:spPr>
      </p:pic>
    </p:spTree>
    <p:extLst>
      <p:ext uri="{BB962C8B-B14F-4D97-AF65-F5344CB8AC3E}">
        <p14:creationId xmlns:p14="http://schemas.microsoft.com/office/powerpoint/2010/main" val="378824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44D5-69D4-B739-181F-16C483DDFA38}"/>
              </a:ext>
            </a:extLst>
          </p:cNvPr>
          <p:cNvSpPr>
            <a:spLocks noGrp="1"/>
          </p:cNvSpPr>
          <p:nvPr>
            <p:ph type="title"/>
          </p:nvPr>
        </p:nvSpPr>
        <p:spPr/>
        <p:txBody>
          <a:bodyPr/>
          <a:lstStyle/>
          <a:p>
            <a:r>
              <a:rPr lang="en-US" dirty="0"/>
              <a:t>What Could You Do with This New Insight?</a:t>
            </a:r>
          </a:p>
        </p:txBody>
      </p:sp>
      <p:sp>
        <p:nvSpPr>
          <p:cNvPr id="3" name="Content Placeholder 2">
            <a:extLst>
              <a:ext uri="{FF2B5EF4-FFF2-40B4-BE49-F238E27FC236}">
                <a16:creationId xmlns:a16="http://schemas.microsoft.com/office/drawing/2014/main" id="{72686573-6312-D024-2E8A-F816BEDAFBAE}"/>
              </a:ext>
            </a:extLst>
          </p:cNvPr>
          <p:cNvSpPr>
            <a:spLocks noGrp="1"/>
          </p:cNvSpPr>
          <p:nvPr>
            <p:ph idx="1"/>
          </p:nvPr>
        </p:nvSpPr>
        <p:spPr/>
        <p:txBody>
          <a:bodyPr>
            <a:normAutofit fontScale="92500"/>
          </a:bodyPr>
          <a:lstStyle/>
          <a:p>
            <a:r>
              <a:rPr lang="en-US" dirty="0"/>
              <a:t>Targeted Skill Development: Focus on in-demand skills (e.g., machine learning, cloud services) to enhance employability.- </a:t>
            </a:r>
          </a:p>
          <a:p>
            <a:r>
              <a:rPr lang="en-US" dirty="0"/>
              <a:t>Geographical Strategy: Apply to job-rich locations, or consider relocation for better opportunities. </a:t>
            </a:r>
          </a:p>
          <a:p>
            <a:r>
              <a:rPr lang="en-US" dirty="0"/>
              <a:t>Salary Expectations: Set realistic salary goals based on trends and use data for effective negotiations.</a:t>
            </a:r>
          </a:p>
          <a:p>
            <a:r>
              <a:rPr lang="en-US" dirty="0"/>
              <a:t>Networking: Connect with professionals in high-demand roles to gain mentorship and insights.- </a:t>
            </a:r>
          </a:p>
          <a:p>
            <a:r>
              <a:rPr lang="en-US" dirty="0"/>
              <a:t>Career Path Strategy: Choose roles with the highest demand and growth opportunities.</a:t>
            </a:r>
          </a:p>
          <a:p>
            <a:r>
              <a:rPr lang="en-US" dirty="0"/>
              <a:t> Academic Projects: Use industry trends to guide research or data-driven academic work.</a:t>
            </a:r>
          </a:p>
        </p:txBody>
      </p:sp>
    </p:spTree>
    <p:extLst>
      <p:ext uri="{BB962C8B-B14F-4D97-AF65-F5344CB8AC3E}">
        <p14:creationId xmlns:p14="http://schemas.microsoft.com/office/powerpoint/2010/main" val="3863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CC1A-FD93-4E85-CB2E-0DF8170524E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38C2639-FD91-15D9-765E-DE2A28DBC8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793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56D2-66BF-B432-84D7-D518E640DCC6}"/>
              </a:ext>
            </a:extLst>
          </p:cNvPr>
          <p:cNvSpPr>
            <a:spLocks noGrp="1"/>
          </p:cNvSpPr>
          <p:nvPr>
            <p:ph type="title"/>
          </p:nvPr>
        </p:nvSpPr>
        <p:spPr/>
        <p:txBody>
          <a:bodyPr/>
          <a:lstStyle/>
          <a:p>
            <a:r>
              <a:rPr lang="en-US"/>
              <a:t>Unit of Analysis</a:t>
            </a:r>
            <a:endParaRPr lang="en-US" dirty="0"/>
          </a:p>
        </p:txBody>
      </p:sp>
      <p:graphicFrame>
        <p:nvGraphicFramePr>
          <p:cNvPr id="6" name="Content Placeholder 2">
            <a:extLst>
              <a:ext uri="{FF2B5EF4-FFF2-40B4-BE49-F238E27FC236}">
                <a16:creationId xmlns:a16="http://schemas.microsoft.com/office/drawing/2014/main" id="{B0FA8AD4-C65D-EA59-AB87-81B7044022F0}"/>
              </a:ext>
            </a:extLst>
          </p:cNvPr>
          <p:cNvGraphicFramePr>
            <a:graphicFrameLocks noGrp="1"/>
          </p:cNvGraphicFramePr>
          <p:nvPr>
            <p:ph idx="1"/>
            <p:extLst>
              <p:ext uri="{D42A27DB-BD31-4B8C-83A1-F6EECF244321}">
                <p14:modId xmlns:p14="http://schemas.microsoft.com/office/powerpoint/2010/main" val="3804944071"/>
              </p:ext>
            </p:extLst>
          </p:nvPr>
        </p:nvGraphicFramePr>
        <p:xfrm>
          <a:off x="1181100" y="2035796"/>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2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803A-9BCD-0D87-0A66-F60F9770FBA0}"/>
              </a:ext>
            </a:extLst>
          </p:cNvPr>
          <p:cNvSpPr>
            <a:spLocks noGrp="1"/>
          </p:cNvSpPr>
          <p:nvPr>
            <p:ph type="title"/>
          </p:nvPr>
        </p:nvSpPr>
        <p:spPr/>
        <p:txBody>
          <a:bodyPr/>
          <a:lstStyle/>
          <a:p>
            <a:r>
              <a:rPr lang="en-US" b="1" dirty="0"/>
              <a:t>Source of Data</a:t>
            </a:r>
            <a:endParaRPr lang="en-US" dirty="0"/>
          </a:p>
        </p:txBody>
      </p:sp>
      <p:sp>
        <p:nvSpPr>
          <p:cNvPr id="3" name="Content Placeholder 2">
            <a:extLst>
              <a:ext uri="{FF2B5EF4-FFF2-40B4-BE49-F238E27FC236}">
                <a16:creationId xmlns:a16="http://schemas.microsoft.com/office/drawing/2014/main" id="{9D8F0099-0B88-E711-0FE3-9CA1469A4D41}"/>
              </a:ext>
            </a:extLst>
          </p:cNvPr>
          <p:cNvSpPr>
            <a:spLocks noGrp="1"/>
          </p:cNvSpPr>
          <p:nvPr>
            <p:ph idx="1"/>
          </p:nvPr>
        </p:nvSpPr>
        <p:spPr>
          <a:xfrm>
            <a:off x="1088136" y="1857841"/>
            <a:ext cx="9922764" cy="4670777"/>
          </a:xfrm>
        </p:spPr>
        <p:txBody>
          <a:bodyPr>
            <a:normAutofit fontScale="70000" lnSpcReduction="20000"/>
          </a:bodyPr>
          <a:lstStyle/>
          <a:p>
            <a:pPr marL="0" indent="0">
              <a:buNone/>
            </a:pPr>
            <a:r>
              <a:rPr lang="en-US" b="1" dirty="0"/>
              <a:t>1. Job Postings Dataset :</a:t>
            </a:r>
          </a:p>
          <a:p>
            <a:pPr lvl="1"/>
            <a:r>
              <a:rPr lang="en-US" sz="1900" b="1" dirty="0"/>
              <a:t>Source: </a:t>
            </a:r>
            <a:r>
              <a:rPr lang="en-US" sz="1900" dirty="0"/>
              <a:t>The data was collected through web scraping using Android Chrome packages and Beautiful Soup.</a:t>
            </a:r>
          </a:p>
          <a:p>
            <a:pPr lvl="1"/>
            <a:r>
              <a:rPr lang="en-US" sz="1900" b="1" dirty="0"/>
              <a:t>Data Type: </a:t>
            </a:r>
            <a:r>
              <a:rPr lang="en-US" sz="1900" dirty="0"/>
              <a:t>Structured Data. The data consists of clearly defined columns (e.g., job title, company name, location, qualifications, posting date) that follow a tabular format, making it easy to analyze.</a:t>
            </a:r>
          </a:p>
          <a:p>
            <a:pPr lvl="1"/>
            <a:r>
              <a:rPr lang="en-US" sz="1900" b="1" dirty="0"/>
              <a:t> Missing Values: </a:t>
            </a:r>
            <a:r>
              <a:rPr lang="en-US" sz="1900" dirty="0"/>
              <a:t>There are no missing values in this dataset.</a:t>
            </a:r>
          </a:p>
          <a:p>
            <a:pPr marL="0" indent="0">
              <a:buNone/>
            </a:pPr>
            <a:r>
              <a:rPr lang="en-US" b="1" dirty="0"/>
              <a:t>2. Salaries Dataset : </a:t>
            </a:r>
          </a:p>
          <a:p>
            <a:pPr lvl="1"/>
            <a:r>
              <a:rPr lang="en-US" b="1" dirty="0"/>
              <a:t>Source:</a:t>
            </a:r>
            <a:r>
              <a:rPr lang="en-US" dirty="0"/>
              <a:t> This dataset was sourced from Kaggle.   </a:t>
            </a:r>
          </a:p>
          <a:p>
            <a:pPr lvl="1"/>
            <a:r>
              <a:rPr lang="en-US" b="1" dirty="0"/>
              <a:t>Data Type: </a:t>
            </a:r>
            <a:r>
              <a:rPr lang="en-US" dirty="0"/>
              <a:t>Structured Data. The dataset contains well-organized columns (e.g., job title, salary, company size, employment type) in a tabular format. </a:t>
            </a:r>
          </a:p>
          <a:p>
            <a:pPr lvl="1"/>
            <a:r>
              <a:rPr lang="en-US" b="1" dirty="0"/>
              <a:t>Missing Values: </a:t>
            </a:r>
            <a:r>
              <a:rPr lang="en-US" dirty="0"/>
              <a:t>There are no missing values in this dataset.</a:t>
            </a:r>
          </a:p>
          <a:p>
            <a:pPr marL="0" indent="0">
              <a:buNone/>
            </a:pPr>
            <a:r>
              <a:rPr lang="en-US" b="1" dirty="0"/>
              <a:t>3. Salary by Experience Level Dataset :  </a:t>
            </a:r>
          </a:p>
          <a:p>
            <a:pPr lvl="1"/>
            <a:r>
              <a:rPr lang="en-US" b="1" dirty="0"/>
              <a:t>Source: </a:t>
            </a:r>
            <a:r>
              <a:rPr lang="en-US" dirty="0"/>
              <a:t>This dataset was sourced from Kaggle.</a:t>
            </a:r>
          </a:p>
          <a:p>
            <a:pPr lvl="1"/>
            <a:r>
              <a:rPr lang="en-US" b="1" dirty="0"/>
              <a:t>Data Type: </a:t>
            </a:r>
            <a:r>
              <a:rPr lang="en-US" dirty="0"/>
              <a:t>Structured Data. The data is organized in a tabular format, with columns like job title, experience level, and salary.  </a:t>
            </a:r>
          </a:p>
          <a:p>
            <a:pPr lvl="1"/>
            <a:r>
              <a:rPr lang="en-US" b="1" dirty="0"/>
              <a:t>Missing Values: </a:t>
            </a:r>
            <a:r>
              <a:rPr lang="en-US" dirty="0"/>
              <a:t>There are no missing values in this dataset.</a:t>
            </a:r>
          </a:p>
        </p:txBody>
      </p:sp>
    </p:spTree>
    <p:extLst>
      <p:ext uri="{BB962C8B-B14F-4D97-AF65-F5344CB8AC3E}">
        <p14:creationId xmlns:p14="http://schemas.microsoft.com/office/powerpoint/2010/main" val="405375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BFDD-E0B5-AAC2-1A37-818F7F9EA646}"/>
              </a:ext>
            </a:extLst>
          </p:cNvPr>
          <p:cNvSpPr>
            <a:spLocks noGrp="1"/>
          </p:cNvSpPr>
          <p:nvPr>
            <p:ph type="title"/>
          </p:nvPr>
        </p:nvSpPr>
        <p:spPr/>
        <p:txBody>
          <a:bodyPr/>
          <a:lstStyle/>
          <a:p>
            <a:r>
              <a:rPr lang="en-US" b="1"/>
              <a:t>Constraints</a:t>
            </a:r>
            <a:endParaRPr lang="en-US" dirty="0"/>
          </a:p>
        </p:txBody>
      </p:sp>
      <p:graphicFrame>
        <p:nvGraphicFramePr>
          <p:cNvPr id="13" name="Content Placeholder 2">
            <a:extLst>
              <a:ext uri="{FF2B5EF4-FFF2-40B4-BE49-F238E27FC236}">
                <a16:creationId xmlns:a16="http://schemas.microsoft.com/office/drawing/2014/main" id="{1910D6D1-B453-62A6-CBBD-408E63B8F5C2}"/>
              </a:ext>
            </a:extLst>
          </p:cNvPr>
          <p:cNvGraphicFramePr>
            <a:graphicFrameLocks noGrp="1"/>
          </p:cNvGraphicFramePr>
          <p:nvPr>
            <p:ph idx="1"/>
            <p:extLst>
              <p:ext uri="{D42A27DB-BD31-4B8C-83A1-F6EECF244321}">
                <p14:modId xmlns:p14="http://schemas.microsoft.com/office/powerpoint/2010/main" val="3958686136"/>
              </p:ext>
            </p:extLst>
          </p:nvPr>
        </p:nvGraphicFramePr>
        <p:xfrm>
          <a:off x="1088136" y="1737359"/>
          <a:ext cx="9922764" cy="3838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981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9070-2062-BC89-63FB-7C3E2E9B18BE}"/>
              </a:ext>
            </a:extLst>
          </p:cNvPr>
          <p:cNvSpPr>
            <a:spLocks noGrp="1"/>
          </p:cNvSpPr>
          <p:nvPr>
            <p:ph type="title"/>
          </p:nvPr>
        </p:nvSpPr>
        <p:spPr>
          <a:xfrm>
            <a:off x="1134618" y="2781886"/>
            <a:ext cx="9922764" cy="1294228"/>
          </a:xfrm>
        </p:spPr>
        <p:txBody>
          <a:bodyPr/>
          <a:lstStyle/>
          <a:p>
            <a:pPr algn="ctr"/>
            <a:r>
              <a:rPr lang="en-US" dirty="0"/>
              <a:t>Code Demonstration</a:t>
            </a:r>
          </a:p>
        </p:txBody>
      </p:sp>
      <p:sp>
        <p:nvSpPr>
          <p:cNvPr id="3" name="Oval 2">
            <a:extLst>
              <a:ext uri="{FF2B5EF4-FFF2-40B4-BE49-F238E27FC236}">
                <a16:creationId xmlns:a16="http://schemas.microsoft.com/office/drawing/2014/main" id="{EF93CB69-090B-8995-B346-6895E42E07BE}"/>
              </a:ext>
            </a:extLst>
          </p:cNvPr>
          <p:cNvSpPr/>
          <p:nvPr/>
        </p:nvSpPr>
        <p:spPr>
          <a:xfrm>
            <a:off x="0" y="717755"/>
            <a:ext cx="1415845" cy="934064"/>
          </a:xfrm>
          <a:prstGeom prst="ellipse">
            <a:avLst/>
          </a:prstGeom>
          <a:solidFill>
            <a:srgbClr val="252747"/>
          </a:solidFill>
          <a:ln>
            <a:solidFill>
              <a:srgbClr val="2527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38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C75E1D-17F0-DAA5-16BF-DB89064DFE55}"/>
              </a:ext>
            </a:extLst>
          </p:cNvPr>
          <p:cNvPicPr>
            <a:picLocks noChangeAspect="1"/>
          </p:cNvPicPr>
          <p:nvPr/>
        </p:nvPicPr>
        <p:blipFill>
          <a:blip r:embed="rId2">
            <a:alphaModFix/>
            <a:extLst>
              <a:ext uri="{28A0092B-C50C-407E-A947-70E740481C1C}">
                <a14:useLocalDpi xmlns:a14="http://schemas.microsoft.com/office/drawing/2010/main" val="0"/>
              </a:ext>
            </a:extLst>
          </a:blip>
          <a:srcRect t="3945" b="11785"/>
          <a:stretch/>
        </p:blipFill>
        <p:spPr>
          <a:xfrm>
            <a:off x="20" y="10"/>
            <a:ext cx="12191979" cy="6857990"/>
          </a:xfrm>
          <a:prstGeom prst="rect">
            <a:avLst/>
          </a:prstGeom>
        </p:spPr>
      </p:pic>
      <p:sp>
        <p:nvSpPr>
          <p:cNvPr id="42" name="Rectangle 41">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005943"/>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A86E1-9248-9FEA-DE03-A45DF98A0984}"/>
              </a:ext>
            </a:extLst>
          </p:cNvPr>
          <p:cNvSpPr>
            <a:spLocks noGrp="1"/>
          </p:cNvSpPr>
          <p:nvPr>
            <p:ph type="title"/>
          </p:nvPr>
        </p:nvSpPr>
        <p:spPr>
          <a:xfrm>
            <a:off x="1074314" y="1088571"/>
            <a:ext cx="9958356" cy="2050908"/>
          </a:xfrm>
        </p:spPr>
        <p:txBody>
          <a:bodyPr vert="horz" lIns="91440" tIns="45720" rIns="91440" bIns="45720" rtlCol="0" anchor="t">
            <a:normAutofit/>
          </a:bodyPr>
          <a:lstStyle/>
          <a:p>
            <a:r>
              <a:rPr lang="en-US" sz="4800" cap="all" dirty="0">
                <a:solidFill>
                  <a:srgbClr val="FFFFFF"/>
                </a:solidFill>
              </a:rPr>
              <a:t>Conclusion</a:t>
            </a:r>
            <a:br>
              <a:rPr lang="en-US" sz="4800" cap="all" dirty="0">
                <a:solidFill>
                  <a:srgbClr val="FFFFFF"/>
                </a:solidFill>
              </a:rPr>
            </a:br>
            <a:endParaRPr lang="en-US" sz="4800" cap="all" dirty="0">
              <a:solidFill>
                <a:srgbClr val="FFFFFF"/>
              </a:solidFill>
            </a:endParaRPr>
          </a:p>
        </p:txBody>
      </p:sp>
      <p:cxnSp>
        <p:nvCxnSpPr>
          <p:cNvPr id="44" name="Straight Connector 4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851917"/>
            <a:ext cx="12192000" cy="2006082"/>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72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89D8-57CD-045A-4DA8-6BC69B640063}"/>
              </a:ext>
            </a:extLst>
          </p:cNvPr>
          <p:cNvSpPr>
            <a:spLocks noGrp="1"/>
          </p:cNvSpPr>
          <p:nvPr>
            <p:ph type="title"/>
          </p:nvPr>
        </p:nvSpPr>
        <p:spPr/>
        <p:txBody>
          <a:bodyPr/>
          <a:lstStyle/>
          <a:p>
            <a:r>
              <a:rPr lang="en-US" dirty="0"/>
              <a:t>Skills in Demand by Salesforce</a:t>
            </a:r>
          </a:p>
        </p:txBody>
      </p:sp>
      <p:pic>
        <p:nvPicPr>
          <p:cNvPr id="5" name="Content Placeholder 4">
            <a:extLst>
              <a:ext uri="{FF2B5EF4-FFF2-40B4-BE49-F238E27FC236}">
                <a16:creationId xmlns:a16="http://schemas.microsoft.com/office/drawing/2014/main" id="{7373EF9F-E7C3-6B98-FAA7-CCE372FE2084}"/>
              </a:ext>
            </a:extLst>
          </p:cNvPr>
          <p:cNvPicPr>
            <a:picLocks noGrp="1" noChangeAspect="1"/>
          </p:cNvPicPr>
          <p:nvPr>
            <p:ph idx="1"/>
          </p:nvPr>
        </p:nvPicPr>
        <p:blipFill>
          <a:blip r:embed="rId2"/>
          <a:stretch>
            <a:fillRect/>
          </a:stretch>
        </p:blipFill>
        <p:spPr>
          <a:xfrm>
            <a:off x="2467773" y="2005797"/>
            <a:ext cx="7163489" cy="3838575"/>
          </a:xfrm>
        </p:spPr>
      </p:pic>
    </p:spTree>
    <p:extLst>
      <p:ext uri="{BB962C8B-B14F-4D97-AF65-F5344CB8AC3E}">
        <p14:creationId xmlns:p14="http://schemas.microsoft.com/office/powerpoint/2010/main" val="148657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171B-641A-ADD6-270B-EEC2331558E2}"/>
              </a:ext>
            </a:extLst>
          </p:cNvPr>
          <p:cNvSpPr>
            <a:spLocks noGrp="1"/>
          </p:cNvSpPr>
          <p:nvPr>
            <p:ph type="title"/>
          </p:nvPr>
        </p:nvSpPr>
        <p:spPr>
          <a:xfrm>
            <a:off x="1134618" y="487344"/>
            <a:ext cx="9922764" cy="1294228"/>
          </a:xfrm>
        </p:spPr>
        <p:txBody>
          <a:bodyPr>
            <a:normAutofit fontScale="90000"/>
          </a:bodyPr>
          <a:lstStyle/>
          <a:p>
            <a:r>
              <a:rPr lang="en-US" dirty="0"/>
              <a:t>Essential Skills for Data Analyst, Data Scientist and Machine Learning Engineer Roles</a:t>
            </a:r>
          </a:p>
        </p:txBody>
      </p:sp>
      <p:pic>
        <p:nvPicPr>
          <p:cNvPr id="5" name="Content Placeholder 4">
            <a:extLst>
              <a:ext uri="{FF2B5EF4-FFF2-40B4-BE49-F238E27FC236}">
                <a16:creationId xmlns:a16="http://schemas.microsoft.com/office/drawing/2014/main" id="{F603376B-90EF-FC30-22C7-0F3C51170360}"/>
              </a:ext>
            </a:extLst>
          </p:cNvPr>
          <p:cNvPicPr>
            <a:picLocks noGrp="1" noChangeAspect="1"/>
          </p:cNvPicPr>
          <p:nvPr>
            <p:ph idx="1"/>
          </p:nvPr>
        </p:nvPicPr>
        <p:blipFill>
          <a:blip r:embed="rId3"/>
          <a:stretch>
            <a:fillRect/>
          </a:stretch>
        </p:blipFill>
        <p:spPr>
          <a:xfrm>
            <a:off x="1778646" y="2755188"/>
            <a:ext cx="5023155" cy="2539739"/>
          </a:xfrm>
        </p:spPr>
      </p:pic>
      <p:pic>
        <p:nvPicPr>
          <p:cNvPr id="7" name="Picture 6">
            <a:extLst>
              <a:ext uri="{FF2B5EF4-FFF2-40B4-BE49-F238E27FC236}">
                <a16:creationId xmlns:a16="http://schemas.microsoft.com/office/drawing/2014/main" id="{DCDDA551-9908-3A43-D695-4E9EAF2B8DA8}"/>
              </a:ext>
            </a:extLst>
          </p:cNvPr>
          <p:cNvPicPr>
            <a:picLocks noChangeAspect="1"/>
          </p:cNvPicPr>
          <p:nvPr/>
        </p:nvPicPr>
        <p:blipFill>
          <a:blip r:embed="rId4"/>
          <a:stretch>
            <a:fillRect/>
          </a:stretch>
        </p:blipFill>
        <p:spPr>
          <a:xfrm>
            <a:off x="7445828" y="4180079"/>
            <a:ext cx="4506203" cy="2441785"/>
          </a:xfrm>
          <a:prstGeom prst="rect">
            <a:avLst/>
          </a:prstGeom>
        </p:spPr>
      </p:pic>
      <p:pic>
        <p:nvPicPr>
          <p:cNvPr id="9" name="Picture 8">
            <a:extLst>
              <a:ext uri="{FF2B5EF4-FFF2-40B4-BE49-F238E27FC236}">
                <a16:creationId xmlns:a16="http://schemas.microsoft.com/office/drawing/2014/main" id="{6A4364E9-09F8-CC70-B9B5-F866462DF8EE}"/>
              </a:ext>
            </a:extLst>
          </p:cNvPr>
          <p:cNvPicPr>
            <a:picLocks noChangeAspect="1"/>
          </p:cNvPicPr>
          <p:nvPr/>
        </p:nvPicPr>
        <p:blipFill>
          <a:blip r:embed="rId5"/>
          <a:stretch>
            <a:fillRect/>
          </a:stretch>
        </p:blipFill>
        <p:spPr>
          <a:xfrm>
            <a:off x="7445828" y="1583273"/>
            <a:ext cx="4504752" cy="2441785"/>
          </a:xfrm>
          <a:prstGeom prst="rect">
            <a:avLst/>
          </a:prstGeom>
        </p:spPr>
      </p:pic>
    </p:spTree>
    <p:extLst>
      <p:ext uri="{BB962C8B-B14F-4D97-AF65-F5344CB8AC3E}">
        <p14:creationId xmlns:p14="http://schemas.microsoft.com/office/powerpoint/2010/main" val="31648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7A6ACE-A9C5-47FE-8B87-BB64849E6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DFD24-1CCE-E8F5-4BC2-350BBB5DE853}"/>
              </a:ext>
            </a:extLst>
          </p:cNvPr>
          <p:cNvSpPr>
            <a:spLocks noGrp="1"/>
          </p:cNvSpPr>
          <p:nvPr>
            <p:ph type="title"/>
          </p:nvPr>
        </p:nvSpPr>
        <p:spPr>
          <a:xfrm>
            <a:off x="1090105" y="1084943"/>
            <a:ext cx="3786696" cy="5083939"/>
          </a:xfrm>
        </p:spPr>
        <p:txBody>
          <a:bodyPr>
            <a:normAutofit/>
          </a:bodyPr>
          <a:lstStyle/>
          <a:p>
            <a:r>
              <a:rPr lang="en-US" sz="4000" dirty="0"/>
              <a:t>Top Locations for Job Opportunities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7942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D6A84707-69DD-D02E-FCB9-93FD7E100E33}"/>
              </a:ext>
            </a:extLst>
          </p:cNvPr>
          <p:cNvSpPr>
            <a:spLocks noGrp="1"/>
          </p:cNvSpPr>
          <p:nvPr>
            <p:ph idx="1"/>
          </p:nvPr>
        </p:nvSpPr>
        <p:spPr>
          <a:xfrm>
            <a:off x="5524500" y="1020395"/>
            <a:ext cx="5486399" cy="5148492"/>
          </a:xfrm>
        </p:spPr>
        <p:txBody>
          <a:bodyPr>
            <a:normAutofit/>
          </a:bodyPr>
          <a:lstStyle/>
          <a:p>
            <a:pPr>
              <a:lnSpc>
                <a:spcPct val="120000"/>
              </a:lnSpc>
              <a:buFont typeface="+mj-lt"/>
              <a:buAutoNum type="arabicPeriod"/>
            </a:pPr>
            <a:r>
              <a:rPr lang="en-US" sz="1100" b="1" dirty="0"/>
              <a:t>Atlanta, GA: The Data Hub</a:t>
            </a:r>
            <a:endParaRPr lang="en-US" sz="1100" dirty="0"/>
          </a:p>
          <a:p>
            <a:pPr marL="742950" lvl="1" indent="-285750">
              <a:lnSpc>
                <a:spcPct val="120000"/>
              </a:lnSpc>
            </a:pPr>
            <a:r>
              <a:rPr lang="en-US" sz="1100" dirty="0"/>
              <a:t>Consistently leads in job openings across all major data roles:</a:t>
            </a:r>
          </a:p>
          <a:p>
            <a:pPr marL="1143000" lvl="2">
              <a:lnSpc>
                <a:spcPct val="120000"/>
              </a:lnSpc>
              <a:buFont typeface="Arial" panose="020B0604020202020204" pitchFamily="34" charset="0"/>
              <a:buChar char="•"/>
            </a:pPr>
            <a:r>
              <a:rPr lang="en-US" sz="1100" b="1" dirty="0"/>
              <a:t>Data Analyst</a:t>
            </a:r>
            <a:r>
              <a:rPr lang="en-US" sz="1100" dirty="0"/>
              <a:t>: 36 openings</a:t>
            </a:r>
          </a:p>
          <a:p>
            <a:pPr marL="1143000" lvl="2">
              <a:lnSpc>
                <a:spcPct val="120000"/>
              </a:lnSpc>
              <a:buFont typeface="Arial" panose="020B0604020202020204" pitchFamily="34" charset="0"/>
              <a:buChar char="•"/>
            </a:pPr>
            <a:r>
              <a:rPr lang="en-US" sz="1100" b="1" dirty="0"/>
              <a:t>Data Engineer</a:t>
            </a:r>
            <a:r>
              <a:rPr lang="en-US" sz="1100" dirty="0"/>
              <a:t>: 53 openings</a:t>
            </a:r>
          </a:p>
          <a:p>
            <a:pPr marL="1143000" lvl="2">
              <a:lnSpc>
                <a:spcPct val="120000"/>
              </a:lnSpc>
              <a:buFont typeface="Arial" panose="020B0604020202020204" pitchFamily="34" charset="0"/>
              <a:buChar char="•"/>
            </a:pPr>
            <a:r>
              <a:rPr lang="en-US" sz="1100" b="1" dirty="0"/>
              <a:t>Data Scientist</a:t>
            </a:r>
            <a:r>
              <a:rPr lang="en-US" sz="1100" dirty="0"/>
              <a:t>: 50 openings</a:t>
            </a:r>
          </a:p>
          <a:p>
            <a:pPr marL="1143000" lvl="2">
              <a:lnSpc>
                <a:spcPct val="120000"/>
              </a:lnSpc>
              <a:buFont typeface="Arial" panose="020B0604020202020204" pitchFamily="34" charset="0"/>
              <a:buChar char="•"/>
            </a:pPr>
            <a:r>
              <a:rPr lang="en-US" sz="1100" b="1" dirty="0"/>
              <a:t>Research Scientist</a:t>
            </a:r>
            <a:r>
              <a:rPr lang="en-US" sz="1100" dirty="0"/>
              <a:t>: 44 openings</a:t>
            </a:r>
          </a:p>
          <a:p>
            <a:pPr marL="742950" lvl="1" indent="-285750">
              <a:lnSpc>
                <a:spcPct val="120000"/>
              </a:lnSpc>
            </a:pPr>
            <a:r>
              <a:rPr lang="en-US" sz="1100" dirty="0"/>
              <a:t>Offers the most diverse opportunities for data professionals.</a:t>
            </a:r>
          </a:p>
          <a:p>
            <a:pPr>
              <a:lnSpc>
                <a:spcPct val="120000"/>
              </a:lnSpc>
              <a:buFont typeface="+mj-lt"/>
              <a:buAutoNum type="arabicPeriod"/>
            </a:pPr>
            <a:r>
              <a:rPr lang="en-US" sz="1100" b="1" dirty="0"/>
              <a:t>Philadelphia, PA, and Phoenix, AZ: Analyst Demand</a:t>
            </a:r>
            <a:endParaRPr lang="en-US" sz="1100" dirty="0"/>
          </a:p>
          <a:p>
            <a:pPr marL="742950" lvl="1" indent="-285750">
              <a:lnSpc>
                <a:spcPct val="120000"/>
              </a:lnSpc>
            </a:pPr>
            <a:r>
              <a:rPr lang="en-US" sz="1100" dirty="0"/>
              <a:t>Both cities host </a:t>
            </a:r>
            <a:r>
              <a:rPr lang="en-US" sz="1100" b="1" dirty="0"/>
              <a:t>30 Data Analyst</a:t>
            </a:r>
            <a:r>
              <a:rPr lang="en-US" sz="1100" dirty="0"/>
              <a:t> openings each, making them competitive alternatives to Atlanta for analysts.</a:t>
            </a:r>
          </a:p>
          <a:p>
            <a:pPr>
              <a:lnSpc>
                <a:spcPct val="120000"/>
              </a:lnSpc>
              <a:buFont typeface="+mj-lt"/>
              <a:buAutoNum type="arabicPeriod"/>
            </a:pPr>
            <a:r>
              <a:rPr lang="en-US" sz="1100" b="1" dirty="0"/>
              <a:t>Dallas, TX, and Salt Lake City, UT: Data Engineering Opportunities</a:t>
            </a:r>
            <a:endParaRPr lang="en-US" sz="1100" dirty="0"/>
          </a:p>
          <a:p>
            <a:pPr marL="742950" lvl="1" indent="-285750">
              <a:lnSpc>
                <a:spcPct val="120000"/>
              </a:lnSpc>
            </a:pPr>
            <a:r>
              <a:rPr lang="en-US" sz="1100" dirty="0"/>
              <a:t>These cities stand out for </a:t>
            </a:r>
            <a:r>
              <a:rPr lang="en-US" sz="1100" b="1" dirty="0"/>
              <a:t>Data Engineer</a:t>
            </a:r>
            <a:r>
              <a:rPr lang="en-US" sz="1100" dirty="0"/>
              <a:t> roles, with 29 openings each, highlighting growing tech investments.</a:t>
            </a:r>
          </a:p>
          <a:p>
            <a:pPr>
              <a:lnSpc>
                <a:spcPct val="120000"/>
              </a:lnSpc>
              <a:buFont typeface="+mj-lt"/>
              <a:buAutoNum type="arabicPeriod"/>
            </a:pPr>
            <a:r>
              <a:rPr lang="en-US" sz="1100" b="1" dirty="0"/>
              <a:t>Phoenix, AZ, and New York, NY: Data Science Hubs</a:t>
            </a:r>
            <a:endParaRPr lang="en-US" sz="1100" dirty="0"/>
          </a:p>
          <a:p>
            <a:pPr marL="742950" lvl="1" indent="-285750">
              <a:lnSpc>
                <a:spcPct val="120000"/>
              </a:lnSpc>
            </a:pPr>
            <a:r>
              <a:rPr lang="en-US" sz="1100" dirty="0"/>
              <a:t>Phoenix offers </a:t>
            </a:r>
            <a:r>
              <a:rPr lang="en-US" sz="1100" b="1" dirty="0"/>
              <a:t>32 Data Scientist</a:t>
            </a:r>
            <a:r>
              <a:rPr lang="en-US" sz="1100" dirty="0"/>
              <a:t> positions, while New York has </a:t>
            </a:r>
            <a:r>
              <a:rPr lang="en-US" sz="1100" b="1" dirty="0"/>
              <a:t>30</a:t>
            </a:r>
            <a:r>
              <a:rPr lang="en-US" sz="1100" dirty="0"/>
              <a:t>, underscoring their significance in data science.</a:t>
            </a:r>
          </a:p>
          <a:p>
            <a:pPr>
              <a:lnSpc>
                <a:spcPct val="120000"/>
              </a:lnSpc>
              <a:buFont typeface="+mj-lt"/>
              <a:buAutoNum type="arabicPeriod"/>
            </a:pPr>
            <a:r>
              <a:rPr lang="en-US" sz="1100" b="1" dirty="0"/>
              <a:t>Pittsburgh, PA, and Austin, TX: Machine Learning Prospects</a:t>
            </a:r>
            <a:endParaRPr lang="en-US" sz="1100" dirty="0"/>
          </a:p>
          <a:p>
            <a:pPr marL="742950" lvl="1" indent="-285750">
              <a:lnSpc>
                <a:spcPct val="120000"/>
              </a:lnSpc>
            </a:pPr>
            <a:r>
              <a:rPr lang="en-US" sz="1100" b="1" dirty="0"/>
              <a:t>Pittsburgh (30)</a:t>
            </a:r>
            <a:r>
              <a:rPr lang="en-US" sz="1100" dirty="0"/>
              <a:t> and </a:t>
            </a:r>
            <a:r>
              <a:rPr lang="en-US" sz="1100" b="1" dirty="0"/>
              <a:t>Austin (29)</a:t>
            </a:r>
            <a:r>
              <a:rPr lang="en-US" sz="1100" dirty="0"/>
              <a:t> are hotspots for </a:t>
            </a:r>
            <a:r>
              <a:rPr lang="en-US" sz="1100" b="1" dirty="0"/>
              <a:t>Machine Learning Engineer</a:t>
            </a:r>
            <a:r>
              <a:rPr lang="en-US" sz="1100" dirty="0"/>
              <a:t> roles, reflecting innovation in AI and automation.</a:t>
            </a:r>
          </a:p>
        </p:txBody>
      </p:sp>
    </p:spTree>
    <p:extLst>
      <p:ext uri="{BB962C8B-B14F-4D97-AF65-F5344CB8AC3E}">
        <p14:creationId xmlns:p14="http://schemas.microsoft.com/office/powerpoint/2010/main" val="2623522903"/>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1333</TotalTime>
  <Words>791</Words>
  <Application>Microsoft Macintosh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Neue Haas Grotesk Text Pro</vt:lpstr>
      <vt:lpstr>Neue Haas Grotesk Text Pro (Body)</vt:lpstr>
      <vt:lpstr>BjornVTI</vt:lpstr>
      <vt:lpstr>Job Market Analysis</vt:lpstr>
      <vt:lpstr>Unit of Analysis</vt:lpstr>
      <vt:lpstr>Source of Data</vt:lpstr>
      <vt:lpstr>Constraints</vt:lpstr>
      <vt:lpstr>Code Demonstration</vt:lpstr>
      <vt:lpstr>Conclusion </vt:lpstr>
      <vt:lpstr>Skills in Demand by Salesforce</vt:lpstr>
      <vt:lpstr>Essential Skills for Data Analyst, Data Scientist and Machine Learning Engineer Roles</vt:lpstr>
      <vt:lpstr>Top Locations for Job Opportunities</vt:lpstr>
      <vt:lpstr>Top Hiring Companies and Their Job Openings</vt:lpstr>
      <vt:lpstr>Salary Trends For Data Analyst Role</vt:lpstr>
      <vt:lpstr>What Could You Do with This New Insight?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dc:title>
  <dc:creator>Akanksh Shetty</dc:creator>
  <cp:lastModifiedBy>Isha Nitin Agrawal</cp:lastModifiedBy>
  <cp:revision>5</cp:revision>
  <dcterms:created xsi:type="dcterms:W3CDTF">2024-12-01T19:48:21Z</dcterms:created>
  <dcterms:modified xsi:type="dcterms:W3CDTF">2024-12-03T05:37:37Z</dcterms:modified>
</cp:coreProperties>
</file>