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4"/>
  </p:normalViewPr>
  <p:slideViewPr>
    <p:cSldViewPr snapToGrid="0">
      <p:cViewPr varScale="1">
        <p:scale>
          <a:sx n="121" d="100"/>
          <a:sy n="121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FE817-219D-6644-8270-CF7E0E0C3B29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D199B-BC70-B949-8D50-D8ED188A3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D199B-BC70-B949-8D50-D8ED188A39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78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D199B-BC70-B949-8D50-D8ED188A3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0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D199B-BC70-B949-8D50-D8ED188A39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0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D199B-BC70-B949-8D50-D8ED188A39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3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7/23/25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7/23/25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7/23/25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DC1B-03D4-6034-4305-2D1600CFC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383" y="227017"/>
            <a:ext cx="8255726" cy="652549"/>
          </a:xfrm>
        </p:spPr>
        <p:txBody>
          <a:bodyPr>
            <a:normAutofit fontScale="90000"/>
          </a:bodyPr>
          <a:lstStyle/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Testing Framework For LLM-driven Chatbots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E9970-20C3-67E3-11BF-717E74DA3B3C}"/>
              </a:ext>
            </a:extLst>
          </p:cNvPr>
          <p:cNvSpPr txBox="1"/>
          <p:nvPr/>
        </p:nvSpPr>
        <p:spPr>
          <a:xfrm>
            <a:off x="444137" y="1193074"/>
            <a:ext cx="11582400" cy="5853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b="1" u="sng" cap="all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Goal: Exploring AI Testing Workflows for Chatbots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</a:pPr>
            <a:endParaRPr lang="en-US" cap="all" spc="200" dirty="0">
              <a:solidFill>
                <a:srgbClr val="26262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b="1" u="sng" cap="all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</a:t>
            </a:r>
            <a:r>
              <a:rPr lang="en-US" cap="all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en-US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Enterprise chatbot testing often lacks clarity around backend evaluation logic, especially in proprietary tools like </a:t>
            </a:r>
            <a:r>
              <a:rPr lang="en-US" spc="20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autoEval. </a:t>
            </a:r>
            <a:r>
              <a:rPr lang="en-US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 wanted to understand this workflow hands-on using an open-source stack.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en-US" spc="200" dirty="0">
              <a:solidFill>
                <a:srgbClr val="26262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b="1" u="sng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Setup: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pc="200" dirty="0">
              <a:solidFill>
                <a:srgbClr val="26262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Used Hugging Face inference API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pc="200" dirty="0" err="1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Model:microsoft</a:t>
            </a:r>
            <a:r>
              <a:rPr lang="en-US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/Phi-3-mini-4k-instruct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API calls made using requests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Prompt set designed to simulate factual, conversational, and task-based prompts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CSV generated with evaluation metrics for each response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en-US" spc="200" dirty="0">
              <a:solidFill>
                <a:srgbClr val="26262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b="1" u="sng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Prompt Engineering Strategy</a:t>
            </a:r>
            <a:r>
              <a:rPr lang="en-US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Prompts were chosen to cover multiple response styles: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Factual (e.g., math, trivia)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Narrative (e.g., summaries)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Instructional (e.g., write a reply)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pc="200" dirty="0">
                <a:solidFill>
                  <a:srgbClr val="262626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Open-ended (e.g., list benefits)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en-US" spc="200" dirty="0">
              <a:solidFill>
                <a:srgbClr val="26262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en-US" cap="all" spc="200" dirty="0">
              <a:solidFill>
                <a:srgbClr val="26262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</a:pPr>
            <a:endParaRPr lang="en-US" cap="all" spc="200" dirty="0">
              <a:solidFill>
                <a:srgbClr val="262626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30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12CCB0-888C-F71F-31FC-DA25CA69B4B3}"/>
              </a:ext>
            </a:extLst>
          </p:cNvPr>
          <p:cNvSpPr txBox="1"/>
          <p:nvPr/>
        </p:nvSpPr>
        <p:spPr>
          <a:xfrm>
            <a:off x="95794" y="121920"/>
            <a:ext cx="11965577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Used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real-world enterprise settings like ServiceNow's Now Assist product, models are evaluated not just for accuracy, but across multiple human-like dimensions like fluency, coherence, completeness, toxicity, and more, which I’ve incorporated here using open-source logic.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Fluency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Checked using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polarity score for sentence naturalness</a:t>
            </a:r>
          </a:p>
          <a:p>
            <a:pPr marL="0"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Relevance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Measured via cosine similarity between prompt and response embeddings</a:t>
            </a:r>
          </a:p>
          <a:p>
            <a:pPr marL="0"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Coherence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Analyzed polarity spread across sentence fragments</a:t>
            </a:r>
          </a:p>
          <a:p>
            <a:pPr marL="0"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Completeness: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response length relative to 50 tokens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Consistency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Inter-sentence semantic similarity using embedding vectors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Toxicity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Using unitary/unbiased-toxic-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 from Hugging Face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EEB88-1787-DCBD-5909-064544A3F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2207257"/>
            <a:ext cx="4744901" cy="3471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19D14-033E-7976-450F-9CB09C9F8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9" y="2985487"/>
            <a:ext cx="4119156" cy="443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46B27-8716-1575-D6B9-3B318CE84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29" y="3780429"/>
            <a:ext cx="5662749" cy="434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55BEED-A94A-8238-419D-2EDFB0C7A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56" y="4595698"/>
            <a:ext cx="5905500" cy="29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E8367E-8076-BBB2-0517-D9C1A997BD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3029" y="4275260"/>
            <a:ext cx="3020337" cy="13462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435F51-A899-80B8-80FE-25F588A3C3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629" y="1347052"/>
            <a:ext cx="7772400" cy="4133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436262-F0D5-679F-3BC4-7390332ADF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56" y="5790701"/>
            <a:ext cx="2728338" cy="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1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0017D7-546E-DFD1-4DD7-D9D0F3CC8461}"/>
              </a:ext>
            </a:extLst>
          </p:cNvPr>
          <p:cNvSpPr txBox="1"/>
          <p:nvPr/>
        </p:nvSpPr>
        <p:spPr>
          <a:xfrm>
            <a:off x="217715" y="104503"/>
            <a:ext cx="11329851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Results Summary</a:t>
            </a: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C6BA90-19CB-AF8E-C88C-B60639E18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66978"/>
              </p:ext>
            </p:extLst>
          </p:nvPr>
        </p:nvGraphicFramePr>
        <p:xfrm>
          <a:off x="1206135" y="700057"/>
          <a:ext cx="9667760" cy="2990043"/>
        </p:xfrm>
        <a:graphic>
          <a:graphicData uri="http://schemas.openxmlformats.org/drawingml/2006/table">
            <a:tbl>
              <a:tblPr/>
              <a:tblGrid>
                <a:gridCol w="1208470">
                  <a:extLst>
                    <a:ext uri="{9D8B030D-6E8A-4147-A177-3AD203B41FA5}">
                      <a16:colId xmlns:a16="http://schemas.microsoft.com/office/drawing/2014/main" val="1951490411"/>
                    </a:ext>
                  </a:extLst>
                </a:gridCol>
                <a:gridCol w="1208470">
                  <a:extLst>
                    <a:ext uri="{9D8B030D-6E8A-4147-A177-3AD203B41FA5}">
                      <a16:colId xmlns:a16="http://schemas.microsoft.com/office/drawing/2014/main" val="1175751514"/>
                    </a:ext>
                  </a:extLst>
                </a:gridCol>
                <a:gridCol w="1208470">
                  <a:extLst>
                    <a:ext uri="{9D8B030D-6E8A-4147-A177-3AD203B41FA5}">
                      <a16:colId xmlns:a16="http://schemas.microsoft.com/office/drawing/2014/main" val="2099092900"/>
                    </a:ext>
                  </a:extLst>
                </a:gridCol>
                <a:gridCol w="1208470">
                  <a:extLst>
                    <a:ext uri="{9D8B030D-6E8A-4147-A177-3AD203B41FA5}">
                      <a16:colId xmlns:a16="http://schemas.microsoft.com/office/drawing/2014/main" val="2252607599"/>
                    </a:ext>
                  </a:extLst>
                </a:gridCol>
                <a:gridCol w="1208470">
                  <a:extLst>
                    <a:ext uri="{9D8B030D-6E8A-4147-A177-3AD203B41FA5}">
                      <a16:colId xmlns:a16="http://schemas.microsoft.com/office/drawing/2014/main" val="1422875897"/>
                    </a:ext>
                  </a:extLst>
                </a:gridCol>
                <a:gridCol w="1208470">
                  <a:extLst>
                    <a:ext uri="{9D8B030D-6E8A-4147-A177-3AD203B41FA5}">
                      <a16:colId xmlns:a16="http://schemas.microsoft.com/office/drawing/2014/main" val="289243009"/>
                    </a:ext>
                  </a:extLst>
                </a:gridCol>
                <a:gridCol w="1208470">
                  <a:extLst>
                    <a:ext uri="{9D8B030D-6E8A-4147-A177-3AD203B41FA5}">
                      <a16:colId xmlns:a16="http://schemas.microsoft.com/office/drawing/2014/main" val="2341309326"/>
                    </a:ext>
                  </a:extLst>
                </a:gridCol>
                <a:gridCol w="1208470">
                  <a:extLst>
                    <a:ext uri="{9D8B030D-6E8A-4147-A177-3AD203B41FA5}">
                      <a16:colId xmlns:a16="http://schemas.microsoft.com/office/drawing/2014/main" val="3407899568"/>
                    </a:ext>
                  </a:extLst>
                </a:gridCol>
              </a:tblGrid>
              <a:tr h="22324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 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Fluency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Relevance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Coherence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Completeness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Consistency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Toxicity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Notes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356986"/>
                  </a:ext>
                </a:extLst>
              </a:tr>
              <a:tr h="52976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0.5.92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Vague wording, low consistency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067782"/>
                  </a:ext>
                </a:extLst>
              </a:tr>
              <a:tr h="344030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0.468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0.698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Polarity gaps, tone mismatch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57919"/>
                  </a:ext>
                </a:extLst>
              </a:tr>
              <a:tr h="50147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“I think… maybe…” hedging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092257"/>
                  </a:ext>
                </a:extLst>
              </a:tr>
              <a:tr h="344030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Hesitant math calculation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003172"/>
                  </a:ext>
                </a:extLst>
              </a:tr>
              <a:tr h="50147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-0.50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0.047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Polite reply lacking structure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590421"/>
                  </a:ext>
                </a:extLst>
              </a:tr>
              <a:tr h="501478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0.038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0.075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Casual tone in formal response</a:t>
                      </a:r>
                    </a:p>
                  </a:txBody>
                  <a:tcPr marL="31020" marR="31020" marT="15510" marB="155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29159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BA723A8-62E0-D9B0-7ACA-18D0BCA7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136" y="4055024"/>
            <a:ext cx="9667759" cy="242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2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62615F-F55A-2029-CB07-D6B2E54950E8}"/>
              </a:ext>
            </a:extLst>
          </p:cNvPr>
          <p:cNvSpPr txBox="1"/>
          <p:nvPr/>
        </p:nvSpPr>
        <p:spPr>
          <a:xfrm>
            <a:off x="296091" y="104503"/>
            <a:ext cx="11599817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 CI/CD Pipeline Integration</a:t>
            </a:r>
            <a:endParaRPr lang="en-US" dirty="0"/>
          </a:p>
          <a:p>
            <a:endParaRPr lang="en-US" dirty="0"/>
          </a:p>
          <a:p>
            <a:pPr algn="ctr"/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API was down during live demo, CSV-based testing ensured reproducibility.</a:t>
            </a:r>
          </a:p>
          <a:p>
            <a:pPr algn="ctr"/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evaluation process via Jenkins CI/CD</a:t>
            </a:r>
          </a:p>
          <a:p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Steps: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prompt-response CSV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evaluation script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results to CSV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 results to monitoring dashboard (Future)</a:t>
            </a:r>
          </a:p>
          <a:p>
            <a:pPr algn="ctr"/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C3EC0D-1E4C-A264-7BA2-6BF218F4E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01" y="3540820"/>
            <a:ext cx="6200264" cy="28525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C09392-AB13-7014-4172-201C54302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498" y="3828203"/>
            <a:ext cx="4839776" cy="212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4681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49</TotalTime>
  <Words>378</Words>
  <Application>Microsoft Macintosh PowerPoint</Application>
  <PresentationFormat>Widescreen</PresentationFormat>
  <Paragraphs>150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Gill Sans MT</vt:lpstr>
      <vt:lpstr>Times New Roman</vt:lpstr>
      <vt:lpstr>Parcel</vt:lpstr>
      <vt:lpstr>Quality Testing Framework For LLM-driven Chatbots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Testing Framework For LLM-driven Chatbots – A Case Parallel To Now Assist</dc:title>
  <dc:creator>Isha Nitin Agrawal</dc:creator>
  <cp:lastModifiedBy>Isha Nitin Agrawal</cp:lastModifiedBy>
  <cp:revision>12</cp:revision>
  <dcterms:created xsi:type="dcterms:W3CDTF">2025-06-29T04:52:31Z</dcterms:created>
  <dcterms:modified xsi:type="dcterms:W3CDTF">2025-07-23T21:53:21Z</dcterms:modified>
</cp:coreProperties>
</file>