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14.png" ContentType="image/png"/>
  <Override PartName="/ppt/media/image4.jpeg" ContentType="image/jpeg"/>
  <Override PartName="/ppt/media/image3.png" ContentType="image/png"/>
  <Override PartName="/ppt/media/image5.jpeg" ContentType="image/jpe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p>
            <a:endParaRPr b="0" lang="en-IN" sz="1400" spc="-1" strike="noStrike">
              <a:solidFill>
                <a:srgbClr val="000000"/>
              </a:solidFill>
              <a:latin typeface="Arial"/>
            </a:endParaRPr>
          </a:p>
        </p:txBody>
      </p:sp>
      <p:sp>
        <p:nvSpPr>
          <p:cNvPr id="5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5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endParaRPr b="0" lang="en-IN" sz="1400" spc="-1" strike="noStrike">
              <a:solidFill>
                <a:srgbClr val="000000"/>
              </a:solid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60"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6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p>
            <a:endParaRPr b="0" lang="en-IN" sz="1400" spc="-1" strike="noStrike">
              <a:solidFill>
                <a:srgbClr val="000000"/>
              </a:solidFill>
              <a:latin typeface="Arial"/>
            </a:endParaRPr>
          </a:p>
        </p:txBody>
      </p:sp>
      <p:sp>
        <p:nvSpPr>
          <p:cNvPr id="63"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6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6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66"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6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6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p>
            <a:endParaRPr b="0" lang="en-IN" sz="1400" spc="-1" strike="noStrike">
              <a:solidFill>
                <a:srgbClr val="000000"/>
              </a:solidFill>
              <a:latin typeface="Arial"/>
            </a:endParaRPr>
          </a:p>
        </p:txBody>
      </p:sp>
      <p:sp>
        <p:nvSpPr>
          <p:cNvPr id="10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p>
            <a:endParaRPr b="0" lang="en-IN" sz="1400" spc="-1" strike="noStrike">
              <a:solidFill>
                <a:srgbClr val="000000"/>
              </a:solidFill>
              <a:latin typeface="Arial"/>
            </a:endParaRPr>
          </a:p>
        </p:txBody>
      </p:sp>
      <p:sp>
        <p:nvSpPr>
          <p:cNvPr id="10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rIns="0" tIns="0" bIns="0" anchor="ctr"/>
          <a:p>
            <a:endParaRPr b="0" lang="en-IN" sz="1400" spc="-1" strike="noStrike">
              <a:solidFill>
                <a:srgbClr val="000000"/>
              </a:solidFill>
              <a:latin typeface="Arial"/>
            </a:endParaRPr>
          </a:p>
        </p:txBody>
      </p:sp>
      <p:sp>
        <p:nvSpPr>
          <p:cNvPr id="10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10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rIns="0" tIns="0" bIns="0" anchor="ctr"/>
          <a:p>
            <a:endParaRPr b="0" lang="en-IN" sz="1400" spc="-1" strike="noStrike">
              <a:solidFill>
                <a:srgbClr val="000000"/>
              </a:solidFill>
              <a:latin typeface="Arial"/>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1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p>
            <a:endParaRPr b="0" lang="en-IN" sz="1400" spc="-1" strike="noStrike">
              <a:solidFill>
                <a:srgbClr val="000000"/>
              </a:solidFill>
              <a:latin typeface="Arial"/>
            </a:endParaRPr>
          </a:p>
        </p:txBody>
      </p:sp>
      <p:sp>
        <p:nvSpPr>
          <p:cNvPr id="3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rIns="0" tIns="0" bIns="0" anchor="ctr"/>
          <a:p>
            <a:endParaRPr b="0" lang="en-IN" sz="1400" spc="-1" strike="noStrike">
              <a:solidFill>
                <a:srgbClr val="000000"/>
              </a:solidFill>
              <a:latin typeface="Arial"/>
            </a:endParaRPr>
          </a:p>
        </p:txBody>
      </p:sp>
      <p:sp>
        <p:nvSpPr>
          <p:cNvPr id="1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rIns="0" tIns="0" bIns="0" anchor="ctr"/>
          <a:p>
            <a:endParaRPr b="0" lang="en-IN" sz="1400" spc="-1" strike="noStrike">
              <a:solidFill>
                <a:srgbClr val="000000"/>
              </a:solidFill>
              <a:latin typeface="Arial"/>
            </a:endParaRPr>
          </a:p>
        </p:txBody>
      </p:sp>
      <p:sp>
        <p:nvSpPr>
          <p:cNvPr id="1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p>
            <a:endParaRPr b="0" lang="en-IN" sz="1400" spc="-1" strike="noStrike">
              <a:solidFill>
                <a:srgbClr val="000000"/>
              </a:solidFill>
              <a:latin typeface="Arial"/>
            </a:endParaRPr>
          </a:p>
        </p:txBody>
      </p:sp>
      <p:sp>
        <p:nvSpPr>
          <p:cNvPr id="1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rIns="0" tIns="0" bIns="0" anchor="ctr"/>
          <a:p>
            <a:endParaRPr b="0" lang="en-IN" sz="1400" spc="-1" strike="noStrike">
              <a:solidFill>
                <a:srgbClr val="000000"/>
              </a:solidFill>
              <a:latin typeface="Arial"/>
            </a:endParaRPr>
          </a:p>
        </p:txBody>
      </p:sp>
      <p:sp>
        <p:nvSpPr>
          <p:cNvPr id="1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rIns="0" tIns="0" bIns="0" anchor="ctr"/>
          <a:p>
            <a:endParaRPr b="0" lang="en-IN" sz="1400" spc="-1" strike="noStrike">
              <a:solidFill>
                <a:srgbClr val="000000"/>
              </a:solidFill>
              <a:latin typeface="Arial"/>
            </a:endParaRPr>
          </a:p>
        </p:txBody>
      </p:sp>
      <p:sp>
        <p:nvSpPr>
          <p:cNvPr id="1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p>
            <a:endParaRPr b="0" lang="en-IN" sz="1400" spc="-1" strike="noStrike">
              <a:solidFill>
                <a:srgbClr val="000000"/>
              </a:solidFill>
              <a:latin typeface="Arial"/>
            </a:endParaRPr>
          </a:p>
        </p:txBody>
      </p:sp>
      <p:sp>
        <p:nvSpPr>
          <p:cNvPr id="3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p>
            <a:endParaRPr b="0" lang="en-IN" sz="1400" spc="-1" strike="noStrike">
              <a:solidFill>
                <a:srgbClr val="000000"/>
              </a:solidFill>
              <a:latin typeface="Arial"/>
            </a:endParaRPr>
          </a:p>
        </p:txBody>
      </p:sp>
      <p:sp>
        <p:nvSpPr>
          <p:cNvPr id="3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3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endParaRPr b="0" lang="en-IN" sz="1400" spc="-1" strike="noStrike">
              <a:solidFill>
                <a:srgbClr val="000000"/>
              </a:solidFill>
              <a:latin typeface="Arial"/>
            </a:endParaRPr>
          </a:p>
        </p:txBody>
      </p:sp>
      <p:sp>
        <p:nvSpPr>
          <p:cNvPr id="4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45"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p>
            <a:endParaRPr b="0" lang="en-IN" sz="1400" spc="-1" strike="noStrike">
              <a:solidFill>
                <a:srgbClr val="000000"/>
              </a:solidFill>
              <a:latin typeface="Arial"/>
            </a:endParaRPr>
          </a:p>
        </p:txBody>
      </p:sp>
      <p:sp>
        <p:nvSpPr>
          <p:cNvPr id="4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4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p>
            <a:endParaRPr b="0" lang="en-IN" sz="1400" spc="-1" strike="noStrike">
              <a:solidFill>
                <a:srgbClr val="000000"/>
              </a:solidFill>
              <a:latin typeface="Arial"/>
            </a:endParaRPr>
          </a:p>
        </p:txBody>
      </p:sp>
      <p:sp>
        <p:nvSpPr>
          <p:cNvPr id="5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5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5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0" name="Group 1"/>
          <p:cNvGrpSpPr/>
          <p:nvPr/>
        </p:nvGrpSpPr>
        <p:grpSpPr>
          <a:xfrm>
            <a:off x="0" y="228600"/>
            <a:ext cx="2851200" cy="6638400"/>
            <a:chOff x="0" y="228600"/>
            <a:chExt cx="2851200" cy="6638400"/>
          </a:xfrm>
        </p:grpSpPr>
        <p:sp>
          <p:nvSpPr>
            <p:cNvPr id="1" name="CustomShape 2"/>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style>
            <a:lnRef idx="0"/>
            <a:fillRef idx="0"/>
            <a:effectRef idx="0"/>
            <a:fontRef idx="minor"/>
          </p:style>
        </p:sp>
        <p:sp>
          <p:nvSpPr>
            <p:cNvPr id="2" name="CustomShape 3"/>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style>
            <a:lnRef idx="0"/>
            <a:fillRef idx="0"/>
            <a:effectRef idx="0"/>
            <a:fontRef idx="minor"/>
          </p:style>
        </p:sp>
        <p:sp>
          <p:nvSpPr>
            <p:cNvPr id="3" name="CustomShape 4"/>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style>
            <a:lnRef idx="0"/>
            <a:fillRef idx="0"/>
            <a:effectRef idx="0"/>
            <a:fontRef idx="minor"/>
          </p:style>
        </p:sp>
        <p:sp>
          <p:nvSpPr>
            <p:cNvPr id="4" name="CustomShape 5"/>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style>
            <a:lnRef idx="0"/>
            <a:fillRef idx="0"/>
            <a:effectRef idx="0"/>
            <a:fontRef idx="minor"/>
          </p:style>
        </p:sp>
        <p:sp>
          <p:nvSpPr>
            <p:cNvPr id="5" name="CustomShape 6"/>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style>
            <a:lnRef idx="0"/>
            <a:fillRef idx="0"/>
            <a:effectRef idx="0"/>
            <a:fontRef idx="minor"/>
          </p:style>
        </p:sp>
        <p:sp>
          <p:nvSpPr>
            <p:cNvPr id="6" name="CustomShape 7"/>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style>
            <a:lnRef idx="0"/>
            <a:fillRef idx="0"/>
            <a:effectRef idx="0"/>
            <a:fontRef idx="minor"/>
          </p:style>
        </p:sp>
        <p:sp>
          <p:nvSpPr>
            <p:cNvPr id="7" name="CustomShape 8"/>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style>
            <a:lnRef idx="0"/>
            <a:fillRef idx="0"/>
            <a:effectRef idx="0"/>
            <a:fontRef idx="minor"/>
          </p:style>
        </p:sp>
        <p:sp>
          <p:nvSpPr>
            <p:cNvPr id="8" name="CustomShape 9"/>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style>
            <a:lnRef idx="0"/>
            <a:fillRef idx="0"/>
            <a:effectRef idx="0"/>
            <a:fontRef idx="minor"/>
          </p:style>
        </p:sp>
        <p:sp>
          <p:nvSpPr>
            <p:cNvPr id="9" name="CustomShape 10"/>
            <p:cNvSpPr/>
            <p:nvPr/>
          </p:nvSpPr>
          <p:spPr>
            <a:xfrm>
              <a:off x="775440" y="1398960"/>
              <a:ext cx="2075760" cy="404748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style>
            <a:lnRef idx="0"/>
            <a:fillRef idx="0"/>
            <a:effectRef idx="0"/>
            <a:fontRef idx="minor"/>
          </p:style>
        </p:sp>
        <p:sp>
          <p:nvSpPr>
            <p:cNvPr id="10" name="CustomShape 11"/>
            <p:cNvSpPr/>
            <p:nvPr/>
          </p:nvSpPr>
          <p:spPr>
            <a:xfrm>
              <a:off x="922680" y="652968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style>
            <a:lnRef idx="0"/>
            <a:fillRef idx="0"/>
            <a:effectRef idx="0"/>
            <a:fontRef idx="minor"/>
          </p:style>
        </p:sp>
        <p:sp>
          <p:nvSpPr>
            <p:cNvPr id="11" name="CustomShape 12"/>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style>
            <a:lnRef idx="0"/>
            <a:fillRef idx="0"/>
            <a:effectRef idx="0"/>
            <a:fontRef idx="minor"/>
          </p:style>
        </p:sp>
        <p:sp>
          <p:nvSpPr>
            <p:cNvPr id="12" name="CustomShape 13"/>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style>
            <a:lnRef idx="0"/>
            <a:fillRef idx="0"/>
            <a:effectRef idx="0"/>
            <a:fontRef idx="minor"/>
          </p:style>
        </p:sp>
      </p:grpSp>
      <p:grpSp>
        <p:nvGrpSpPr>
          <p:cNvPr id="13" name="Group 14"/>
          <p:cNvGrpSpPr/>
          <p:nvPr/>
        </p:nvGrpSpPr>
        <p:grpSpPr>
          <a:xfrm>
            <a:off x="27000" y="-720"/>
            <a:ext cx="2356200" cy="6853680"/>
            <a:chOff x="27000" y="-720"/>
            <a:chExt cx="2356200" cy="6853680"/>
          </a:xfrm>
        </p:grpSpPr>
        <p:sp>
          <p:nvSpPr>
            <p:cNvPr id="14" name="CustomShape 15"/>
            <p:cNvSpPr/>
            <p:nvPr/>
          </p:nvSpPr>
          <p:spPr>
            <a:xfrm>
              <a:off x="27000" y="-72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style>
            <a:lnRef idx="0"/>
            <a:fillRef idx="0"/>
            <a:effectRef idx="0"/>
            <a:fontRef idx="minor"/>
          </p:style>
        </p:sp>
        <p:sp>
          <p:nvSpPr>
            <p:cNvPr id="15" name="CustomShape 16"/>
            <p:cNvSpPr/>
            <p:nvPr/>
          </p:nvSpPr>
          <p:spPr>
            <a:xfrm>
              <a:off x="55008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style>
            <a:lnRef idx="0"/>
            <a:fillRef idx="0"/>
            <a:effectRef idx="0"/>
            <a:fontRef idx="minor"/>
          </p:style>
        </p:sp>
        <p:sp>
          <p:nvSpPr>
            <p:cNvPr id="16" name="CustomShape 17"/>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style>
            <a:lnRef idx="0"/>
            <a:fillRef idx="0"/>
            <a:effectRef idx="0"/>
            <a:fontRef idx="minor"/>
          </p:style>
        </p:sp>
        <p:sp>
          <p:nvSpPr>
            <p:cNvPr id="17" name="CustomShape 18"/>
            <p:cNvSpPr/>
            <p:nvPr/>
          </p:nvSpPr>
          <p:spPr>
            <a:xfrm>
              <a:off x="52128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style>
            <a:lnRef idx="0"/>
            <a:fillRef idx="0"/>
            <a:effectRef idx="0"/>
            <a:fontRef idx="minor"/>
          </p:style>
        </p:sp>
        <p:sp>
          <p:nvSpPr>
            <p:cNvPr id="18" name="CustomShape 19"/>
            <p:cNvSpPr/>
            <p:nvPr/>
          </p:nvSpPr>
          <p:spPr>
            <a:xfrm>
              <a:off x="46764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style>
            <a:lnRef idx="0"/>
            <a:fillRef idx="0"/>
            <a:effectRef idx="0"/>
            <a:fontRef idx="minor"/>
          </p:style>
        </p:sp>
        <p:sp>
          <p:nvSpPr>
            <p:cNvPr id="19" name="CustomShape 20"/>
            <p:cNvSpPr/>
            <p:nvPr/>
          </p:nvSpPr>
          <p:spPr>
            <a:xfrm>
              <a:off x="111132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style>
            <a:lnRef idx="0"/>
            <a:fillRef idx="0"/>
            <a:effectRef idx="0"/>
            <a:fontRef idx="minor"/>
          </p:style>
        </p:sp>
        <p:sp>
          <p:nvSpPr>
            <p:cNvPr id="20" name="CustomShape 21"/>
            <p:cNvSpPr/>
            <p:nvPr/>
          </p:nvSpPr>
          <p:spPr>
            <a:xfrm>
              <a:off x="50220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style>
            <a:lnRef idx="0"/>
            <a:fillRef idx="0"/>
            <a:effectRef idx="0"/>
            <a:fontRef idx="minor"/>
          </p:style>
        </p:sp>
        <p:sp>
          <p:nvSpPr>
            <p:cNvPr id="21" name="CustomShape 22"/>
            <p:cNvSpPr/>
            <p:nvPr/>
          </p:nvSpPr>
          <p:spPr>
            <a:xfrm>
              <a:off x="97344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style>
            <a:lnRef idx="0"/>
            <a:fillRef idx="0"/>
            <a:effectRef idx="0"/>
            <a:fontRef idx="minor"/>
          </p:style>
        </p:sp>
        <p:sp>
          <p:nvSpPr>
            <p:cNvPr id="22" name="CustomShape 23"/>
            <p:cNvSpPr/>
            <p:nvPr/>
          </p:nvSpPr>
          <p:spPr>
            <a:xfrm>
              <a:off x="107316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style>
            <a:lnRef idx="0"/>
            <a:fillRef idx="0"/>
            <a:effectRef idx="0"/>
            <a:fontRef idx="minor"/>
          </p:style>
        </p:sp>
        <p:sp>
          <p:nvSpPr>
            <p:cNvPr id="23" name="CustomShape 24"/>
            <p:cNvSpPr/>
            <p:nvPr/>
          </p:nvSpPr>
          <p:spPr>
            <a:xfrm>
              <a:off x="97344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style>
            <a:lnRef idx="0"/>
            <a:fillRef idx="0"/>
            <a:effectRef idx="0"/>
            <a:fontRef idx="minor"/>
          </p:style>
        </p:sp>
        <p:sp>
          <p:nvSpPr>
            <p:cNvPr id="24" name="CustomShape 25"/>
            <p:cNvSpPr/>
            <p:nvPr/>
          </p:nvSpPr>
          <p:spPr>
            <a:xfrm>
              <a:off x="97344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style>
            <a:lnRef idx="0"/>
            <a:fillRef idx="0"/>
            <a:effectRef idx="0"/>
            <a:fontRef idx="minor"/>
          </p:style>
        </p:sp>
        <p:sp>
          <p:nvSpPr>
            <p:cNvPr id="25" name="CustomShape 26"/>
            <p:cNvSpPr/>
            <p:nvPr/>
          </p:nvSpPr>
          <p:spPr>
            <a:xfrm>
              <a:off x="1006200" y="632232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style>
            <a:lnRef idx="0"/>
            <a:fillRef idx="0"/>
            <a:effectRef idx="0"/>
            <a:fontRef idx="minor"/>
          </p:style>
        </p:sp>
      </p:grpSp>
      <p:sp>
        <p:nvSpPr>
          <p:cNvPr id="26" name="CustomShape 27"/>
          <p:cNvSpPr/>
          <p:nvPr/>
        </p:nvSpPr>
        <p:spPr>
          <a:xfrm>
            <a:off x="0" y="0"/>
            <a:ext cx="182520" cy="6857640"/>
          </a:xfrm>
          <a:prstGeom prst="rect">
            <a:avLst/>
          </a:prstGeom>
          <a:solidFill>
            <a:schemeClr val="dk2"/>
          </a:solidFill>
          <a:ln>
            <a:noFill/>
          </a:ln>
        </p:spPr>
        <p:style>
          <a:lnRef idx="0"/>
          <a:fillRef idx="0"/>
          <a:effectRef idx="0"/>
          <a:fontRef idx="minor"/>
        </p:style>
      </p:sp>
      <p:sp>
        <p:nvSpPr>
          <p:cNvPr id="27" name="PlaceHolder 28"/>
          <p:cNvSpPr>
            <a:spLocks noGrp="1"/>
          </p:cNvSpPr>
          <p:nvPr>
            <p:ph type="dt"/>
          </p:nvPr>
        </p:nvSpPr>
        <p:spPr>
          <a:xfrm>
            <a:off x="10361520" y="6130440"/>
            <a:ext cx="1145880" cy="370080"/>
          </a:xfrm>
          <a:prstGeom prst="rect">
            <a:avLst/>
          </a:prstGeom>
        </p:spPr>
        <p:txBody>
          <a:bodyPr anchor="ctr"/>
          <a:p>
            <a:endParaRPr b="0" lang="en-IN" sz="2400" spc="-1" strike="noStrike">
              <a:latin typeface="Times New Roman"/>
            </a:endParaRPr>
          </a:p>
        </p:txBody>
      </p:sp>
      <p:sp>
        <p:nvSpPr>
          <p:cNvPr id="28" name="PlaceHolder 29"/>
          <p:cNvSpPr>
            <a:spLocks noGrp="1"/>
          </p:cNvSpPr>
          <p:nvPr>
            <p:ph type="ftr"/>
          </p:nvPr>
        </p:nvSpPr>
        <p:spPr>
          <a:xfrm>
            <a:off x="2589120" y="6135840"/>
            <a:ext cx="7619760" cy="364680"/>
          </a:xfrm>
          <a:prstGeom prst="rect">
            <a:avLst/>
          </a:prstGeom>
        </p:spPr>
        <p:txBody>
          <a:bodyPr anchor="ctr"/>
          <a:p>
            <a:endParaRPr b="0" lang="en-IN" sz="2400" spc="-1" strike="noStrike">
              <a:latin typeface="Times New Roman"/>
            </a:endParaRPr>
          </a:p>
        </p:txBody>
      </p:sp>
      <p:sp>
        <p:nvSpPr>
          <p:cNvPr id="29" name="CustomShape 30"/>
          <p:cNvSpPr/>
          <p:nvPr/>
        </p:nvSpPr>
        <p:spPr>
          <a:xfrm flipH="1" rot="10800000">
            <a:off x="1584360" y="1221840"/>
            <a:ext cx="1588320" cy="50688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30" name="PlaceHolder 31"/>
          <p:cNvSpPr>
            <a:spLocks noGrp="1"/>
          </p:cNvSpPr>
          <p:nvPr>
            <p:ph type="sldNum"/>
          </p:nvPr>
        </p:nvSpPr>
        <p:spPr>
          <a:xfrm>
            <a:off x="531720" y="787680"/>
            <a:ext cx="779400" cy="364680"/>
          </a:xfrm>
          <a:prstGeom prst="rect">
            <a:avLst/>
          </a:prstGeom>
        </p:spPr>
        <p:txBody>
          <a:bodyPr anchor="ctr"/>
          <a:p>
            <a:pPr algn="r">
              <a:lnSpc>
                <a:spcPct val="100000"/>
              </a:lnSpc>
            </a:pPr>
            <a:fld id="{6B829F69-8597-4A91-80D2-A59B33E40233}" type="slidenum">
              <a:rPr b="0" lang="en-IN" sz="2000" spc="-1" strike="noStrike">
                <a:solidFill>
                  <a:srgbClr val="feffff"/>
                </a:solidFill>
                <a:latin typeface="Century Gothic"/>
                <a:ea typeface="Century Gothic"/>
              </a:rPr>
              <a:t>&lt;number&gt;</a:t>
            </a:fld>
            <a:endParaRPr b="0" lang="en-IN" sz="2000" spc="-1" strike="noStrike">
              <a:latin typeface="Times New Roman"/>
            </a:endParaRPr>
          </a:p>
        </p:txBody>
      </p:sp>
      <p:sp>
        <p:nvSpPr>
          <p:cNvPr id="31" name="PlaceHolder 32"/>
          <p:cNvSpPr>
            <a:spLocks noGrp="1"/>
          </p:cNvSpPr>
          <p:nvPr>
            <p:ph type="title"/>
          </p:nvPr>
        </p:nvSpPr>
        <p:spPr>
          <a:xfrm>
            <a:off x="609480" y="273600"/>
            <a:ext cx="10972440" cy="1144800"/>
          </a:xfrm>
          <a:prstGeom prst="rect">
            <a:avLst/>
          </a:prstGeom>
        </p:spPr>
        <p:txBody>
          <a:bodyPr lIns="0" rIns="0" tIns="0" bIns="0" anchor="ct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32" name="PlaceHolder 3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69" name="Group 1"/>
          <p:cNvGrpSpPr/>
          <p:nvPr/>
        </p:nvGrpSpPr>
        <p:grpSpPr>
          <a:xfrm>
            <a:off x="0" y="228600"/>
            <a:ext cx="2851200" cy="6638400"/>
            <a:chOff x="0" y="228600"/>
            <a:chExt cx="2851200" cy="6638400"/>
          </a:xfrm>
        </p:grpSpPr>
        <p:sp>
          <p:nvSpPr>
            <p:cNvPr id="70" name="CustomShape 2"/>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style>
            <a:lnRef idx="0"/>
            <a:fillRef idx="0"/>
            <a:effectRef idx="0"/>
            <a:fontRef idx="minor"/>
          </p:style>
        </p:sp>
        <p:sp>
          <p:nvSpPr>
            <p:cNvPr id="71" name="CustomShape 3"/>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style>
            <a:lnRef idx="0"/>
            <a:fillRef idx="0"/>
            <a:effectRef idx="0"/>
            <a:fontRef idx="minor"/>
          </p:style>
        </p:sp>
        <p:sp>
          <p:nvSpPr>
            <p:cNvPr id="72" name="CustomShape 4"/>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style>
            <a:lnRef idx="0"/>
            <a:fillRef idx="0"/>
            <a:effectRef idx="0"/>
            <a:fontRef idx="minor"/>
          </p:style>
        </p:sp>
        <p:sp>
          <p:nvSpPr>
            <p:cNvPr id="73" name="CustomShape 5"/>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style>
            <a:lnRef idx="0"/>
            <a:fillRef idx="0"/>
            <a:effectRef idx="0"/>
            <a:fontRef idx="minor"/>
          </p:style>
        </p:sp>
        <p:sp>
          <p:nvSpPr>
            <p:cNvPr id="74" name="CustomShape 6"/>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style>
            <a:lnRef idx="0"/>
            <a:fillRef idx="0"/>
            <a:effectRef idx="0"/>
            <a:fontRef idx="minor"/>
          </p:style>
        </p:sp>
        <p:sp>
          <p:nvSpPr>
            <p:cNvPr id="75" name="CustomShape 7"/>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style>
            <a:lnRef idx="0"/>
            <a:fillRef idx="0"/>
            <a:effectRef idx="0"/>
            <a:fontRef idx="minor"/>
          </p:style>
        </p:sp>
        <p:sp>
          <p:nvSpPr>
            <p:cNvPr id="76" name="CustomShape 8"/>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style>
            <a:lnRef idx="0"/>
            <a:fillRef idx="0"/>
            <a:effectRef idx="0"/>
            <a:fontRef idx="minor"/>
          </p:style>
        </p:sp>
        <p:sp>
          <p:nvSpPr>
            <p:cNvPr id="77" name="CustomShape 9"/>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style>
            <a:lnRef idx="0"/>
            <a:fillRef idx="0"/>
            <a:effectRef idx="0"/>
            <a:fontRef idx="minor"/>
          </p:style>
        </p:sp>
        <p:sp>
          <p:nvSpPr>
            <p:cNvPr id="78" name="CustomShape 10"/>
            <p:cNvSpPr/>
            <p:nvPr/>
          </p:nvSpPr>
          <p:spPr>
            <a:xfrm>
              <a:off x="775440" y="1398960"/>
              <a:ext cx="2075760" cy="404748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style>
            <a:lnRef idx="0"/>
            <a:fillRef idx="0"/>
            <a:effectRef idx="0"/>
            <a:fontRef idx="minor"/>
          </p:style>
        </p:sp>
        <p:sp>
          <p:nvSpPr>
            <p:cNvPr id="79" name="CustomShape 11"/>
            <p:cNvSpPr/>
            <p:nvPr/>
          </p:nvSpPr>
          <p:spPr>
            <a:xfrm>
              <a:off x="922680" y="652968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style>
            <a:lnRef idx="0"/>
            <a:fillRef idx="0"/>
            <a:effectRef idx="0"/>
            <a:fontRef idx="minor"/>
          </p:style>
        </p:sp>
        <p:sp>
          <p:nvSpPr>
            <p:cNvPr id="80" name="CustomShape 12"/>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style>
            <a:lnRef idx="0"/>
            <a:fillRef idx="0"/>
            <a:effectRef idx="0"/>
            <a:fontRef idx="minor"/>
          </p:style>
        </p:sp>
        <p:sp>
          <p:nvSpPr>
            <p:cNvPr id="81" name="CustomShape 13"/>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style>
            <a:lnRef idx="0"/>
            <a:fillRef idx="0"/>
            <a:effectRef idx="0"/>
            <a:fontRef idx="minor"/>
          </p:style>
        </p:sp>
      </p:grpSp>
      <p:grpSp>
        <p:nvGrpSpPr>
          <p:cNvPr id="82" name="Group 14"/>
          <p:cNvGrpSpPr/>
          <p:nvPr/>
        </p:nvGrpSpPr>
        <p:grpSpPr>
          <a:xfrm>
            <a:off x="27000" y="-720"/>
            <a:ext cx="2356200" cy="6853680"/>
            <a:chOff x="27000" y="-720"/>
            <a:chExt cx="2356200" cy="6853680"/>
          </a:xfrm>
        </p:grpSpPr>
        <p:sp>
          <p:nvSpPr>
            <p:cNvPr id="83" name="CustomShape 15"/>
            <p:cNvSpPr/>
            <p:nvPr/>
          </p:nvSpPr>
          <p:spPr>
            <a:xfrm>
              <a:off x="27000" y="-72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style>
            <a:lnRef idx="0"/>
            <a:fillRef idx="0"/>
            <a:effectRef idx="0"/>
            <a:fontRef idx="minor"/>
          </p:style>
        </p:sp>
        <p:sp>
          <p:nvSpPr>
            <p:cNvPr id="84" name="CustomShape 16"/>
            <p:cNvSpPr/>
            <p:nvPr/>
          </p:nvSpPr>
          <p:spPr>
            <a:xfrm>
              <a:off x="55008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style>
            <a:lnRef idx="0"/>
            <a:fillRef idx="0"/>
            <a:effectRef idx="0"/>
            <a:fontRef idx="minor"/>
          </p:style>
        </p:sp>
        <p:sp>
          <p:nvSpPr>
            <p:cNvPr id="85" name="CustomShape 17"/>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style>
            <a:lnRef idx="0"/>
            <a:fillRef idx="0"/>
            <a:effectRef idx="0"/>
            <a:fontRef idx="minor"/>
          </p:style>
        </p:sp>
        <p:sp>
          <p:nvSpPr>
            <p:cNvPr id="86" name="CustomShape 18"/>
            <p:cNvSpPr/>
            <p:nvPr/>
          </p:nvSpPr>
          <p:spPr>
            <a:xfrm>
              <a:off x="52128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style>
            <a:lnRef idx="0"/>
            <a:fillRef idx="0"/>
            <a:effectRef idx="0"/>
            <a:fontRef idx="minor"/>
          </p:style>
        </p:sp>
        <p:sp>
          <p:nvSpPr>
            <p:cNvPr id="87" name="CustomShape 19"/>
            <p:cNvSpPr/>
            <p:nvPr/>
          </p:nvSpPr>
          <p:spPr>
            <a:xfrm>
              <a:off x="46764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style>
            <a:lnRef idx="0"/>
            <a:fillRef idx="0"/>
            <a:effectRef idx="0"/>
            <a:fontRef idx="minor"/>
          </p:style>
        </p:sp>
        <p:sp>
          <p:nvSpPr>
            <p:cNvPr id="88" name="CustomShape 20"/>
            <p:cNvSpPr/>
            <p:nvPr/>
          </p:nvSpPr>
          <p:spPr>
            <a:xfrm>
              <a:off x="111132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style>
            <a:lnRef idx="0"/>
            <a:fillRef idx="0"/>
            <a:effectRef idx="0"/>
            <a:fontRef idx="minor"/>
          </p:style>
        </p:sp>
        <p:sp>
          <p:nvSpPr>
            <p:cNvPr id="89" name="CustomShape 21"/>
            <p:cNvSpPr/>
            <p:nvPr/>
          </p:nvSpPr>
          <p:spPr>
            <a:xfrm>
              <a:off x="50220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style>
            <a:lnRef idx="0"/>
            <a:fillRef idx="0"/>
            <a:effectRef idx="0"/>
            <a:fontRef idx="minor"/>
          </p:style>
        </p:sp>
        <p:sp>
          <p:nvSpPr>
            <p:cNvPr id="90" name="CustomShape 22"/>
            <p:cNvSpPr/>
            <p:nvPr/>
          </p:nvSpPr>
          <p:spPr>
            <a:xfrm>
              <a:off x="97344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style>
            <a:lnRef idx="0"/>
            <a:fillRef idx="0"/>
            <a:effectRef idx="0"/>
            <a:fontRef idx="minor"/>
          </p:style>
        </p:sp>
        <p:sp>
          <p:nvSpPr>
            <p:cNvPr id="91" name="CustomShape 23"/>
            <p:cNvSpPr/>
            <p:nvPr/>
          </p:nvSpPr>
          <p:spPr>
            <a:xfrm>
              <a:off x="107316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style>
            <a:lnRef idx="0"/>
            <a:fillRef idx="0"/>
            <a:effectRef idx="0"/>
            <a:fontRef idx="minor"/>
          </p:style>
        </p:sp>
        <p:sp>
          <p:nvSpPr>
            <p:cNvPr id="92" name="CustomShape 24"/>
            <p:cNvSpPr/>
            <p:nvPr/>
          </p:nvSpPr>
          <p:spPr>
            <a:xfrm>
              <a:off x="97344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style>
            <a:lnRef idx="0"/>
            <a:fillRef idx="0"/>
            <a:effectRef idx="0"/>
            <a:fontRef idx="minor"/>
          </p:style>
        </p:sp>
        <p:sp>
          <p:nvSpPr>
            <p:cNvPr id="93" name="CustomShape 25"/>
            <p:cNvSpPr/>
            <p:nvPr/>
          </p:nvSpPr>
          <p:spPr>
            <a:xfrm>
              <a:off x="97344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style>
            <a:lnRef idx="0"/>
            <a:fillRef idx="0"/>
            <a:effectRef idx="0"/>
            <a:fontRef idx="minor"/>
          </p:style>
        </p:sp>
        <p:sp>
          <p:nvSpPr>
            <p:cNvPr id="94" name="CustomShape 26"/>
            <p:cNvSpPr/>
            <p:nvPr/>
          </p:nvSpPr>
          <p:spPr>
            <a:xfrm>
              <a:off x="1006200" y="632232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style>
            <a:lnRef idx="0"/>
            <a:fillRef idx="0"/>
            <a:effectRef idx="0"/>
            <a:fontRef idx="minor"/>
          </p:style>
        </p:sp>
      </p:grpSp>
      <p:sp>
        <p:nvSpPr>
          <p:cNvPr id="95" name="CustomShape 27"/>
          <p:cNvSpPr/>
          <p:nvPr/>
        </p:nvSpPr>
        <p:spPr>
          <a:xfrm>
            <a:off x="0" y="0"/>
            <a:ext cx="182520" cy="6857640"/>
          </a:xfrm>
          <a:prstGeom prst="rect">
            <a:avLst/>
          </a:prstGeom>
          <a:solidFill>
            <a:schemeClr val="dk2"/>
          </a:solidFill>
          <a:ln>
            <a:noFill/>
          </a:ln>
        </p:spPr>
        <p:style>
          <a:lnRef idx="0"/>
          <a:fillRef idx="0"/>
          <a:effectRef idx="0"/>
          <a:fontRef idx="minor"/>
        </p:style>
      </p:sp>
      <p:sp>
        <p:nvSpPr>
          <p:cNvPr id="96" name="PlaceHolder 28"/>
          <p:cNvSpPr>
            <a:spLocks noGrp="1"/>
          </p:cNvSpPr>
          <p:nvPr>
            <p:ph type="title"/>
          </p:nvPr>
        </p:nvSpPr>
        <p:spPr>
          <a:xfrm>
            <a:off x="2593080" y="624240"/>
            <a:ext cx="8911440" cy="1280520"/>
          </a:xfrm>
          <a:prstGeom prst="rect">
            <a:avLst/>
          </a:prstGeom>
        </p:spPr>
        <p:txBody>
          <a:bodyPr/>
          <a:p>
            <a:r>
              <a:rPr b="0" lang="en-IN" sz="3600" spc="-1" strike="noStrike">
                <a:solidFill>
                  <a:srgbClr val="000000"/>
                </a:solidFill>
                <a:latin typeface="Arial"/>
              </a:rPr>
              <a:t>Click to edit the title text format</a:t>
            </a:r>
            <a:endParaRPr b="0" lang="en-IN" sz="3600" spc="-1" strike="noStrike">
              <a:solidFill>
                <a:srgbClr val="000000"/>
              </a:solidFill>
              <a:latin typeface="Arial"/>
            </a:endParaRPr>
          </a:p>
        </p:txBody>
      </p:sp>
      <p:sp>
        <p:nvSpPr>
          <p:cNvPr id="97" name="PlaceHolder 29"/>
          <p:cNvSpPr>
            <a:spLocks noGrp="1"/>
          </p:cNvSpPr>
          <p:nvPr>
            <p:ph type="body"/>
          </p:nvPr>
        </p:nvSpPr>
        <p:spPr>
          <a:xfrm>
            <a:off x="2589120" y="2133720"/>
            <a:ext cx="8915040" cy="3777120"/>
          </a:xfrm>
          <a:prstGeom prst="rect">
            <a:avLst/>
          </a:prstGeom>
        </p:spPr>
        <p:txBody>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98" name="PlaceHolder 30"/>
          <p:cNvSpPr>
            <a:spLocks noGrp="1"/>
          </p:cNvSpPr>
          <p:nvPr>
            <p:ph type="dt"/>
          </p:nvPr>
        </p:nvSpPr>
        <p:spPr>
          <a:xfrm>
            <a:off x="10361520" y="6130440"/>
            <a:ext cx="1145880" cy="370080"/>
          </a:xfrm>
          <a:prstGeom prst="rect">
            <a:avLst/>
          </a:prstGeom>
        </p:spPr>
        <p:txBody>
          <a:bodyPr anchor="ctr"/>
          <a:p>
            <a:endParaRPr b="0" lang="en-IN" sz="2400" spc="-1" strike="noStrike">
              <a:latin typeface="Times New Roman"/>
            </a:endParaRPr>
          </a:p>
        </p:txBody>
      </p:sp>
      <p:sp>
        <p:nvSpPr>
          <p:cNvPr id="99" name="PlaceHolder 31"/>
          <p:cNvSpPr>
            <a:spLocks noGrp="1"/>
          </p:cNvSpPr>
          <p:nvPr>
            <p:ph type="ftr"/>
          </p:nvPr>
        </p:nvSpPr>
        <p:spPr>
          <a:xfrm>
            <a:off x="2589120" y="6135840"/>
            <a:ext cx="7619760" cy="364680"/>
          </a:xfrm>
          <a:prstGeom prst="rect">
            <a:avLst/>
          </a:prstGeom>
        </p:spPr>
        <p:txBody>
          <a:bodyPr anchor="ctr"/>
          <a:p>
            <a:endParaRPr b="0" lang="en-IN" sz="2400" spc="-1" strike="noStrike">
              <a:latin typeface="Times New Roman"/>
            </a:endParaRPr>
          </a:p>
        </p:txBody>
      </p:sp>
      <p:sp>
        <p:nvSpPr>
          <p:cNvPr id="100" name="CustomShape 32"/>
          <p:cNvSpPr/>
          <p:nvPr/>
        </p:nvSpPr>
        <p:spPr>
          <a:xfrm flipH="1" rot="10800000">
            <a:off x="1584360" y="1221840"/>
            <a:ext cx="1588320" cy="50688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101" name="PlaceHolder 33"/>
          <p:cNvSpPr>
            <a:spLocks noGrp="1"/>
          </p:cNvSpPr>
          <p:nvPr>
            <p:ph type="sldNum"/>
          </p:nvPr>
        </p:nvSpPr>
        <p:spPr>
          <a:xfrm>
            <a:off x="531720" y="787680"/>
            <a:ext cx="779400" cy="364680"/>
          </a:xfrm>
          <a:prstGeom prst="rect">
            <a:avLst/>
          </a:prstGeom>
        </p:spPr>
        <p:txBody>
          <a:bodyPr anchor="ctr"/>
          <a:p>
            <a:pPr algn="r">
              <a:lnSpc>
                <a:spcPct val="100000"/>
              </a:lnSpc>
            </a:pPr>
            <a:fld id="{C8730798-2BF2-4928-B9C5-C7DEE7F02637}" type="slidenum">
              <a:rPr b="0" lang="en-IN" sz="2000" spc="-1" strike="noStrike">
                <a:solidFill>
                  <a:srgbClr val="feffff"/>
                </a:solidFill>
                <a:latin typeface="Century Gothic"/>
                <a:ea typeface="Century Gothic"/>
              </a:rPr>
              <a:t>&lt;number&gt;</a:t>
            </a:fld>
            <a:endParaRPr b="0" lang="en-IN" sz="2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7257600" y="5134680"/>
            <a:ext cx="5331240" cy="1511640"/>
          </a:xfrm>
          <a:prstGeom prst="rect">
            <a:avLst/>
          </a:prstGeom>
          <a:noFill/>
          <a:ln>
            <a:noFill/>
          </a:ln>
        </p:spPr>
        <p:style>
          <a:lnRef idx="0"/>
          <a:fillRef idx="0"/>
          <a:effectRef idx="0"/>
          <a:fontRef idx="minor"/>
        </p:style>
        <p:txBody>
          <a:bodyPr lIns="90000" rIns="90000" tIns="45000" bIns="45000"/>
          <a:p>
            <a:pPr marL="457200" indent="-456840">
              <a:lnSpc>
                <a:spcPct val="114000"/>
              </a:lnSpc>
              <a:buClr>
                <a:srgbClr val="000000"/>
              </a:buClr>
              <a:buFont typeface="Courier New"/>
              <a:buChar char="o"/>
            </a:pPr>
            <a:r>
              <a:rPr b="0" i="1" lang="en-IN" sz="2800" spc="-1" strike="noStrike">
                <a:solidFill>
                  <a:srgbClr val="000000"/>
                </a:solidFill>
                <a:latin typeface="Times New Roman"/>
                <a:ea typeface="Times New Roman"/>
              </a:rPr>
              <a:t>Isha Chidrawar (4322)</a:t>
            </a:r>
            <a:endParaRPr b="0" lang="en-IN" sz="2800" spc="-1" strike="noStrike">
              <a:latin typeface="Arial"/>
            </a:endParaRPr>
          </a:p>
          <a:p>
            <a:pPr marL="457200" indent="-456840">
              <a:lnSpc>
                <a:spcPct val="114000"/>
              </a:lnSpc>
              <a:buClr>
                <a:srgbClr val="000000"/>
              </a:buClr>
              <a:buFont typeface="Courier New"/>
              <a:buChar char="o"/>
            </a:pPr>
            <a:r>
              <a:rPr b="0" i="1" lang="en-IN" sz="2800" spc="-1" strike="noStrike">
                <a:solidFill>
                  <a:srgbClr val="000000"/>
                </a:solidFill>
                <a:latin typeface="Times New Roman"/>
                <a:ea typeface="Times New Roman"/>
              </a:rPr>
              <a:t>Bhavana Ingole (4321)</a:t>
            </a:r>
            <a:endParaRPr b="0" lang="en-IN" sz="2800" spc="-1" strike="noStrike">
              <a:latin typeface="Arial"/>
            </a:endParaRPr>
          </a:p>
          <a:p>
            <a:pPr marL="457200" indent="-456840">
              <a:lnSpc>
                <a:spcPct val="114000"/>
              </a:lnSpc>
              <a:buClr>
                <a:srgbClr val="000000"/>
              </a:buClr>
              <a:buFont typeface="Courier New"/>
              <a:buChar char="o"/>
            </a:pPr>
            <a:r>
              <a:rPr b="0" i="1" lang="en-IN" sz="2800" spc="-1" strike="noStrike">
                <a:solidFill>
                  <a:srgbClr val="000000"/>
                </a:solidFill>
                <a:latin typeface="Times New Roman"/>
                <a:ea typeface="Times New Roman"/>
              </a:rPr>
              <a:t>Pratiksha Pabale (4340)</a:t>
            </a:r>
            <a:endParaRPr b="0" lang="en-IN" sz="2800" spc="-1" strike="noStrike">
              <a:latin typeface="Arial"/>
            </a:endParaRPr>
          </a:p>
        </p:txBody>
      </p:sp>
      <p:sp>
        <p:nvSpPr>
          <p:cNvPr id="139" name="CustomShape 2"/>
          <p:cNvSpPr/>
          <p:nvPr/>
        </p:nvSpPr>
        <p:spPr>
          <a:xfrm>
            <a:off x="7410960" y="5537880"/>
            <a:ext cx="3512520" cy="704880"/>
          </a:xfrm>
          <a:prstGeom prst="rect">
            <a:avLst/>
          </a:prstGeom>
          <a:noFill/>
          <a:ln>
            <a:noFill/>
          </a:ln>
        </p:spPr>
        <p:style>
          <a:lnRef idx="0"/>
          <a:fillRef idx="0"/>
          <a:effectRef idx="0"/>
          <a:fontRef idx="minor"/>
        </p:style>
      </p:sp>
      <p:sp>
        <p:nvSpPr>
          <p:cNvPr id="140" name="CustomShape 3"/>
          <p:cNvSpPr/>
          <p:nvPr/>
        </p:nvSpPr>
        <p:spPr>
          <a:xfrm>
            <a:off x="6359760" y="4362840"/>
            <a:ext cx="4563720" cy="50328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latin typeface="Balthazar"/>
                <a:ea typeface="Balthazar"/>
              </a:rPr>
              <a:t>Project Members :</a:t>
            </a:r>
            <a:endParaRPr b="0" lang="en-IN" sz="3200" spc="-1" strike="noStrike">
              <a:latin typeface="Arial"/>
            </a:endParaRPr>
          </a:p>
          <a:p>
            <a:pPr>
              <a:lnSpc>
                <a:spcPct val="100000"/>
              </a:lnSpc>
            </a:pPr>
            <a:endParaRPr b="0" lang="en-IN" sz="3200" spc="-1" strike="noStrike">
              <a:latin typeface="Arial"/>
            </a:endParaRPr>
          </a:p>
        </p:txBody>
      </p:sp>
      <p:sp>
        <p:nvSpPr>
          <p:cNvPr id="141" name="CustomShape 4"/>
          <p:cNvSpPr/>
          <p:nvPr/>
        </p:nvSpPr>
        <p:spPr>
          <a:xfrm>
            <a:off x="2512800" y="876600"/>
            <a:ext cx="8524440" cy="1476720"/>
          </a:xfrm>
          <a:prstGeom prst="rect">
            <a:avLst/>
          </a:prstGeom>
          <a:noFill/>
          <a:ln>
            <a:noFill/>
          </a:ln>
        </p:spPr>
        <p:style>
          <a:lnRef idx="0"/>
          <a:fillRef idx="0"/>
          <a:effectRef idx="0"/>
          <a:fontRef idx="minor"/>
        </p:style>
        <p:txBody>
          <a:bodyPr/>
          <a:p>
            <a:pPr>
              <a:lnSpc>
                <a:spcPct val="150000"/>
              </a:lnSpc>
            </a:pPr>
            <a:r>
              <a:rPr b="1" lang="en-IN" sz="3600" spc="-1" strike="noStrike">
                <a:solidFill>
                  <a:srgbClr val="000000"/>
                </a:solidFill>
                <a:latin typeface="Balthazar"/>
                <a:ea typeface="Balthazar"/>
              </a:rPr>
              <a:t>GENE EXPRESSION ANALYSIS USING CLASSIFICATION TECHNIQUES </a:t>
            </a:r>
            <a:endParaRPr b="0" lang="en-IN" sz="3600" spc="-1" strike="noStrike">
              <a:latin typeface="Arial"/>
            </a:endParaRPr>
          </a:p>
        </p:txBody>
      </p:sp>
      <p:sp>
        <p:nvSpPr>
          <p:cNvPr id="142" name="CustomShape 5"/>
          <p:cNvSpPr/>
          <p:nvPr/>
        </p:nvSpPr>
        <p:spPr>
          <a:xfrm>
            <a:off x="2656440" y="2613960"/>
            <a:ext cx="6003000" cy="700200"/>
          </a:xfrm>
          <a:prstGeom prst="rect">
            <a:avLst/>
          </a:prstGeom>
          <a:noFill/>
          <a:ln>
            <a:noFill/>
          </a:ln>
        </p:spPr>
        <p:style>
          <a:lnRef idx="0"/>
          <a:fillRef idx="0"/>
          <a:effectRef idx="0"/>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0" y="-134640"/>
            <a:ext cx="10296720" cy="1280520"/>
          </a:xfrm>
          <a:prstGeom prst="rect">
            <a:avLst/>
          </a:prstGeom>
          <a:noFill/>
          <a:ln>
            <a:noFill/>
          </a:ln>
        </p:spPr>
        <p:txBody>
          <a:bodyPr/>
          <a:p>
            <a:pPr marL="914400" indent="457200">
              <a:lnSpc>
                <a:spcPct val="100000"/>
              </a:lnSpc>
            </a:pPr>
            <a:br/>
            <a:r>
              <a:rPr b="0" lang="en-IN" sz="4800" spc="-1" strike="noStrike">
                <a:solidFill>
                  <a:srgbClr val="262626"/>
                </a:solidFill>
                <a:latin typeface="Balthazar"/>
                <a:ea typeface="Balthazar"/>
              </a:rPr>
              <a:t>How Decision Tree Works</a:t>
            </a:r>
            <a:endParaRPr b="0" lang="en-IN" sz="4800" spc="-1" strike="noStrike">
              <a:solidFill>
                <a:srgbClr val="000000"/>
              </a:solidFill>
              <a:latin typeface="Arial"/>
            </a:endParaRPr>
          </a:p>
        </p:txBody>
      </p:sp>
      <p:sp>
        <p:nvSpPr>
          <p:cNvPr id="165" name="TextShape 2"/>
          <p:cNvSpPr txBox="1"/>
          <p:nvPr/>
        </p:nvSpPr>
        <p:spPr>
          <a:xfrm>
            <a:off x="473760" y="1960560"/>
            <a:ext cx="6343560" cy="4762440"/>
          </a:xfrm>
          <a:prstGeom prst="rect">
            <a:avLst/>
          </a:prstGeom>
          <a:noFill/>
          <a:ln>
            <a:noFill/>
          </a:ln>
        </p:spPr>
        <p:txBody>
          <a:bodyPr/>
          <a:p>
            <a:pPr>
              <a:lnSpc>
                <a:spcPct val="100000"/>
              </a:lnSpc>
              <a:spcBef>
                <a:spcPts val="1001"/>
              </a:spcBef>
            </a:pPr>
            <a:r>
              <a:rPr b="0" lang="en-IN" sz="2800" spc="-1" strike="noStrike">
                <a:solidFill>
                  <a:srgbClr val="3f3f3f"/>
                </a:solidFill>
                <a:latin typeface="Balthazar"/>
                <a:ea typeface="Balthazar"/>
              </a:rPr>
              <a:t>We have a dataset consisting of</a:t>
            </a:r>
            <a:endParaRPr b="0" lang="en-IN" sz="2800" spc="-1" strike="noStrike">
              <a:solidFill>
                <a:srgbClr val="000000"/>
              </a:solidFill>
              <a:latin typeface="Arial"/>
            </a:endParaRPr>
          </a:p>
          <a:p>
            <a:pPr marL="457200" indent="-406080">
              <a:lnSpc>
                <a:spcPct val="100000"/>
              </a:lnSpc>
              <a:spcBef>
                <a:spcPts val="1001"/>
              </a:spcBef>
              <a:buClr>
                <a:srgbClr val="a53010"/>
              </a:buClr>
              <a:buFont typeface="Balthazar"/>
              <a:buChar char=""/>
            </a:pPr>
            <a:r>
              <a:rPr b="0" lang="en-IN" sz="2800" spc="-1" strike="noStrike">
                <a:solidFill>
                  <a:srgbClr val="3f3f3f"/>
                </a:solidFill>
                <a:latin typeface="Balthazar"/>
                <a:ea typeface="Balthazar"/>
              </a:rPr>
              <a:t>Weather information of last 14 days</a:t>
            </a:r>
            <a:endParaRPr b="0" lang="en-IN" sz="2800" spc="-1" strike="noStrike">
              <a:solidFill>
                <a:srgbClr val="000000"/>
              </a:solidFill>
              <a:latin typeface="Arial"/>
            </a:endParaRPr>
          </a:p>
          <a:p>
            <a:pPr marL="457200" indent="-406080">
              <a:lnSpc>
                <a:spcPct val="100000"/>
              </a:lnSpc>
              <a:buClr>
                <a:srgbClr val="a53010"/>
              </a:buClr>
              <a:buFont typeface="Balthazar"/>
              <a:buChar char=""/>
            </a:pPr>
            <a:r>
              <a:rPr b="0" lang="en-IN" sz="2800" spc="-1" strike="noStrike">
                <a:solidFill>
                  <a:srgbClr val="3f3f3f"/>
                </a:solidFill>
                <a:latin typeface="Balthazar"/>
                <a:ea typeface="Balthazar"/>
              </a:rPr>
              <a:t>Whether match was played or not on that particular day</a:t>
            </a:r>
            <a:endParaRPr b="0" lang="en-IN" sz="2800" spc="-1" strike="noStrike">
              <a:solidFill>
                <a:srgbClr val="000000"/>
              </a:solidFill>
              <a:latin typeface="Arial"/>
            </a:endParaRPr>
          </a:p>
          <a:p>
            <a:pPr>
              <a:lnSpc>
                <a:spcPct val="100000"/>
              </a:lnSpc>
              <a:spcBef>
                <a:spcPts val="1001"/>
              </a:spcBef>
            </a:pPr>
            <a:endParaRPr b="0" lang="en-IN" sz="2800" spc="-1" strike="noStrike">
              <a:solidFill>
                <a:srgbClr val="000000"/>
              </a:solidFill>
              <a:latin typeface="Arial"/>
            </a:endParaRPr>
          </a:p>
          <a:p>
            <a:pPr marL="457200" indent="457200">
              <a:lnSpc>
                <a:spcPct val="100000"/>
              </a:lnSpc>
              <a:spcBef>
                <a:spcPts val="1001"/>
              </a:spcBef>
            </a:pPr>
            <a:r>
              <a:rPr b="0" lang="en-IN" sz="2800" spc="-1" strike="noStrike">
                <a:solidFill>
                  <a:srgbClr val="3f3f3f"/>
                </a:solidFill>
                <a:latin typeface="Balthazar"/>
                <a:ea typeface="Balthazar"/>
              </a:rPr>
              <a:t>Now using decision tree we need to predict whether game will happen if the weather condition is</a:t>
            </a:r>
            <a:endParaRPr b="0" lang="en-IN" sz="2800" spc="-1" strike="noStrike">
              <a:solidFill>
                <a:srgbClr val="000000"/>
              </a:solidFill>
              <a:latin typeface="Arial"/>
            </a:endParaRPr>
          </a:p>
          <a:p>
            <a:pPr>
              <a:lnSpc>
                <a:spcPct val="100000"/>
              </a:lnSpc>
              <a:spcBef>
                <a:spcPts val="1001"/>
              </a:spcBef>
            </a:pPr>
            <a:r>
              <a:rPr b="0" lang="en-IN" sz="2800" spc="-1" strike="noStrike">
                <a:solidFill>
                  <a:srgbClr val="3f3f3f"/>
                </a:solidFill>
                <a:latin typeface="Balthazar"/>
                <a:ea typeface="Balthazar"/>
              </a:rPr>
              <a:t>	</a:t>
            </a:r>
            <a:r>
              <a:rPr b="0" lang="en-IN" sz="2800" spc="-1" strike="noStrike">
                <a:solidFill>
                  <a:srgbClr val="3f3f3f"/>
                </a:solidFill>
                <a:latin typeface="Balthazar"/>
                <a:ea typeface="Balthazar"/>
              </a:rPr>
              <a:t>	</a:t>
            </a:r>
            <a:r>
              <a:rPr b="0" lang="en-IN" sz="2800" spc="-1" strike="noStrike">
                <a:solidFill>
                  <a:srgbClr val="3f3f3f"/>
                </a:solidFill>
                <a:latin typeface="Balthazar"/>
                <a:ea typeface="Balthazar"/>
              </a:rPr>
              <a:t>	</a:t>
            </a:r>
            <a:r>
              <a:rPr b="0" lang="en-IN" sz="2800" spc="-1" strike="noStrike">
                <a:solidFill>
                  <a:srgbClr val="3f3f3f"/>
                </a:solidFill>
                <a:latin typeface="Balthazar"/>
                <a:ea typeface="Balthazar"/>
              </a:rPr>
              <a:t>Outlook,Humidity or Wind</a:t>
            </a:r>
            <a:endParaRPr b="0" lang="en-IN" sz="2800" spc="-1" strike="noStrike">
              <a:solidFill>
                <a:srgbClr val="000000"/>
              </a:solidFill>
              <a:latin typeface="Arial"/>
            </a:endParaRPr>
          </a:p>
          <a:p>
            <a:pPr>
              <a:lnSpc>
                <a:spcPct val="100000"/>
              </a:lnSpc>
              <a:spcBef>
                <a:spcPts val="1001"/>
              </a:spcBef>
            </a:pPr>
            <a:endParaRPr b="0" lang="en-IN" sz="2800" spc="-1" strike="noStrike">
              <a:solidFill>
                <a:srgbClr val="000000"/>
              </a:solidFill>
              <a:latin typeface="Arial"/>
            </a:endParaRPr>
          </a:p>
          <a:p>
            <a:pPr>
              <a:lnSpc>
                <a:spcPct val="100000"/>
              </a:lnSpc>
              <a:spcBef>
                <a:spcPts val="1001"/>
              </a:spcBef>
            </a:pPr>
            <a:endParaRPr b="0" lang="en-IN" sz="2800" spc="-1" strike="noStrike">
              <a:solidFill>
                <a:srgbClr val="000000"/>
              </a:solidFill>
              <a:latin typeface="Arial"/>
            </a:endParaRPr>
          </a:p>
        </p:txBody>
      </p:sp>
      <p:pic>
        <p:nvPicPr>
          <p:cNvPr id="166" name="Google Shape;228;p27" descr=""/>
          <p:cNvPicPr/>
          <p:nvPr/>
        </p:nvPicPr>
        <p:blipFill>
          <a:blip r:embed="rId1"/>
          <a:stretch/>
        </p:blipFill>
        <p:spPr>
          <a:xfrm>
            <a:off x="6935040" y="1146600"/>
            <a:ext cx="5070960" cy="571104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7" name="Google Shape;233;p28" descr=""/>
          <p:cNvPicPr/>
          <p:nvPr/>
        </p:nvPicPr>
        <p:blipFill>
          <a:blip r:embed="rId1"/>
          <a:stretch/>
        </p:blipFill>
        <p:spPr>
          <a:xfrm>
            <a:off x="96120" y="1269000"/>
            <a:ext cx="12191760" cy="4916160"/>
          </a:xfrm>
          <a:prstGeom prst="rect">
            <a:avLst/>
          </a:prstGeom>
          <a:ln>
            <a:noFill/>
          </a:ln>
        </p:spPr>
      </p:pic>
      <p:sp>
        <p:nvSpPr>
          <p:cNvPr id="168" name="CustomShape 1"/>
          <p:cNvSpPr/>
          <p:nvPr/>
        </p:nvSpPr>
        <p:spPr>
          <a:xfrm>
            <a:off x="1690560" y="635040"/>
            <a:ext cx="7184520" cy="633600"/>
          </a:xfrm>
          <a:prstGeom prst="rect">
            <a:avLst/>
          </a:prstGeom>
          <a:noFill/>
          <a:ln>
            <a:noFill/>
          </a:ln>
        </p:spPr>
        <p:style>
          <a:lnRef idx="0"/>
          <a:fillRef idx="0"/>
          <a:effectRef idx="0"/>
          <a:fontRef idx="minor"/>
        </p:style>
        <p:txBody>
          <a:bodyPr tIns="91440" bIns="91440"/>
          <a:p>
            <a:pPr>
              <a:lnSpc>
                <a:spcPct val="100000"/>
              </a:lnSpc>
            </a:pPr>
            <a:r>
              <a:rPr b="0" lang="en-IN" sz="3600" spc="-1" strike="noStrike">
                <a:solidFill>
                  <a:srgbClr val="000000"/>
                </a:solidFill>
                <a:latin typeface="Balthazar"/>
                <a:ea typeface="Balthazar"/>
              </a:rPr>
              <a:t>Decision Tree</a:t>
            </a:r>
            <a:endParaRPr b="0" lang="en-IN" sz="3600" spc="-1" strike="noStrike">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9" name="Google Shape;239;p29" descr=""/>
          <p:cNvPicPr/>
          <p:nvPr/>
        </p:nvPicPr>
        <p:blipFill>
          <a:blip r:embed="rId1"/>
          <a:stretch/>
        </p:blipFill>
        <p:spPr>
          <a:xfrm>
            <a:off x="295200" y="1230120"/>
            <a:ext cx="11601000" cy="4667040"/>
          </a:xfrm>
          <a:prstGeom prst="rect">
            <a:avLst/>
          </a:prstGeom>
          <a:ln>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2593080" y="624240"/>
            <a:ext cx="8911440" cy="1280520"/>
          </a:xfrm>
          <a:prstGeom prst="rect">
            <a:avLst/>
          </a:prstGeom>
          <a:noFill/>
          <a:ln>
            <a:noFill/>
          </a:ln>
        </p:spPr>
        <p:txBody>
          <a:bodyPr/>
          <a:p>
            <a:pPr>
              <a:lnSpc>
                <a:spcPct val="100000"/>
              </a:lnSpc>
            </a:pPr>
            <a:r>
              <a:rPr b="1" lang="en-IN" sz="4400" spc="-1" strike="noStrike">
                <a:solidFill>
                  <a:srgbClr val="262626"/>
                </a:solidFill>
                <a:latin typeface="Balthazar"/>
                <a:ea typeface="Balthazar"/>
              </a:rPr>
              <a:t>Random Forest</a:t>
            </a:r>
            <a:endParaRPr b="0" lang="en-IN" sz="4400" spc="-1" strike="noStrike">
              <a:solidFill>
                <a:srgbClr val="000000"/>
              </a:solidFill>
              <a:latin typeface="Arial"/>
            </a:endParaRPr>
          </a:p>
        </p:txBody>
      </p:sp>
      <p:sp>
        <p:nvSpPr>
          <p:cNvPr id="171" name="TextShape 2"/>
          <p:cNvSpPr txBox="1"/>
          <p:nvPr/>
        </p:nvSpPr>
        <p:spPr>
          <a:xfrm>
            <a:off x="2591280" y="1779120"/>
            <a:ext cx="8915040" cy="3777120"/>
          </a:xfrm>
          <a:prstGeom prst="rect">
            <a:avLst/>
          </a:prstGeom>
          <a:noFill/>
          <a:ln>
            <a:noFill/>
          </a:ln>
        </p:spPr>
        <p:txBody>
          <a:bodyPr/>
          <a:p>
            <a:pPr marL="457200" indent="-393480">
              <a:lnSpc>
                <a:spcPct val="100000"/>
              </a:lnSpc>
              <a:spcBef>
                <a:spcPts val="1001"/>
              </a:spcBef>
              <a:buClr>
                <a:srgbClr val="a53010"/>
              </a:buClr>
              <a:buFont typeface="Balthazar"/>
              <a:buChar char="➢"/>
            </a:pPr>
            <a:r>
              <a:rPr b="0" lang="en-IN" sz="2600" spc="-1" strike="noStrike">
                <a:solidFill>
                  <a:srgbClr val="3f3f3f"/>
                </a:solidFill>
                <a:latin typeface="Balthazar"/>
                <a:ea typeface="Balthazar"/>
              </a:rPr>
              <a:t>Random forest builds multiple decision trees and merges them together to get a more accurate and stable prediction. </a:t>
            </a:r>
            <a:endParaRPr b="0" lang="en-IN" sz="2600" spc="-1" strike="noStrike">
              <a:solidFill>
                <a:srgbClr val="000000"/>
              </a:solidFill>
              <a:latin typeface="Arial"/>
            </a:endParaRPr>
          </a:p>
          <a:p>
            <a:pPr lvl="1" marL="914400" indent="-393480">
              <a:lnSpc>
                <a:spcPct val="100000"/>
              </a:lnSpc>
              <a:buClr>
                <a:srgbClr val="a53010"/>
              </a:buClr>
              <a:buFont typeface="Balthazar"/>
              <a:buChar char="○"/>
            </a:pPr>
            <a:r>
              <a:rPr b="0" lang="en-IN" sz="2600" spc="-1" strike="noStrike">
                <a:solidFill>
                  <a:srgbClr val="3f3f3f"/>
                </a:solidFill>
                <a:latin typeface="Balthazar"/>
                <a:ea typeface="Balthazar"/>
              </a:rPr>
              <a:t> </a:t>
            </a:r>
            <a:r>
              <a:rPr b="0" lang="en-IN" sz="2600" spc="-1" strike="noStrike">
                <a:solidFill>
                  <a:srgbClr val="3f3f3f"/>
                </a:solidFill>
                <a:latin typeface="Balthazar"/>
                <a:ea typeface="Balthazar"/>
              </a:rPr>
              <a:t>Random k data points from the training set are chosen. </a:t>
            </a:r>
            <a:endParaRPr b="0" lang="en-IN" sz="2600" spc="-1" strike="noStrike">
              <a:solidFill>
                <a:srgbClr val="000000"/>
              </a:solidFill>
              <a:latin typeface="Arial"/>
            </a:endParaRPr>
          </a:p>
          <a:p>
            <a:pPr lvl="1" marL="914400" indent="-393480">
              <a:lnSpc>
                <a:spcPct val="100000"/>
              </a:lnSpc>
              <a:buClr>
                <a:srgbClr val="a53010"/>
              </a:buClr>
              <a:buFont typeface="Balthazar"/>
              <a:buChar char="○"/>
            </a:pPr>
            <a:r>
              <a:rPr b="0" lang="en-IN" sz="2600" spc="-1" strike="noStrike">
                <a:solidFill>
                  <a:srgbClr val="3f3f3f"/>
                </a:solidFill>
                <a:latin typeface="Balthazar"/>
                <a:ea typeface="Balthazar"/>
              </a:rPr>
              <a:t>A decision tree is built with respect to these k data points. </a:t>
            </a:r>
            <a:endParaRPr b="0" lang="en-IN" sz="2600" spc="-1" strike="noStrike">
              <a:solidFill>
                <a:srgbClr val="000000"/>
              </a:solidFill>
              <a:latin typeface="Arial"/>
            </a:endParaRPr>
          </a:p>
          <a:p>
            <a:pPr lvl="1" marL="914400" indent="-393480">
              <a:lnSpc>
                <a:spcPct val="100000"/>
              </a:lnSpc>
              <a:buClr>
                <a:srgbClr val="a53010"/>
              </a:buClr>
              <a:buFont typeface="Balthazar"/>
              <a:buChar char="○"/>
            </a:pPr>
            <a:r>
              <a:rPr b="0" lang="en-IN" sz="2600" spc="-1" strike="noStrike">
                <a:solidFill>
                  <a:srgbClr val="3f3f3f"/>
                </a:solidFill>
                <a:latin typeface="Balthazar"/>
                <a:ea typeface="Balthazar"/>
              </a:rPr>
              <a:t>Repeat the above steps for n number of times which will result in n number of decision trees.</a:t>
            </a:r>
            <a:endParaRPr b="0" lang="en-IN" sz="2600" spc="-1" strike="noStrike">
              <a:solidFill>
                <a:srgbClr val="000000"/>
              </a:solidFill>
              <a:latin typeface="Arial"/>
            </a:endParaRPr>
          </a:p>
          <a:p>
            <a:pPr marL="457200" indent="-393480">
              <a:lnSpc>
                <a:spcPct val="100000"/>
              </a:lnSpc>
              <a:buClr>
                <a:srgbClr val="a53010"/>
              </a:buClr>
              <a:buFont typeface="Balthazar"/>
              <a:buChar char="➢"/>
            </a:pPr>
            <a:r>
              <a:rPr b="0" lang="en-IN" sz="2600" spc="-1" strike="noStrike">
                <a:solidFill>
                  <a:srgbClr val="3f3f3f"/>
                </a:solidFill>
                <a:latin typeface="Balthazar"/>
                <a:ea typeface="Balthazar"/>
              </a:rPr>
              <a:t>Now, for every gene in our testing dataset, each of the decision tree will predict the functional class it belongs to. The final prediction will be that of the majority vote.</a:t>
            </a:r>
            <a:endParaRPr b="0" lang="en-IN" sz="2600" spc="-1" strike="noStrike">
              <a:solidFill>
                <a:srgbClr val="000000"/>
              </a:solidFill>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1785960" y="470520"/>
            <a:ext cx="8911440" cy="1280520"/>
          </a:xfrm>
          <a:prstGeom prst="rect">
            <a:avLst/>
          </a:prstGeom>
          <a:noFill/>
          <a:ln>
            <a:noFill/>
          </a:ln>
        </p:spPr>
        <p:txBody>
          <a:bodyPr/>
          <a:p>
            <a:pPr>
              <a:lnSpc>
                <a:spcPct val="100000"/>
              </a:lnSpc>
            </a:pPr>
            <a:r>
              <a:rPr b="0" lang="en-IN" sz="3600" spc="-1" strike="noStrike">
                <a:solidFill>
                  <a:srgbClr val="262626"/>
                </a:solidFill>
                <a:latin typeface="Balthazar"/>
                <a:ea typeface="Balthazar"/>
              </a:rPr>
              <a:t>For Example</a:t>
            </a:r>
            <a:endParaRPr b="0" lang="en-IN" sz="3600" spc="-1" strike="noStrike">
              <a:solidFill>
                <a:srgbClr val="000000"/>
              </a:solidFill>
              <a:latin typeface="Arial"/>
            </a:endParaRPr>
          </a:p>
        </p:txBody>
      </p:sp>
      <p:sp>
        <p:nvSpPr>
          <p:cNvPr id="173" name="TextShape 2"/>
          <p:cNvSpPr txBox="1"/>
          <p:nvPr/>
        </p:nvSpPr>
        <p:spPr>
          <a:xfrm>
            <a:off x="2589120" y="2133720"/>
            <a:ext cx="8915040" cy="3777120"/>
          </a:xfrm>
          <a:prstGeom prst="rect">
            <a:avLst/>
          </a:prstGeom>
          <a:noFill/>
          <a:ln>
            <a:noFill/>
          </a:ln>
        </p:spPr>
        <p:txBody>
          <a:bodyPr/>
          <a:p>
            <a:endParaRPr b="0" lang="en-IN" sz="1400" spc="-1" strike="noStrike">
              <a:solidFill>
                <a:srgbClr val="000000"/>
              </a:solidFill>
              <a:latin typeface="Arial"/>
            </a:endParaRPr>
          </a:p>
        </p:txBody>
      </p:sp>
      <p:pic>
        <p:nvPicPr>
          <p:cNvPr id="174" name="Google Shape;252;p31" descr=""/>
          <p:cNvPicPr/>
          <p:nvPr/>
        </p:nvPicPr>
        <p:blipFill>
          <a:blip r:embed="rId1"/>
          <a:stretch/>
        </p:blipFill>
        <p:spPr>
          <a:xfrm>
            <a:off x="0" y="1416960"/>
            <a:ext cx="12191760" cy="5210280"/>
          </a:xfrm>
          <a:prstGeom prst="rect">
            <a:avLst/>
          </a:prstGeom>
          <a:ln>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2593080" y="624240"/>
            <a:ext cx="8911440" cy="1280520"/>
          </a:xfrm>
          <a:prstGeom prst="rect">
            <a:avLst/>
          </a:prstGeom>
          <a:noFill/>
          <a:ln>
            <a:noFill/>
          </a:ln>
        </p:spPr>
        <p:txBody>
          <a:bodyPr/>
          <a:p>
            <a:pPr>
              <a:lnSpc>
                <a:spcPct val="100000"/>
              </a:lnSpc>
            </a:pPr>
            <a:r>
              <a:rPr b="0" lang="en-IN" sz="3600" spc="-1" strike="noStrike">
                <a:solidFill>
                  <a:srgbClr val="262626"/>
                </a:solidFill>
                <a:latin typeface="Balthazar"/>
                <a:ea typeface="Balthazar"/>
              </a:rPr>
              <a:t>Features of Random Forest Algorithm</a:t>
            </a:r>
            <a:endParaRPr b="0" lang="en-IN" sz="3600" spc="-1" strike="noStrike">
              <a:solidFill>
                <a:srgbClr val="000000"/>
              </a:solidFill>
              <a:latin typeface="Arial"/>
            </a:endParaRPr>
          </a:p>
        </p:txBody>
      </p:sp>
      <p:sp>
        <p:nvSpPr>
          <p:cNvPr id="176" name="TextShape 2"/>
          <p:cNvSpPr txBox="1"/>
          <p:nvPr/>
        </p:nvSpPr>
        <p:spPr>
          <a:xfrm>
            <a:off x="2589120" y="2133720"/>
            <a:ext cx="8915040" cy="3777120"/>
          </a:xfrm>
          <a:prstGeom prst="rect">
            <a:avLst/>
          </a:prstGeom>
          <a:noFill/>
          <a:ln>
            <a:noFill/>
          </a:ln>
        </p:spPr>
        <p:txBody>
          <a:bodyPr/>
          <a:p>
            <a:pPr>
              <a:lnSpc>
                <a:spcPct val="100000"/>
              </a:lnSpc>
              <a:spcBef>
                <a:spcPts val="1001"/>
              </a:spcBef>
            </a:pPr>
            <a:endParaRPr b="0" lang="en-IN" sz="1400" spc="-1" strike="noStrike">
              <a:solidFill>
                <a:srgbClr val="000000"/>
              </a:solidFill>
              <a:latin typeface="Arial"/>
            </a:endParaRPr>
          </a:p>
          <a:p>
            <a:pPr>
              <a:lnSpc>
                <a:spcPct val="100000"/>
              </a:lnSpc>
              <a:spcBef>
                <a:spcPts val="1001"/>
              </a:spcBef>
            </a:pPr>
            <a:endParaRPr b="0" lang="en-IN" sz="1400" spc="-1" strike="noStrike">
              <a:solidFill>
                <a:srgbClr val="000000"/>
              </a:solidFill>
              <a:latin typeface="Arial"/>
            </a:endParaRPr>
          </a:p>
        </p:txBody>
      </p:sp>
      <p:pic>
        <p:nvPicPr>
          <p:cNvPr id="177" name="Google Shape;259;p32" descr=""/>
          <p:cNvPicPr/>
          <p:nvPr/>
        </p:nvPicPr>
        <p:blipFill>
          <a:blip r:embed="rId1"/>
          <a:srcRect l="23787" t="14001" r="28465" b="10699"/>
          <a:stretch/>
        </p:blipFill>
        <p:spPr>
          <a:xfrm>
            <a:off x="2688840" y="1275480"/>
            <a:ext cx="5820120" cy="516096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11783880" y="1416240"/>
            <a:ext cx="40644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8FCB6FA7-A6EB-46A3-9C83-124AAC5C630A}" type="slidenum">
              <a:rPr b="0" i="1" lang="en-IN" sz="1200" spc="-1" strike="noStrike">
                <a:solidFill>
                  <a:srgbClr val="1d1a1d"/>
                </a:solidFill>
                <a:latin typeface="Century Schoolbook"/>
                <a:ea typeface="Century Schoolbook"/>
              </a:rPr>
              <a:t>&lt;number&gt;</a:t>
            </a:fld>
            <a:endParaRPr b="0" lang="en-IN" sz="1200" spc="-1" strike="noStrike">
              <a:latin typeface="Arial"/>
            </a:endParaRPr>
          </a:p>
        </p:txBody>
      </p:sp>
      <p:sp>
        <p:nvSpPr>
          <p:cNvPr id="179" name="CustomShape 2"/>
          <p:cNvSpPr/>
          <p:nvPr/>
        </p:nvSpPr>
        <p:spPr>
          <a:xfrm>
            <a:off x="2498400" y="656280"/>
            <a:ext cx="5512320" cy="759600"/>
          </a:xfrm>
          <a:prstGeom prst="rect">
            <a:avLst/>
          </a:prstGeom>
          <a:noFill/>
          <a:ln>
            <a:noFill/>
          </a:ln>
        </p:spPr>
        <p:style>
          <a:lnRef idx="0"/>
          <a:fillRef idx="0"/>
          <a:effectRef idx="0"/>
          <a:fontRef idx="minor"/>
        </p:style>
        <p:txBody>
          <a:bodyPr lIns="90000" rIns="90000" tIns="45000" bIns="45000"/>
          <a:p>
            <a:pPr>
              <a:lnSpc>
                <a:spcPct val="100000"/>
              </a:lnSpc>
            </a:pPr>
            <a:r>
              <a:rPr b="1" lang="en-IN" sz="4400" spc="-1" strike="noStrike">
                <a:solidFill>
                  <a:srgbClr val="000000"/>
                </a:solidFill>
                <a:latin typeface="Balthazar"/>
                <a:ea typeface="Balthazar"/>
              </a:rPr>
              <a:t>Implementation Results</a:t>
            </a:r>
            <a:endParaRPr b="0" lang="en-IN" sz="4400" spc="-1" strike="noStrike">
              <a:latin typeface="Arial"/>
            </a:endParaRPr>
          </a:p>
        </p:txBody>
      </p:sp>
      <p:graphicFrame>
        <p:nvGraphicFramePr>
          <p:cNvPr id="180" name="Table 3"/>
          <p:cNvGraphicFramePr/>
          <p:nvPr/>
        </p:nvGraphicFramePr>
        <p:xfrm>
          <a:off x="2455200" y="2051640"/>
          <a:ext cx="8219880" cy="3024720"/>
        </p:xfrm>
        <a:graphic>
          <a:graphicData uri="http://schemas.openxmlformats.org/drawingml/2006/table">
            <a:tbl>
              <a:tblPr/>
              <a:tblGrid>
                <a:gridCol w="4109760"/>
                <a:gridCol w="4110120"/>
              </a:tblGrid>
              <a:tr h="604800">
                <a:tc>
                  <a:txBody>
                    <a:bodyPr/>
                    <a:p>
                      <a:pPr algn="ctr">
                        <a:lnSpc>
                          <a:spcPct val="100000"/>
                        </a:lnSpc>
                      </a:pPr>
                      <a:r>
                        <a:rPr b="1" lang="en-IN" sz="1800" spc="-1" strike="noStrike">
                          <a:solidFill>
                            <a:srgbClr val="ffffff"/>
                          </a:solidFill>
                          <a:latin typeface="Times New Roman"/>
                          <a:ea typeface="Times New Roman"/>
                        </a:rPr>
                        <a:t>Classification Model</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39eb7"/>
                    </a:solidFill>
                  </a:tcPr>
                </a:tc>
                <a:tc>
                  <a:txBody>
                    <a:bodyPr/>
                    <a:p>
                      <a:pPr algn="ctr">
                        <a:lnSpc>
                          <a:spcPct val="100000"/>
                        </a:lnSpc>
                      </a:pPr>
                      <a:r>
                        <a:rPr b="1" lang="en-IN" sz="1800" spc="-1" strike="noStrike">
                          <a:solidFill>
                            <a:srgbClr val="ffffff"/>
                          </a:solidFill>
                          <a:latin typeface="Times New Roman"/>
                          <a:ea typeface="Times New Roman"/>
                        </a:rPr>
                        <a:t>Accuracy Score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39eb7"/>
                    </a:solidFill>
                  </a:tcPr>
                </a:tc>
              </a:tr>
              <a:tr h="604800">
                <a:tc>
                  <a:txBody>
                    <a:bodyPr/>
                    <a:p>
                      <a:pPr algn="ctr">
                        <a:lnSpc>
                          <a:spcPct val="100000"/>
                        </a:lnSpc>
                      </a:pPr>
                      <a:r>
                        <a:rPr b="0" lang="en-IN" sz="1800" spc="-1" strike="noStrike">
                          <a:solidFill>
                            <a:srgbClr val="000000"/>
                          </a:solidFill>
                          <a:latin typeface="Times New Roman"/>
                          <a:ea typeface="Times New Roman"/>
                        </a:rPr>
                        <a:t>K-NN</a:t>
                      </a:r>
                      <a:endParaRPr b="0" lang="en-IN" sz="18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cedee5"/>
                    </a:solidFill>
                  </a:tcPr>
                </a:tc>
                <a:tc>
                  <a:txBody>
                    <a:bodyPr/>
                    <a:p>
                      <a:pPr algn="ctr">
                        <a:lnSpc>
                          <a:spcPct val="100000"/>
                        </a:lnSpc>
                      </a:pPr>
                      <a:r>
                        <a:rPr b="0" lang="en-IN" sz="1800" spc="-1" strike="noStrike">
                          <a:solidFill>
                            <a:srgbClr val="000000"/>
                          </a:solidFill>
                          <a:latin typeface="Times New Roman"/>
                          <a:ea typeface="Times New Roman"/>
                        </a:rPr>
                        <a:t>0.5</a:t>
                      </a:r>
                      <a:endParaRPr b="0" lang="en-IN" sz="18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cedee5"/>
                    </a:solidFill>
                  </a:tcPr>
                </a:tc>
              </a:tr>
              <a:tr h="604800">
                <a:tc>
                  <a:txBody>
                    <a:bodyPr/>
                    <a:p>
                      <a:pPr algn="ctr">
                        <a:lnSpc>
                          <a:spcPct val="100000"/>
                        </a:lnSpc>
                      </a:pPr>
                      <a:r>
                        <a:rPr b="0" lang="en-IN" sz="1800" spc="-1" strike="noStrike">
                          <a:solidFill>
                            <a:srgbClr val="000000"/>
                          </a:solidFill>
                          <a:latin typeface="Times New Roman"/>
                          <a:ea typeface="Times New Roman"/>
                        </a:rPr>
                        <a:t>SVM</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ff2"/>
                    </a:solidFill>
                  </a:tcPr>
                </a:tc>
                <a:tc>
                  <a:txBody>
                    <a:bodyPr/>
                    <a:p>
                      <a:pPr algn="ctr">
                        <a:lnSpc>
                          <a:spcPct val="100000"/>
                        </a:lnSpc>
                      </a:pPr>
                      <a:r>
                        <a:rPr b="0" lang="en-IN" sz="1800" spc="-1" strike="noStrike">
                          <a:solidFill>
                            <a:srgbClr val="000000"/>
                          </a:solidFill>
                          <a:latin typeface="Times New Roman"/>
                          <a:ea typeface="Times New Roman"/>
                        </a:rPr>
                        <a:t>0.451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ff2"/>
                    </a:solidFill>
                  </a:tcPr>
                </a:tc>
              </a:tr>
              <a:tr h="604800">
                <a:tc>
                  <a:txBody>
                    <a:bodyPr/>
                    <a:p>
                      <a:pPr algn="ctr">
                        <a:lnSpc>
                          <a:spcPct val="100000"/>
                        </a:lnSpc>
                      </a:pPr>
                      <a:r>
                        <a:rPr b="0" lang="en-IN" sz="1800" spc="-1" strike="noStrike">
                          <a:solidFill>
                            <a:srgbClr val="000000"/>
                          </a:solidFill>
                          <a:latin typeface="Times New Roman"/>
                          <a:ea typeface="Times New Roman"/>
                        </a:rPr>
                        <a:t>Decision Tree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ee5"/>
                    </a:solidFill>
                  </a:tcPr>
                </a:tc>
                <a:tc>
                  <a:txBody>
                    <a:bodyPr/>
                    <a:p>
                      <a:pPr algn="ctr">
                        <a:lnSpc>
                          <a:spcPct val="100000"/>
                        </a:lnSpc>
                      </a:pPr>
                      <a:r>
                        <a:rPr b="0" lang="en-IN" sz="1800" spc="-1" strike="noStrike">
                          <a:solidFill>
                            <a:srgbClr val="000000"/>
                          </a:solidFill>
                          <a:latin typeface="Times New Roman"/>
                          <a:ea typeface="Times New Roman"/>
                        </a:rPr>
                        <a:t>0.342</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ee5"/>
                    </a:solidFill>
                  </a:tcPr>
                </a:tc>
              </a:tr>
              <a:tr h="605520">
                <a:tc>
                  <a:txBody>
                    <a:bodyPr/>
                    <a:p>
                      <a:pPr algn="ctr">
                        <a:lnSpc>
                          <a:spcPct val="100000"/>
                        </a:lnSpc>
                      </a:pPr>
                      <a:r>
                        <a:rPr b="0" lang="en-IN" sz="1800" spc="-1" strike="noStrike">
                          <a:solidFill>
                            <a:srgbClr val="000000"/>
                          </a:solidFill>
                          <a:latin typeface="Times New Roman"/>
                          <a:ea typeface="Times New Roman"/>
                        </a:rPr>
                        <a:t>Random Forest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ff2"/>
                    </a:solidFill>
                  </a:tcPr>
                </a:tc>
                <a:tc>
                  <a:txBody>
                    <a:bodyPr/>
                    <a:p>
                      <a:pPr algn="ctr">
                        <a:lnSpc>
                          <a:spcPct val="100000"/>
                        </a:lnSpc>
                      </a:pPr>
                      <a:r>
                        <a:rPr b="0" lang="en-IN" sz="1800" spc="-1" strike="noStrike">
                          <a:solidFill>
                            <a:srgbClr val="000000"/>
                          </a:solidFill>
                          <a:latin typeface="Times New Roman"/>
                          <a:ea typeface="Times New Roman"/>
                        </a:rPr>
                        <a:t>0.491</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ff2"/>
                    </a:solidFill>
                  </a:tcPr>
                </a:tc>
              </a:tr>
            </a:tbl>
          </a:graphicData>
        </a:graphic>
      </p:graphicFrame>
      <p:sp>
        <p:nvSpPr>
          <p:cNvPr id="181" name="CustomShape 4"/>
          <p:cNvSpPr/>
          <p:nvPr/>
        </p:nvSpPr>
        <p:spPr>
          <a:xfrm>
            <a:off x="2455200" y="5565600"/>
            <a:ext cx="7089840" cy="3636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Times New Roman"/>
                <a:ea typeface="Times New Roman"/>
              </a:rPr>
              <a:t>Table 1: Comparison of Accuracy Scores of different Classification Models</a:t>
            </a:r>
            <a:endParaRPr b="0" lang="en-IN" sz="1800" spc="-1" strike="noStrike">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2" name="Google Shape;272;p34" descr=""/>
          <p:cNvPicPr/>
          <p:nvPr/>
        </p:nvPicPr>
        <p:blipFill>
          <a:blip r:embed="rId1"/>
          <a:stretch/>
        </p:blipFill>
        <p:spPr>
          <a:xfrm>
            <a:off x="2033640" y="433080"/>
            <a:ext cx="3020760" cy="2571120"/>
          </a:xfrm>
          <a:prstGeom prst="rect">
            <a:avLst/>
          </a:prstGeom>
          <a:ln>
            <a:noFill/>
          </a:ln>
        </p:spPr>
      </p:pic>
      <p:pic>
        <p:nvPicPr>
          <p:cNvPr id="183" name="Google Shape;273;p34" descr=""/>
          <p:cNvPicPr/>
          <p:nvPr/>
        </p:nvPicPr>
        <p:blipFill>
          <a:blip r:embed="rId2"/>
          <a:stretch/>
        </p:blipFill>
        <p:spPr>
          <a:xfrm>
            <a:off x="7539840" y="446040"/>
            <a:ext cx="3203280" cy="2545200"/>
          </a:xfrm>
          <a:prstGeom prst="rect">
            <a:avLst/>
          </a:prstGeom>
          <a:ln>
            <a:noFill/>
          </a:ln>
        </p:spPr>
      </p:pic>
      <p:sp>
        <p:nvSpPr>
          <p:cNvPr id="184" name="CustomShape 1"/>
          <p:cNvSpPr/>
          <p:nvPr/>
        </p:nvSpPr>
        <p:spPr>
          <a:xfrm>
            <a:off x="2894760" y="3004560"/>
            <a:ext cx="1298520" cy="3636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Times New Roman"/>
                <a:ea typeface="Times New Roman"/>
              </a:rPr>
              <a:t>Fig 3: k-NN</a:t>
            </a:r>
            <a:endParaRPr b="0" lang="en-IN" sz="1800" spc="-1" strike="noStrike">
              <a:latin typeface="Arial"/>
            </a:endParaRPr>
          </a:p>
        </p:txBody>
      </p:sp>
      <p:sp>
        <p:nvSpPr>
          <p:cNvPr id="185" name="CustomShape 2"/>
          <p:cNvSpPr/>
          <p:nvPr/>
        </p:nvSpPr>
        <p:spPr>
          <a:xfrm>
            <a:off x="8505360" y="3004560"/>
            <a:ext cx="1272600" cy="3636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Times New Roman"/>
                <a:ea typeface="Times New Roman"/>
              </a:rPr>
              <a:t>Fig 4: SVM</a:t>
            </a:r>
            <a:endParaRPr b="0" lang="en-IN" sz="1800" spc="-1" strike="noStrike">
              <a:latin typeface="Arial"/>
            </a:endParaRPr>
          </a:p>
        </p:txBody>
      </p:sp>
      <p:pic>
        <p:nvPicPr>
          <p:cNvPr id="186" name="Google Shape;276;p34" descr=""/>
          <p:cNvPicPr/>
          <p:nvPr/>
        </p:nvPicPr>
        <p:blipFill>
          <a:blip r:embed="rId3"/>
          <a:stretch/>
        </p:blipFill>
        <p:spPr>
          <a:xfrm>
            <a:off x="2033640" y="3714480"/>
            <a:ext cx="3020760" cy="2418480"/>
          </a:xfrm>
          <a:prstGeom prst="rect">
            <a:avLst/>
          </a:prstGeom>
          <a:ln>
            <a:noFill/>
          </a:ln>
        </p:spPr>
      </p:pic>
      <p:sp>
        <p:nvSpPr>
          <p:cNvPr id="187" name="CustomShape 3"/>
          <p:cNvSpPr/>
          <p:nvPr/>
        </p:nvSpPr>
        <p:spPr>
          <a:xfrm>
            <a:off x="2515320" y="6214680"/>
            <a:ext cx="2057400" cy="3636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Times New Roman"/>
                <a:ea typeface="Times New Roman"/>
              </a:rPr>
              <a:t>Fig 5: Decision Tree</a:t>
            </a:r>
            <a:endParaRPr b="0" lang="en-IN" sz="1800" spc="-1" strike="noStrike">
              <a:latin typeface="Arial"/>
            </a:endParaRPr>
          </a:p>
        </p:txBody>
      </p:sp>
      <p:sp>
        <p:nvSpPr>
          <p:cNvPr id="188" name="CustomShape 4"/>
          <p:cNvSpPr/>
          <p:nvPr/>
        </p:nvSpPr>
        <p:spPr>
          <a:xfrm>
            <a:off x="8049600" y="6214680"/>
            <a:ext cx="2184120" cy="3636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Times New Roman"/>
                <a:ea typeface="Times New Roman"/>
              </a:rPr>
              <a:t>Fig 6: Random Forest</a:t>
            </a:r>
            <a:endParaRPr b="0" lang="en-IN" sz="1800" spc="-1" strike="noStrike">
              <a:latin typeface="Arial"/>
            </a:endParaRPr>
          </a:p>
        </p:txBody>
      </p:sp>
      <p:sp>
        <p:nvSpPr>
          <p:cNvPr id="189" name="CustomShape 5"/>
          <p:cNvSpPr/>
          <p:nvPr/>
        </p:nvSpPr>
        <p:spPr>
          <a:xfrm>
            <a:off x="4973040" y="2774520"/>
            <a:ext cx="2629080" cy="1308240"/>
          </a:xfrm>
          <a:prstGeom prst="rect">
            <a:avLst/>
          </a:prstGeom>
          <a:noFill/>
          <a:ln>
            <a:noFill/>
          </a:ln>
        </p:spPr>
        <p:style>
          <a:lnRef idx="0"/>
          <a:fillRef idx="0"/>
          <a:effectRef idx="0"/>
          <a:fontRef idx="minor"/>
        </p:style>
        <p:txBody>
          <a:bodyPr lIns="90000" rIns="90000" tIns="45000" bIns="45000"/>
          <a:p>
            <a:pPr algn="ctr">
              <a:lnSpc>
                <a:spcPct val="100000"/>
              </a:lnSpc>
            </a:pPr>
            <a:r>
              <a:rPr b="0" lang="en-IN" sz="4400" spc="-1" strike="noStrike">
                <a:solidFill>
                  <a:srgbClr val="990000"/>
                </a:solidFill>
                <a:latin typeface="Times New Roman"/>
                <a:ea typeface="Times New Roman"/>
              </a:rPr>
              <a:t>Confusion</a:t>
            </a:r>
            <a:r>
              <a:rPr b="0" lang="en-IN" sz="3600" spc="-1" strike="noStrike">
                <a:solidFill>
                  <a:srgbClr val="990000"/>
                </a:solidFill>
                <a:latin typeface="Times New Roman"/>
                <a:ea typeface="Times New Roman"/>
              </a:rPr>
              <a:t> </a:t>
            </a:r>
            <a:endParaRPr b="0" lang="en-IN" sz="3600" spc="-1" strike="noStrike">
              <a:latin typeface="Arial"/>
            </a:endParaRPr>
          </a:p>
          <a:p>
            <a:pPr algn="ctr">
              <a:lnSpc>
                <a:spcPct val="100000"/>
              </a:lnSpc>
            </a:pPr>
            <a:r>
              <a:rPr b="0" lang="en-IN" sz="3600" spc="-1" strike="noStrike">
                <a:solidFill>
                  <a:srgbClr val="990000"/>
                </a:solidFill>
                <a:latin typeface="Times New Roman"/>
                <a:ea typeface="Times New Roman"/>
              </a:rPr>
              <a:t>Matrices</a:t>
            </a:r>
            <a:endParaRPr b="0" lang="en-IN" sz="3600" spc="-1" strike="noStrike">
              <a:latin typeface="Arial"/>
            </a:endParaRPr>
          </a:p>
        </p:txBody>
      </p:sp>
      <p:sp>
        <p:nvSpPr>
          <p:cNvPr id="190" name="CustomShape 6"/>
          <p:cNvSpPr/>
          <p:nvPr/>
        </p:nvSpPr>
        <p:spPr>
          <a:xfrm>
            <a:off x="155520" y="-144360"/>
            <a:ext cx="304560" cy="304560"/>
          </a:xfrm>
          <a:prstGeom prst="rect">
            <a:avLst/>
          </a:prstGeom>
          <a:noFill/>
          <a:ln>
            <a:noFill/>
          </a:ln>
        </p:spPr>
        <p:style>
          <a:lnRef idx="0"/>
          <a:fillRef idx="0"/>
          <a:effectRef idx="0"/>
          <a:fontRef idx="minor"/>
        </p:style>
      </p:sp>
      <p:pic>
        <p:nvPicPr>
          <p:cNvPr id="191" name="Google Shape;281;p34" descr=""/>
          <p:cNvPicPr/>
          <p:nvPr/>
        </p:nvPicPr>
        <p:blipFill>
          <a:blip r:embed="rId4"/>
          <a:stretch/>
        </p:blipFill>
        <p:spPr>
          <a:xfrm>
            <a:off x="7539840" y="3524760"/>
            <a:ext cx="3203280" cy="2608560"/>
          </a:xfrm>
          <a:prstGeom prst="rect">
            <a:avLst/>
          </a:prstGeom>
          <a:ln>
            <a:noFill/>
          </a:ln>
        </p:spPr>
      </p:pic>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2362680" y="656280"/>
            <a:ext cx="3784320" cy="759600"/>
          </a:xfrm>
          <a:prstGeom prst="rect">
            <a:avLst/>
          </a:prstGeom>
          <a:noFill/>
          <a:ln>
            <a:noFill/>
          </a:ln>
        </p:spPr>
        <p:style>
          <a:lnRef idx="0"/>
          <a:fillRef idx="0"/>
          <a:effectRef idx="0"/>
          <a:fontRef idx="minor"/>
        </p:style>
        <p:txBody>
          <a:bodyPr lIns="90000" rIns="90000" tIns="45000" bIns="45000"/>
          <a:p>
            <a:pPr>
              <a:lnSpc>
                <a:spcPct val="100000"/>
              </a:lnSpc>
            </a:pPr>
            <a:r>
              <a:rPr b="1" lang="en-IN" sz="4400" spc="-1" strike="noStrike">
                <a:solidFill>
                  <a:srgbClr val="000000"/>
                </a:solidFill>
                <a:latin typeface="Balthazar"/>
                <a:ea typeface="Balthazar"/>
              </a:rPr>
              <a:t>CONCLUSION</a:t>
            </a:r>
            <a:endParaRPr b="0" lang="en-IN" sz="4400" spc="-1" strike="noStrike">
              <a:latin typeface="Arial"/>
            </a:endParaRPr>
          </a:p>
        </p:txBody>
      </p:sp>
      <p:sp>
        <p:nvSpPr>
          <p:cNvPr id="193" name="CustomShape 2"/>
          <p:cNvSpPr/>
          <p:nvPr/>
        </p:nvSpPr>
        <p:spPr>
          <a:xfrm>
            <a:off x="2362680" y="2151000"/>
            <a:ext cx="9621360" cy="3501360"/>
          </a:xfrm>
          <a:prstGeom prst="rect">
            <a:avLst/>
          </a:prstGeom>
          <a:noFill/>
          <a:ln>
            <a:noFill/>
          </a:ln>
        </p:spPr>
        <p:style>
          <a:lnRef idx="0"/>
          <a:fillRef idx="0"/>
          <a:effectRef idx="0"/>
          <a:fontRef idx="minor"/>
        </p:style>
        <p:txBody>
          <a:bodyPr lIns="90000" rIns="90000" tIns="45000" bIns="45000"/>
          <a:p>
            <a:pPr>
              <a:lnSpc>
                <a:spcPct val="100000"/>
              </a:lnSpc>
            </a:pPr>
            <a:r>
              <a:rPr b="0" lang="en-IN" sz="2800" spc="-1" strike="noStrike">
                <a:solidFill>
                  <a:srgbClr val="000000"/>
                </a:solidFill>
                <a:latin typeface="Times New Roman"/>
                <a:ea typeface="Times New Roman"/>
              </a:rPr>
              <a:t>Following this study, we observed that various classification techniques are currently used to develop an appropriate methodology for effective gene expression data classification.</a:t>
            </a:r>
            <a:endParaRPr b="0" lang="en-IN" sz="2800" spc="-1" strike="noStrike">
              <a:latin typeface="Arial"/>
            </a:endParaRPr>
          </a:p>
          <a:p>
            <a:pPr>
              <a:lnSpc>
                <a:spcPct val="100000"/>
              </a:lnSpc>
            </a:pPr>
            <a:r>
              <a:rPr b="0" lang="en-IN" sz="2800" spc="-1" strike="noStrike">
                <a:solidFill>
                  <a:srgbClr val="000000"/>
                </a:solidFill>
                <a:latin typeface="Times New Roman"/>
                <a:ea typeface="Times New Roman"/>
              </a:rPr>
              <a:t>After studying 3 classification techniques, we can conclude that for the dataset that was used, k-NN performed the best. </a:t>
            </a:r>
            <a:endParaRPr b="0" lang="en-IN" sz="2800" spc="-1" strike="noStrike">
              <a:latin typeface="Arial"/>
            </a:endParaRPr>
          </a:p>
          <a:p>
            <a:pPr>
              <a:lnSpc>
                <a:spcPct val="100000"/>
              </a:lnSpc>
            </a:pPr>
            <a:br/>
            <a:endParaRPr b="0" lang="en-IN" sz="2800" spc="-1" strike="noStrike">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2249280" y="656280"/>
            <a:ext cx="3691440" cy="759600"/>
          </a:xfrm>
          <a:prstGeom prst="rect">
            <a:avLst/>
          </a:prstGeom>
          <a:noFill/>
          <a:ln>
            <a:noFill/>
          </a:ln>
        </p:spPr>
        <p:style>
          <a:lnRef idx="0"/>
          <a:fillRef idx="0"/>
          <a:effectRef idx="0"/>
          <a:fontRef idx="minor"/>
        </p:style>
        <p:txBody>
          <a:bodyPr lIns="90000" rIns="90000" tIns="45000" bIns="45000"/>
          <a:p>
            <a:pPr>
              <a:lnSpc>
                <a:spcPct val="100000"/>
              </a:lnSpc>
            </a:pPr>
            <a:r>
              <a:rPr b="1" lang="en-IN" sz="4400" spc="-1" strike="noStrike">
                <a:solidFill>
                  <a:srgbClr val="000000"/>
                </a:solidFill>
                <a:latin typeface="Balthazar"/>
                <a:ea typeface="Balthazar"/>
              </a:rPr>
              <a:t>REFERENCES</a:t>
            </a:r>
            <a:endParaRPr b="0" lang="en-IN" sz="4400" spc="-1" strike="noStrike">
              <a:latin typeface="Arial"/>
            </a:endParaRPr>
          </a:p>
        </p:txBody>
      </p:sp>
      <p:sp>
        <p:nvSpPr>
          <p:cNvPr id="195" name="CustomShape 2"/>
          <p:cNvSpPr/>
          <p:nvPr/>
        </p:nvSpPr>
        <p:spPr>
          <a:xfrm>
            <a:off x="2249280" y="1713240"/>
            <a:ext cx="9942480" cy="50875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Times New Roman"/>
                <a:ea typeface="Times New Roman"/>
              </a:rPr>
              <a:t>[1] P. C. H. Ma and K. C. C. Chan, "Incremental Fuzzy Mining of Gene Expression Data for Gene  Function Prediction," in IEEE Transactions on Biomedical Engineering, vol. 58, no. 5, pp. 1246-1252, May 2011. doi: 10.1109/TBME.2010.2047724</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Times New Roman"/>
                <a:ea typeface="Times New Roman"/>
              </a:rPr>
              <a:t>[2] M. Aouf, L. Liyanage and S. Hansen, "Critical Review of Data Mining Techniques for Gene Expression Analysis," 2008 4th International Conference on Information and Automation for Sustainability, Colombo, 2008, pp. 367-371. doi: 10.1109/ICIAFS.2008.4783954</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Times New Roman"/>
                <a:ea typeface="Times New Roman"/>
              </a:rPr>
              <a:t>[3] Ramaswamy S, Tamayo P, Rifkin R, Mukherjee S, Yeang CH, Angelo M, Ladd C, Reich M, Latulippe E, Mesirov JP, et al. Multiclass cancer diagnosis using tumor gene expression signatures. Proc Natl Acad Sci USA. 2001;98:15149–15154. doi: 10.1073/pnas.211566398.</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Times New Roman"/>
                <a:ea typeface="Times New Roman"/>
              </a:rPr>
              <a:t>[4] Dudoit S, Fridlyand J, Speed TP. Comparison of discrimination methods for the classification of tumors using gene expression data. J Am Stat Assoc. 2002;97:77–87. doi: 10.1198/016214502753479248.</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Times New Roman"/>
                <a:ea typeface="Times New Roman"/>
              </a:rPr>
              <a:t>[5] Spellman Dataset- </a:t>
            </a:r>
            <a:r>
              <a:rPr b="0" lang="en-IN" sz="1800" spc="-1" strike="noStrike" u="sng">
                <a:solidFill>
                  <a:srgbClr val="000000"/>
                </a:solidFill>
                <a:uFillTx/>
                <a:latin typeface="Times New Roman"/>
                <a:ea typeface="Times New Roman"/>
              </a:rPr>
              <a:t>http://genome-www.stanford.edu/clustering/</a:t>
            </a:r>
            <a:r>
              <a:rPr b="0" lang="en-IN" sz="1800" spc="-1" strike="noStrike">
                <a:solidFill>
                  <a:srgbClr val="000000"/>
                </a:solidFill>
                <a:latin typeface="Times New Roman"/>
                <a:ea typeface="Times New Roman"/>
              </a:rPr>
              <a:t> , last cited on 27/03/2019.</a:t>
            </a:r>
            <a:endParaRPr b="0" lang="en-IN" sz="1800" spc="-1" strike="noStrike">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2593080" y="624240"/>
            <a:ext cx="8911440" cy="1280520"/>
          </a:xfrm>
          <a:prstGeom prst="rect">
            <a:avLst/>
          </a:prstGeom>
          <a:noFill/>
          <a:ln>
            <a:noFill/>
          </a:ln>
        </p:spPr>
        <p:txBody>
          <a:bodyPr/>
          <a:p>
            <a:pPr>
              <a:lnSpc>
                <a:spcPct val="100000"/>
              </a:lnSpc>
            </a:pPr>
            <a:r>
              <a:rPr b="0" lang="en-IN" sz="4400" spc="-1" strike="noStrike">
                <a:solidFill>
                  <a:srgbClr val="262626"/>
                </a:solidFill>
                <a:latin typeface="Times New Roman"/>
                <a:ea typeface="Times New Roman"/>
              </a:rPr>
              <a:t>Problem Statement</a:t>
            </a:r>
            <a:endParaRPr b="0" lang="en-IN" sz="4400" spc="-1" strike="noStrike">
              <a:solidFill>
                <a:srgbClr val="000000"/>
              </a:solidFill>
              <a:latin typeface="Arial"/>
            </a:endParaRPr>
          </a:p>
        </p:txBody>
      </p:sp>
      <p:sp>
        <p:nvSpPr>
          <p:cNvPr id="144" name="TextShape 2"/>
          <p:cNvSpPr txBox="1"/>
          <p:nvPr/>
        </p:nvSpPr>
        <p:spPr>
          <a:xfrm>
            <a:off x="2593080" y="1805040"/>
            <a:ext cx="9602280" cy="2424240"/>
          </a:xfrm>
          <a:prstGeom prst="rect">
            <a:avLst/>
          </a:prstGeom>
          <a:noFill/>
          <a:ln>
            <a:noFill/>
          </a:ln>
        </p:spPr>
        <p:txBody>
          <a:bodyPr/>
          <a:p>
            <a:pPr marL="457200" indent="-456840">
              <a:lnSpc>
                <a:spcPct val="100000"/>
              </a:lnSpc>
              <a:spcBef>
                <a:spcPts val="1001"/>
              </a:spcBef>
              <a:buClr>
                <a:srgbClr val="a53010"/>
              </a:buClr>
              <a:buFont typeface="Noto Sans Symbols"/>
              <a:buChar char="➢"/>
            </a:pPr>
            <a:r>
              <a:rPr b="0" lang="en-IN" sz="3600" spc="-1" strike="noStrike">
                <a:solidFill>
                  <a:srgbClr val="3f3f3f"/>
                </a:solidFill>
                <a:latin typeface="Century Gothic"/>
                <a:ea typeface="Century Gothic"/>
              </a:rPr>
              <a:t>To study and compare various classification algorithms for gene expression analysis.</a:t>
            </a:r>
            <a:endParaRPr b="0" lang="en-IN" sz="3600" spc="-1" strike="noStrike">
              <a:solidFill>
                <a:srgbClr val="000000"/>
              </a:solidFill>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3535560" y="2776680"/>
            <a:ext cx="5120640" cy="13042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800" spc="-1" strike="noStrike">
                <a:solidFill>
                  <a:srgbClr val="000000"/>
                </a:solidFill>
                <a:latin typeface="Balthazar"/>
                <a:ea typeface="Balthazar"/>
              </a:rPr>
              <a:t>THANK YOU !</a:t>
            </a:r>
            <a:endParaRPr b="0" lang="en-IN" sz="4800" spc="-1" strike="noStrike">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5" name="Google Shape;179;p20" descr=""/>
          <p:cNvPicPr/>
          <p:nvPr/>
        </p:nvPicPr>
        <p:blipFill>
          <a:blip r:embed="rId1"/>
          <a:stretch/>
        </p:blipFill>
        <p:spPr>
          <a:xfrm>
            <a:off x="1184400" y="1927080"/>
            <a:ext cx="4237920" cy="3656160"/>
          </a:xfrm>
          <a:prstGeom prst="rect">
            <a:avLst/>
          </a:prstGeom>
          <a:ln>
            <a:noFill/>
          </a:ln>
        </p:spPr>
      </p:pic>
      <p:sp>
        <p:nvSpPr>
          <p:cNvPr id="146" name="CustomShape 1"/>
          <p:cNvSpPr/>
          <p:nvPr/>
        </p:nvSpPr>
        <p:spPr>
          <a:xfrm>
            <a:off x="2124360" y="503640"/>
            <a:ext cx="5628240" cy="912240"/>
          </a:xfrm>
          <a:prstGeom prst="rect">
            <a:avLst/>
          </a:prstGeom>
          <a:noFill/>
          <a:ln>
            <a:noFill/>
          </a:ln>
        </p:spPr>
        <p:style>
          <a:lnRef idx="0"/>
          <a:fillRef idx="0"/>
          <a:effectRef idx="0"/>
          <a:fontRef idx="minor"/>
        </p:style>
        <p:txBody>
          <a:bodyPr lIns="90000" rIns="90000" tIns="45000" bIns="45000"/>
          <a:p>
            <a:pPr>
              <a:lnSpc>
                <a:spcPct val="100000"/>
              </a:lnSpc>
            </a:pPr>
            <a:r>
              <a:rPr b="1" lang="en-IN" sz="4800" spc="-1" strike="noStrike">
                <a:solidFill>
                  <a:srgbClr val="000000"/>
                </a:solidFill>
                <a:latin typeface="Balthazar"/>
                <a:ea typeface="Balthazar"/>
              </a:rPr>
              <a:t>PREPROCESSING</a:t>
            </a:r>
            <a:endParaRPr b="0" lang="en-IN" sz="4800" spc="-1" strike="noStrike">
              <a:latin typeface="Arial"/>
            </a:endParaRPr>
          </a:p>
        </p:txBody>
      </p:sp>
      <p:pic>
        <p:nvPicPr>
          <p:cNvPr id="147" name="Google Shape;181;p20" descr=""/>
          <p:cNvPicPr/>
          <p:nvPr/>
        </p:nvPicPr>
        <p:blipFill>
          <a:blip r:embed="rId2"/>
          <a:srcRect l="0" t="12042" r="9965" b="4371"/>
          <a:stretch/>
        </p:blipFill>
        <p:spPr>
          <a:xfrm>
            <a:off x="6011280" y="1933200"/>
            <a:ext cx="5473800" cy="3650040"/>
          </a:xfrm>
          <a:prstGeom prst="rect">
            <a:avLst/>
          </a:prstGeom>
          <a:ln>
            <a:noFill/>
          </a:ln>
        </p:spPr>
      </p:pic>
      <p:sp>
        <p:nvSpPr>
          <p:cNvPr id="148" name="CustomShape 2"/>
          <p:cNvSpPr/>
          <p:nvPr/>
        </p:nvSpPr>
        <p:spPr>
          <a:xfrm>
            <a:off x="2606760" y="5895720"/>
            <a:ext cx="1393200" cy="3636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990000"/>
                </a:solidFill>
                <a:latin typeface="Corbel"/>
                <a:ea typeface="Corbel"/>
              </a:rPr>
              <a:t>Microarray</a:t>
            </a:r>
            <a:endParaRPr b="0" lang="en-IN" sz="1800" spc="-1" strike="noStrike">
              <a:latin typeface="Arial"/>
            </a:endParaRPr>
          </a:p>
        </p:txBody>
      </p:sp>
      <p:sp>
        <p:nvSpPr>
          <p:cNvPr id="149" name="CustomShape 3"/>
          <p:cNvSpPr/>
          <p:nvPr/>
        </p:nvSpPr>
        <p:spPr>
          <a:xfrm>
            <a:off x="7088400" y="5757120"/>
            <a:ext cx="2894400" cy="6379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ffffff"/>
                </a:solidFill>
                <a:latin typeface="Corbel"/>
                <a:ea typeface="Corbel"/>
              </a:rPr>
              <a:t>   </a:t>
            </a:r>
            <a:r>
              <a:rPr b="0" lang="en-IN" sz="1800" spc="-1" strike="noStrike">
                <a:solidFill>
                  <a:srgbClr val="990000"/>
                </a:solidFill>
                <a:latin typeface="Corbel"/>
                <a:ea typeface="Corbel"/>
              </a:rPr>
              <a:t>Gene expression data</a:t>
            </a:r>
            <a:endParaRPr b="0" lang="en-IN" sz="1800" spc="-1" strike="noStrike">
              <a:latin typeface="Arial"/>
            </a:endParaRPr>
          </a:p>
          <a:p>
            <a:pPr>
              <a:lnSpc>
                <a:spcPct val="100000"/>
              </a:lnSpc>
            </a:pPr>
            <a:r>
              <a:rPr b="0" lang="en-IN" sz="1800" spc="-1" strike="noStrike">
                <a:solidFill>
                  <a:srgbClr val="990000"/>
                </a:solidFill>
                <a:latin typeface="Corbel"/>
                <a:ea typeface="Corbel"/>
              </a:rPr>
              <a:t>    </a:t>
            </a:r>
            <a:r>
              <a:rPr b="0" lang="en-IN" sz="1800" spc="-1" strike="noStrike">
                <a:solidFill>
                  <a:srgbClr val="990000"/>
                </a:solidFill>
                <a:latin typeface="Corbel"/>
                <a:ea typeface="Corbel"/>
              </a:rPr>
              <a:t>(After normalization)</a:t>
            </a:r>
            <a:endParaRPr b="0" lang="en-IN"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0" name="Google Shape;188;p21" descr=""/>
          <p:cNvPicPr/>
          <p:nvPr/>
        </p:nvPicPr>
        <p:blipFill>
          <a:blip r:embed="rId1"/>
          <a:srcRect l="0" t="0" r="34167" b="3546"/>
          <a:stretch/>
        </p:blipFill>
        <p:spPr>
          <a:xfrm>
            <a:off x="6085800" y="0"/>
            <a:ext cx="2349720" cy="6530760"/>
          </a:xfrm>
          <a:prstGeom prst="rect">
            <a:avLst/>
          </a:prstGeom>
          <a:ln>
            <a:noFill/>
          </a:ln>
        </p:spPr>
      </p:pic>
      <p:sp>
        <p:nvSpPr>
          <p:cNvPr id="151" name="CustomShape 1"/>
          <p:cNvSpPr/>
          <p:nvPr/>
        </p:nvSpPr>
        <p:spPr>
          <a:xfrm>
            <a:off x="1755360" y="548640"/>
            <a:ext cx="3331800" cy="1735200"/>
          </a:xfrm>
          <a:prstGeom prst="rect">
            <a:avLst/>
          </a:prstGeom>
          <a:noFill/>
          <a:ln>
            <a:noFill/>
          </a:ln>
        </p:spPr>
        <p:style>
          <a:lnRef idx="0"/>
          <a:fillRef idx="0"/>
          <a:effectRef idx="0"/>
          <a:fontRef idx="minor"/>
        </p:style>
        <p:txBody>
          <a:bodyPr lIns="90000" rIns="90000" tIns="45000" bIns="45000"/>
          <a:p>
            <a:pPr>
              <a:lnSpc>
                <a:spcPct val="100000"/>
              </a:lnSpc>
            </a:pPr>
            <a:r>
              <a:rPr b="1" lang="en-IN" sz="4400" spc="-1" strike="noStrike">
                <a:solidFill>
                  <a:srgbClr val="000000"/>
                </a:solidFill>
                <a:latin typeface="Balthazar"/>
                <a:ea typeface="Balthazar"/>
              </a:rPr>
              <a:t>FLOW OF </a:t>
            </a:r>
            <a:endParaRPr b="0" lang="en-IN" sz="4400" spc="-1" strike="noStrike">
              <a:latin typeface="Arial"/>
            </a:endParaRPr>
          </a:p>
          <a:p>
            <a:pPr>
              <a:lnSpc>
                <a:spcPct val="100000"/>
              </a:lnSpc>
            </a:pPr>
            <a:r>
              <a:rPr b="1" lang="en-IN" sz="4400" spc="-1" strike="noStrike">
                <a:solidFill>
                  <a:srgbClr val="000000"/>
                </a:solidFill>
                <a:latin typeface="Balthazar"/>
                <a:ea typeface="Balthazar"/>
              </a:rPr>
              <a:t>MODEL</a:t>
            </a:r>
            <a:endParaRPr b="0" lang="en-IN" sz="44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1692360" y="656280"/>
            <a:ext cx="10499040" cy="759600"/>
          </a:xfrm>
          <a:prstGeom prst="rect">
            <a:avLst/>
          </a:prstGeom>
          <a:noFill/>
          <a:ln>
            <a:noFill/>
          </a:ln>
        </p:spPr>
        <p:style>
          <a:lnRef idx="0"/>
          <a:fillRef idx="0"/>
          <a:effectRef idx="0"/>
          <a:fontRef idx="minor"/>
        </p:style>
        <p:txBody>
          <a:bodyPr lIns="90000" rIns="90000" tIns="45000" bIns="45000"/>
          <a:p>
            <a:pPr>
              <a:lnSpc>
                <a:spcPct val="100000"/>
              </a:lnSpc>
            </a:pPr>
            <a:r>
              <a:rPr b="1" lang="en-IN" sz="4000" spc="-1" strike="noStrike">
                <a:solidFill>
                  <a:srgbClr val="000000"/>
                </a:solidFill>
                <a:latin typeface="Balthazar"/>
                <a:ea typeface="Balthazar"/>
              </a:rPr>
              <a:t>K-Nearest Neighbours Classifier</a:t>
            </a:r>
            <a:endParaRPr b="0" lang="en-IN" sz="4000" spc="-1" strike="noStrike">
              <a:latin typeface="Arial"/>
            </a:endParaRPr>
          </a:p>
        </p:txBody>
      </p:sp>
      <p:sp>
        <p:nvSpPr>
          <p:cNvPr id="153" name="CustomShape 2"/>
          <p:cNvSpPr/>
          <p:nvPr/>
        </p:nvSpPr>
        <p:spPr>
          <a:xfrm>
            <a:off x="1320480" y="1780200"/>
            <a:ext cx="10499040" cy="1299600"/>
          </a:xfrm>
          <a:prstGeom prst="rect">
            <a:avLst/>
          </a:prstGeom>
          <a:noFill/>
          <a:ln>
            <a:noFill/>
          </a:ln>
        </p:spPr>
        <p:style>
          <a:lnRef idx="0"/>
          <a:fillRef idx="0"/>
          <a:effectRef idx="0"/>
          <a:fontRef idx="minor"/>
        </p:style>
        <p:txBody>
          <a:bodyPr lIns="90000" rIns="90000" tIns="45000" bIns="45000"/>
          <a:p>
            <a:pPr marL="457200">
              <a:lnSpc>
                <a:spcPct val="100000"/>
              </a:lnSpc>
            </a:pPr>
            <a:r>
              <a:rPr b="0" lang="en-IN" sz="2000" spc="-1" strike="noStrike">
                <a:solidFill>
                  <a:srgbClr val="000000"/>
                </a:solidFill>
                <a:latin typeface="Times New Roman"/>
                <a:ea typeface="Times New Roman"/>
              </a:rPr>
              <a:t>K-nearest neighbours is a simple algorithm that stores all available data points and classifies new data points based on a similarity measure (e.g., distance functions).</a:t>
            </a:r>
            <a:endParaRPr b="0" lang="en-IN" sz="2000" spc="-1" strike="noStrike">
              <a:latin typeface="Arial"/>
            </a:endParaRPr>
          </a:p>
          <a:p>
            <a:pPr marL="515520" indent="-387000">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IN" sz="4000" spc="-1" strike="noStrike">
                <a:solidFill>
                  <a:srgbClr val="000000"/>
                </a:solidFill>
                <a:latin typeface="Balthazar"/>
                <a:ea typeface="Balthazar"/>
              </a:rPr>
              <a:t>Algorithm</a:t>
            </a:r>
            <a:endParaRPr b="0" lang="en-IN" sz="4000" spc="-1" strike="noStrike">
              <a:latin typeface="Arial"/>
            </a:endParaRPr>
          </a:p>
          <a:p>
            <a:pPr>
              <a:lnSpc>
                <a:spcPct val="100000"/>
              </a:lnSpc>
            </a:pPr>
            <a:endParaRPr b="0" lang="en-IN" sz="4000" spc="-1" strike="noStrike">
              <a:latin typeface="Arial"/>
            </a:endParaRPr>
          </a:p>
          <a:p>
            <a:pPr marL="458280" indent="-329760">
              <a:lnSpc>
                <a:spcPct val="100000"/>
              </a:lnSpc>
            </a:pPr>
            <a:endParaRPr b="0" lang="en-IN" sz="4000" spc="-1" strike="noStrike">
              <a:latin typeface="Arial"/>
            </a:endParaRPr>
          </a:p>
        </p:txBody>
      </p:sp>
      <p:sp>
        <p:nvSpPr>
          <p:cNvPr id="154" name="CustomShape 3"/>
          <p:cNvSpPr/>
          <p:nvPr/>
        </p:nvSpPr>
        <p:spPr>
          <a:xfrm>
            <a:off x="1692360" y="3917880"/>
            <a:ext cx="9005040" cy="2532240"/>
          </a:xfrm>
          <a:prstGeom prst="rect">
            <a:avLst/>
          </a:prstGeom>
          <a:noFill/>
          <a:ln>
            <a:noFill/>
          </a:ln>
        </p:spPr>
        <p:style>
          <a:lnRef idx="0"/>
          <a:fillRef idx="0"/>
          <a:effectRef idx="0"/>
          <a:fontRef idx="minor"/>
        </p:style>
        <p:txBody>
          <a:bodyPr/>
          <a:p>
            <a:pPr marL="457200" indent="-361440">
              <a:lnSpc>
                <a:spcPct val="100000"/>
              </a:lnSpc>
              <a:buClr>
                <a:srgbClr val="000000"/>
              </a:buClr>
              <a:buFont typeface="Roboto"/>
              <a:buAutoNum type="arabicPeriod"/>
            </a:pPr>
            <a:r>
              <a:rPr b="0" lang="en-IN" sz="2100" spc="-1" strike="noStrike">
                <a:solidFill>
                  <a:srgbClr val="000000"/>
                </a:solidFill>
                <a:latin typeface="Balthazar"/>
                <a:ea typeface="Balthazar"/>
              </a:rPr>
              <a:t>Store the training samples in an array of data points arr[]. </a:t>
            </a:r>
            <a:endParaRPr b="0" lang="en-IN" sz="2100" spc="-1" strike="noStrike">
              <a:latin typeface="Arial"/>
            </a:endParaRPr>
          </a:p>
          <a:p>
            <a:pPr marL="457200" indent="-361440">
              <a:lnSpc>
                <a:spcPct val="100000"/>
              </a:lnSpc>
              <a:buClr>
                <a:srgbClr val="000000"/>
              </a:buClr>
              <a:buFont typeface="Balthazar"/>
              <a:buAutoNum type="arabicPeriod"/>
            </a:pPr>
            <a:r>
              <a:rPr b="0" lang="en-IN" sz="2100" spc="-1" strike="noStrike">
                <a:solidFill>
                  <a:srgbClr val="000000"/>
                </a:solidFill>
                <a:latin typeface="Balthazar"/>
                <a:ea typeface="Balthazar"/>
              </a:rPr>
              <a:t>This means each element of this array represents a tuple (x, y).</a:t>
            </a:r>
            <a:endParaRPr b="0" lang="en-IN" sz="2100" spc="-1" strike="noStrike">
              <a:latin typeface="Arial"/>
            </a:endParaRPr>
          </a:p>
          <a:p>
            <a:pPr marL="457200" indent="-361440">
              <a:lnSpc>
                <a:spcPct val="100000"/>
              </a:lnSpc>
              <a:buClr>
                <a:srgbClr val="000000"/>
              </a:buClr>
              <a:buFont typeface="Balthazar"/>
              <a:buAutoNum type="arabicPeriod"/>
            </a:pPr>
            <a:r>
              <a:rPr b="0" lang="en-IN" sz="2100" spc="-1" strike="noStrike">
                <a:solidFill>
                  <a:srgbClr val="000000"/>
                </a:solidFill>
                <a:latin typeface="Balthazar"/>
                <a:ea typeface="Balthazar"/>
              </a:rPr>
              <a:t>for i=0 to m: </a:t>
            </a:r>
            <a:endParaRPr b="0" lang="en-IN" sz="2100" spc="-1" strike="noStrike">
              <a:latin typeface="Arial"/>
            </a:endParaRPr>
          </a:p>
          <a:p>
            <a:pPr lvl="1" marL="914400" indent="-361440">
              <a:lnSpc>
                <a:spcPct val="100000"/>
              </a:lnSpc>
              <a:buClr>
                <a:srgbClr val="000000"/>
              </a:buClr>
              <a:buFont typeface="Balthazar"/>
              <a:buAutoNum type="arabicPeriod"/>
            </a:pPr>
            <a:r>
              <a:rPr b="0" lang="en-IN" sz="2100" spc="-1" strike="noStrike">
                <a:solidFill>
                  <a:srgbClr val="000000"/>
                </a:solidFill>
                <a:latin typeface="Balthazar"/>
                <a:ea typeface="Balthazar"/>
              </a:rPr>
              <a:t>Calculate Euclidean distance d(arr[i], p).</a:t>
            </a:r>
            <a:endParaRPr b="0" lang="en-IN" sz="2100" spc="-1" strike="noStrike">
              <a:latin typeface="Arial"/>
            </a:endParaRPr>
          </a:p>
          <a:p>
            <a:pPr marL="457200" indent="-361440">
              <a:lnSpc>
                <a:spcPct val="100000"/>
              </a:lnSpc>
              <a:buClr>
                <a:srgbClr val="000000"/>
              </a:buClr>
              <a:buFont typeface="Balthazar"/>
              <a:buAutoNum type="arabicPeriod"/>
            </a:pPr>
            <a:r>
              <a:rPr b="0" lang="en-IN" sz="2100" spc="-1" strike="noStrike">
                <a:solidFill>
                  <a:srgbClr val="000000"/>
                </a:solidFill>
                <a:latin typeface="Balthazar"/>
                <a:ea typeface="Balthazar"/>
              </a:rPr>
              <a:t>set S of K smallest distances obtained. Each of these distances corresponds to an        already classified data point.</a:t>
            </a:r>
            <a:endParaRPr b="0" lang="en-IN" sz="2100" spc="-1" strike="noStrike">
              <a:latin typeface="Arial"/>
            </a:endParaRPr>
          </a:p>
          <a:p>
            <a:pPr marL="457200" indent="-361440">
              <a:lnSpc>
                <a:spcPct val="100000"/>
              </a:lnSpc>
              <a:buClr>
                <a:srgbClr val="000000"/>
              </a:buClr>
              <a:buFont typeface="Balthazar"/>
              <a:buAutoNum type="arabicPeriod"/>
            </a:pPr>
            <a:r>
              <a:rPr b="0" lang="en-IN" sz="2100" spc="-1" strike="noStrike">
                <a:solidFill>
                  <a:srgbClr val="000000"/>
                </a:solidFill>
                <a:latin typeface="Balthazar"/>
                <a:ea typeface="Balthazar"/>
              </a:rPr>
              <a:t>Make Return the majority label among S.</a:t>
            </a:r>
            <a:endParaRPr b="0" lang="en-IN" sz="2100" spc="-1" strike="noStrike">
              <a:latin typeface="Arial"/>
            </a:endParaRPr>
          </a:p>
          <a:p>
            <a:pPr>
              <a:lnSpc>
                <a:spcPct val="100000"/>
              </a:lnSpc>
            </a:pPr>
            <a:endParaRPr b="0" lang="en-IN" sz="21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5" name="Google Shape;201;p23" descr=""/>
          <p:cNvPicPr/>
          <p:nvPr/>
        </p:nvPicPr>
        <p:blipFill>
          <a:blip r:embed="rId1"/>
          <a:stretch/>
        </p:blipFill>
        <p:spPr>
          <a:xfrm>
            <a:off x="2197080" y="1428480"/>
            <a:ext cx="8918280" cy="4862160"/>
          </a:xfrm>
          <a:prstGeom prst="rect">
            <a:avLst/>
          </a:prstGeom>
          <a:ln>
            <a:noFill/>
          </a:ln>
        </p:spPr>
      </p:pic>
      <p:sp>
        <p:nvSpPr>
          <p:cNvPr id="156" name="CustomShape 1"/>
          <p:cNvSpPr/>
          <p:nvPr/>
        </p:nvSpPr>
        <p:spPr>
          <a:xfrm>
            <a:off x="2197080" y="533880"/>
            <a:ext cx="6816600" cy="894240"/>
          </a:xfrm>
          <a:prstGeom prst="rect">
            <a:avLst/>
          </a:prstGeom>
          <a:noFill/>
          <a:ln>
            <a:noFill/>
          </a:ln>
        </p:spPr>
        <p:style>
          <a:lnRef idx="0"/>
          <a:fillRef idx="0"/>
          <a:effectRef idx="0"/>
          <a:fontRef idx="minor"/>
        </p:style>
        <p:txBody>
          <a:bodyPr tIns="91440" bIns="91440"/>
          <a:p>
            <a:pPr>
              <a:lnSpc>
                <a:spcPct val="100000"/>
              </a:lnSpc>
            </a:pPr>
            <a:r>
              <a:rPr b="1" lang="en-IN" sz="4000" spc="-1" strike="noStrike">
                <a:solidFill>
                  <a:srgbClr val="000000"/>
                </a:solidFill>
                <a:latin typeface="Balthazar"/>
                <a:ea typeface="Balthazar"/>
              </a:rPr>
              <a:t>Euclidean Distance Formula</a:t>
            </a:r>
            <a:endParaRPr b="0" lang="en-IN" sz="4000" spc="-1" strike="noStrike">
              <a:latin typeface="Arial"/>
            </a:endParaRPr>
          </a:p>
        </p:txBody>
      </p:sp>
      <p:sp>
        <p:nvSpPr>
          <p:cNvPr id="157" name="CustomShape 2"/>
          <p:cNvSpPr/>
          <p:nvPr/>
        </p:nvSpPr>
        <p:spPr>
          <a:xfrm>
            <a:off x="4171680" y="6291000"/>
            <a:ext cx="4968720" cy="566640"/>
          </a:xfrm>
          <a:prstGeom prst="rect">
            <a:avLst/>
          </a:prstGeom>
          <a:noFill/>
          <a:ln>
            <a:noFill/>
          </a:ln>
        </p:spPr>
        <p:style>
          <a:lnRef idx="0"/>
          <a:fillRef idx="0"/>
          <a:effectRef idx="0"/>
          <a:fontRef idx="minor"/>
        </p:style>
        <p:txBody>
          <a:bodyPr tIns="91440" bIns="91440"/>
          <a:p>
            <a:pPr>
              <a:lnSpc>
                <a:spcPct val="100000"/>
              </a:lnSpc>
            </a:pPr>
            <a:r>
              <a:rPr b="0" lang="en-IN" sz="1800" spc="-1" strike="noStrike">
                <a:solidFill>
                  <a:srgbClr val="000000"/>
                </a:solidFill>
                <a:latin typeface="Century Gothic"/>
                <a:ea typeface="Century Gothic"/>
              </a:rPr>
              <a:t>FIg No 1 : Euclidean Distance Formula</a:t>
            </a:r>
            <a:endParaRPr b="0" lang="en-IN"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8" name="Google Shape;208;p24" descr=""/>
          <p:cNvPicPr/>
          <p:nvPr/>
        </p:nvPicPr>
        <p:blipFill>
          <a:blip r:embed="rId1"/>
          <a:stretch/>
        </p:blipFill>
        <p:spPr>
          <a:xfrm>
            <a:off x="2175840" y="1167840"/>
            <a:ext cx="8916120" cy="4282200"/>
          </a:xfrm>
          <a:prstGeom prst="rect">
            <a:avLst/>
          </a:prstGeom>
          <a:ln>
            <a:noFill/>
          </a:ln>
        </p:spPr>
      </p:pic>
      <p:sp>
        <p:nvSpPr>
          <p:cNvPr id="159" name="CustomShape 1"/>
          <p:cNvSpPr/>
          <p:nvPr/>
        </p:nvSpPr>
        <p:spPr>
          <a:xfrm>
            <a:off x="4149720" y="5799600"/>
            <a:ext cx="4968720" cy="576720"/>
          </a:xfrm>
          <a:prstGeom prst="rect">
            <a:avLst/>
          </a:prstGeom>
          <a:noFill/>
          <a:ln>
            <a:noFill/>
          </a:ln>
        </p:spPr>
        <p:style>
          <a:lnRef idx="0"/>
          <a:fillRef idx="0"/>
          <a:effectRef idx="0"/>
          <a:fontRef idx="minor"/>
        </p:style>
        <p:txBody>
          <a:bodyPr tIns="91440" bIns="91440"/>
          <a:p>
            <a:pPr>
              <a:lnSpc>
                <a:spcPct val="100000"/>
              </a:lnSpc>
            </a:pPr>
            <a:r>
              <a:rPr b="0" lang="en-IN" sz="1800" spc="-1" strike="noStrike">
                <a:solidFill>
                  <a:srgbClr val="000000"/>
                </a:solidFill>
                <a:latin typeface="Century Gothic"/>
                <a:ea typeface="Century Gothic"/>
              </a:rPr>
              <a:t>FIg No 2 : Working of KNN</a:t>
            </a:r>
            <a:endParaRPr b="0" lang="en-IN"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2593080" y="624240"/>
            <a:ext cx="8911440" cy="1280520"/>
          </a:xfrm>
          <a:prstGeom prst="rect">
            <a:avLst/>
          </a:prstGeom>
          <a:noFill/>
          <a:ln>
            <a:noFill/>
          </a:ln>
        </p:spPr>
        <p:txBody>
          <a:bodyPr/>
          <a:p>
            <a:pPr>
              <a:lnSpc>
                <a:spcPct val="100000"/>
              </a:lnSpc>
            </a:pPr>
            <a:r>
              <a:rPr b="1" lang="en-IN" sz="4400" spc="-1" strike="noStrike">
                <a:solidFill>
                  <a:srgbClr val="000000"/>
                </a:solidFill>
                <a:latin typeface="Balthazar"/>
                <a:ea typeface="Balthazar"/>
              </a:rPr>
              <a:t>Support Vector Machine</a:t>
            </a:r>
            <a:endParaRPr b="0" lang="en-IN" sz="4400" spc="-1" strike="noStrike">
              <a:solidFill>
                <a:srgbClr val="000000"/>
              </a:solidFill>
              <a:latin typeface="Arial"/>
            </a:endParaRPr>
          </a:p>
        </p:txBody>
      </p:sp>
      <p:sp>
        <p:nvSpPr>
          <p:cNvPr id="161" name="TextShape 2"/>
          <p:cNvSpPr txBox="1"/>
          <p:nvPr/>
        </p:nvSpPr>
        <p:spPr>
          <a:xfrm>
            <a:off x="2589120" y="2133720"/>
            <a:ext cx="8915040" cy="3777120"/>
          </a:xfrm>
          <a:prstGeom prst="rect">
            <a:avLst/>
          </a:prstGeom>
          <a:noFill/>
          <a:ln>
            <a:noFill/>
          </a:ln>
        </p:spPr>
        <p:txBody>
          <a:bodyPr/>
          <a:p>
            <a:pPr>
              <a:lnSpc>
                <a:spcPct val="100000"/>
              </a:lnSpc>
            </a:pPr>
            <a:r>
              <a:rPr b="0" lang="en-IN" sz="2800" spc="-1" strike="noStrike">
                <a:solidFill>
                  <a:srgbClr val="000000"/>
                </a:solidFill>
                <a:latin typeface="Balthazar"/>
                <a:ea typeface="Balthazar"/>
              </a:rPr>
              <a:t>A Support Vector Machine (SVM) is a discriminative classifier defined by a separating hyperplane.</a:t>
            </a:r>
            <a:endParaRPr b="0" lang="en-IN" sz="2800" spc="-1" strike="noStrike">
              <a:solidFill>
                <a:srgbClr val="000000"/>
              </a:solidFill>
              <a:latin typeface="Arial"/>
            </a:endParaRPr>
          </a:p>
          <a:p>
            <a:pPr>
              <a:lnSpc>
                <a:spcPct val="100000"/>
              </a:lnSpc>
            </a:pPr>
            <a:endParaRPr b="0" lang="en-IN" sz="2800" spc="-1" strike="noStrike">
              <a:solidFill>
                <a:srgbClr val="000000"/>
              </a:solidFill>
              <a:latin typeface="Arial"/>
            </a:endParaRPr>
          </a:p>
          <a:p>
            <a:pPr>
              <a:lnSpc>
                <a:spcPct val="100000"/>
              </a:lnSpc>
            </a:pPr>
            <a:r>
              <a:rPr b="0" lang="en-IN" sz="2800" spc="-1" strike="noStrike">
                <a:solidFill>
                  <a:srgbClr val="000000"/>
                </a:solidFill>
                <a:latin typeface="Balthazar"/>
                <a:ea typeface="Balthazar"/>
              </a:rPr>
              <a:t> </a:t>
            </a:r>
            <a:r>
              <a:rPr b="0" lang="en-IN" sz="2800" spc="-1" strike="noStrike">
                <a:solidFill>
                  <a:srgbClr val="000000"/>
                </a:solidFill>
                <a:latin typeface="Balthazar"/>
                <a:ea typeface="Balthazar"/>
              </a:rPr>
              <a:t>After plotting of data from the training dataset, the SVM determines the Maximum Margin Hyperplane which will be used to classify genes from the testing dataset into different functional classes based on which side of the hyperplane the gene value lies.</a:t>
            </a:r>
            <a:endParaRPr b="0" lang="en-IN" sz="2800" spc="-1" strike="noStrike">
              <a:solidFill>
                <a:srgbClr val="000000"/>
              </a:solidFill>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2593080" y="624240"/>
            <a:ext cx="8911440" cy="1280520"/>
          </a:xfrm>
          <a:prstGeom prst="rect">
            <a:avLst/>
          </a:prstGeom>
          <a:noFill/>
          <a:ln>
            <a:noFill/>
          </a:ln>
        </p:spPr>
        <p:txBody>
          <a:bodyPr/>
          <a:p>
            <a:pPr>
              <a:lnSpc>
                <a:spcPct val="100000"/>
              </a:lnSpc>
            </a:pPr>
            <a:r>
              <a:rPr b="1" lang="en-IN" sz="4400" spc="-1" strike="noStrike">
                <a:solidFill>
                  <a:srgbClr val="000000"/>
                </a:solidFill>
                <a:latin typeface="Balthazar"/>
                <a:ea typeface="Balthazar"/>
              </a:rPr>
              <a:t>Decision Tree Classifier</a:t>
            </a:r>
            <a:endParaRPr b="0" lang="en-IN" sz="4400" spc="-1" strike="noStrike">
              <a:solidFill>
                <a:srgbClr val="000000"/>
              </a:solidFill>
              <a:latin typeface="Arial"/>
            </a:endParaRPr>
          </a:p>
        </p:txBody>
      </p:sp>
      <p:sp>
        <p:nvSpPr>
          <p:cNvPr id="163" name="TextShape 2"/>
          <p:cNvSpPr txBox="1"/>
          <p:nvPr/>
        </p:nvSpPr>
        <p:spPr>
          <a:xfrm>
            <a:off x="2593080" y="1789560"/>
            <a:ext cx="9135720" cy="4511160"/>
          </a:xfrm>
          <a:prstGeom prst="rect">
            <a:avLst/>
          </a:prstGeom>
          <a:noFill/>
          <a:ln>
            <a:noFill/>
          </a:ln>
        </p:spPr>
        <p:txBody>
          <a:bodyPr/>
          <a:p>
            <a:pPr>
              <a:lnSpc>
                <a:spcPct val="100000"/>
              </a:lnSpc>
            </a:pPr>
            <a:r>
              <a:rPr b="0" lang="en-IN" sz="2800" spc="-1" strike="noStrike">
                <a:solidFill>
                  <a:srgbClr val="000000"/>
                </a:solidFill>
                <a:latin typeface="Balthazar"/>
                <a:ea typeface="Balthazar"/>
              </a:rPr>
              <a:t>Decision Tree builds classification models in form of a tree structure.</a:t>
            </a:r>
            <a:endParaRPr b="0" lang="en-IN" sz="2800" spc="-1" strike="noStrike">
              <a:solidFill>
                <a:srgbClr val="000000"/>
              </a:solidFill>
              <a:latin typeface="Arial"/>
            </a:endParaRPr>
          </a:p>
          <a:p>
            <a:pPr>
              <a:lnSpc>
                <a:spcPct val="100000"/>
              </a:lnSpc>
            </a:pPr>
            <a:endParaRPr b="0" lang="en-IN" sz="2800" spc="-1" strike="noStrike">
              <a:solidFill>
                <a:srgbClr val="000000"/>
              </a:solidFill>
              <a:latin typeface="Arial"/>
            </a:endParaRPr>
          </a:p>
          <a:p>
            <a:pPr>
              <a:lnSpc>
                <a:spcPct val="100000"/>
              </a:lnSpc>
            </a:pPr>
            <a:r>
              <a:rPr b="0" lang="en-IN" sz="2800" spc="-1" strike="noStrike">
                <a:solidFill>
                  <a:srgbClr val="000000"/>
                </a:solidFill>
                <a:latin typeface="Balthazar"/>
                <a:ea typeface="Balthazar"/>
              </a:rPr>
              <a:t>In our model, every gene from the test data traverses the decision tree created while training period and depending on the value of its attributes, it reaches a certain leaf node, which is finally it’s predicted function class.</a:t>
            </a:r>
            <a:endParaRPr b="0" lang="en-IN" sz="2800" spc="-1" strike="noStrike">
              <a:solidFill>
                <a:srgbClr val="000000"/>
              </a:solidFill>
              <a:latin typeface="Arial"/>
            </a:endParaRPr>
          </a:p>
          <a:p>
            <a:pPr>
              <a:lnSpc>
                <a:spcPct val="100000"/>
              </a:lnSpc>
              <a:spcBef>
                <a:spcPts val="1001"/>
              </a:spcBef>
            </a:pPr>
            <a:endParaRPr b="0" lang="en-IN" sz="2800" spc="-1" strike="noStrike">
              <a:solidFill>
                <a:srgbClr val="000000"/>
              </a:solidFill>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2022-03-21T05:56:35Z</dcterms:modified>
  <cp:revision>1</cp:revision>
  <dc:subject/>
  <dc:title/>
</cp:coreProperties>
</file>