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49DFE7-B8D8-428A-B764-470ACFF94B7F}">
  <a:tblStyle styleId="{4049DFE7-B8D8-428A-B764-470ACFF94B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dff02e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dff02e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dff02e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dff02e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dff02e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dff02e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9dff02e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9dff02e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9dff02e8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9dff02e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dff02e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9dff02e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9dff02e8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9dff02e8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dccb98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dccb98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9cf90e6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9cf90e6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9cf90e61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9cf90e61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cf90e61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cf90e61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cf90e61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cf90e61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d5d6a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d5d6a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9dff02e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9dff02e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d5d6a9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d5d6a9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dff02e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dff02e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18300" y="353025"/>
            <a:ext cx="64188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Cyclistic Bike’s Usage Analysis by Casual Riders and Member Riders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18300" y="2282125"/>
            <a:ext cx="20634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Created By: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Isha Dubey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Updated on: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March 12, 2022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825" y="46800"/>
            <a:ext cx="2553399" cy="1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68204" y="117225"/>
            <a:ext cx="81810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33">
                <a:latin typeface="Calibri"/>
                <a:ea typeface="Calibri"/>
                <a:cs typeface="Calibri"/>
                <a:sym typeface="Calibri"/>
              </a:rPr>
              <a:t>Analysis Result 2: </a:t>
            </a:r>
            <a:endParaRPr b="1" sz="28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5">
                <a:latin typeface="Calibri"/>
                <a:ea typeface="Calibri"/>
                <a:cs typeface="Calibri"/>
                <a:sym typeface="Calibri"/>
              </a:rPr>
              <a:t>Usage Pattern of Member Riders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350" y="1318300"/>
            <a:ext cx="6320675" cy="26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1598625" y="4212600"/>
            <a:ext cx="56295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Bike Type		Maximum Ride Length (in sec)		Day of ride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</a:rPr>
              <a:t>Classic_bike					929.5961		Sunday</a:t>
            </a:r>
            <a:endParaRPr b="1" sz="11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Docked_bike					158			Wednesday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D9EEB"/>
                </a:solidFill>
              </a:rPr>
              <a:t>Electric_bike					835.2217		Sunday</a:t>
            </a:r>
            <a:endParaRPr b="1"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575150" y="3903250"/>
            <a:ext cx="104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(Chart 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16650" y="162950"/>
            <a:ext cx="85206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alibri"/>
                <a:ea typeface="Calibri"/>
                <a:cs typeface="Calibri"/>
                <a:sym typeface="Calibri"/>
              </a:rPr>
              <a:t>Analysis Result 2 Continued…..</a:t>
            </a:r>
            <a:endParaRPr b="1" sz="31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latin typeface="Calibri"/>
                <a:ea typeface="Calibri"/>
                <a:cs typeface="Calibri"/>
                <a:sym typeface="Calibri"/>
              </a:rPr>
              <a:t>Usage Pattern of Member Riders</a:t>
            </a:r>
            <a:endParaRPr b="1" sz="235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5" y="1293050"/>
            <a:ext cx="3987775" cy="23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900" y="1293050"/>
            <a:ext cx="3768575" cy="21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650" y="3477450"/>
            <a:ext cx="4209523" cy="16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5280800" y="3738800"/>
            <a:ext cx="35328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Maximum Usage: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Classic Bike	900 sec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Docked Bike	158 sec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Electric Bike	800 sec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217675" y="3077250"/>
            <a:ext cx="57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(Chart 5a)									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(Chart 5b)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863600" y="4758950"/>
            <a:ext cx="11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(Chart 5c)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25" y="119925"/>
            <a:ext cx="85206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alibri"/>
                <a:ea typeface="Calibri"/>
                <a:cs typeface="Calibri"/>
                <a:sym typeface="Calibri"/>
              </a:rPr>
              <a:t>Analysis Result 3:</a:t>
            </a:r>
            <a:endParaRPr b="1" sz="31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66">
                <a:latin typeface="Calibri"/>
                <a:ea typeface="Calibri"/>
                <a:cs typeface="Calibri"/>
                <a:sym typeface="Calibri"/>
              </a:rPr>
              <a:t>Casual Vs Member Rider Pattern</a:t>
            </a:r>
            <a:endParaRPr b="1" sz="2166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14225"/>
            <a:ext cx="4898324" cy="321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4"/>
          <p:cNvGraphicFramePr/>
          <p:nvPr/>
        </p:nvGraphicFramePr>
        <p:xfrm>
          <a:off x="4916425" y="161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{4049DFE7-B8D8-428A-B764-470ACFF94B7F}</a:tableStyleId>
              </a:tblPr>
              <a:tblGrid>
                <a:gridCol w="1700150"/>
                <a:gridCol w="1411075"/>
                <a:gridCol w="942050"/>
              </a:tblGrid>
              <a:tr h="294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Casual Riders</a:t>
                      </a:r>
                      <a:endParaRPr sz="10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91425" marL="91425" anchor="ctr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Minimum Ride Length</a:t>
                      </a:r>
                      <a:endParaRPr sz="10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1680.6377 sec</a:t>
                      </a:r>
                      <a:endParaRPr sz="10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Sunday</a:t>
                      </a:r>
                      <a:endParaRPr sz="1100"/>
                    </a:p>
                  </a:txBody>
                  <a:tcPr marT="0" marB="0" marR="91425" marL="91425" anchor="ctr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Ride Length</a:t>
                      </a:r>
                      <a:endParaRPr sz="10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2256.1716 sec</a:t>
                      </a:r>
                      <a:endParaRPr sz="10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Thursday</a:t>
                      </a:r>
                      <a:endParaRPr sz="1000"/>
                    </a:p>
                  </a:txBody>
                  <a:tcPr marT="0" marB="0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Member Riders</a:t>
                      </a:r>
                      <a:endParaRPr sz="10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0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Minimum Ride Length</a:t>
                      </a:r>
                      <a:endParaRPr sz="10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741.2177 sec</a:t>
                      </a:r>
                      <a:endParaRPr sz="10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Sunday</a:t>
                      </a:r>
                      <a:endParaRPr sz="1000"/>
                    </a:p>
                  </a:txBody>
                  <a:tcPr marT="91425" marB="0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Ride Length</a:t>
                      </a:r>
                      <a:endParaRPr sz="10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911.6555 sec</a:t>
                      </a:r>
                      <a:endParaRPr sz="10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Thursday</a:t>
                      </a:r>
                      <a:endParaRPr sz="1000"/>
                    </a:p>
                  </a:txBody>
                  <a:tcPr marT="91425" marB="0" marR="91425" marL="91425"/>
                </a:tc>
              </a:tr>
            </a:tbl>
          </a:graphicData>
        </a:graphic>
      </p:graphicFrame>
      <p:sp>
        <p:nvSpPr>
          <p:cNvPr id="152" name="Google Shape;152;p24"/>
          <p:cNvSpPr txBox="1"/>
          <p:nvPr/>
        </p:nvSpPr>
        <p:spPr>
          <a:xfrm>
            <a:off x="1608175" y="4416950"/>
            <a:ext cx="10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(Chart 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5"/>
          <p:cNvGraphicFramePr/>
          <p:nvPr/>
        </p:nvGraphicFramePr>
        <p:xfrm>
          <a:off x="5231850" y="1494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{4049DFE7-B8D8-428A-B764-470ACFF94B7F}</a:tableStyleId>
              </a:tblPr>
              <a:tblGrid>
                <a:gridCol w="1757300"/>
                <a:gridCol w="1087300"/>
                <a:gridCol w="1004125"/>
              </a:tblGrid>
              <a:tr h="2911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Classic BIke Casual Riders :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1,760.92 sec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Sunday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784.67 sec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Tuesday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2911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Classic BIke Member Riders :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929.60 sec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Sunday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759.92 sec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Thursday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8" name="Google Shape;158;p25"/>
          <p:cNvSpPr txBox="1"/>
          <p:nvPr>
            <p:ph type="title"/>
          </p:nvPr>
        </p:nvSpPr>
        <p:spPr>
          <a:xfrm>
            <a:off x="248350" y="139575"/>
            <a:ext cx="85206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alibri"/>
                <a:ea typeface="Calibri"/>
                <a:cs typeface="Calibri"/>
                <a:sym typeface="Calibri"/>
              </a:rPr>
              <a:t>Analysis Result 3 Continued…</a:t>
            </a:r>
            <a:endParaRPr b="1" sz="31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latin typeface="Calibri"/>
                <a:ea typeface="Calibri"/>
                <a:cs typeface="Calibri"/>
                <a:sym typeface="Calibri"/>
              </a:rPr>
              <a:t>Casual Vs Member Rider (Riding Classic Bike):</a:t>
            </a:r>
            <a:endParaRPr b="1" sz="235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475"/>
            <a:ext cx="5026475" cy="29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1811975" y="4252575"/>
            <a:ext cx="10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(Chart 7)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25" y="119925"/>
            <a:ext cx="85206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alibri"/>
                <a:ea typeface="Calibri"/>
                <a:cs typeface="Calibri"/>
                <a:sym typeface="Calibri"/>
              </a:rPr>
              <a:t>Analysis Result 3 Continued…</a:t>
            </a:r>
            <a:endParaRPr b="1" sz="31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latin typeface="Calibri"/>
                <a:ea typeface="Calibri"/>
                <a:cs typeface="Calibri"/>
                <a:sym typeface="Calibri"/>
              </a:rPr>
              <a:t>Casual Vs Member Rider (Riding Docked Bike):</a:t>
            </a:r>
            <a:endParaRPr b="1" sz="235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825"/>
            <a:ext cx="5107276" cy="261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6"/>
          <p:cNvGraphicFramePr/>
          <p:nvPr/>
        </p:nvGraphicFramePr>
        <p:xfrm>
          <a:off x="5308050" y="1494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{4049DFE7-B8D8-428A-B764-470ACFF94B7F}</a:tableStyleId>
              </a:tblPr>
              <a:tblGrid>
                <a:gridCol w="1706675"/>
                <a:gridCol w="1055975"/>
                <a:gridCol w="975200"/>
              </a:tblGrid>
              <a:tr h="3505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Docked B</a:t>
                      </a:r>
                      <a:r>
                        <a:rPr b="1" lang="en" sz="1100"/>
                        <a:t>Ike Casual Riders :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4986.416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Sunday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4322.297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Tuesday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505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Docked</a:t>
                      </a:r>
                      <a:r>
                        <a:rPr b="1" lang="en" sz="1100"/>
                        <a:t> BIke Member Riders :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4687.892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Wednesday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4687.892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Wednesday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8" name="Google Shape;168;p26"/>
          <p:cNvSpPr txBox="1"/>
          <p:nvPr/>
        </p:nvSpPr>
        <p:spPr>
          <a:xfrm>
            <a:off x="2005125" y="4082025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(Chart 8)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25" y="103350"/>
            <a:ext cx="85206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alibri"/>
                <a:ea typeface="Calibri"/>
                <a:cs typeface="Calibri"/>
                <a:sym typeface="Calibri"/>
              </a:rPr>
              <a:t>Analysis Result 3 Continued…</a:t>
            </a:r>
            <a:endParaRPr b="1" sz="31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latin typeface="Calibri"/>
                <a:ea typeface="Calibri"/>
                <a:cs typeface="Calibri"/>
                <a:sym typeface="Calibri"/>
              </a:rPr>
              <a:t>Casual Vs Member Rider (Riding Electric Bike):</a:t>
            </a:r>
            <a:endParaRPr b="1" sz="235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29350"/>
            <a:ext cx="5017649" cy="291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27"/>
          <p:cNvGraphicFramePr/>
          <p:nvPr/>
        </p:nvGraphicFramePr>
        <p:xfrm>
          <a:off x="5155650" y="1494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{4049DFE7-B8D8-428A-B764-470ACFF94B7F}</a:tableStyleId>
              </a:tblPr>
              <a:tblGrid>
                <a:gridCol w="1706675"/>
                <a:gridCol w="1055975"/>
                <a:gridCol w="975200"/>
              </a:tblGrid>
              <a:tr h="3505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Electric </a:t>
                      </a:r>
                      <a:r>
                        <a:rPr b="1" lang="en" sz="1100"/>
                        <a:t>BIke Casual Riders :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1410.8334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Sunday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1040.7319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Tuesday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505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Docked BIke Member Riders :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835.2217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Sunday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Minimum Ride Length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669.4227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Thursday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6" name="Google Shape;176;p27"/>
          <p:cNvSpPr txBox="1"/>
          <p:nvPr/>
        </p:nvSpPr>
        <p:spPr>
          <a:xfrm>
            <a:off x="1738875" y="4221125"/>
            <a:ext cx="11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(Chart 9)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8600" y="327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37975" y="1457500"/>
            <a:ext cx="8111400" cy="29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Number of Member Riders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Number of Casual Rider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Preference for type of bike of both Member and casual riders is as follows: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Classic Bike 	(Highest)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Electric Bike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Docked Bike	(Lowest)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Casual Riders prefer docked bikes over classic bikes for long ride length rides.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Both Casual and Member Riders rides more on weekends especially Sunday.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Average ride length for Casual riders using any kind of bike is more as compared to Average ride length for Member riders using any kind of bike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Recommendation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295725" y="1436375"/>
            <a:ext cx="81537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Casual Riders may buy annual membership if there are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discounts/offers/schemes on annual membership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based on the following: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ride length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since casual riders rides longer distances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docked bikes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since they use docked bikes for larger distances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Weekend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since they ride more during weekends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Number of entries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since they may be coming less number of times because of charges.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233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Knowing Casual and Member Riders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32450" y="1551850"/>
            <a:ext cx="8409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 Riders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purchasing single-day passes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Riders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purchasing annual membership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25" y="1687225"/>
            <a:ext cx="1427824" cy="8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3300" y="2850975"/>
            <a:ext cx="1237051" cy="74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2449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Things to do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  <p:sp>
        <p:nvSpPr>
          <p:cNvPr id="80" name="Google Shape;80;p15"/>
          <p:cNvSpPr txBox="1"/>
          <p:nvPr/>
        </p:nvSpPr>
        <p:spPr>
          <a:xfrm>
            <a:off x="199350" y="1419965"/>
            <a:ext cx="8745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Usage Pattern of: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 Riders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Riders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Casual Rider Pattern and Member Rider Pattern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259325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About  the Data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72125" y="1454725"/>
            <a:ext cx="7967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Data Source: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Motivate International Inc.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Time Frame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January,2021 to January,2022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280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Details in </a:t>
            </a: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73750" y="1527200"/>
            <a:ext cx="8520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following details of riders are observed in the data: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Riding id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Starting Station Id and Name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Ending Station Id and Name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Ride’s Starting and ending date and time of ride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Starting and ending station’s latitude and longitude details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What we observed and calculated?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73425" y="1285475"/>
            <a:ext cx="8153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Observation: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Riding id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Rid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e’s Starting and Ending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Calculation: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Ride length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for every riding id from January,2021 to January,2022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Mode for day of the week.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Average ride length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for the member and casual riders,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Average ride </a:t>
            </a: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for riders based on bike type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105625"/>
            <a:ext cx="85206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Analysis Result 1: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77">
                <a:latin typeface="Calibri"/>
                <a:ea typeface="Calibri"/>
                <a:cs typeface="Calibri"/>
                <a:sym typeface="Calibri"/>
              </a:rPr>
              <a:t>Count of bikers</a:t>
            </a:r>
            <a:endParaRPr b="1" sz="2177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5725"/>
            <a:ext cx="3734276" cy="298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5" name="Google Shape;105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625" y="1339800"/>
            <a:ext cx="4233731" cy="3151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9"/>
          <p:cNvSpPr txBox="1"/>
          <p:nvPr/>
        </p:nvSpPr>
        <p:spPr>
          <a:xfrm>
            <a:off x="454150" y="4647100"/>
            <a:ext cx="76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(Chart 1a)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									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(Chart 1b)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07875"/>
            <a:ext cx="53493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alibri"/>
                <a:ea typeface="Calibri"/>
                <a:cs typeface="Calibri"/>
                <a:sym typeface="Calibri"/>
              </a:rPr>
              <a:t>Analysis Result 1: </a:t>
            </a:r>
            <a:endParaRPr b="1" sz="31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latin typeface="Calibri"/>
                <a:ea typeface="Calibri"/>
                <a:cs typeface="Calibri"/>
                <a:sym typeface="Calibri"/>
              </a:rPr>
              <a:t>Usage Pattern of Casual Riders</a:t>
            </a:r>
            <a:endParaRPr b="1"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225200" y="4054350"/>
            <a:ext cx="59763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Bike Type		Maximum Ride Length (in sec)	Day of ride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Classic_bike				1760.921		Sunday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Docked_bike				4986.416		Sunday</a:t>
            </a:r>
            <a:endParaRPr b="1" sz="11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D9EEB"/>
                </a:solidFill>
              </a:rPr>
              <a:t>Electric_bike				1410.833		Sun</a:t>
            </a:r>
            <a:r>
              <a:rPr b="1" lang="en" sz="1100">
                <a:solidFill>
                  <a:srgbClr val="6D9EEB"/>
                </a:solidFill>
              </a:rPr>
              <a:t>day</a:t>
            </a:r>
            <a:endParaRPr b="1" sz="11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D9EE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00" y="1387425"/>
            <a:ext cx="6675176" cy="23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280225" y="3673350"/>
            <a:ext cx="1020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(Chart 2)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74425" y="95050"/>
            <a:ext cx="85206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alibri"/>
                <a:ea typeface="Calibri"/>
                <a:cs typeface="Calibri"/>
                <a:sym typeface="Calibri"/>
              </a:rPr>
              <a:t>Analysis Result 1 Continued…</a:t>
            </a:r>
            <a:endParaRPr b="1" sz="31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latin typeface="Calibri"/>
                <a:ea typeface="Calibri"/>
                <a:cs typeface="Calibri"/>
                <a:sym typeface="Calibri"/>
              </a:rPr>
              <a:t>Usage Pattern Casual riders</a:t>
            </a:r>
            <a:endParaRPr b="1" sz="235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5" y="1303750"/>
            <a:ext cx="3783900" cy="19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00" y="3212575"/>
            <a:ext cx="3783900" cy="19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525" y="1272887"/>
            <a:ext cx="3575825" cy="20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5819425" y="3574925"/>
            <a:ext cx="26826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Maximum Usage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Classic Bike	1700 sec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Docked Bike	4800 sec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Electric Bike 	1400 sec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120925" y="2746025"/>
            <a:ext cx="608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(Chart 3 a)										(Chart 3 b)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59000" y="4731600"/>
            <a:ext cx="90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(Chart 3 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