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88" d="100"/>
          <a:sy n="88" d="100"/>
        </p:scale>
        <p:origin x="80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002C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016" y="3333369"/>
            <a:ext cx="13104367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419" y="3296539"/>
            <a:ext cx="13497560" cy="445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"/>
            <a:ext cx="5485765" cy="82285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1425" y="6942810"/>
            <a:ext cx="389890" cy="3898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12534" y="769960"/>
            <a:ext cx="6828155" cy="3946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5"/>
              </a:spcBef>
            </a:pPr>
            <a:r>
              <a:rPr sz="6100" spc="-5" dirty="0"/>
              <a:t>Glucose Guru: A </a:t>
            </a:r>
            <a:r>
              <a:rPr sz="6100" dirty="0"/>
              <a:t> </a:t>
            </a:r>
            <a:r>
              <a:rPr sz="6100" spc="-5" dirty="0"/>
              <a:t>Machine Learning </a:t>
            </a:r>
            <a:r>
              <a:rPr sz="6100" dirty="0"/>
              <a:t> </a:t>
            </a:r>
            <a:r>
              <a:rPr sz="6100" spc="-5" dirty="0"/>
              <a:t>Project</a:t>
            </a:r>
            <a:r>
              <a:rPr sz="6100" spc="-10" dirty="0"/>
              <a:t> </a:t>
            </a:r>
            <a:r>
              <a:rPr sz="6100" spc="-5" dirty="0"/>
              <a:t>for</a:t>
            </a:r>
            <a:r>
              <a:rPr sz="6100" spc="-10" dirty="0"/>
              <a:t> </a:t>
            </a:r>
            <a:r>
              <a:rPr sz="6100" spc="-5" dirty="0"/>
              <a:t>Diabetes </a:t>
            </a:r>
            <a:r>
              <a:rPr sz="6100" spc="-1680" dirty="0"/>
              <a:t> </a:t>
            </a:r>
            <a:r>
              <a:rPr sz="6100" spc="-10" dirty="0"/>
              <a:t>Detection</a:t>
            </a:r>
            <a:endParaRPr sz="6100"/>
          </a:p>
        </p:txBody>
      </p:sp>
      <p:sp>
        <p:nvSpPr>
          <p:cNvPr id="5" name="object 5"/>
          <p:cNvSpPr txBox="1"/>
          <p:nvPr/>
        </p:nvSpPr>
        <p:spPr>
          <a:xfrm>
            <a:off x="6312534" y="5069281"/>
            <a:ext cx="7395209" cy="2248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5"/>
              </a:spcBef>
            </a:pP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Glucose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Guru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a machine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learning project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that aims to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accurately detect </a:t>
            </a:r>
            <a:r>
              <a:rPr sz="1850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detect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  <a:r>
              <a:rPr sz="18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Pima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Indians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dataset. </a:t>
            </a:r>
            <a:r>
              <a:rPr sz="1850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dataset.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involves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preprocessing, balancing,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cross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 validation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training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variety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of models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best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performing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one.</a:t>
            </a:r>
            <a:endParaRPr sz="1850">
              <a:latin typeface="Calibri"/>
              <a:cs typeface="Calibri"/>
            </a:endParaRPr>
          </a:p>
          <a:p>
            <a:pPr marL="527685">
              <a:lnSpc>
                <a:spcPts val="2500"/>
              </a:lnSpc>
            </a:pPr>
            <a:r>
              <a:rPr sz="2350" b="1" i="1" spc="5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350" b="1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b="1" i="1" spc="45" dirty="0">
                <a:solidFill>
                  <a:srgbClr val="FFFFFF"/>
                </a:solidFill>
                <a:latin typeface="Calibri"/>
                <a:cs typeface="Calibri"/>
              </a:rPr>
              <a:t>Isha</a:t>
            </a:r>
            <a:r>
              <a:rPr sz="2350" b="1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b="1" i="1" spc="45" dirty="0">
                <a:solidFill>
                  <a:srgbClr val="FFFFFF"/>
                </a:solidFill>
                <a:latin typeface="Calibri"/>
                <a:cs typeface="Calibri"/>
              </a:rPr>
              <a:t>Kaushik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514" y="2958211"/>
            <a:ext cx="2696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Thank</a:t>
            </a:r>
            <a:r>
              <a:rPr sz="4400" spc="-305" dirty="0"/>
              <a:t> </a:t>
            </a:r>
            <a:r>
              <a:rPr sz="4400" spc="-20" dirty="0"/>
              <a:t>You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190746" y="4229480"/>
            <a:ext cx="3038475" cy="959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Isha</a:t>
            </a:r>
            <a:r>
              <a:rPr sz="18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Kaushik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Enrollment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no.-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E23CSEU0920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"/>
            <a:ext cx="5485765" cy="82285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1095" y="784606"/>
            <a:ext cx="7079615" cy="1249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0"/>
              </a:spcBef>
              <a:tabLst>
                <a:tab pos="2773045" algn="l"/>
                <a:tab pos="3330575" algn="l"/>
                <a:tab pos="4166870" algn="l"/>
                <a:tab pos="5448300" algn="l"/>
              </a:tabLst>
            </a:pPr>
            <a:r>
              <a:rPr sz="3950" spc="-5" dirty="0"/>
              <a:t>Introdu</a:t>
            </a:r>
            <a:r>
              <a:rPr sz="3950" spc="5" dirty="0"/>
              <a:t>c</a:t>
            </a:r>
            <a:r>
              <a:rPr sz="3950" spc="-5" dirty="0"/>
              <a:t>tion</a:t>
            </a:r>
            <a:r>
              <a:rPr sz="3950" dirty="0"/>
              <a:t>	</a:t>
            </a:r>
            <a:r>
              <a:rPr sz="3950" spc="-5" dirty="0"/>
              <a:t>to</a:t>
            </a:r>
            <a:r>
              <a:rPr sz="3950" dirty="0"/>
              <a:t>	</a:t>
            </a:r>
            <a:r>
              <a:rPr sz="3950" spc="-5" dirty="0"/>
              <a:t>the</a:t>
            </a:r>
            <a:r>
              <a:rPr sz="3950" dirty="0"/>
              <a:t>	</a:t>
            </a:r>
            <a:r>
              <a:rPr sz="3950" spc="-5" dirty="0"/>
              <a:t>Pima</a:t>
            </a:r>
            <a:r>
              <a:rPr sz="3950" dirty="0"/>
              <a:t>	</a:t>
            </a:r>
            <a:r>
              <a:rPr sz="3950" spc="10" dirty="0"/>
              <a:t>I</a:t>
            </a:r>
            <a:r>
              <a:rPr sz="3950" spc="-5" dirty="0"/>
              <a:t>ndians  </a:t>
            </a:r>
            <a:r>
              <a:rPr sz="3950" spc="-10" dirty="0"/>
              <a:t>Dataset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6914515" y="2622930"/>
            <a:ext cx="23037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Diabetes </a:t>
            </a:r>
            <a:r>
              <a:rPr sz="1950" spc="-15" dirty="0">
                <a:solidFill>
                  <a:srgbClr val="FFFFFF"/>
                </a:solidFill>
                <a:latin typeface="Arial MT"/>
                <a:cs typeface="Arial MT"/>
              </a:rPr>
              <a:t>Prevalence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4515" y="3032277"/>
            <a:ext cx="2879725" cy="35375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815"/>
              </a:spcBef>
            </a:pP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6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16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alibri"/>
                <a:cs typeface="Calibri"/>
              </a:rPr>
              <a:t>768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6100"/>
              </a:lnSpc>
              <a:spcBef>
                <a:spcPts val="10"/>
              </a:spcBef>
            </a:pPr>
            <a:r>
              <a:rPr sz="1650" b="1" spc="10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650" b="1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values. </a:t>
            </a:r>
            <a:r>
              <a:rPr sz="1650" spc="-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individuals</a:t>
            </a:r>
            <a:r>
              <a:rPr sz="16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6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650" spc="-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75" dirty="0">
                <a:solidFill>
                  <a:srgbClr val="FFFFFF"/>
                </a:solidFill>
                <a:latin typeface="Calibri"/>
                <a:cs typeface="Calibri"/>
              </a:rPr>
              <a:t>females</a:t>
            </a:r>
            <a:r>
              <a:rPr sz="1650" b="1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5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5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95" dirty="0">
                <a:solidFill>
                  <a:srgbClr val="FFFFFF"/>
                </a:solidFill>
                <a:latin typeface="Calibri"/>
                <a:cs typeface="Calibri"/>
              </a:rPr>
              <a:t>Pima</a:t>
            </a:r>
            <a:r>
              <a:rPr sz="165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65" dirty="0">
                <a:solidFill>
                  <a:srgbClr val="FFFFFF"/>
                </a:solidFill>
                <a:latin typeface="Calibri"/>
                <a:cs typeface="Calibri"/>
              </a:rPr>
              <a:t>Indian </a:t>
            </a:r>
            <a:r>
              <a:rPr sz="165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75" dirty="0">
                <a:solidFill>
                  <a:srgbClr val="FFFFFF"/>
                </a:solidFill>
                <a:latin typeface="Calibri"/>
                <a:cs typeface="Calibri"/>
              </a:rPr>
              <a:t>heritage</a:t>
            </a:r>
            <a:r>
              <a:rPr sz="165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aged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3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r>
              <a:rPr sz="165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6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5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65" dirty="0">
                <a:solidFill>
                  <a:srgbClr val="FFFFFF"/>
                </a:solidFill>
                <a:latin typeface="Calibri"/>
                <a:cs typeface="Calibri"/>
              </a:rPr>
              <a:t>older</a:t>
            </a:r>
            <a:r>
              <a:rPr sz="1650" spc="65" dirty="0">
                <a:solidFill>
                  <a:srgbClr val="FFFFFF"/>
                </a:solidFill>
                <a:latin typeface="Calibri"/>
                <a:cs typeface="Calibri"/>
              </a:rPr>
              <a:t>.It</a:t>
            </a:r>
            <a:r>
              <a:rPr sz="16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6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slightly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105" dirty="0">
                <a:solidFill>
                  <a:srgbClr val="FFFFFF"/>
                </a:solidFill>
                <a:latin typeface="Calibri"/>
                <a:cs typeface="Calibri"/>
              </a:rPr>
              <a:t>imbalanced</a:t>
            </a:r>
            <a:r>
              <a:rPr sz="1650" spc="10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5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 approximately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45" dirty="0">
                <a:solidFill>
                  <a:srgbClr val="FFFFFF"/>
                </a:solidFill>
                <a:latin typeface="Calibri"/>
                <a:cs typeface="Calibri"/>
              </a:rPr>
              <a:t>65%</a:t>
            </a:r>
            <a:r>
              <a:rPr sz="1650" b="1" spc="95" dirty="0">
                <a:solidFill>
                  <a:srgbClr val="FFFFFF"/>
                </a:solidFill>
                <a:latin typeface="Calibri"/>
                <a:cs typeface="Calibri"/>
              </a:rPr>
              <a:t> non-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50" b="1" spc="70" dirty="0">
                <a:solidFill>
                  <a:srgbClr val="FFFFFF"/>
                </a:solidFill>
                <a:latin typeface="Calibri"/>
                <a:cs typeface="Calibri"/>
              </a:rPr>
              <a:t>diabetic</a:t>
            </a:r>
            <a:r>
              <a:rPr sz="165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25" dirty="0">
                <a:solidFill>
                  <a:srgbClr val="FFFFFF"/>
                </a:solidFill>
                <a:latin typeface="Calibri"/>
                <a:cs typeface="Calibri"/>
              </a:rPr>
              <a:t>(0)</a:t>
            </a:r>
            <a:r>
              <a:rPr sz="165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40" dirty="0">
                <a:solidFill>
                  <a:srgbClr val="FFFFFF"/>
                </a:solidFill>
                <a:latin typeface="Calibri"/>
                <a:cs typeface="Calibri"/>
              </a:rPr>
              <a:t>35%</a:t>
            </a:r>
            <a:r>
              <a:rPr sz="1650" b="1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b="1" spc="60" dirty="0">
                <a:solidFill>
                  <a:srgbClr val="FFFFFF"/>
                </a:solidFill>
                <a:latin typeface="Calibri"/>
                <a:cs typeface="Calibri"/>
              </a:rPr>
              <a:t>diabetic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b="1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r>
              <a:rPr sz="1650" b="1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Calibri"/>
                <a:cs typeface="Calibri"/>
              </a:rPr>
              <a:t>samples.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Clean</a:t>
            </a:r>
            <a:r>
              <a:rPr sz="19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9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15" dirty="0">
                <a:solidFill>
                  <a:srgbClr val="FFFFFF"/>
                </a:solidFill>
                <a:latin typeface="Arial MT"/>
                <a:cs typeface="Arial MT"/>
              </a:rPr>
              <a:t>Preprocessed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6689" y="2622930"/>
            <a:ext cx="214820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195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6689" y="3033801"/>
            <a:ext cx="2873375" cy="2077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dataset contains eight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Calibri"/>
                <a:cs typeface="Calibri"/>
              </a:rPr>
              <a:t>clinical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as glucose </a:t>
            </a:r>
            <a:r>
              <a:rPr sz="1650" spc="-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concentration,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blood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pressure,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 BMI, </a:t>
            </a:r>
            <a:r>
              <a:rPr sz="1650" spc="25" dirty="0">
                <a:solidFill>
                  <a:srgbClr val="FFFFFF"/>
                </a:solidFill>
                <a:latin typeface="Calibri"/>
                <a:cs typeface="Calibri"/>
              </a:rPr>
              <a:t>insulin levels,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age,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more,</a:t>
            </a:r>
            <a:r>
              <a:rPr sz="16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serve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predictors </a:t>
            </a:r>
            <a:r>
              <a:rPr sz="1650" spc="-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  <a:r>
              <a:rPr sz="1650" spc="25" dirty="0">
                <a:solidFill>
                  <a:srgbClr val="FFFFFF"/>
                </a:solidFill>
                <a:latin typeface="Calibri"/>
                <a:cs typeface="Calibri"/>
              </a:rPr>
              <a:t> diagnosis.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4515" y="6657238"/>
            <a:ext cx="6807834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6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well-organised,</a:t>
            </a:r>
            <a:r>
              <a:rPr sz="16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6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16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values,</a:t>
            </a:r>
            <a:r>
              <a:rPr sz="16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includes</a:t>
            </a:r>
            <a:r>
              <a:rPr sz="16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1650" spc="-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measured</a:t>
            </a:r>
            <a:r>
              <a:rPr sz="16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quantitatively,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sz="1650" spc="25" dirty="0">
                <a:solidFill>
                  <a:srgbClr val="FFFFFF"/>
                </a:solidFill>
                <a:latin typeface="Calibri"/>
                <a:cs typeface="Calibri"/>
              </a:rPr>
              <a:t> reliability</a:t>
            </a:r>
            <a:r>
              <a:rPr sz="16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tasks.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22365" y="2634614"/>
            <a:ext cx="502920" cy="502920"/>
            <a:chOff x="6222365" y="2634614"/>
            <a:chExt cx="502920" cy="502920"/>
          </a:xfrm>
        </p:grpSpPr>
        <p:sp>
          <p:nvSpPr>
            <p:cNvPr id="10" name="object 10"/>
            <p:cNvSpPr/>
            <p:nvPr/>
          </p:nvSpPr>
          <p:spPr>
            <a:xfrm>
              <a:off x="6233795" y="2646044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40029" y="0"/>
                  </a:moveTo>
                  <a:lnTo>
                    <a:pt x="191769" y="4444"/>
                  </a:lnTo>
                  <a:lnTo>
                    <a:pt x="146684" y="18414"/>
                  </a:lnTo>
                  <a:lnTo>
                    <a:pt x="106044" y="40639"/>
                  </a:lnTo>
                  <a:lnTo>
                    <a:pt x="70484" y="69850"/>
                  </a:lnTo>
                  <a:lnTo>
                    <a:pt x="41275" y="105409"/>
                  </a:lnTo>
                  <a:lnTo>
                    <a:pt x="19050" y="146050"/>
                  </a:lnTo>
                  <a:lnTo>
                    <a:pt x="5079" y="191134"/>
                  </a:lnTo>
                  <a:lnTo>
                    <a:pt x="0" y="240029"/>
                  </a:lnTo>
                  <a:lnTo>
                    <a:pt x="5079" y="288289"/>
                  </a:lnTo>
                  <a:lnTo>
                    <a:pt x="19050" y="333375"/>
                  </a:lnTo>
                  <a:lnTo>
                    <a:pt x="41275" y="374014"/>
                  </a:lnTo>
                  <a:lnTo>
                    <a:pt x="70484" y="409575"/>
                  </a:lnTo>
                  <a:lnTo>
                    <a:pt x="106044" y="438784"/>
                  </a:lnTo>
                  <a:lnTo>
                    <a:pt x="146684" y="461009"/>
                  </a:lnTo>
                  <a:lnTo>
                    <a:pt x="191769" y="474979"/>
                  </a:lnTo>
                  <a:lnTo>
                    <a:pt x="240029" y="480059"/>
                  </a:lnTo>
                  <a:lnTo>
                    <a:pt x="288289" y="474979"/>
                  </a:lnTo>
                  <a:lnTo>
                    <a:pt x="333375" y="461009"/>
                  </a:lnTo>
                  <a:lnTo>
                    <a:pt x="374650" y="438784"/>
                  </a:lnTo>
                  <a:lnTo>
                    <a:pt x="409575" y="409575"/>
                  </a:lnTo>
                  <a:lnTo>
                    <a:pt x="439420" y="374014"/>
                  </a:lnTo>
                  <a:lnTo>
                    <a:pt x="461009" y="333375"/>
                  </a:lnTo>
                  <a:lnTo>
                    <a:pt x="475614" y="288289"/>
                  </a:lnTo>
                  <a:lnTo>
                    <a:pt x="480059" y="240029"/>
                  </a:lnTo>
                  <a:lnTo>
                    <a:pt x="475614" y="191134"/>
                  </a:lnTo>
                  <a:lnTo>
                    <a:pt x="461009" y="146050"/>
                  </a:lnTo>
                  <a:lnTo>
                    <a:pt x="439420" y="105409"/>
                  </a:lnTo>
                  <a:lnTo>
                    <a:pt x="409575" y="69850"/>
                  </a:lnTo>
                  <a:lnTo>
                    <a:pt x="374650" y="40639"/>
                  </a:lnTo>
                  <a:lnTo>
                    <a:pt x="333375" y="18414"/>
                  </a:lnTo>
                  <a:lnTo>
                    <a:pt x="288289" y="4444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3795" y="2646044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240029"/>
                  </a:moveTo>
                  <a:lnTo>
                    <a:pt x="5079" y="191134"/>
                  </a:lnTo>
                  <a:lnTo>
                    <a:pt x="19050" y="146050"/>
                  </a:lnTo>
                  <a:lnTo>
                    <a:pt x="41275" y="105409"/>
                  </a:lnTo>
                  <a:lnTo>
                    <a:pt x="70484" y="69850"/>
                  </a:lnTo>
                  <a:lnTo>
                    <a:pt x="106044" y="40639"/>
                  </a:lnTo>
                  <a:lnTo>
                    <a:pt x="146684" y="18414"/>
                  </a:lnTo>
                  <a:lnTo>
                    <a:pt x="191769" y="4444"/>
                  </a:lnTo>
                  <a:lnTo>
                    <a:pt x="240029" y="0"/>
                  </a:lnTo>
                  <a:lnTo>
                    <a:pt x="288289" y="4444"/>
                  </a:lnTo>
                  <a:lnTo>
                    <a:pt x="333375" y="18414"/>
                  </a:lnTo>
                  <a:lnTo>
                    <a:pt x="374650" y="40639"/>
                  </a:lnTo>
                  <a:lnTo>
                    <a:pt x="409575" y="69850"/>
                  </a:lnTo>
                  <a:lnTo>
                    <a:pt x="439420" y="105409"/>
                  </a:lnTo>
                  <a:lnTo>
                    <a:pt x="461009" y="146050"/>
                  </a:lnTo>
                  <a:lnTo>
                    <a:pt x="475614" y="191134"/>
                  </a:lnTo>
                  <a:lnTo>
                    <a:pt x="480059" y="240029"/>
                  </a:lnTo>
                  <a:lnTo>
                    <a:pt x="475614" y="288289"/>
                  </a:lnTo>
                  <a:lnTo>
                    <a:pt x="461009" y="333375"/>
                  </a:lnTo>
                  <a:lnTo>
                    <a:pt x="439420" y="374014"/>
                  </a:lnTo>
                  <a:lnTo>
                    <a:pt x="409575" y="409575"/>
                  </a:lnTo>
                  <a:lnTo>
                    <a:pt x="374650" y="438784"/>
                  </a:lnTo>
                  <a:lnTo>
                    <a:pt x="333375" y="461009"/>
                  </a:lnTo>
                  <a:lnTo>
                    <a:pt x="288289" y="474979"/>
                  </a:lnTo>
                  <a:lnTo>
                    <a:pt x="240029" y="480059"/>
                  </a:lnTo>
                  <a:lnTo>
                    <a:pt x="191769" y="474979"/>
                  </a:lnTo>
                  <a:lnTo>
                    <a:pt x="146684" y="461009"/>
                  </a:lnTo>
                  <a:lnTo>
                    <a:pt x="106044" y="438784"/>
                  </a:lnTo>
                  <a:lnTo>
                    <a:pt x="70484" y="409575"/>
                  </a:lnTo>
                  <a:lnTo>
                    <a:pt x="41275" y="374014"/>
                  </a:lnTo>
                  <a:lnTo>
                    <a:pt x="19050" y="333375"/>
                  </a:lnTo>
                  <a:lnTo>
                    <a:pt x="5079" y="288289"/>
                  </a:lnTo>
                  <a:lnTo>
                    <a:pt x="0" y="240029"/>
                  </a:lnTo>
                  <a:close/>
                </a:path>
              </a:pathLst>
            </a:custGeom>
            <a:ln w="22860">
              <a:solidFill>
                <a:srgbClr val="F0B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71971" y="2651886"/>
            <a:ext cx="20320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9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3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54284" y="2635250"/>
            <a:ext cx="502920" cy="502920"/>
            <a:chOff x="10154284" y="2635250"/>
            <a:chExt cx="502920" cy="502920"/>
          </a:xfrm>
        </p:grpSpPr>
        <p:sp>
          <p:nvSpPr>
            <p:cNvPr id="14" name="object 14"/>
            <p:cNvSpPr/>
            <p:nvPr/>
          </p:nvSpPr>
          <p:spPr>
            <a:xfrm>
              <a:off x="10165714" y="2646679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40029" y="0"/>
                  </a:moveTo>
                  <a:lnTo>
                    <a:pt x="191769" y="5080"/>
                  </a:lnTo>
                  <a:lnTo>
                    <a:pt x="146684" y="19050"/>
                  </a:lnTo>
                  <a:lnTo>
                    <a:pt x="106044" y="41275"/>
                  </a:lnTo>
                  <a:lnTo>
                    <a:pt x="70484" y="70485"/>
                  </a:lnTo>
                  <a:lnTo>
                    <a:pt x="41275" y="106045"/>
                  </a:lnTo>
                  <a:lnTo>
                    <a:pt x="19050" y="146685"/>
                  </a:lnTo>
                  <a:lnTo>
                    <a:pt x="5079" y="191770"/>
                  </a:lnTo>
                  <a:lnTo>
                    <a:pt x="0" y="240030"/>
                  </a:lnTo>
                  <a:lnTo>
                    <a:pt x="5079" y="288925"/>
                  </a:lnTo>
                  <a:lnTo>
                    <a:pt x="19050" y="334010"/>
                  </a:lnTo>
                  <a:lnTo>
                    <a:pt x="41275" y="374650"/>
                  </a:lnTo>
                  <a:lnTo>
                    <a:pt x="70484" y="410210"/>
                  </a:lnTo>
                  <a:lnTo>
                    <a:pt x="106044" y="439420"/>
                  </a:lnTo>
                  <a:lnTo>
                    <a:pt x="146684" y="461645"/>
                  </a:lnTo>
                  <a:lnTo>
                    <a:pt x="191769" y="475615"/>
                  </a:lnTo>
                  <a:lnTo>
                    <a:pt x="240029" y="480060"/>
                  </a:lnTo>
                  <a:lnTo>
                    <a:pt x="288289" y="475615"/>
                  </a:lnTo>
                  <a:lnTo>
                    <a:pt x="333375" y="461645"/>
                  </a:lnTo>
                  <a:lnTo>
                    <a:pt x="374650" y="439420"/>
                  </a:lnTo>
                  <a:lnTo>
                    <a:pt x="409575" y="410210"/>
                  </a:lnTo>
                  <a:lnTo>
                    <a:pt x="439419" y="374650"/>
                  </a:lnTo>
                  <a:lnTo>
                    <a:pt x="461009" y="334010"/>
                  </a:lnTo>
                  <a:lnTo>
                    <a:pt x="475614" y="288925"/>
                  </a:lnTo>
                  <a:lnTo>
                    <a:pt x="480059" y="240030"/>
                  </a:lnTo>
                  <a:lnTo>
                    <a:pt x="475614" y="191770"/>
                  </a:lnTo>
                  <a:lnTo>
                    <a:pt x="461009" y="146685"/>
                  </a:lnTo>
                  <a:lnTo>
                    <a:pt x="439419" y="106045"/>
                  </a:lnTo>
                  <a:lnTo>
                    <a:pt x="409575" y="70485"/>
                  </a:lnTo>
                  <a:lnTo>
                    <a:pt x="374650" y="41275"/>
                  </a:lnTo>
                  <a:lnTo>
                    <a:pt x="333375" y="19050"/>
                  </a:lnTo>
                  <a:lnTo>
                    <a:pt x="288289" y="5080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65714" y="2646679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240030"/>
                  </a:moveTo>
                  <a:lnTo>
                    <a:pt x="5079" y="191770"/>
                  </a:lnTo>
                  <a:lnTo>
                    <a:pt x="19050" y="146685"/>
                  </a:lnTo>
                  <a:lnTo>
                    <a:pt x="41275" y="106045"/>
                  </a:lnTo>
                  <a:lnTo>
                    <a:pt x="70484" y="70485"/>
                  </a:lnTo>
                  <a:lnTo>
                    <a:pt x="106044" y="41275"/>
                  </a:lnTo>
                  <a:lnTo>
                    <a:pt x="146684" y="19050"/>
                  </a:lnTo>
                  <a:lnTo>
                    <a:pt x="191769" y="5080"/>
                  </a:lnTo>
                  <a:lnTo>
                    <a:pt x="240029" y="0"/>
                  </a:lnTo>
                  <a:lnTo>
                    <a:pt x="288289" y="5080"/>
                  </a:lnTo>
                  <a:lnTo>
                    <a:pt x="333375" y="19050"/>
                  </a:lnTo>
                  <a:lnTo>
                    <a:pt x="374650" y="41275"/>
                  </a:lnTo>
                  <a:lnTo>
                    <a:pt x="409575" y="70485"/>
                  </a:lnTo>
                  <a:lnTo>
                    <a:pt x="439419" y="106045"/>
                  </a:lnTo>
                  <a:lnTo>
                    <a:pt x="461009" y="146685"/>
                  </a:lnTo>
                  <a:lnTo>
                    <a:pt x="475614" y="191770"/>
                  </a:lnTo>
                  <a:lnTo>
                    <a:pt x="480059" y="240030"/>
                  </a:lnTo>
                  <a:lnTo>
                    <a:pt x="475614" y="288925"/>
                  </a:lnTo>
                  <a:lnTo>
                    <a:pt x="461009" y="334010"/>
                  </a:lnTo>
                  <a:lnTo>
                    <a:pt x="439419" y="374650"/>
                  </a:lnTo>
                  <a:lnTo>
                    <a:pt x="409575" y="410210"/>
                  </a:lnTo>
                  <a:lnTo>
                    <a:pt x="374650" y="439420"/>
                  </a:lnTo>
                  <a:lnTo>
                    <a:pt x="333375" y="461645"/>
                  </a:lnTo>
                  <a:lnTo>
                    <a:pt x="288289" y="475615"/>
                  </a:lnTo>
                  <a:lnTo>
                    <a:pt x="240029" y="480060"/>
                  </a:lnTo>
                  <a:lnTo>
                    <a:pt x="191769" y="475615"/>
                  </a:lnTo>
                  <a:lnTo>
                    <a:pt x="146684" y="461645"/>
                  </a:lnTo>
                  <a:lnTo>
                    <a:pt x="106044" y="439420"/>
                  </a:lnTo>
                  <a:lnTo>
                    <a:pt x="70484" y="410210"/>
                  </a:lnTo>
                  <a:lnTo>
                    <a:pt x="41275" y="374650"/>
                  </a:lnTo>
                  <a:lnTo>
                    <a:pt x="19050" y="334010"/>
                  </a:lnTo>
                  <a:lnTo>
                    <a:pt x="5079" y="288925"/>
                  </a:lnTo>
                  <a:lnTo>
                    <a:pt x="0" y="240030"/>
                  </a:lnTo>
                  <a:close/>
                </a:path>
              </a:pathLst>
            </a:custGeom>
            <a:ln w="22859">
              <a:solidFill>
                <a:srgbClr val="D5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04144" y="2650362"/>
            <a:ext cx="20320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9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3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22365" y="6257290"/>
            <a:ext cx="502920" cy="502920"/>
            <a:chOff x="6222365" y="6257290"/>
            <a:chExt cx="502920" cy="502920"/>
          </a:xfrm>
        </p:grpSpPr>
        <p:sp>
          <p:nvSpPr>
            <p:cNvPr id="18" name="object 18"/>
            <p:cNvSpPr/>
            <p:nvPr/>
          </p:nvSpPr>
          <p:spPr>
            <a:xfrm>
              <a:off x="6233795" y="6268720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59">
                  <a:moveTo>
                    <a:pt x="240029" y="0"/>
                  </a:moveTo>
                  <a:lnTo>
                    <a:pt x="191769" y="5079"/>
                  </a:lnTo>
                  <a:lnTo>
                    <a:pt x="146684" y="19049"/>
                  </a:lnTo>
                  <a:lnTo>
                    <a:pt x="106044" y="41274"/>
                  </a:lnTo>
                  <a:lnTo>
                    <a:pt x="70484" y="70484"/>
                  </a:lnTo>
                  <a:lnTo>
                    <a:pt x="41275" y="106044"/>
                  </a:lnTo>
                  <a:lnTo>
                    <a:pt x="19050" y="146684"/>
                  </a:lnTo>
                  <a:lnTo>
                    <a:pt x="5079" y="191769"/>
                  </a:lnTo>
                  <a:lnTo>
                    <a:pt x="0" y="240029"/>
                  </a:lnTo>
                  <a:lnTo>
                    <a:pt x="5079" y="288289"/>
                  </a:lnTo>
                  <a:lnTo>
                    <a:pt x="19050" y="333374"/>
                  </a:lnTo>
                  <a:lnTo>
                    <a:pt x="41275" y="374649"/>
                  </a:lnTo>
                  <a:lnTo>
                    <a:pt x="70484" y="410209"/>
                  </a:lnTo>
                  <a:lnTo>
                    <a:pt x="106044" y="439419"/>
                  </a:lnTo>
                  <a:lnTo>
                    <a:pt x="146684" y="461644"/>
                  </a:lnTo>
                  <a:lnTo>
                    <a:pt x="191769" y="475614"/>
                  </a:lnTo>
                  <a:lnTo>
                    <a:pt x="240029" y="480059"/>
                  </a:lnTo>
                  <a:lnTo>
                    <a:pt x="288289" y="475614"/>
                  </a:lnTo>
                  <a:lnTo>
                    <a:pt x="333375" y="461644"/>
                  </a:lnTo>
                  <a:lnTo>
                    <a:pt x="374650" y="439419"/>
                  </a:lnTo>
                  <a:lnTo>
                    <a:pt x="409575" y="410209"/>
                  </a:lnTo>
                  <a:lnTo>
                    <a:pt x="439420" y="374649"/>
                  </a:lnTo>
                  <a:lnTo>
                    <a:pt x="461009" y="333374"/>
                  </a:lnTo>
                  <a:lnTo>
                    <a:pt x="475614" y="288289"/>
                  </a:lnTo>
                  <a:lnTo>
                    <a:pt x="480059" y="240029"/>
                  </a:lnTo>
                  <a:lnTo>
                    <a:pt x="475614" y="191769"/>
                  </a:lnTo>
                  <a:lnTo>
                    <a:pt x="461009" y="146684"/>
                  </a:lnTo>
                  <a:lnTo>
                    <a:pt x="439420" y="106044"/>
                  </a:lnTo>
                  <a:lnTo>
                    <a:pt x="409575" y="70484"/>
                  </a:lnTo>
                  <a:lnTo>
                    <a:pt x="374650" y="41274"/>
                  </a:lnTo>
                  <a:lnTo>
                    <a:pt x="333375" y="19049"/>
                  </a:lnTo>
                  <a:lnTo>
                    <a:pt x="288289" y="5079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3795" y="6268720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59">
                  <a:moveTo>
                    <a:pt x="0" y="240029"/>
                  </a:moveTo>
                  <a:lnTo>
                    <a:pt x="5079" y="191769"/>
                  </a:lnTo>
                  <a:lnTo>
                    <a:pt x="19050" y="146684"/>
                  </a:lnTo>
                  <a:lnTo>
                    <a:pt x="41275" y="106044"/>
                  </a:lnTo>
                  <a:lnTo>
                    <a:pt x="70484" y="70484"/>
                  </a:lnTo>
                  <a:lnTo>
                    <a:pt x="106044" y="41274"/>
                  </a:lnTo>
                  <a:lnTo>
                    <a:pt x="146684" y="19049"/>
                  </a:lnTo>
                  <a:lnTo>
                    <a:pt x="191769" y="5079"/>
                  </a:lnTo>
                  <a:lnTo>
                    <a:pt x="240029" y="0"/>
                  </a:lnTo>
                  <a:lnTo>
                    <a:pt x="288289" y="5079"/>
                  </a:lnTo>
                  <a:lnTo>
                    <a:pt x="333375" y="19049"/>
                  </a:lnTo>
                  <a:lnTo>
                    <a:pt x="374650" y="41274"/>
                  </a:lnTo>
                  <a:lnTo>
                    <a:pt x="409575" y="70484"/>
                  </a:lnTo>
                  <a:lnTo>
                    <a:pt x="439420" y="106044"/>
                  </a:lnTo>
                  <a:lnTo>
                    <a:pt x="461009" y="146684"/>
                  </a:lnTo>
                  <a:lnTo>
                    <a:pt x="475614" y="191769"/>
                  </a:lnTo>
                  <a:lnTo>
                    <a:pt x="480059" y="240029"/>
                  </a:lnTo>
                  <a:lnTo>
                    <a:pt x="475614" y="288289"/>
                  </a:lnTo>
                  <a:lnTo>
                    <a:pt x="461009" y="333374"/>
                  </a:lnTo>
                  <a:lnTo>
                    <a:pt x="439420" y="374649"/>
                  </a:lnTo>
                  <a:lnTo>
                    <a:pt x="409575" y="410209"/>
                  </a:lnTo>
                  <a:lnTo>
                    <a:pt x="374650" y="439419"/>
                  </a:lnTo>
                  <a:lnTo>
                    <a:pt x="333375" y="461644"/>
                  </a:lnTo>
                  <a:lnTo>
                    <a:pt x="288289" y="475614"/>
                  </a:lnTo>
                  <a:lnTo>
                    <a:pt x="240029" y="480059"/>
                  </a:lnTo>
                  <a:lnTo>
                    <a:pt x="191769" y="475614"/>
                  </a:lnTo>
                  <a:lnTo>
                    <a:pt x="146684" y="461644"/>
                  </a:lnTo>
                  <a:lnTo>
                    <a:pt x="106044" y="439419"/>
                  </a:lnTo>
                  <a:lnTo>
                    <a:pt x="70484" y="410209"/>
                  </a:lnTo>
                  <a:lnTo>
                    <a:pt x="41275" y="374649"/>
                  </a:lnTo>
                  <a:lnTo>
                    <a:pt x="19050" y="333374"/>
                  </a:lnTo>
                  <a:lnTo>
                    <a:pt x="5079" y="288289"/>
                  </a:lnTo>
                  <a:lnTo>
                    <a:pt x="0" y="240029"/>
                  </a:lnTo>
                  <a:close/>
                </a:path>
              </a:pathLst>
            </a:custGeom>
            <a:ln w="22859">
              <a:solidFill>
                <a:srgbClr val="DD78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71971" y="6276594"/>
            <a:ext cx="20320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9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975" y="1671955"/>
            <a:ext cx="9243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Data</a:t>
            </a:r>
            <a:r>
              <a:rPr sz="4400" spc="-175" dirty="0"/>
              <a:t> </a:t>
            </a:r>
            <a:r>
              <a:rPr sz="4400" dirty="0"/>
              <a:t>Preprocessing</a:t>
            </a:r>
            <a:r>
              <a:rPr sz="4400" spc="-190" dirty="0"/>
              <a:t> </a:t>
            </a:r>
            <a:r>
              <a:rPr sz="4400" spc="-5" dirty="0"/>
              <a:t>and</a:t>
            </a:r>
            <a:r>
              <a:rPr sz="4400" spc="-165" dirty="0"/>
              <a:t> </a:t>
            </a:r>
            <a:r>
              <a:rPr sz="4400" spc="-10" dirty="0"/>
              <a:t>Visualisation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3975" y="2996311"/>
            <a:ext cx="1956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Inspecting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975" y="3555568"/>
            <a:ext cx="34556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100"/>
              </a:spcBef>
            </a:pP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Upon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inspecting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dataset, </a:t>
            </a:r>
            <a:r>
              <a:rPr sz="1850" spc="5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8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duplicate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null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sz="18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nti</a:t>
            </a:r>
            <a:r>
              <a:rPr sz="185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50" spc="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iti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y,</a:t>
            </a:r>
            <a:r>
              <a:rPr sz="18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5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850" spc="2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rs 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detected.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319" y="2996311"/>
            <a:ext cx="2291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Balancing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319" y="3555568"/>
            <a:ext cx="3884295" cy="231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5"/>
              </a:spcBef>
            </a:pP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dataset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imbalanced,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comprising </a:t>
            </a:r>
            <a:r>
              <a:rPr sz="1850" spc="55" dirty="0">
                <a:solidFill>
                  <a:srgbClr val="FFFFFF"/>
                </a:solidFill>
                <a:latin typeface="Calibri"/>
                <a:cs typeface="Calibri"/>
              </a:rPr>
              <a:t>65%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non-diabetic patients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50" spc="55" dirty="0">
                <a:solidFill>
                  <a:srgbClr val="FFFFFF"/>
                </a:solidFill>
                <a:latin typeface="Calibri"/>
                <a:cs typeface="Calibri"/>
              </a:rPr>
              <a:t>35%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diabetic patients.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sz="1850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imbalance,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SMOTE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(Synthetic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Minority</a:t>
            </a:r>
            <a:r>
              <a:rPr sz="18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Oversampling</a:t>
            </a:r>
            <a:r>
              <a:rPr sz="18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Technique)</a:t>
            </a:r>
            <a:r>
              <a:rPr sz="18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1850" spc="-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8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balanced</a:t>
            </a:r>
            <a:r>
              <a:rPr sz="18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dataset.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6756" y="2996311"/>
            <a:ext cx="1578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Visualisation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6756" y="3555568"/>
            <a:ext cx="37471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100"/>
              </a:spcBef>
            </a:pP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Exploratory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analysis 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conducted using various 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visualisation </a:t>
            </a:r>
            <a:r>
              <a:rPr sz="1850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techniques</a:t>
            </a:r>
            <a:r>
              <a:rPr sz="18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18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"/>
            <a:ext cx="5485765" cy="82285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9195" y="534974"/>
            <a:ext cx="7174865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4150" dirty="0"/>
              <a:t>SMOTE</a:t>
            </a:r>
            <a:r>
              <a:rPr sz="4150" spc="-180" dirty="0"/>
              <a:t> </a:t>
            </a:r>
            <a:r>
              <a:rPr sz="4150" dirty="0"/>
              <a:t>Technique</a:t>
            </a:r>
            <a:r>
              <a:rPr sz="4150" spc="-185" dirty="0"/>
              <a:t> </a:t>
            </a:r>
            <a:r>
              <a:rPr sz="4150" dirty="0"/>
              <a:t>for</a:t>
            </a:r>
            <a:r>
              <a:rPr sz="4150" spc="-160" dirty="0"/>
              <a:t> </a:t>
            </a:r>
            <a:r>
              <a:rPr sz="4150" spc="-5" dirty="0"/>
              <a:t>Dataset </a:t>
            </a:r>
            <a:r>
              <a:rPr sz="4150" spc="-1140" dirty="0"/>
              <a:t> </a:t>
            </a:r>
            <a:r>
              <a:rPr sz="4150" spc="-15" dirty="0"/>
              <a:t>Balancing</a:t>
            </a:r>
            <a:endParaRPr sz="4150"/>
          </a:p>
        </p:txBody>
      </p:sp>
      <p:sp>
        <p:nvSpPr>
          <p:cNvPr id="4" name="object 4"/>
          <p:cNvSpPr txBox="1"/>
          <p:nvPr/>
        </p:nvSpPr>
        <p:spPr>
          <a:xfrm>
            <a:off x="7828915" y="2472055"/>
            <a:ext cx="2327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Imbalanced</a:t>
            </a:r>
            <a:r>
              <a:rPr sz="205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8915" y="2906699"/>
            <a:ext cx="554609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100"/>
              </a:spcBef>
            </a:pP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25" dirty="0">
                <a:solidFill>
                  <a:srgbClr val="FFFFFF"/>
                </a:solidFill>
                <a:latin typeface="Calibri"/>
                <a:cs typeface="Calibri"/>
              </a:rPr>
              <a:t>original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25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25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imbalance,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750" spc="-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fewer</a:t>
            </a:r>
            <a:r>
              <a:rPr sz="17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17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sz="17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(diabetes) </a:t>
            </a:r>
            <a:r>
              <a:rPr sz="1750" spc="2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8915" y="4325492"/>
            <a:ext cx="21247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80" dirty="0">
                <a:solidFill>
                  <a:srgbClr val="FFFFFF"/>
                </a:solidFill>
                <a:latin typeface="Arial MT"/>
                <a:cs typeface="Arial MT"/>
              </a:rPr>
              <a:t>SMOTE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70" dirty="0">
                <a:solidFill>
                  <a:srgbClr val="FFFFFF"/>
                </a:solidFill>
                <a:latin typeface="Arial MT"/>
                <a:cs typeface="Arial MT"/>
              </a:rPr>
              <a:t>Technique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8915" y="4759757"/>
            <a:ext cx="527558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750" spc="45" dirty="0">
                <a:solidFill>
                  <a:srgbClr val="FFFFFF"/>
                </a:solidFill>
                <a:latin typeface="Calibri"/>
                <a:cs typeface="Calibri"/>
              </a:rPr>
              <a:t>SMOTE</a:t>
            </a:r>
            <a:r>
              <a:rPr sz="17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4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7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7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generate</a:t>
            </a:r>
            <a:r>
              <a:rPr sz="17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synthetic</a:t>
            </a:r>
            <a:r>
              <a:rPr sz="17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r>
              <a:rPr sz="17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50" spc="-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minority</a:t>
            </a:r>
            <a:r>
              <a:rPr sz="1750" spc="25" dirty="0">
                <a:solidFill>
                  <a:srgbClr val="FFFFFF"/>
                </a:solidFill>
                <a:latin typeface="Calibri"/>
                <a:cs typeface="Calibri"/>
              </a:rPr>
              <a:t> class,</a:t>
            </a:r>
            <a:r>
              <a:rPr sz="17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balancing</a:t>
            </a:r>
            <a:r>
              <a:rPr sz="17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dataset.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8915" y="6180582"/>
            <a:ext cx="266509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" dirty="0">
                <a:solidFill>
                  <a:srgbClr val="FFFFFF"/>
                </a:solidFill>
                <a:latin typeface="Arial MT"/>
                <a:cs typeface="Arial MT"/>
              </a:rPr>
              <a:t>Improved</a:t>
            </a:r>
            <a:r>
              <a:rPr sz="2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8915" y="6617004"/>
            <a:ext cx="5464810" cy="73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95"/>
              </a:spcBef>
            </a:pP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balanced</a:t>
            </a:r>
            <a:r>
              <a:rPr sz="17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7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led</a:t>
            </a:r>
            <a:r>
              <a:rPr sz="17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7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50" spc="-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7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7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Calibri"/>
                <a:cs typeface="Calibri"/>
              </a:rPr>
              <a:t>models.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44284" y="2273300"/>
            <a:ext cx="1269365" cy="5336540"/>
            <a:chOff x="6344284" y="2273300"/>
            <a:chExt cx="1269365" cy="5336540"/>
          </a:xfrm>
        </p:grpSpPr>
        <p:sp>
          <p:nvSpPr>
            <p:cNvPr id="11" name="object 11"/>
            <p:cNvSpPr/>
            <p:nvPr/>
          </p:nvSpPr>
          <p:spPr>
            <a:xfrm>
              <a:off x="6592569" y="2273300"/>
              <a:ext cx="30480" cy="5336540"/>
            </a:xfrm>
            <a:custGeom>
              <a:avLst/>
              <a:gdLst/>
              <a:ahLst/>
              <a:cxnLst/>
              <a:rect l="l" t="t" r="r" b="b"/>
              <a:pathLst>
                <a:path w="30479" h="5336540">
                  <a:moveTo>
                    <a:pt x="24129" y="0"/>
                  </a:moveTo>
                  <a:lnTo>
                    <a:pt x="6984" y="0"/>
                  </a:lnTo>
                  <a:lnTo>
                    <a:pt x="0" y="6350"/>
                  </a:lnTo>
                  <a:lnTo>
                    <a:pt x="0" y="5330190"/>
                  </a:lnTo>
                  <a:lnTo>
                    <a:pt x="6984" y="5336540"/>
                  </a:lnTo>
                  <a:lnTo>
                    <a:pt x="24129" y="5336540"/>
                  </a:lnTo>
                  <a:lnTo>
                    <a:pt x="30479" y="5330190"/>
                  </a:lnTo>
                  <a:lnTo>
                    <a:pt x="30479" y="635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FFFFFF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8789" y="2762250"/>
              <a:ext cx="784860" cy="30480"/>
            </a:xfrm>
            <a:custGeom>
              <a:avLst/>
              <a:gdLst/>
              <a:ahLst/>
              <a:cxnLst/>
              <a:rect l="l" t="t" r="r" b="b"/>
              <a:pathLst>
                <a:path w="784859" h="30480">
                  <a:moveTo>
                    <a:pt x="778509" y="0"/>
                  </a:moveTo>
                  <a:lnTo>
                    <a:pt x="6984" y="0"/>
                  </a:lnTo>
                  <a:lnTo>
                    <a:pt x="0" y="6985"/>
                  </a:lnTo>
                  <a:lnTo>
                    <a:pt x="0" y="23495"/>
                  </a:lnTo>
                  <a:lnTo>
                    <a:pt x="6984" y="30479"/>
                  </a:lnTo>
                  <a:lnTo>
                    <a:pt x="778509" y="30479"/>
                  </a:lnTo>
                  <a:lnTo>
                    <a:pt x="784859" y="23495"/>
                  </a:lnTo>
                  <a:lnTo>
                    <a:pt x="784859" y="6985"/>
                  </a:lnTo>
                  <a:lnTo>
                    <a:pt x="778509" y="0"/>
                  </a:lnTo>
                  <a:close/>
                </a:path>
              </a:pathLst>
            </a:custGeom>
            <a:solidFill>
              <a:srgbClr val="F0B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5714" y="2525395"/>
              <a:ext cx="504825" cy="504190"/>
            </a:xfrm>
            <a:custGeom>
              <a:avLst/>
              <a:gdLst/>
              <a:ahLst/>
              <a:cxnLst/>
              <a:rect l="l" t="t" r="r" b="b"/>
              <a:pathLst>
                <a:path w="504825" h="504189">
                  <a:moveTo>
                    <a:pt x="252094" y="0"/>
                  </a:moveTo>
                  <a:lnTo>
                    <a:pt x="207010" y="3809"/>
                  </a:lnTo>
                  <a:lnTo>
                    <a:pt x="164464" y="15875"/>
                  </a:lnTo>
                  <a:lnTo>
                    <a:pt x="125095" y="34289"/>
                  </a:lnTo>
                  <a:lnTo>
                    <a:pt x="89535" y="59054"/>
                  </a:lnTo>
                  <a:lnTo>
                    <a:pt x="59689" y="89534"/>
                  </a:lnTo>
                  <a:lnTo>
                    <a:pt x="34289" y="124459"/>
                  </a:lnTo>
                  <a:lnTo>
                    <a:pt x="15875" y="163829"/>
                  </a:lnTo>
                  <a:lnTo>
                    <a:pt x="4445" y="207009"/>
                  </a:lnTo>
                  <a:lnTo>
                    <a:pt x="0" y="252094"/>
                  </a:lnTo>
                  <a:lnTo>
                    <a:pt x="4445" y="297179"/>
                  </a:lnTo>
                  <a:lnTo>
                    <a:pt x="15875" y="340359"/>
                  </a:lnTo>
                  <a:lnTo>
                    <a:pt x="34289" y="379094"/>
                  </a:lnTo>
                  <a:lnTo>
                    <a:pt x="59689" y="414654"/>
                  </a:lnTo>
                  <a:lnTo>
                    <a:pt x="89535" y="445134"/>
                  </a:lnTo>
                  <a:lnTo>
                    <a:pt x="125095" y="469900"/>
                  </a:lnTo>
                  <a:lnTo>
                    <a:pt x="164464" y="488314"/>
                  </a:lnTo>
                  <a:lnTo>
                    <a:pt x="207010" y="500379"/>
                  </a:lnTo>
                  <a:lnTo>
                    <a:pt x="252094" y="504189"/>
                  </a:lnTo>
                  <a:lnTo>
                    <a:pt x="297814" y="500379"/>
                  </a:lnTo>
                  <a:lnTo>
                    <a:pt x="340360" y="488314"/>
                  </a:lnTo>
                  <a:lnTo>
                    <a:pt x="379730" y="469900"/>
                  </a:lnTo>
                  <a:lnTo>
                    <a:pt x="414655" y="445134"/>
                  </a:lnTo>
                  <a:lnTo>
                    <a:pt x="445135" y="414654"/>
                  </a:lnTo>
                  <a:lnTo>
                    <a:pt x="469900" y="379094"/>
                  </a:lnTo>
                  <a:lnTo>
                    <a:pt x="488950" y="340359"/>
                  </a:lnTo>
                  <a:lnTo>
                    <a:pt x="500380" y="297179"/>
                  </a:lnTo>
                  <a:lnTo>
                    <a:pt x="504825" y="252094"/>
                  </a:lnTo>
                  <a:lnTo>
                    <a:pt x="500380" y="207009"/>
                  </a:lnTo>
                  <a:lnTo>
                    <a:pt x="488950" y="163829"/>
                  </a:lnTo>
                  <a:lnTo>
                    <a:pt x="469900" y="124459"/>
                  </a:lnTo>
                  <a:lnTo>
                    <a:pt x="445135" y="89534"/>
                  </a:lnTo>
                  <a:lnTo>
                    <a:pt x="414655" y="59054"/>
                  </a:lnTo>
                  <a:lnTo>
                    <a:pt x="379730" y="34289"/>
                  </a:lnTo>
                  <a:lnTo>
                    <a:pt x="340360" y="15875"/>
                  </a:lnTo>
                  <a:lnTo>
                    <a:pt x="297814" y="3809"/>
                  </a:lnTo>
                  <a:lnTo>
                    <a:pt x="252094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55714" y="2525395"/>
              <a:ext cx="504825" cy="504190"/>
            </a:xfrm>
            <a:custGeom>
              <a:avLst/>
              <a:gdLst/>
              <a:ahLst/>
              <a:cxnLst/>
              <a:rect l="l" t="t" r="r" b="b"/>
              <a:pathLst>
                <a:path w="504825" h="504189">
                  <a:moveTo>
                    <a:pt x="0" y="252094"/>
                  </a:moveTo>
                  <a:lnTo>
                    <a:pt x="4445" y="207009"/>
                  </a:lnTo>
                  <a:lnTo>
                    <a:pt x="15875" y="163829"/>
                  </a:lnTo>
                  <a:lnTo>
                    <a:pt x="34289" y="124459"/>
                  </a:lnTo>
                  <a:lnTo>
                    <a:pt x="59689" y="89534"/>
                  </a:lnTo>
                  <a:lnTo>
                    <a:pt x="89535" y="59054"/>
                  </a:lnTo>
                  <a:lnTo>
                    <a:pt x="125095" y="34289"/>
                  </a:lnTo>
                  <a:lnTo>
                    <a:pt x="164464" y="15875"/>
                  </a:lnTo>
                  <a:lnTo>
                    <a:pt x="207010" y="3809"/>
                  </a:lnTo>
                  <a:lnTo>
                    <a:pt x="252094" y="0"/>
                  </a:lnTo>
                  <a:lnTo>
                    <a:pt x="297814" y="3809"/>
                  </a:lnTo>
                  <a:lnTo>
                    <a:pt x="340360" y="15875"/>
                  </a:lnTo>
                  <a:lnTo>
                    <a:pt x="379730" y="34289"/>
                  </a:lnTo>
                  <a:lnTo>
                    <a:pt x="414655" y="59054"/>
                  </a:lnTo>
                  <a:lnTo>
                    <a:pt x="445135" y="89534"/>
                  </a:lnTo>
                  <a:lnTo>
                    <a:pt x="469900" y="124459"/>
                  </a:lnTo>
                  <a:lnTo>
                    <a:pt x="488950" y="163829"/>
                  </a:lnTo>
                  <a:lnTo>
                    <a:pt x="500380" y="207009"/>
                  </a:lnTo>
                  <a:lnTo>
                    <a:pt x="504825" y="252094"/>
                  </a:lnTo>
                  <a:lnTo>
                    <a:pt x="500380" y="297179"/>
                  </a:lnTo>
                  <a:lnTo>
                    <a:pt x="488950" y="340359"/>
                  </a:lnTo>
                  <a:lnTo>
                    <a:pt x="469900" y="379094"/>
                  </a:lnTo>
                  <a:lnTo>
                    <a:pt x="445135" y="414654"/>
                  </a:lnTo>
                  <a:lnTo>
                    <a:pt x="414655" y="445134"/>
                  </a:lnTo>
                  <a:lnTo>
                    <a:pt x="379730" y="469900"/>
                  </a:lnTo>
                  <a:lnTo>
                    <a:pt x="340360" y="488314"/>
                  </a:lnTo>
                  <a:lnTo>
                    <a:pt x="297814" y="500379"/>
                  </a:lnTo>
                  <a:lnTo>
                    <a:pt x="252094" y="504189"/>
                  </a:lnTo>
                  <a:lnTo>
                    <a:pt x="207010" y="500379"/>
                  </a:lnTo>
                  <a:lnTo>
                    <a:pt x="164464" y="488314"/>
                  </a:lnTo>
                  <a:lnTo>
                    <a:pt x="125095" y="469900"/>
                  </a:lnTo>
                  <a:lnTo>
                    <a:pt x="89535" y="445134"/>
                  </a:lnTo>
                  <a:lnTo>
                    <a:pt x="59689" y="414654"/>
                  </a:lnTo>
                  <a:lnTo>
                    <a:pt x="34289" y="379094"/>
                  </a:lnTo>
                  <a:lnTo>
                    <a:pt x="15875" y="340359"/>
                  </a:lnTo>
                  <a:lnTo>
                    <a:pt x="4445" y="297179"/>
                  </a:lnTo>
                  <a:lnTo>
                    <a:pt x="0" y="252094"/>
                  </a:lnTo>
                  <a:close/>
                </a:path>
              </a:pathLst>
            </a:custGeom>
            <a:ln w="22859">
              <a:solidFill>
                <a:srgbClr val="F0B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8789" y="4615814"/>
              <a:ext cx="784860" cy="30480"/>
            </a:xfrm>
            <a:custGeom>
              <a:avLst/>
              <a:gdLst/>
              <a:ahLst/>
              <a:cxnLst/>
              <a:rect l="l" t="t" r="r" b="b"/>
              <a:pathLst>
                <a:path w="784859" h="30479">
                  <a:moveTo>
                    <a:pt x="778509" y="0"/>
                  </a:moveTo>
                  <a:lnTo>
                    <a:pt x="6984" y="0"/>
                  </a:lnTo>
                  <a:lnTo>
                    <a:pt x="0" y="6985"/>
                  </a:lnTo>
                  <a:lnTo>
                    <a:pt x="0" y="24130"/>
                  </a:lnTo>
                  <a:lnTo>
                    <a:pt x="6984" y="30480"/>
                  </a:lnTo>
                  <a:lnTo>
                    <a:pt x="778509" y="30480"/>
                  </a:lnTo>
                  <a:lnTo>
                    <a:pt x="784859" y="24130"/>
                  </a:lnTo>
                  <a:lnTo>
                    <a:pt x="784859" y="6985"/>
                  </a:lnTo>
                  <a:lnTo>
                    <a:pt x="778509" y="0"/>
                  </a:lnTo>
                  <a:close/>
                </a:path>
              </a:pathLst>
            </a:custGeom>
            <a:solidFill>
              <a:srgbClr val="D5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5714" y="4380229"/>
              <a:ext cx="504825" cy="504190"/>
            </a:xfrm>
            <a:custGeom>
              <a:avLst/>
              <a:gdLst/>
              <a:ahLst/>
              <a:cxnLst/>
              <a:rect l="l" t="t" r="r" b="b"/>
              <a:pathLst>
                <a:path w="504825" h="504189">
                  <a:moveTo>
                    <a:pt x="252094" y="0"/>
                  </a:moveTo>
                  <a:lnTo>
                    <a:pt x="207010" y="3810"/>
                  </a:lnTo>
                  <a:lnTo>
                    <a:pt x="164464" y="15240"/>
                  </a:lnTo>
                  <a:lnTo>
                    <a:pt x="125095" y="34290"/>
                  </a:lnTo>
                  <a:lnTo>
                    <a:pt x="89535" y="59055"/>
                  </a:lnTo>
                  <a:lnTo>
                    <a:pt x="59689" y="89535"/>
                  </a:lnTo>
                  <a:lnTo>
                    <a:pt x="34289" y="124460"/>
                  </a:lnTo>
                  <a:lnTo>
                    <a:pt x="15875" y="163830"/>
                  </a:lnTo>
                  <a:lnTo>
                    <a:pt x="4445" y="206375"/>
                  </a:lnTo>
                  <a:lnTo>
                    <a:pt x="0" y="252095"/>
                  </a:lnTo>
                  <a:lnTo>
                    <a:pt x="4445" y="297180"/>
                  </a:lnTo>
                  <a:lnTo>
                    <a:pt x="15875" y="339725"/>
                  </a:lnTo>
                  <a:lnTo>
                    <a:pt x="34289" y="379095"/>
                  </a:lnTo>
                  <a:lnTo>
                    <a:pt x="59689" y="414655"/>
                  </a:lnTo>
                  <a:lnTo>
                    <a:pt x="89535" y="445135"/>
                  </a:lnTo>
                  <a:lnTo>
                    <a:pt x="125095" y="469900"/>
                  </a:lnTo>
                  <a:lnTo>
                    <a:pt x="164464" y="488315"/>
                  </a:lnTo>
                  <a:lnTo>
                    <a:pt x="207010" y="500380"/>
                  </a:lnTo>
                  <a:lnTo>
                    <a:pt x="252094" y="504190"/>
                  </a:lnTo>
                  <a:lnTo>
                    <a:pt x="297814" y="500380"/>
                  </a:lnTo>
                  <a:lnTo>
                    <a:pt x="340360" y="488315"/>
                  </a:lnTo>
                  <a:lnTo>
                    <a:pt x="379730" y="469900"/>
                  </a:lnTo>
                  <a:lnTo>
                    <a:pt x="414655" y="445135"/>
                  </a:lnTo>
                  <a:lnTo>
                    <a:pt x="445135" y="414655"/>
                  </a:lnTo>
                  <a:lnTo>
                    <a:pt x="469900" y="379095"/>
                  </a:lnTo>
                  <a:lnTo>
                    <a:pt x="488950" y="339725"/>
                  </a:lnTo>
                  <a:lnTo>
                    <a:pt x="500380" y="297180"/>
                  </a:lnTo>
                  <a:lnTo>
                    <a:pt x="504825" y="252095"/>
                  </a:lnTo>
                  <a:lnTo>
                    <a:pt x="500380" y="206375"/>
                  </a:lnTo>
                  <a:lnTo>
                    <a:pt x="488950" y="163830"/>
                  </a:lnTo>
                  <a:lnTo>
                    <a:pt x="469900" y="124460"/>
                  </a:lnTo>
                  <a:lnTo>
                    <a:pt x="445135" y="89535"/>
                  </a:lnTo>
                  <a:lnTo>
                    <a:pt x="414655" y="59055"/>
                  </a:lnTo>
                  <a:lnTo>
                    <a:pt x="379730" y="34290"/>
                  </a:lnTo>
                  <a:lnTo>
                    <a:pt x="340360" y="15240"/>
                  </a:lnTo>
                  <a:lnTo>
                    <a:pt x="297814" y="3810"/>
                  </a:lnTo>
                  <a:lnTo>
                    <a:pt x="252094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5714" y="4380229"/>
              <a:ext cx="504825" cy="504190"/>
            </a:xfrm>
            <a:custGeom>
              <a:avLst/>
              <a:gdLst/>
              <a:ahLst/>
              <a:cxnLst/>
              <a:rect l="l" t="t" r="r" b="b"/>
              <a:pathLst>
                <a:path w="504825" h="504189">
                  <a:moveTo>
                    <a:pt x="0" y="252095"/>
                  </a:moveTo>
                  <a:lnTo>
                    <a:pt x="4445" y="206375"/>
                  </a:lnTo>
                  <a:lnTo>
                    <a:pt x="15875" y="163830"/>
                  </a:lnTo>
                  <a:lnTo>
                    <a:pt x="34289" y="124460"/>
                  </a:lnTo>
                  <a:lnTo>
                    <a:pt x="59689" y="89535"/>
                  </a:lnTo>
                  <a:lnTo>
                    <a:pt x="89535" y="59055"/>
                  </a:lnTo>
                  <a:lnTo>
                    <a:pt x="125095" y="34290"/>
                  </a:lnTo>
                  <a:lnTo>
                    <a:pt x="164464" y="15240"/>
                  </a:lnTo>
                  <a:lnTo>
                    <a:pt x="207010" y="3810"/>
                  </a:lnTo>
                  <a:lnTo>
                    <a:pt x="252094" y="0"/>
                  </a:lnTo>
                  <a:lnTo>
                    <a:pt x="297814" y="3810"/>
                  </a:lnTo>
                  <a:lnTo>
                    <a:pt x="340360" y="15240"/>
                  </a:lnTo>
                  <a:lnTo>
                    <a:pt x="379730" y="34290"/>
                  </a:lnTo>
                  <a:lnTo>
                    <a:pt x="414655" y="59055"/>
                  </a:lnTo>
                  <a:lnTo>
                    <a:pt x="445135" y="89535"/>
                  </a:lnTo>
                  <a:lnTo>
                    <a:pt x="469900" y="124460"/>
                  </a:lnTo>
                  <a:lnTo>
                    <a:pt x="488950" y="163830"/>
                  </a:lnTo>
                  <a:lnTo>
                    <a:pt x="500380" y="206375"/>
                  </a:lnTo>
                  <a:lnTo>
                    <a:pt x="504825" y="252095"/>
                  </a:lnTo>
                  <a:lnTo>
                    <a:pt x="500380" y="297180"/>
                  </a:lnTo>
                  <a:lnTo>
                    <a:pt x="488950" y="339725"/>
                  </a:lnTo>
                  <a:lnTo>
                    <a:pt x="469900" y="379095"/>
                  </a:lnTo>
                  <a:lnTo>
                    <a:pt x="445135" y="414655"/>
                  </a:lnTo>
                  <a:lnTo>
                    <a:pt x="414655" y="445135"/>
                  </a:lnTo>
                  <a:lnTo>
                    <a:pt x="379730" y="469900"/>
                  </a:lnTo>
                  <a:lnTo>
                    <a:pt x="340360" y="488315"/>
                  </a:lnTo>
                  <a:lnTo>
                    <a:pt x="297814" y="500380"/>
                  </a:lnTo>
                  <a:lnTo>
                    <a:pt x="252094" y="504190"/>
                  </a:lnTo>
                  <a:lnTo>
                    <a:pt x="207010" y="500380"/>
                  </a:lnTo>
                  <a:lnTo>
                    <a:pt x="164464" y="488315"/>
                  </a:lnTo>
                  <a:lnTo>
                    <a:pt x="125095" y="469900"/>
                  </a:lnTo>
                  <a:lnTo>
                    <a:pt x="89535" y="445135"/>
                  </a:lnTo>
                  <a:lnTo>
                    <a:pt x="59689" y="414655"/>
                  </a:lnTo>
                  <a:lnTo>
                    <a:pt x="34289" y="379095"/>
                  </a:lnTo>
                  <a:lnTo>
                    <a:pt x="15875" y="339725"/>
                  </a:lnTo>
                  <a:lnTo>
                    <a:pt x="4445" y="297180"/>
                  </a:lnTo>
                  <a:lnTo>
                    <a:pt x="0" y="252095"/>
                  </a:lnTo>
                  <a:close/>
                </a:path>
              </a:pathLst>
            </a:custGeom>
            <a:ln w="22860">
              <a:solidFill>
                <a:srgbClr val="D5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8789" y="6470650"/>
              <a:ext cx="784860" cy="30480"/>
            </a:xfrm>
            <a:custGeom>
              <a:avLst/>
              <a:gdLst/>
              <a:ahLst/>
              <a:cxnLst/>
              <a:rect l="l" t="t" r="r" b="b"/>
              <a:pathLst>
                <a:path w="784859" h="30479">
                  <a:moveTo>
                    <a:pt x="778509" y="0"/>
                  </a:moveTo>
                  <a:lnTo>
                    <a:pt x="6984" y="0"/>
                  </a:lnTo>
                  <a:lnTo>
                    <a:pt x="0" y="6985"/>
                  </a:lnTo>
                  <a:lnTo>
                    <a:pt x="0" y="23494"/>
                  </a:lnTo>
                  <a:lnTo>
                    <a:pt x="6984" y="30480"/>
                  </a:lnTo>
                  <a:lnTo>
                    <a:pt x="778509" y="30480"/>
                  </a:lnTo>
                  <a:lnTo>
                    <a:pt x="784859" y="23494"/>
                  </a:lnTo>
                  <a:lnTo>
                    <a:pt x="784859" y="6985"/>
                  </a:lnTo>
                  <a:lnTo>
                    <a:pt x="778509" y="0"/>
                  </a:lnTo>
                  <a:close/>
                </a:path>
              </a:pathLst>
            </a:custGeom>
            <a:solidFill>
              <a:srgbClr val="DD7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55714" y="6233159"/>
              <a:ext cx="504825" cy="504190"/>
            </a:xfrm>
            <a:custGeom>
              <a:avLst/>
              <a:gdLst/>
              <a:ahLst/>
              <a:cxnLst/>
              <a:rect l="l" t="t" r="r" b="b"/>
              <a:pathLst>
                <a:path w="504825" h="504190">
                  <a:moveTo>
                    <a:pt x="252094" y="0"/>
                  </a:moveTo>
                  <a:lnTo>
                    <a:pt x="207010" y="3809"/>
                  </a:lnTo>
                  <a:lnTo>
                    <a:pt x="164464" y="15875"/>
                  </a:lnTo>
                  <a:lnTo>
                    <a:pt x="125095" y="34289"/>
                  </a:lnTo>
                  <a:lnTo>
                    <a:pt x="89535" y="59054"/>
                  </a:lnTo>
                  <a:lnTo>
                    <a:pt x="59689" y="89534"/>
                  </a:lnTo>
                  <a:lnTo>
                    <a:pt x="34289" y="125094"/>
                  </a:lnTo>
                  <a:lnTo>
                    <a:pt x="15875" y="164464"/>
                  </a:lnTo>
                  <a:lnTo>
                    <a:pt x="4445" y="207009"/>
                  </a:lnTo>
                  <a:lnTo>
                    <a:pt x="0" y="252094"/>
                  </a:lnTo>
                  <a:lnTo>
                    <a:pt x="4445" y="297814"/>
                  </a:lnTo>
                  <a:lnTo>
                    <a:pt x="15875" y="340359"/>
                  </a:lnTo>
                  <a:lnTo>
                    <a:pt x="34289" y="379729"/>
                  </a:lnTo>
                  <a:lnTo>
                    <a:pt x="59689" y="414654"/>
                  </a:lnTo>
                  <a:lnTo>
                    <a:pt x="89535" y="445134"/>
                  </a:lnTo>
                  <a:lnTo>
                    <a:pt x="125095" y="469899"/>
                  </a:lnTo>
                  <a:lnTo>
                    <a:pt x="164464" y="488949"/>
                  </a:lnTo>
                  <a:lnTo>
                    <a:pt x="207010" y="500379"/>
                  </a:lnTo>
                  <a:lnTo>
                    <a:pt x="252094" y="504189"/>
                  </a:lnTo>
                  <a:lnTo>
                    <a:pt x="297814" y="500379"/>
                  </a:lnTo>
                  <a:lnTo>
                    <a:pt x="340360" y="488949"/>
                  </a:lnTo>
                  <a:lnTo>
                    <a:pt x="379730" y="469899"/>
                  </a:lnTo>
                  <a:lnTo>
                    <a:pt x="414655" y="445134"/>
                  </a:lnTo>
                  <a:lnTo>
                    <a:pt x="445135" y="414654"/>
                  </a:lnTo>
                  <a:lnTo>
                    <a:pt x="469900" y="379729"/>
                  </a:lnTo>
                  <a:lnTo>
                    <a:pt x="488950" y="340359"/>
                  </a:lnTo>
                  <a:lnTo>
                    <a:pt x="500380" y="297814"/>
                  </a:lnTo>
                  <a:lnTo>
                    <a:pt x="504825" y="252094"/>
                  </a:lnTo>
                  <a:lnTo>
                    <a:pt x="500380" y="207009"/>
                  </a:lnTo>
                  <a:lnTo>
                    <a:pt x="488950" y="164464"/>
                  </a:lnTo>
                  <a:lnTo>
                    <a:pt x="469900" y="125094"/>
                  </a:lnTo>
                  <a:lnTo>
                    <a:pt x="445135" y="89534"/>
                  </a:lnTo>
                  <a:lnTo>
                    <a:pt x="414655" y="59054"/>
                  </a:lnTo>
                  <a:lnTo>
                    <a:pt x="379730" y="34289"/>
                  </a:lnTo>
                  <a:lnTo>
                    <a:pt x="340360" y="15875"/>
                  </a:lnTo>
                  <a:lnTo>
                    <a:pt x="297814" y="3809"/>
                  </a:lnTo>
                  <a:lnTo>
                    <a:pt x="252094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5714" y="6233159"/>
              <a:ext cx="504825" cy="504190"/>
            </a:xfrm>
            <a:custGeom>
              <a:avLst/>
              <a:gdLst/>
              <a:ahLst/>
              <a:cxnLst/>
              <a:rect l="l" t="t" r="r" b="b"/>
              <a:pathLst>
                <a:path w="504825" h="504190">
                  <a:moveTo>
                    <a:pt x="0" y="252094"/>
                  </a:moveTo>
                  <a:lnTo>
                    <a:pt x="4445" y="207009"/>
                  </a:lnTo>
                  <a:lnTo>
                    <a:pt x="15875" y="164464"/>
                  </a:lnTo>
                  <a:lnTo>
                    <a:pt x="34289" y="125094"/>
                  </a:lnTo>
                  <a:lnTo>
                    <a:pt x="59689" y="89534"/>
                  </a:lnTo>
                  <a:lnTo>
                    <a:pt x="89535" y="59054"/>
                  </a:lnTo>
                  <a:lnTo>
                    <a:pt x="125095" y="34289"/>
                  </a:lnTo>
                  <a:lnTo>
                    <a:pt x="164464" y="15875"/>
                  </a:lnTo>
                  <a:lnTo>
                    <a:pt x="207010" y="3809"/>
                  </a:lnTo>
                  <a:lnTo>
                    <a:pt x="252094" y="0"/>
                  </a:lnTo>
                  <a:lnTo>
                    <a:pt x="297814" y="3809"/>
                  </a:lnTo>
                  <a:lnTo>
                    <a:pt x="340360" y="15875"/>
                  </a:lnTo>
                  <a:lnTo>
                    <a:pt x="379730" y="34289"/>
                  </a:lnTo>
                  <a:lnTo>
                    <a:pt x="414655" y="59054"/>
                  </a:lnTo>
                  <a:lnTo>
                    <a:pt x="445135" y="89534"/>
                  </a:lnTo>
                  <a:lnTo>
                    <a:pt x="469900" y="125094"/>
                  </a:lnTo>
                  <a:lnTo>
                    <a:pt x="488950" y="164464"/>
                  </a:lnTo>
                  <a:lnTo>
                    <a:pt x="500380" y="207009"/>
                  </a:lnTo>
                  <a:lnTo>
                    <a:pt x="504825" y="252094"/>
                  </a:lnTo>
                  <a:lnTo>
                    <a:pt x="500380" y="297814"/>
                  </a:lnTo>
                  <a:lnTo>
                    <a:pt x="488950" y="340359"/>
                  </a:lnTo>
                  <a:lnTo>
                    <a:pt x="469900" y="379729"/>
                  </a:lnTo>
                  <a:lnTo>
                    <a:pt x="445135" y="414654"/>
                  </a:lnTo>
                  <a:lnTo>
                    <a:pt x="414655" y="445134"/>
                  </a:lnTo>
                  <a:lnTo>
                    <a:pt x="379730" y="469899"/>
                  </a:lnTo>
                  <a:lnTo>
                    <a:pt x="340360" y="488949"/>
                  </a:lnTo>
                  <a:lnTo>
                    <a:pt x="297814" y="500379"/>
                  </a:lnTo>
                  <a:lnTo>
                    <a:pt x="252094" y="504189"/>
                  </a:lnTo>
                  <a:lnTo>
                    <a:pt x="207010" y="500379"/>
                  </a:lnTo>
                  <a:lnTo>
                    <a:pt x="164464" y="488949"/>
                  </a:lnTo>
                  <a:lnTo>
                    <a:pt x="125095" y="469899"/>
                  </a:lnTo>
                  <a:lnTo>
                    <a:pt x="89535" y="445134"/>
                  </a:lnTo>
                  <a:lnTo>
                    <a:pt x="59689" y="414654"/>
                  </a:lnTo>
                  <a:lnTo>
                    <a:pt x="34289" y="379729"/>
                  </a:lnTo>
                  <a:lnTo>
                    <a:pt x="15875" y="340359"/>
                  </a:lnTo>
                  <a:lnTo>
                    <a:pt x="4445" y="297814"/>
                  </a:lnTo>
                  <a:lnTo>
                    <a:pt x="0" y="252094"/>
                  </a:lnTo>
                  <a:close/>
                </a:path>
              </a:pathLst>
            </a:custGeom>
            <a:ln w="22859">
              <a:solidFill>
                <a:srgbClr val="DD78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03034" y="2533014"/>
            <a:ext cx="21018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8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3034" y="4386452"/>
            <a:ext cx="21018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8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3034" y="6241541"/>
            <a:ext cx="21018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8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26971" cy="21513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280" y="2729610"/>
            <a:ext cx="691705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Evaluating</a:t>
            </a:r>
            <a:r>
              <a:rPr sz="3150" spc="-15" dirty="0"/>
              <a:t> </a:t>
            </a:r>
            <a:r>
              <a:rPr sz="3150" dirty="0"/>
              <a:t>7 Machine</a:t>
            </a:r>
            <a:r>
              <a:rPr sz="3150" spc="-35" dirty="0"/>
              <a:t> </a:t>
            </a:r>
            <a:r>
              <a:rPr sz="3150" dirty="0"/>
              <a:t>Learning</a:t>
            </a:r>
            <a:r>
              <a:rPr sz="3150" spc="-15" dirty="0"/>
              <a:t> Models</a:t>
            </a:r>
            <a:endParaRPr sz="3150"/>
          </a:p>
        </p:txBody>
      </p:sp>
      <p:sp>
        <p:nvSpPr>
          <p:cNvPr id="4" name="object 4"/>
          <p:cNvSpPr txBox="1"/>
          <p:nvPr/>
        </p:nvSpPr>
        <p:spPr>
          <a:xfrm>
            <a:off x="1148588" y="3700652"/>
            <a:ext cx="173037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Logistic</a:t>
            </a:r>
            <a:r>
              <a:rPr sz="15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Regression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88" y="4102989"/>
            <a:ext cx="33401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classic</a:t>
            </a:r>
            <a:r>
              <a:rPr sz="13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3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3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binary</a:t>
            </a:r>
            <a:r>
              <a:rPr sz="13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r>
              <a:rPr sz="13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tasks.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9310" y="3700652"/>
            <a:ext cx="11176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Naive</a:t>
            </a:r>
            <a:r>
              <a:rPr sz="15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50" spc="-3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9310" y="4102989"/>
            <a:ext cx="55460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probabilistic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3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assumptions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independence.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588" y="4698872"/>
            <a:ext cx="4425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0" dirty="0">
                <a:solidFill>
                  <a:srgbClr val="FFFFFF"/>
                </a:solidFill>
                <a:latin typeface="Arial MT"/>
                <a:cs typeface="Arial MT"/>
              </a:rPr>
              <a:t>SVM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588" y="5101589"/>
            <a:ext cx="52647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powerful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finds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optimal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hyperplane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 separate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classes.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9310" y="4698872"/>
            <a:ext cx="43434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550" spc="-3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9310" y="5101589"/>
            <a:ext cx="53016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non-parametric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 classifies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nearest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neighbours.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8588" y="5697473"/>
            <a:ext cx="8058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XGBoost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8588" y="6027572"/>
            <a:ext cx="5972175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95"/>
              </a:spcBef>
            </a:pP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powerful gradient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boosting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algorithm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optimises decision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trees sequentially </a:t>
            </a:r>
            <a:r>
              <a:rPr sz="1350" spc="-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minimise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errors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performance.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9310" y="5697473"/>
            <a:ext cx="136715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15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Fo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49310" y="6027572"/>
            <a:ext cx="5803265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95"/>
              </a:spcBef>
            </a:pP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ensemble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trees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combines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outputs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accuracy </a:t>
            </a:r>
            <a:r>
              <a:rPr sz="1350" spc="-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overfitting.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8588" y="6970268"/>
            <a:ext cx="131762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40" dirty="0">
                <a:solidFill>
                  <a:srgbClr val="FFFFFF"/>
                </a:solidFill>
                <a:latin typeface="Arial MT"/>
                <a:cs typeface="Arial MT"/>
              </a:rPr>
              <a:t>Decision</a:t>
            </a:r>
            <a:r>
              <a:rPr sz="155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Trees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8588" y="7372604"/>
            <a:ext cx="81311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and interpretable</a:t>
            </a:r>
            <a:r>
              <a:rPr sz="13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splits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into subsets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thresholds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predictions.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4359" y="3711575"/>
            <a:ext cx="403860" cy="401955"/>
            <a:chOff x="594359" y="3711575"/>
            <a:chExt cx="403860" cy="401955"/>
          </a:xfrm>
        </p:grpSpPr>
        <p:sp>
          <p:nvSpPr>
            <p:cNvPr id="19" name="object 19"/>
            <p:cNvSpPr/>
            <p:nvPr/>
          </p:nvSpPr>
          <p:spPr>
            <a:xfrm>
              <a:off x="601979" y="3719195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19" h="386714">
                  <a:moveTo>
                    <a:pt x="194945" y="0"/>
                  </a:moveTo>
                  <a:lnTo>
                    <a:pt x="193675" y="0"/>
                  </a:lnTo>
                  <a:lnTo>
                    <a:pt x="149225" y="5079"/>
                  </a:lnTo>
                  <a:lnTo>
                    <a:pt x="108585" y="19684"/>
                  </a:lnTo>
                  <a:lnTo>
                    <a:pt x="72390" y="42544"/>
                  </a:lnTo>
                  <a:lnTo>
                    <a:pt x="42545" y="72389"/>
                  </a:lnTo>
                  <a:lnTo>
                    <a:pt x="19685" y="108584"/>
                  </a:lnTo>
                  <a:lnTo>
                    <a:pt x="5079" y="149225"/>
                  </a:lnTo>
                  <a:lnTo>
                    <a:pt x="0" y="193675"/>
                  </a:lnTo>
                  <a:lnTo>
                    <a:pt x="5079" y="237489"/>
                  </a:lnTo>
                  <a:lnTo>
                    <a:pt x="19685" y="278764"/>
                  </a:lnTo>
                  <a:lnTo>
                    <a:pt x="42545" y="314325"/>
                  </a:lnTo>
                  <a:lnTo>
                    <a:pt x="72390" y="344169"/>
                  </a:lnTo>
                  <a:lnTo>
                    <a:pt x="108585" y="367029"/>
                  </a:lnTo>
                  <a:lnTo>
                    <a:pt x="149225" y="381634"/>
                  </a:lnTo>
                  <a:lnTo>
                    <a:pt x="193675" y="386714"/>
                  </a:lnTo>
                  <a:lnTo>
                    <a:pt x="194945" y="386714"/>
                  </a:lnTo>
                  <a:lnTo>
                    <a:pt x="239395" y="381634"/>
                  </a:lnTo>
                  <a:lnTo>
                    <a:pt x="280035" y="367029"/>
                  </a:lnTo>
                  <a:lnTo>
                    <a:pt x="316230" y="344169"/>
                  </a:lnTo>
                  <a:lnTo>
                    <a:pt x="346075" y="314325"/>
                  </a:lnTo>
                  <a:lnTo>
                    <a:pt x="368935" y="278764"/>
                  </a:lnTo>
                  <a:lnTo>
                    <a:pt x="383539" y="237489"/>
                  </a:lnTo>
                  <a:lnTo>
                    <a:pt x="388620" y="193675"/>
                  </a:lnTo>
                  <a:lnTo>
                    <a:pt x="383539" y="149225"/>
                  </a:lnTo>
                  <a:lnTo>
                    <a:pt x="368935" y="108584"/>
                  </a:lnTo>
                  <a:lnTo>
                    <a:pt x="346075" y="72389"/>
                  </a:lnTo>
                  <a:lnTo>
                    <a:pt x="316230" y="42544"/>
                  </a:lnTo>
                  <a:lnTo>
                    <a:pt x="280035" y="19684"/>
                  </a:lnTo>
                  <a:lnTo>
                    <a:pt x="239395" y="5079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1979" y="3719195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19" h="386714">
                  <a:moveTo>
                    <a:pt x="0" y="193675"/>
                  </a:moveTo>
                  <a:lnTo>
                    <a:pt x="5079" y="149225"/>
                  </a:lnTo>
                  <a:lnTo>
                    <a:pt x="19685" y="108584"/>
                  </a:lnTo>
                  <a:lnTo>
                    <a:pt x="42545" y="72389"/>
                  </a:lnTo>
                  <a:lnTo>
                    <a:pt x="72390" y="42544"/>
                  </a:lnTo>
                  <a:lnTo>
                    <a:pt x="108585" y="19684"/>
                  </a:lnTo>
                  <a:lnTo>
                    <a:pt x="149225" y="5079"/>
                  </a:lnTo>
                  <a:lnTo>
                    <a:pt x="193675" y="0"/>
                  </a:lnTo>
                  <a:lnTo>
                    <a:pt x="194945" y="0"/>
                  </a:lnTo>
                  <a:lnTo>
                    <a:pt x="239395" y="5079"/>
                  </a:lnTo>
                  <a:lnTo>
                    <a:pt x="280035" y="19684"/>
                  </a:lnTo>
                  <a:lnTo>
                    <a:pt x="316230" y="42544"/>
                  </a:lnTo>
                  <a:lnTo>
                    <a:pt x="346075" y="72389"/>
                  </a:lnTo>
                  <a:lnTo>
                    <a:pt x="368935" y="108584"/>
                  </a:lnTo>
                  <a:lnTo>
                    <a:pt x="383539" y="149225"/>
                  </a:lnTo>
                  <a:lnTo>
                    <a:pt x="388620" y="193675"/>
                  </a:lnTo>
                  <a:lnTo>
                    <a:pt x="383539" y="237489"/>
                  </a:lnTo>
                  <a:lnTo>
                    <a:pt x="368935" y="278764"/>
                  </a:lnTo>
                  <a:lnTo>
                    <a:pt x="346075" y="314325"/>
                  </a:lnTo>
                  <a:lnTo>
                    <a:pt x="316230" y="344169"/>
                  </a:lnTo>
                  <a:lnTo>
                    <a:pt x="280035" y="367029"/>
                  </a:lnTo>
                  <a:lnTo>
                    <a:pt x="239395" y="381634"/>
                  </a:lnTo>
                  <a:lnTo>
                    <a:pt x="194945" y="386714"/>
                  </a:lnTo>
                  <a:lnTo>
                    <a:pt x="193675" y="386714"/>
                  </a:lnTo>
                  <a:lnTo>
                    <a:pt x="149225" y="381634"/>
                  </a:lnTo>
                  <a:lnTo>
                    <a:pt x="108585" y="367029"/>
                  </a:lnTo>
                  <a:lnTo>
                    <a:pt x="72390" y="344169"/>
                  </a:lnTo>
                  <a:lnTo>
                    <a:pt x="42545" y="314325"/>
                  </a:lnTo>
                  <a:lnTo>
                    <a:pt x="19685" y="278764"/>
                  </a:lnTo>
                  <a:lnTo>
                    <a:pt x="5079" y="237489"/>
                  </a:lnTo>
                  <a:lnTo>
                    <a:pt x="0" y="193675"/>
                  </a:lnTo>
                  <a:close/>
                </a:path>
              </a:pathLst>
            </a:custGeom>
            <a:ln w="15240">
              <a:solidFill>
                <a:srgbClr val="F0B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1200" y="3717417"/>
            <a:ext cx="167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92669" y="3711575"/>
            <a:ext cx="403860" cy="401955"/>
            <a:chOff x="7392669" y="3711575"/>
            <a:chExt cx="403860" cy="401955"/>
          </a:xfrm>
        </p:grpSpPr>
        <p:sp>
          <p:nvSpPr>
            <p:cNvPr id="23" name="object 23"/>
            <p:cNvSpPr/>
            <p:nvPr/>
          </p:nvSpPr>
          <p:spPr>
            <a:xfrm>
              <a:off x="7400289" y="3719195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20" h="386714">
                  <a:moveTo>
                    <a:pt x="195579" y="0"/>
                  </a:moveTo>
                  <a:lnTo>
                    <a:pt x="193675" y="0"/>
                  </a:lnTo>
                  <a:lnTo>
                    <a:pt x="149225" y="5079"/>
                  </a:lnTo>
                  <a:lnTo>
                    <a:pt x="108584" y="19684"/>
                  </a:lnTo>
                  <a:lnTo>
                    <a:pt x="73025" y="42544"/>
                  </a:lnTo>
                  <a:lnTo>
                    <a:pt x="42544" y="72389"/>
                  </a:lnTo>
                  <a:lnTo>
                    <a:pt x="19684" y="108584"/>
                  </a:lnTo>
                  <a:lnTo>
                    <a:pt x="5079" y="149225"/>
                  </a:lnTo>
                  <a:lnTo>
                    <a:pt x="0" y="193675"/>
                  </a:lnTo>
                  <a:lnTo>
                    <a:pt x="5079" y="238125"/>
                  </a:lnTo>
                  <a:lnTo>
                    <a:pt x="19684" y="278764"/>
                  </a:lnTo>
                  <a:lnTo>
                    <a:pt x="42544" y="314325"/>
                  </a:lnTo>
                  <a:lnTo>
                    <a:pt x="73025" y="344804"/>
                  </a:lnTo>
                  <a:lnTo>
                    <a:pt x="108584" y="367664"/>
                  </a:lnTo>
                  <a:lnTo>
                    <a:pt x="149225" y="381634"/>
                  </a:lnTo>
                  <a:lnTo>
                    <a:pt x="193675" y="386714"/>
                  </a:lnTo>
                  <a:lnTo>
                    <a:pt x="195579" y="386714"/>
                  </a:lnTo>
                  <a:lnTo>
                    <a:pt x="240029" y="381634"/>
                  </a:lnTo>
                  <a:lnTo>
                    <a:pt x="280669" y="367664"/>
                  </a:lnTo>
                  <a:lnTo>
                    <a:pt x="316229" y="344804"/>
                  </a:lnTo>
                  <a:lnTo>
                    <a:pt x="346075" y="314325"/>
                  </a:lnTo>
                  <a:lnTo>
                    <a:pt x="368934" y="278764"/>
                  </a:lnTo>
                  <a:lnTo>
                    <a:pt x="383539" y="238125"/>
                  </a:lnTo>
                  <a:lnTo>
                    <a:pt x="388619" y="193675"/>
                  </a:lnTo>
                  <a:lnTo>
                    <a:pt x="383539" y="149225"/>
                  </a:lnTo>
                  <a:lnTo>
                    <a:pt x="368934" y="108584"/>
                  </a:lnTo>
                  <a:lnTo>
                    <a:pt x="346075" y="72389"/>
                  </a:lnTo>
                  <a:lnTo>
                    <a:pt x="316229" y="42544"/>
                  </a:lnTo>
                  <a:lnTo>
                    <a:pt x="280669" y="19684"/>
                  </a:lnTo>
                  <a:lnTo>
                    <a:pt x="240029" y="5079"/>
                  </a:lnTo>
                  <a:lnTo>
                    <a:pt x="19557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0289" y="3719195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20" h="386714">
                  <a:moveTo>
                    <a:pt x="0" y="193675"/>
                  </a:moveTo>
                  <a:lnTo>
                    <a:pt x="5079" y="149225"/>
                  </a:lnTo>
                  <a:lnTo>
                    <a:pt x="19684" y="108584"/>
                  </a:lnTo>
                  <a:lnTo>
                    <a:pt x="42544" y="72389"/>
                  </a:lnTo>
                  <a:lnTo>
                    <a:pt x="73025" y="42544"/>
                  </a:lnTo>
                  <a:lnTo>
                    <a:pt x="108584" y="19684"/>
                  </a:lnTo>
                  <a:lnTo>
                    <a:pt x="149225" y="5079"/>
                  </a:lnTo>
                  <a:lnTo>
                    <a:pt x="193675" y="0"/>
                  </a:lnTo>
                  <a:lnTo>
                    <a:pt x="195579" y="0"/>
                  </a:lnTo>
                  <a:lnTo>
                    <a:pt x="240029" y="5079"/>
                  </a:lnTo>
                  <a:lnTo>
                    <a:pt x="280669" y="19684"/>
                  </a:lnTo>
                  <a:lnTo>
                    <a:pt x="316229" y="42544"/>
                  </a:lnTo>
                  <a:lnTo>
                    <a:pt x="346075" y="72389"/>
                  </a:lnTo>
                  <a:lnTo>
                    <a:pt x="368934" y="108584"/>
                  </a:lnTo>
                  <a:lnTo>
                    <a:pt x="383539" y="149225"/>
                  </a:lnTo>
                  <a:lnTo>
                    <a:pt x="388619" y="193675"/>
                  </a:lnTo>
                  <a:lnTo>
                    <a:pt x="383539" y="238125"/>
                  </a:lnTo>
                  <a:lnTo>
                    <a:pt x="368934" y="278764"/>
                  </a:lnTo>
                  <a:lnTo>
                    <a:pt x="346075" y="314325"/>
                  </a:lnTo>
                  <a:lnTo>
                    <a:pt x="316229" y="344804"/>
                  </a:lnTo>
                  <a:lnTo>
                    <a:pt x="280669" y="367664"/>
                  </a:lnTo>
                  <a:lnTo>
                    <a:pt x="240029" y="381634"/>
                  </a:lnTo>
                  <a:lnTo>
                    <a:pt x="195579" y="386714"/>
                  </a:lnTo>
                  <a:lnTo>
                    <a:pt x="193675" y="386714"/>
                  </a:lnTo>
                  <a:lnTo>
                    <a:pt x="149225" y="381634"/>
                  </a:lnTo>
                  <a:lnTo>
                    <a:pt x="108584" y="367664"/>
                  </a:lnTo>
                  <a:lnTo>
                    <a:pt x="73025" y="344804"/>
                  </a:lnTo>
                  <a:lnTo>
                    <a:pt x="42544" y="314325"/>
                  </a:lnTo>
                  <a:lnTo>
                    <a:pt x="19684" y="278764"/>
                  </a:lnTo>
                  <a:lnTo>
                    <a:pt x="5079" y="238125"/>
                  </a:lnTo>
                  <a:lnTo>
                    <a:pt x="0" y="193675"/>
                  </a:lnTo>
                  <a:close/>
                </a:path>
              </a:pathLst>
            </a:custGeom>
            <a:ln w="15240">
              <a:solidFill>
                <a:srgbClr val="D5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10398" y="3717417"/>
            <a:ext cx="167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4359" y="4709159"/>
            <a:ext cx="403860" cy="403860"/>
            <a:chOff x="594359" y="4709159"/>
            <a:chExt cx="403860" cy="403860"/>
          </a:xfrm>
        </p:grpSpPr>
        <p:sp>
          <p:nvSpPr>
            <p:cNvPr id="27" name="object 27"/>
            <p:cNvSpPr/>
            <p:nvPr/>
          </p:nvSpPr>
          <p:spPr>
            <a:xfrm>
              <a:off x="601979" y="471677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194310" y="0"/>
                  </a:moveTo>
                  <a:lnTo>
                    <a:pt x="149860" y="5080"/>
                  </a:lnTo>
                  <a:lnTo>
                    <a:pt x="108585" y="19685"/>
                  </a:lnTo>
                  <a:lnTo>
                    <a:pt x="73025" y="43180"/>
                  </a:lnTo>
                  <a:lnTo>
                    <a:pt x="42545" y="73025"/>
                  </a:lnTo>
                  <a:lnTo>
                    <a:pt x="19685" y="109220"/>
                  </a:lnTo>
                  <a:lnTo>
                    <a:pt x="5079" y="149860"/>
                  </a:lnTo>
                  <a:lnTo>
                    <a:pt x="0" y="194310"/>
                  </a:lnTo>
                  <a:lnTo>
                    <a:pt x="5079" y="239395"/>
                  </a:lnTo>
                  <a:lnTo>
                    <a:pt x="19685" y="280035"/>
                  </a:lnTo>
                  <a:lnTo>
                    <a:pt x="42545" y="316230"/>
                  </a:lnTo>
                  <a:lnTo>
                    <a:pt x="73025" y="346075"/>
                  </a:lnTo>
                  <a:lnTo>
                    <a:pt x="108585" y="368935"/>
                  </a:lnTo>
                  <a:lnTo>
                    <a:pt x="149860" y="383540"/>
                  </a:lnTo>
                  <a:lnTo>
                    <a:pt x="194310" y="388620"/>
                  </a:lnTo>
                  <a:lnTo>
                    <a:pt x="238760" y="383540"/>
                  </a:lnTo>
                  <a:lnTo>
                    <a:pt x="280035" y="368935"/>
                  </a:lnTo>
                  <a:lnTo>
                    <a:pt x="315595" y="346075"/>
                  </a:lnTo>
                  <a:lnTo>
                    <a:pt x="346075" y="316230"/>
                  </a:lnTo>
                  <a:lnTo>
                    <a:pt x="368935" y="280035"/>
                  </a:lnTo>
                  <a:lnTo>
                    <a:pt x="383539" y="239395"/>
                  </a:lnTo>
                  <a:lnTo>
                    <a:pt x="388620" y="194310"/>
                  </a:lnTo>
                  <a:lnTo>
                    <a:pt x="383539" y="149860"/>
                  </a:lnTo>
                  <a:lnTo>
                    <a:pt x="368935" y="109220"/>
                  </a:lnTo>
                  <a:lnTo>
                    <a:pt x="346075" y="73025"/>
                  </a:lnTo>
                  <a:lnTo>
                    <a:pt x="315595" y="43180"/>
                  </a:lnTo>
                  <a:lnTo>
                    <a:pt x="280035" y="19685"/>
                  </a:lnTo>
                  <a:lnTo>
                    <a:pt x="238760" y="508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1979" y="471677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0" y="194310"/>
                  </a:moveTo>
                  <a:lnTo>
                    <a:pt x="5079" y="149860"/>
                  </a:lnTo>
                  <a:lnTo>
                    <a:pt x="19685" y="109220"/>
                  </a:lnTo>
                  <a:lnTo>
                    <a:pt x="42545" y="73025"/>
                  </a:lnTo>
                  <a:lnTo>
                    <a:pt x="73025" y="43180"/>
                  </a:lnTo>
                  <a:lnTo>
                    <a:pt x="108585" y="19685"/>
                  </a:lnTo>
                  <a:lnTo>
                    <a:pt x="149860" y="5080"/>
                  </a:lnTo>
                  <a:lnTo>
                    <a:pt x="194310" y="0"/>
                  </a:lnTo>
                  <a:lnTo>
                    <a:pt x="238760" y="5080"/>
                  </a:lnTo>
                  <a:lnTo>
                    <a:pt x="280035" y="19685"/>
                  </a:lnTo>
                  <a:lnTo>
                    <a:pt x="315595" y="43180"/>
                  </a:lnTo>
                  <a:lnTo>
                    <a:pt x="346075" y="73025"/>
                  </a:lnTo>
                  <a:lnTo>
                    <a:pt x="368935" y="109220"/>
                  </a:lnTo>
                  <a:lnTo>
                    <a:pt x="383539" y="149860"/>
                  </a:lnTo>
                  <a:lnTo>
                    <a:pt x="388620" y="194310"/>
                  </a:lnTo>
                  <a:lnTo>
                    <a:pt x="383539" y="239395"/>
                  </a:lnTo>
                  <a:lnTo>
                    <a:pt x="368935" y="280035"/>
                  </a:lnTo>
                  <a:lnTo>
                    <a:pt x="346075" y="316230"/>
                  </a:lnTo>
                  <a:lnTo>
                    <a:pt x="315595" y="346075"/>
                  </a:lnTo>
                  <a:lnTo>
                    <a:pt x="280035" y="368935"/>
                  </a:lnTo>
                  <a:lnTo>
                    <a:pt x="238760" y="383540"/>
                  </a:lnTo>
                  <a:lnTo>
                    <a:pt x="194310" y="388620"/>
                  </a:lnTo>
                  <a:lnTo>
                    <a:pt x="149860" y="383540"/>
                  </a:lnTo>
                  <a:lnTo>
                    <a:pt x="108585" y="368935"/>
                  </a:lnTo>
                  <a:lnTo>
                    <a:pt x="73025" y="346075"/>
                  </a:lnTo>
                  <a:lnTo>
                    <a:pt x="42545" y="316230"/>
                  </a:lnTo>
                  <a:lnTo>
                    <a:pt x="19685" y="280035"/>
                  </a:lnTo>
                  <a:lnTo>
                    <a:pt x="5079" y="239395"/>
                  </a:lnTo>
                  <a:lnTo>
                    <a:pt x="0" y="194310"/>
                  </a:lnTo>
                  <a:close/>
                </a:path>
              </a:pathLst>
            </a:custGeom>
            <a:ln w="15240">
              <a:solidFill>
                <a:srgbClr val="DD78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1200" y="4717161"/>
            <a:ext cx="167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392669" y="4708525"/>
            <a:ext cx="403860" cy="403860"/>
            <a:chOff x="7392669" y="4708525"/>
            <a:chExt cx="403860" cy="403860"/>
          </a:xfrm>
        </p:grpSpPr>
        <p:sp>
          <p:nvSpPr>
            <p:cNvPr id="31" name="object 31"/>
            <p:cNvSpPr/>
            <p:nvPr/>
          </p:nvSpPr>
          <p:spPr>
            <a:xfrm>
              <a:off x="7400289" y="4716145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194309" y="0"/>
                  </a:moveTo>
                  <a:lnTo>
                    <a:pt x="149859" y="5079"/>
                  </a:lnTo>
                  <a:lnTo>
                    <a:pt x="109219" y="19684"/>
                  </a:lnTo>
                  <a:lnTo>
                    <a:pt x="73025" y="42544"/>
                  </a:lnTo>
                  <a:lnTo>
                    <a:pt x="43179" y="72389"/>
                  </a:lnTo>
                  <a:lnTo>
                    <a:pt x="20319" y="108584"/>
                  </a:lnTo>
                  <a:lnTo>
                    <a:pt x="5079" y="149859"/>
                  </a:lnTo>
                  <a:lnTo>
                    <a:pt x="0" y="194309"/>
                  </a:lnTo>
                  <a:lnTo>
                    <a:pt x="5079" y="238759"/>
                  </a:lnTo>
                  <a:lnTo>
                    <a:pt x="20319" y="279399"/>
                  </a:lnTo>
                  <a:lnTo>
                    <a:pt x="43179" y="315594"/>
                  </a:lnTo>
                  <a:lnTo>
                    <a:pt x="73025" y="346074"/>
                  </a:lnTo>
                  <a:lnTo>
                    <a:pt x="109219" y="368934"/>
                  </a:lnTo>
                  <a:lnTo>
                    <a:pt x="149859" y="383539"/>
                  </a:lnTo>
                  <a:lnTo>
                    <a:pt x="194309" y="388619"/>
                  </a:lnTo>
                  <a:lnTo>
                    <a:pt x="239394" y="383539"/>
                  </a:lnTo>
                  <a:lnTo>
                    <a:pt x="280034" y="368934"/>
                  </a:lnTo>
                  <a:lnTo>
                    <a:pt x="316229" y="346074"/>
                  </a:lnTo>
                  <a:lnTo>
                    <a:pt x="346075" y="315594"/>
                  </a:lnTo>
                  <a:lnTo>
                    <a:pt x="368934" y="279399"/>
                  </a:lnTo>
                  <a:lnTo>
                    <a:pt x="383539" y="238759"/>
                  </a:lnTo>
                  <a:lnTo>
                    <a:pt x="388619" y="194309"/>
                  </a:lnTo>
                  <a:lnTo>
                    <a:pt x="383539" y="149859"/>
                  </a:lnTo>
                  <a:lnTo>
                    <a:pt x="368934" y="108584"/>
                  </a:lnTo>
                  <a:lnTo>
                    <a:pt x="346075" y="72389"/>
                  </a:lnTo>
                  <a:lnTo>
                    <a:pt x="316229" y="42544"/>
                  </a:lnTo>
                  <a:lnTo>
                    <a:pt x="280034" y="19684"/>
                  </a:lnTo>
                  <a:lnTo>
                    <a:pt x="239394" y="5079"/>
                  </a:lnTo>
                  <a:lnTo>
                    <a:pt x="19430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0289" y="4716145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0" y="194309"/>
                  </a:moveTo>
                  <a:lnTo>
                    <a:pt x="5079" y="149859"/>
                  </a:lnTo>
                  <a:lnTo>
                    <a:pt x="20319" y="108584"/>
                  </a:lnTo>
                  <a:lnTo>
                    <a:pt x="43179" y="72389"/>
                  </a:lnTo>
                  <a:lnTo>
                    <a:pt x="73025" y="42544"/>
                  </a:lnTo>
                  <a:lnTo>
                    <a:pt x="109219" y="19684"/>
                  </a:lnTo>
                  <a:lnTo>
                    <a:pt x="149859" y="5079"/>
                  </a:lnTo>
                  <a:lnTo>
                    <a:pt x="194309" y="0"/>
                  </a:lnTo>
                  <a:lnTo>
                    <a:pt x="239394" y="5079"/>
                  </a:lnTo>
                  <a:lnTo>
                    <a:pt x="280034" y="19684"/>
                  </a:lnTo>
                  <a:lnTo>
                    <a:pt x="316229" y="42544"/>
                  </a:lnTo>
                  <a:lnTo>
                    <a:pt x="346075" y="72389"/>
                  </a:lnTo>
                  <a:lnTo>
                    <a:pt x="368934" y="108584"/>
                  </a:lnTo>
                  <a:lnTo>
                    <a:pt x="383539" y="149859"/>
                  </a:lnTo>
                  <a:lnTo>
                    <a:pt x="388619" y="194309"/>
                  </a:lnTo>
                  <a:lnTo>
                    <a:pt x="383539" y="238759"/>
                  </a:lnTo>
                  <a:lnTo>
                    <a:pt x="368934" y="279399"/>
                  </a:lnTo>
                  <a:lnTo>
                    <a:pt x="346075" y="315594"/>
                  </a:lnTo>
                  <a:lnTo>
                    <a:pt x="316229" y="346074"/>
                  </a:lnTo>
                  <a:lnTo>
                    <a:pt x="280034" y="368934"/>
                  </a:lnTo>
                  <a:lnTo>
                    <a:pt x="239394" y="383539"/>
                  </a:lnTo>
                  <a:lnTo>
                    <a:pt x="194309" y="388619"/>
                  </a:lnTo>
                  <a:lnTo>
                    <a:pt x="149859" y="383539"/>
                  </a:lnTo>
                  <a:lnTo>
                    <a:pt x="109219" y="368934"/>
                  </a:lnTo>
                  <a:lnTo>
                    <a:pt x="73025" y="346074"/>
                  </a:lnTo>
                  <a:lnTo>
                    <a:pt x="43179" y="315594"/>
                  </a:lnTo>
                  <a:lnTo>
                    <a:pt x="20319" y="279399"/>
                  </a:lnTo>
                  <a:lnTo>
                    <a:pt x="5079" y="238759"/>
                  </a:lnTo>
                  <a:lnTo>
                    <a:pt x="0" y="194309"/>
                  </a:lnTo>
                  <a:close/>
                </a:path>
              </a:pathLst>
            </a:custGeom>
            <a:ln w="15240">
              <a:solidFill>
                <a:srgbClr val="46A8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10398" y="4718685"/>
            <a:ext cx="167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94359" y="5706745"/>
            <a:ext cx="403860" cy="401955"/>
            <a:chOff x="594359" y="5706745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601979" y="5714365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19" h="386714">
                  <a:moveTo>
                    <a:pt x="194945" y="0"/>
                  </a:moveTo>
                  <a:lnTo>
                    <a:pt x="193675" y="0"/>
                  </a:lnTo>
                  <a:lnTo>
                    <a:pt x="149225" y="5080"/>
                  </a:lnTo>
                  <a:lnTo>
                    <a:pt x="108585" y="19685"/>
                  </a:lnTo>
                  <a:lnTo>
                    <a:pt x="72390" y="42545"/>
                  </a:lnTo>
                  <a:lnTo>
                    <a:pt x="42545" y="72390"/>
                  </a:lnTo>
                  <a:lnTo>
                    <a:pt x="19685" y="108585"/>
                  </a:lnTo>
                  <a:lnTo>
                    <a:pt x="5079" y="149225"/>
                  </a:lnTo>
                  <a:lnTo>
                    <a:pt x="0" y="193675"/>
                  </a:lnTo>
                  <a:lnTo>
                    <a:pt x="5079" y="237490"/>
                  </a:lnTo>
                  <a:lnTo>
                    <a:pt x="19685" y="278765"/>
                  </a:lnTo>
                  <a:lnTo>
                    <a:pt x="42545" y="314325"/>
                  </a:lnTo>
                  <a:lnTo>
                    <a:pt x="72390" y="344170"/>
                  </a:lnTo>
                  <a:lnTo>
                    <a:pt x="108585" y="367030"/>
                  </a:lnTo>
                  <a:lnTo>
                    <a:pt x="149225" y="381635"/>
                  </a:lnTo>
                  <a:lnTo>
                    <a:pt x="193675" y="386715"/>
                  </a:lnTo>
                  <a:lnTo>
                    <a:pt x="194945" y="386715"/>
                  </a:lnTo>
                  <a:lnTo>
                    <a:pt x="239395" y="381635"/>
                  </a:lnTo>
                  <a:lnTo>
                    <a:pt x="280035" y="367030"/>
                  </a:lnTo>
                  <a:lnTo>
                    <a:pt x="316230" y="344170"/>
                  </a:lnTo>
                  <a:lnTo>
                    <a:pt x="346075" y="314325"/>
                  </a:lnTo>
                  <a:lnTo>
                    <a:pt x="368935" y="278765"/>
                  </a:lnTo>
                  <a:lnTo>
                    <a:pt x="383539" y="237490"/>
                  </a:lnTo>
                  <a:lnTo>
                    <a:pt x="388620" y="193675"/>
                  </a:lnTo>
                  <a:lnTo>
                    <a:pt x="383539" y="149225"/>
                  </a:lnTo>
                  <a:lnTo>
                    <a:pt x="368935" y="108585"/>
                  </a:lnTo>
                  <a:lnTo>
                    <a:pt x="346075" y="72390"/>
                  </a:lnTo>
                  <a:lnTo>
                    <a:pt x="316230" y="42545"/>
                  </a:lnTo>
                  <a:lnTo>
                    <a:pt x="280035" y="19685"/>
                  </a:lnTo>
                  <a:lnTo>
                    <a:pt x="239395" y="5080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979" y="5714365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19" h="386714">
                  <a:moveTo>
                    <a:pt x="0" y="193675"/>
                  </a:moveTo>
                  <a:lnTo>
                    <a:pt x="5079" y="149225"/>
                  </a:lnTo>
                  <a:lnTo>
                    <a:pt x="19685" y="108585"/>
                  </a:lnTo>
                  <a:lnTo>
                    <a:pt x="42545" y="72390"/>
                  </a:lnTo>
                  <a:lnTo>
                    <a:pt x="72390" y="42545"/>
                  </a:lnTo>
                  <a:lnTo>
                    <a:pt x="108585" y="19685"/>
                  </a:lnTo>
                  <a:lnTo>
                    <a:pt x="149225" y="5080"/>
                  </a:lnTo>
                  <a:lnTo>
                    <a:pt x="193675" y="0"/>
                  </a:lnTo>
                  <a:lnTo>
                    <a:pt x="194945" y="0"/>
                  </a:lnTo>
                  <a:lnTo>
                    <a:pt x="239395" y="5080"/>
                  </a:lnTo>
                  <a:lnTo>
                    <a:pt x="280035" y="19685"/>
                  </a:lnTo>
                  <a:lnTo>
                    <a:pt x="316230" y="42545"/>
                  </a:lnTo>
                  <a:lnTo>
                    <a:pt x="346075" y="72390"/>
                  </a:lnTo>
                  <a:lnTo>
                    <a:pt x="368935" y="108585"/>
                  </a:lnTo>
                  <a:lnTo>
                    <a:pt x="383539" y="149225"/>
                  </a:lnTo>
                  <a:lnTo>
                    <a:pt x="388620" y="193675"/>
                  </a:lnTo>
                  <a:lnTo>
                    <a:pt x="383539" y="237490"/>
                  </a:lnTo>
                  <a:lnTo>
                    <a:pt x="368935" y="278765"/>
                  </a:lnTo>
                  <a:lnTo>
                    <a:pt x="346075" y="314325"/>
                  </a:lnTo>
                  <a:lnTo>
                    <a:pt x="316230" y="344170"/>
                  </a:lnTo>
                  <a:lnTo>
                    <a:pt x="280035" y="367030"/>
                  </a:lnTo>
                  <a:lnTo>
                    <a:pt x="239395" y="381635"/>
                  </a:lnTo>
                  <a:lnTo>
                    <a:pt x="194945" y="386715"/>
                  </a:lnTo>
                  <a:lnTo>
                    <a:pt x="193675" y="386715"/>
                  </a:lnTo>
                  <a:lnTo>
                    <a:pt x="149225" y="381635"/>
                  </a:lnTo>
                  <a:lnTo>
                    <a:pt x="108585" y="367030"/>
                  </a:lnTo>
                  <a:lnTo>
                    <a:pt x="72390" y="344170"/>
                  </a:lnTo>
                  <a:lnTo>
                    <a:pt x="42545" y="314325"/>
                  </a:lnTo>
                  <a:lnTo>
                    <a:pt x="19685" y="278765"/>
                  </a:lnTo>
                  <a:lnTo>
                    <a:pt x="5079" y="237490"/>
                  </a:lnTo>
                  <a:lnTo>
                    <a:pt x="0" y="193675"/>
                  </a:lnTo>
                  <a:close/>
                </a:path>
              </a:pathLst>
            </a:custGeom>
            <a:ln w="15240">
              <a:solidFill>
                <a:srgbClr val="57AB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1200" y="5715761"/>
            <a:ext cx="167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392669" y="5706109"/>
            <a:ext cx="403860" cy="401955"/>
            <a:chOff x="7392669" y="5706109"/>
            <a:chExt cx="403860" cy="401955"/>
          </a:xfrm>
        </p:grpSpPr>
        <p:sp>
          <p:nvSpPr>
            <p:cNvPr id="39" name="object 39"/>
            <p:cNvSpPr/>
            <p:nvPr/>
          </p:nvSpPr>
          <p:spPr>
            <a:xfrm>
              <a:off x="7400289" y="5713729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20" h="386714">
                  <a:moveTo>
                    <a:pt x="195579" y="0"/>
                  </a:moveTo>
                  <a:lnTo>
                    <a:pt x="193675" y="0"/>
                  </a:lnTo>
                  <a:lnTo>
                    <a:pt x="149225" y="5080"/>
                  </a:lnTo>
                  <a:lnTo>
                    <a:pt x="108584" y="19685"/>
                  </a:lnTo>
                  <a:lnTo>
                    <a:pt x="73025" y="42545"/>
                  </a:lnTo>
                  <a:lnTo>
                    <a:pt x="42544" y="72390"/>
                  </a:lnTo>
                  <a:lnTo>
                    <a:pt x="19684" y="108585"/>
                  </a:lnTo>
                  <a:lnTo>
                    <a:pt x="5079" y="149225"/>
                  </a:lnTo>
                  <a:lnTo>
                    <a:pt x="0" y="193675"/>
                  </a:lnTo>
                  <a:lnTo>
                    <a:pt x="5079" y="238125"/>
                  </a:lnTo>
                  <a:lnTo>
                    <a:pt x="19684" y="278765"/>
                  </a:lnTo>
                  <a:lnTo>
                    <a:pt x="42544" y="314325"/>
                  </a:lnTo>
                  <a:lnTo>
                    <a:pt x="73025" y="344805"/>
                  </a:lnTo>
                  <a:lnTo>
                    <a:pt x="108584" y="367665"/>
                  </a:lnTo>
                  <a:lnTo>
                    <a:pt x="149225" y="381635"/>
                  </a:lnTo>
                  <a:lnTo>
                    <a:pt x="193675" y="386715"/>
                  </a:lnTo>
                  <a:lnTo>
                    <a:pt x="195579" y="386715"/>
                  </a:lnTo>
                  <a:lnTo>
                    <a:pt x="240029" y="381635"/>
                  </a:lnTo>
                  <a:lnTo>
                    <a:pt x="280669" y="367665"/>
                  </a:lnTo>
                  <a:lnTo>
                    <a:pt x="316229" y="344805"/>
                  </a:lnTo>
                  <a:lnTo>
                    <a:pt x="346075" y="314325"/>
                  </a:lnTo>
                  <a:lnTo>
                    <a:pt x="368934" y="278765"/>
                  </a:lnTo>
                  <a:lnTo>
                    <a:pt x="383539" y="238125"/>
                  </a:lnTo>
                  <a:lnTo>
                    <a:pt x="388619" y="193675"/>
                  </a:lnTo>
                  <a:lnTo>
                    <a:pt x="383539" y="149225"/>
                  </a:lnTo>
                  <a:lnTo>
                    <a:pt x="368934" y="108585"/>
                  </a:lnTo>
                  <a:lnTo>
                    <a:pt x="346075" y="72390"/>
                  </a:lnTo>
                  <a:lnTo>
                    <a:pt x="316229" y="42545"/>
                  </a:lnTo>
                  <a:lnTo>
                    <a:pt x="280669" y="19685"/>
                  </a:lnTo>
                  <a:lnTo>
                    <a:pt x="240029" y="5080"/>
                  </a:lnTo>
                  <a:lnTo>
                    <a:pt x="19557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00289" y="5713729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20" h="386714">
                  <a:moveTo>
                    <a:pt x="0" y="193675"/>
                  </a:moveTo>
                  <a:lnTo>
                    <a:pt x="5079" y="149225"/>
                  </a:lnTo>
                  <a:lnTo>
                    <a:pt x="19684" y="108585"/>
                  </a:lnTo>
                  <a:lnTo>
                    <a:pt x="42544" y="72390"/>
                  </a:lnTo>
                  <a:lnTo>
                    <a:pt x="73025" y="42545"/>
                  </a:lnTo>
                  <a:lnTo>
                    <a:pt x="108584" y="19685"/>
                  </a:lnTo>
                  <a:lnTo>
                    <a:pt x="149225" y="5080"/>
                  </a:lnTo>
                  <a:lnTo>
                    <a:pt x="193675" y="0"/>
                  </a:lnTo>
                  <a:lnTo>
                    <a:pt x="195579" y="0"/>
                  </a:lnTo>
                  <a:lnTo>
                    <a:pt x="240029" y="5080"/>
                  </a:lnTo>
                  <a:lnTo>
                    <a:pt x="280669" y="19685"/>
                  </a:lnTo>
                  <a:lnTo>
                    <a:pt x="316229" y="42545"/>
                  </a:lnTo>
                  <a:lnTo>
                    <a:pt x="346075" y="72390"/>
                  </a:lnTo>
                  <a:lnTo>
                    <a:pt x="368934" y="108585"/>
                  </a:lnTo>
                  <a:lnTo>
                    <a:pt x="383539" y="149225"/>
                  </a:lnTo>
                  <a:lnTo>
                    <a:pt x="388619" y="193675"/>
                  </a:lnTo>
                  <a:lnTo>
                    <a:pt x="383539" y="238125"/>
                  </a:lnTo>
                  <a:lnTo>
                    <a:pt x="368934" y="278765"/>
                  </a:lnTo>
                  <a:lnTo>
                    <a:pt x="346075" y="314325"/>
                  </a:lnTo>
                  <a:lnTo>
                    <a:pt x="316229" y="344805"/>
                  </a:lnTo>
                  <a:lnTo>
                    <a:pt x="280669" y="367665"/>
                  </a:lnTo>
                  <a:lnTo>
                    <a:pt x="240029" y="381635"/>
                  </a:lnTo>
                  <a:lnTo>
                    <a:pt x="195579" y="386715"/>
                  </a:lnTo>
                  <a:lnTo>
                    <a:pt x="193675" y="386715"/>
                  </a:lnTo>
                  <a:lnTo>
                    <a:pt x="149225" y="381635"/>
                  </a:lnTo>
                  <a:lnTo>
                    <a:pt x="108584" y="367665"/>
                  </a:lnTo>
                  <a:lnTo>
                    <a:pt x="73025" y="344805"/>
                  </a:lnTo>
                  <a:lnTo>
                    <a:pt x="42544" y="314325"/>
                  </a:lnTo>
                  <a:lnTo>
                    <a:pt x="19684" y="278765"/>
                  </a:lnTo>
                  <a:lnTo>
                    <a:pt x="5079" y="238125"/>
                  </a:lnTo>
                  <a:lnTo>
                    <a:pt x="0" y="193675"/>
                  </a:lnTo>
                  <a:close/>
                </a:path>
              </a:pathLst>
            </a:custGeom>
            <a:ln w="15240">
              <a:solidFill>
                <a:srgbClr val="F0B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510398" y="5712714"/>
            <a:ext cx="167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94359" y="6978650"/>
            <a:ext cx="403860" cy="401955"/>
            <a:chOff x="594359" y="6978650"/>
            <a:chExt cx="403860" cy="401955"/>
          </a:xfrm>
        </p:grpSpPr>
        <p:sp>
          <p:nvSpPr>
            <p:cNvPr id="43" name="object 43"/>
            <p:cNvSpPr/>
            <p:nvPr/>
          </p:nvSpPr>
          <p:spPr>
            <a:xfrm>
              <a:off x="601979" y="6986270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19" h="386715">
                  <a:moveTo>
                    <a:pt x="194945" y="0"/>
                  </a:moveTo>
                  <a:lnTo>
                    <a:pt x="193675" y="0"/>
                  </a:lnTo>
                  <a:lnTo>
                    <a:pt x="149225" y="5079"/>
                  </a:lnTo>
                  <a:lnTo>
                    <a:pt x="108585" y="19684"/>
                  </a:lnTo>
                  <a:lnTo>
                    <a:pt x="72390" y="42544"/>
                  </a:lnTo>
                  <a:lnTo>
                    <a:pt x="42545" y="72389"/>
                  </a:lnTo>
                  <a:lnTo>
                    <a:pt x="19685" y="108584"/>
                  </a:lnTo>
                  <a:lnTo>
                    <a:pt x="5079" y="149224"/>
                  </a:lnTo>
                  <a:lnTo>
                    <a:pt x="0" y="193674"/>
                  </a:lnTo>
                  <a:lnTo>
                    <a:pt x="5079" y="238124"/>
                  </a:lnTo>
                  <a:lnTo>
                    <a:pt x="19685" y="278764"/>
                  </a:lnTo>
                  <a:lnTo>
                    <a:pt x="42545" y="314324"/>
                  </a:lnTo>
                  <a:lnTo>
                    <a:pt x="72390" y="344804"/>
                  </a:lnTo>
                  <a:lnTo>
                    <a:pt x="108585" y="367664"/>
                  </a:lnTo>
                  <a:lnTo>
                    <a:pt x="149225" y="381634"/>
                  </a:lnTo>
                  <a:lnTo>
                    <a:pt x="193675" y="386714"/>
                  </a:lnTo>
                  <a:lnTo>
                    <a:pt x="194945" y="386714"/>
                  </a:lnTo>
                  <a:lnTo>
                    <a:pt x="239395" y="381634"/>
                  </a:lnTo>
                  <a:lnTo>
                    <a:pt x="280035" y="367664"/>
                  </a:lnTo>
                  <a:lnTo>
                    <a:pt x="316230" y="344804"/>
                  </a:lnTo>
                  <a:lnTo>
                    <a:pt x="346075" y="314324"/>
                  </a:lnTo>
                  <a:lnTo>
                    <a:pt x="368935" y="278764"/>
                  </a:lnTo>
                  <a:lnTo>
                    <a:pt x="383539" y="238124"/>
                  </a:lnTo>
                  <a:lnTo>
                    <a:pt x="388620" y="193674"/>
                  </a:lnTo>
                  <a:lnTo>
                    <a:pt x="383539" y="149224"/>
                  </a:lnTo>
                  <a:lnTo>
                    <a:pt x="368935" y="108584"/>
                  </a:lnTo>
                  <a:lnTo>
                    <a:pt x="346075" y="72389"/>
                  </a:lnTo>
                  <a:lnTo>
                    <a:pt x="316230" y="42544"/>
                  </a:lnTo>
                  <a:lnTo>
                    <a:pt x="280035" y="19684"/>
                  </a:lnTo>
                  <a:lnTo>
                    <a:pt x="239395" y="5079"/>
                  </a:lnTo>
                  <a:lnTo>
                    <a:pt x="194945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1979" y="6986270"/>
              <a:ext cx="388620" cy="386715"/>
            </a:xfrm>
            <a:custGeom>
              <a:avLst/>
              <a:gdLst/>
              <a:ahLst/>
              <a:cxnLst/>
              <a:rect l="l" t="t" r="r" b="b"/>
              <a:pathLst>
                <a:path w="388619" h="386715">
                  <a:moveTo>
                    <a:pt x="0" y="193674"/>
                  </a:moveTo>
                  <a:lnTo>
                    <a:pt x="5079" y="149224"/>
                  </a:lnTo>
                  <a:lnTo>
                    <a:pt x="19685" y="108584"/>
                  </a:lnTo>
                  <a:lnTo>
                    <a:pt x="42545" y="72389"/>
                  </a:lnTo>
                  <a:lnTo>
                    <a:pt x="72390" y="42544"/>
                  </a:lnTo>
                  <a:lnTo>
                    <a:pt x="108585" y="19684"/>
                  </a:lnTo>
                  <a:lnTo>
                    <a:pt x="149225" y="5079"/>
                  </a:lnTo>
                  <a:lnTo>
                    <a:pt x="193675" y="0"/>
                  </a:lnTo>
                  <a:lnTo>
                    <a:pt x="194945" y="0"/>
                  </a:lnTo>
                  <a:lnTo>
                    <a:pt x="239395" y="5079"/>
                  </a:lnTo>
                  <a:lnTo>
                    <a:pt x="280035" y="19684"/>
                  </a:lnTo>
                  <a:lnTo>
                    <a:pt x="316230" y="42544"/>
                  </a:lnTo>
                  <a:lnTo>
                    <a:pt x="346075" y="72389"/>
                  </a:lnTo>
                  <a:lnTo>
                    <a:pt x="368935" y="108584"/>
                  </a:lnTo>
                  <a:lnTo>
                    <a:pt x="383539" y="149224"/>
                  </a:lnTo>
                  <a:lnTo>
                    <a:pt x="388620" y="193674"/>
                  </a:lnTo>
                  <a:lnTo>
                    <a:pt x="383539" y="238124"/>
                  </a:lnTo>
                  <a:lnTo>
                    <a:pt x="368935" y="278764"/>
                  </a:lnTo>
                  <a:lnTo>
                    <a:pt x="346075" y="314324"/>
                  </a:lnTo>
                  <a:lnTo>
                    <a:pt x="316230" y="344804"/>
                  </a:lnTo>
                  <a:lnTo>
                    <a:pt x="280035" y="367664"/>
                  </a:lnTo>
                  <a:lnTo>
                    <a:pt x="239395" y="381634"/>
                  </a:lnTo>
                  <a:lnTo>
                    <a:pt x="194945" y="386714"/>
                  </a:lnTo>
                  <a:lnTo>
                    <a:pt x="193675" y="386714"/>
                  </a:lnTo>
                  <a:lnTo>
                    <a:pt x="149225" y="381634"/>
                  </a:lnTo>
                  <a:lnTo>
                    <a:pt x="108585" y="367664"/>
                  </a:lnTo>
                  <a:lnTo>
                    <a:pt x="72390" y="344804"/>
                  </a:lnTo>
                  <a:lnTo>
                    <a:pt x="42545" y="314324"/>
                  </a:lnTo>
                  <a:lnTo>
                    <a:pt x="19685" y="278764"/>
                  </a:lnTo>
                  <a:lnTo>
                    <a:pt x="5079" y="238124"/>
                  </a:lnTo>
                  <a:lnTo>
                    <a:pt x="0" y="193674"/>
                  </a:lnTo>
                  <a:close/>
                </a:path>
              </a:pathLst>
            </a:custGeom>
            <a:ln w="15239">
              <a:solidFill>
                <a:srgbClr val="D5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11200" y="6987031"/>
            <a:ext cx="167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"/>
            <a:ext cx="5485765" cy="82285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8798" y="760222"/>
            <a:ext cx="760412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Accuracy,</a:t>
            </a:r>
            <a:r>
              <a:rPr sz="3500" spc="-250" dirty="0"/>
              <a:t> </a:t>
            </a:r>
            <a:r>
              <a:rPr sz="3500" dirty="0"/>
              <a:t>Pr</a:t>
            </a:r>
            <a:r>
              <a:rPr sz="3500" spc="-20" dirty="0"/>
              <a:t>e</a:t>
            </a:r>
            <a:r>
              <a:rPr sz="3500" dirty="0"/>
              <a:t>cision,</a:t>
            </a:r>
            <a:r>
              <a:rPr sz="3500" spc="-235" dirty="0"/>
              <a:t> </a:t>
            </a:r>
            <a:r>
              <a:rPr sz="3500" dirty="0"/>
              <a:t>Recall</a:t>
            </a:r>
            <a:r>
              <a:rPr sz="3500" spc="-240" dirty="0"/>
              <a:t> </a:t>
            </a:r>
            <a:r>
              <a:rPr sz="3500" dirty="0"/>
              <a:t>&amp;</a:t>
            </a:r>
            <a:r>
              <a:rPr sz="3500" spc="-215" dirty="0"/>
              <a:t> </a:t>
            </a:r>
            <a:r>
              <a:rPr sz="3500" spc="-5" dirty="0"/>
              <a:t>F</a:t>
            </a:r>
            <a:r>
              <a:rPr sz="3500" dirty="0"/>
              <a:t>1</a:t>
            </a:r>
            <a:r>
              <a:rPr sz="3500" spc="-245" dirty="0"/>
              <a:t> </a:t>
            </a:r>
            <a:r>
              <a:rPr sz="3500" dirty="0"/>
              <a:t>S</a:t>
            </a:r>
            <a:r>
              <a:rPr sz="3500" spc="-35" dirty="0"/>
              <a:t>c</a:t>
            </a:r>
            <a:r>
              <a:rPr sz="3500" spc="-20" dirty="0"/>
              <a:t>o</a:t>
            </a:r>
            <a:r>
              <a:rPr sz="3500" spc="-15" dirty="0"/>
              <a:t>r</a:t>
            </a:r>
            <a:r>
              <a:rPr sz="3500" dirty="0"/>
              <a:t>e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6138798" y="2276982"/>
            <a:ext cx="194310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Logistic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Arial MT"/>
                <a:cs typeface="Arial MT"/>
              </a:rPr>
              <a:t>Regression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8798" y="2728086"/>
            <a:ext cx="115379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50" spc="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urac</a:t>
            </a: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50" spc="2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70%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8798" y="3145662"/>
            <a:ext cx="11861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Precision-</a:t>
            </a:r>
            <a:r>
              <a:rPr sz="14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0.57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8798" y="3563492"/>
            <a:ext cx="97409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50" dirty="0">
                <a:solidFill>
                  <a:srgbClr val="FFFFFF"/>
                </a:solidFill>
                <a:latin typeface="Calibri"/>
                <a:cs typeface="Calibri"/>
              </a:rPr>
              <a:t>Recall-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Calibri"/>
                <a:cs typeface="Calibri"/>
              </a:rPr>
              <a:t>0.72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8798" y="3981069"/>
            <a:ext cx="11525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F1</a:t>
            </a:r>
            <a:r>
              <a:rPr sz="14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Score-</a:t>
            </a:r>
            <a:r>
              <a:rPr sz="14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0.64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9844" y="2276982"/>
            <a:ext cx="12528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ive</a:t>
            </a:r>
            <a:r>
              <a:rPr sz="17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3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9844" y="2728086"/>
            <a:ext cx="115379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50" spc="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urac</a:t>
            </a: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50" spc="2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72%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9844" y="3145662"/>
            <a:ext cx="11861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Precision-</a:t>
            </a:r>
            <a:r>
              <a:rPr sz="14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0.58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89844" y="3563492"/>
            <a:ext cx="97409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50" dirty="0">
                <a:solidFill>
                  <a:srgbClr val="FFFFFF"/>
                </a:solidFill>
                <a:latin typeface="Calibri"/>
                <a:cs typeface="Calibri"/>
              </a:rPr>
              <a:t>Recall-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Calibri"/>
                <a:cs typeface="Calibri"/>
              </a:rPr>
              <a:t>0.72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9844" y="3981069"/>
            <a:ext cx="11525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F1</a:t>
            </a:r>
            <a:r>
              <a:rPr sz="14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Score-</a:t>
            </a:r>
            <a:r>
              <a:rPr sz="14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0.65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8798" y="5458205"/>
            <a:ext cx="4972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30" dirty="0">
                <a:solidFill>
                  <a:srgbClr val="FFFFFF"/>
                </a:solidFill>
                <a:latin typeface="Arial MT"/>
                <a:cs typeface="Arial MT"/>
              </a:rPr>
              <a:t>SVM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38798" y="5909310"/>
            <a:ext cx="120459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Accuracy-</a:t>
            </a:r>
            <a:r>
              <a:rPr sz="145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69%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38798" y="6325361"/>
            <a:ext cx="11861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Precision-</a:t>
            </a:r>
            <a:r>
              <a:rPr sz="14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0.55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38798" y="6743192"/>
            <a:ext cx="97409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50" dirty="0">
                <a:solidFill>
                  <a:srgbClr val="FFFFFF"/>
                </a:solidFill>
                <a:latin typeface="Calibri"/>
                <a:cs typeface="Calibri"/>
              </a:rPr>
              <a:t>Recall-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Calibri"/>
                <a:cs typeface="Calibri"/>
              </a:rPr>
              <a:t>0.69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8798" y="7160768"/>
            <a:ext cx="11525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F1</a:t>
            </a:r>
            <a:r>
              <a:rPr sz="14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Score-</a:t>
            </a:r>
            <a:r>
              <a:rPr sz="14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0.61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88320" y="5458205"/>
            <a:ext cx="484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30" dirty="0">
                <a:solidFill>
                  <a:srgbClr val="FFFFFF"/>
                </a:solidFill>
                <a:latin typeface="Arial MT"/>
                <a:cs typeface="Arial MT"/>
              </a:rPr>
              <a:t>KNN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88320" y="5909310"/>
            <a:ext cx="115379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50" spc="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urac</a:t>
            </a: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50" spc="2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66%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88320" y="6325361"/>
            <a:ext cx="11861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Precision-</a:t>
            </a:r>
            <a:r>
              <a:rPr sz="14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0.52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88320" y="6743192"/>
            <a:ext cx="97409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50" dirty="0">
                <a:solidFill>
                  <a:srgbClr val="FFFFFF"/>
                </a:solidFill>
                <a:latin typeface="Calibri"/>
                <a:cs typeface="Calibri"/>
              </a:rPr>
              <a:t>Recall-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Calibri"/>
                <a:cs typeface="Calibri"/>
              </a:rPr>
              <a:t>0.69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88320" y="7160768"/>
            <a:ext cx="11525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0" dirty="0">
                <a:solidFill>
                  <a:srgbClr val="FFFFFF"/>
                </a:solidFill>
                <a:latin typeface="Calibri"/>
                <a:cs typeface="Calibri"/>
              </a:rPr>
              <a:t>F1</a:t>
            </a:r>
            <a:r>
              <a:rPr sz="14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FFFFFF"/>
                </a:solidFill>
                <a:latin typeface="Calibri"/>
                <a:cs typeface="Calibri"/>
              </a:rPr>
              <a:t>Score-</a:t>
            </a:r>
            <a:r>
              <a:rPr sz="14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0.59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9340" y="4818888"/>
            <a:ext cx="473316" cy="47180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0005" y="4818888"/>
            <a:ext cx="471804" cy="47180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9340" y="1640839"/>
            <a:ext cx="473316" cy="4718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00005" y="1640839"/>
            <a:ext cx="471804" cy="4718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"/>
            <a:ext cx="5485765" cy="82285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6522" y="505715"/>
            <a:ext cx="705104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sz="3900" dirty="0"/>
              <a:t>A</a:t>
            </a:r>
            <a:r>
              <a:rPr sz="3900" spc="-20" dirty="0"/>
              <a:t>c</a:t>
            </a:r>
            <a:r>
              <a:rPr sz="3900" spc="-5" dirty="0"/>
              <a:t>c</a:t>
            </a:r>
            <a:r>
              <a:rPr sz="3900" spc="-25" dirty="0"/>
              <a:t>u</a:t>
            </a:r>
            <a:r>
              <a:rPr sz="3900" spc="-20" dirty="0"/>
              <a:t>r</a:t>
            </a:r>
            <a:r>
              <a:rPr sz="3900" spc="-5" dirty="0"/>
              <a:t>a</a:t>
            </a:r>
            <a:r>
              <a:rPr sz="3900" spc="-25" dirty="0"/>
              <a:t>c</a:t>
            </a:r>
            <a:r>
              <a:rPr sz="3900" dirty="0"/>
              <a:t>y,</a:t>
            </a:r>
            <a:r>
              <a:rPr sz="3900" spc="-275" dirty="0"/>
              <a:t> </a:t>
            </a:r>
            <a:r>
              <a:rPr sz="3900" dirty="0"/>
              <a:t>P</a:t>
            </a:r>
            <a:r>
              <a:rPr sz="3900" spc="-25" dirty="0"/>
              <a:t>r</a:t>
            </a:r>
            <a:r>
              <a:rPr sz="3900" spc="-5" dirty="0"/>
              <a:t>ec</a:t>
            </a:r>
            <a:r>
              <a:rPr sz="3900" spc="-25" dirty="0"/>
              <a:t>i</a:t>
            </a:r>
            <a:r>
              <a:rPr sz="3900" spc="-5" dirty="0"/>
              <a:t>s</a:t>
            </a:r>
            <a:r>
              <a:rPr sz="3900" spc="-25" dirty="0"/>
              <a:t>i</a:t>
            </a:r>
            <a:r>
              <a:rPr sz="3900" spc="-5" dirty="0"/>
              <a:t>o</a:t>
            </a:r>
            <a:r>
              <a:rPr sz="3900" spc="-25" dirty="0"/>
              <a:t>n</a:t>
            </a:r>
            <a:r>
              <a:rPr sz="3900" dirty="0"/>
              <a:t>,</a:t>
            </a:r>
            <a:r>
              <a:rPr sz="3900" spc="-275" dirty="0"/>
              <a:t> </a:t>
            </a:r>
            <a:r>
              <a:rPr sz="3900" spc="-5" dirty="0"/>
              <a:t>R</a:t>
            </a:r>
            <a:r>
              <a:rPr sz="3900" spc="-25" dirty="0"/>
              <a:t>e</a:t>
            </a:r>
            <a:r>
              <a:rPr sz="3900" spc="-5" dirty="0"/>
              <a:t>c</a:t>
            </a:r>
            <a:r>
              <a:rPr sz="3900" spc="-25" dirty="0"/>
              <a:t>al</a:t>
            </a:r>
            <a:r>
              <a:rPr sz="3900" spc="-5" dirty="0"/>
              <a:t>l</a:t>
            </a:r>
            <a:r>
              <a:rPr sz="3900" spc="-254" dirty="0"/>
              <a:t> </a:t>
            </a:r>
            <a:r>
              <a:rPr sz="3900" dirty="0"/>
              <a:t>&amp;</a:t>
            </a:r>
            <a:r>
              <a:rPr sz="3900" spc="-265" dirty="0"/>
              <a:t> </a:t>
            </a:r>
            <a:r>
              <a:rPr sz="3900" dirty="0"/>
              <a:t>F1  </a:t>
            </a:r>
            <a:r>
              <a:rPr sz="3900" spc="-10" dirty="0"/>
              <a:t>Score</a:t>
            </a:r>
            <a:endParaRPr sz="3900"/>
          </a:p>
        </p:txBody>
      </p:sp>
      <p:grpSp>
        <p:nvGrpSpPr>
          <p:cNvPr id="4" name="object 4"/>
          <p:cNvGrpSpPr/>
          <p:nvPr/>
        </p:nvGrpSpPr>
        <p:grpSpPr>
          <a:xfrm>
            <a:off x="6217920" y="2136139"/>
            <a:ext cx="3745865" cy="2668270"/>
            <a:chOff x="6217920" y="2136139"/>
            <a:chExt cx="3745865" cy="2668270"/>
          </a:xfrm>
        </p:grpSpPr>
        <p:sp>
          <p:nvSpPr>
            <p:cNvPr id="5" name="object 5"/>
            <p:cNvSpPr/>
            <p:nvPr/>
          </p:nvSpPr>
          <p:spPr>
            <a:xfrm>
              <a:off x="6229350" y="2147569"/>
              <a:ext cx="3723004" cy="2645410"/>
            </a:xfrm>
            <a:custGeom>
              <a:avLst/>
              <a:gdLst/>
              <a:ahLst/>
              <a:cxnLst/>
              <a:rect l="l" t="t" r="r" b="b"/>
              <a:pathLst>
                <a:path w="3723004" h="2645410">
                  <a:moveTo>
                    <a:pt x="3405504" y="0"/>
                  </a:moveTo>
                  <a:lnTo>
                    <a:pt x="318134" y="0"/>
                  </a:lnTo>
                  <a:lnTo>
                    <a:pt x="271145" y="3175"/>
                  </a:lnTo>
                  <a:lnTo>
                    <a:pt x="226060" y="13334"/>
                  </a:lnTo>
                  <a:lnTo>
                    <a:pt x="184150" y="29209"/>
                  </a:lnTo>
                  <a:lnTo>
                    <a:pt x="144779" y="51434"/>
                  </a:lnTo>
                  <a:lnTo>
                    <a:pt x="109220" y="78104"/>
                  </a:lnTo>
                  <a:lnTo>
                    <a:pt x="78104" y="109219"/>
                  </a:lnTo>
                  <a:lnTo>
                    <a:pt x="51435" y="144779"/>
                  </a:lnTo>
                  <a:lnTo>
                    <a:pt x="29845" y="184150"/>
                  </a:lnTo>
                  <a:lnTo>
                    <a:pt x="13335" y="226059"/>
                  </a:lnTo>
                  <a:lnTo>
                    <a:pt x="3175" y="271144"/>
                  </a:lnTo>
                  <a:lnTo>
                    <a:pt x="0" y="318134"/>
                  </a:lnTo>
                  <a:lnTo>
                    <a:pt x="0" y="2327909"/>
                  </a:lnTo>
                  <a:lnTo>
                    <a:pt x="3175" y="2374900"/>
                  </a:lnTo>
                  <a:lnTo>
                    <a:pt x="13335" y="2419350"/>
                  </a:lnTo>
                  <a:lnTo>
                    <a:pt x="29845" y="2461894"/>
                  </a:lnTo>
                  <a:lnTo>
                    <a:pt x="51435" y="2500629"/>
                  </a:lnTo>
                  <a:lnTo>
                    <a:pt x="78104" y="2536190"/>
                  </a:lnTo>
                  <a:lnTo>
                    <a:pt x="109220" y="2567940"/>
                  </a:lnTo>
                  <a:lnTo>
                    <a:pt x="144779" y="2594609"/>
                  </a:lnTo>
                  <a:lnTo>
                    <a:pt x="184150" y="2616200"/>
                  </a:lnTo>
                  <a:lnTo>
                    <a:pt x="226060" y="2632075"/>
                  </a:lnTo>
                  <a:lnTo>
                    <a:pt x="271145" y="2642234"/>
                  </a:lnTo>
                  <a:lnTo>
                    <a:pt x="318134" y="2645409"/>
                  </a:lnTo>
                  <a:lnTo>
                    <a:pt x="3405504" y="2645409"/>
                  </a:lnTo>
                  <a:lnTo>
                    <a:pt x="3452495" y="2642234"/>
                  </a:lnTo>
                  <a:lnTo>
                    <a:pt x="3496945" y="2632075"/>
                  </a:lnTo>
                  <a:lnTo>
                    <a:pt x="3539490" y="2616200"/>
                  </a:lnTo>
                  <a:lnTo>
                    <a:pt x="3578225" y="2594609"/>
                  </a:lnTo>
                  <a:lnTo>
                    <a:pt x="3613784" y="2567940"/>
                  </a:lnTo>
                  <a:lnTo>
                    <a:pt x="3644900" y="2536190"/>
                  </a:lnTo>
                  <a:lnTo>
                    <a:pt x="3672204" y="2500629"/>
                  </a:lnTo>
                  <a:lnTo>
                    <a:pt x="3693795" y="2461894"/>
                  </a:lnTo>
                  <a:lnTo>
                    <a:pt x="3709670" y="2419350"/>
                  </a:lnTo>
                  <a:lnTo>
                    <a:pt x="3719829" y="2374900"/>
                  </a:lnTo>
                  <a:lnTo>
                    <a:pt x="3723004" y="2327909"/>
                  </a:lnTo>
                  <a:lnTo>
                    <a:pt x="3723004" y="318134"/>
                  </a:lnTo>
                  <a:lnTo>
                    <a:pt x="3719829" y="271144"/>
                  </a:lnTo>
                  <a:lnTo>
                    <a:pt x="3709670" y="226059"/>
                  </a:lnTo>
                  <a:lnTo>
                    <a:pt x="3693795" y="184150"/>
                  </a:lnTo>
                  <a:lnTo>
                    <a:pt x="3672204" y="144779"/>
                  </a:lnTo>
                  <a:lnTo>
                    <a:pt x="3644900" y="109219"/>
                  </a:lnTo>
                  <a:lnTo>
                    <a:pt x="3613784" y="78104"/>
                  </a:lnTo>
                  <a:lnTo>
                    <a:pt x="3578225" y="51434"/>
                  </a:lnTo>
                  <a:lnTo>
                    <a:pt x="3539490" y="29209"/>
                  </a:lnTo>
                  <a:lnTo>
                    <a:pt x="3496945" y="13334"/>
                  </a:lnTo>
                  <a:lnTo>
                    <a:pt x="3452495" y="3175"/>
                  </a:lnTo>
                  <a:lnTo>
                    <a:pt x="3405504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9350" y="2147569"/>
              <a:ext cx="3723004" cy="2645410"/>
            </a:xfrm>
            <a:custGeom>
              <a:avLst/>
              <a:gdLst/>
              <a:ahLst/>
              <a:cxnLst/>
              <a:rect l="l" t="t" r="r" b="b"/>
              <a:pathLst>
                <a:path w="3723004" h="2645410">
                  <a:moveTo>
                    <a:pt x="0" y="318134"/>
                  </a:moveTo>
                  <a:lnTo>
                    <a:pt x="3175" y="271144"/>
                  </a:lnTo>
                  <a:lnTo>
                    <a:pt x="13335" y="226059"/>
                  </a:lnTo>
                  <a:lnTo>
                    <a:pt x="29845" y="184150"/>
                  </a:lnTo>
                  <a:lnTo>
                    <a:pt x="51435" y="144779"/>
                  </a:lnTo>
                  <a:lnTo>
                    <a:pt x="78104" y="109219"/>
                  </a:lnTo>
                  <a:lnTo>
                    <a:pt x="109220" y="78104"/>
                  </a:lnTo>
                  <a:lnTo>
                    <a:pt x="144779" y="51434"/>
                  </a:lnTo>
                  <a:lnTo>
                    <a:pt x="184150" y="29209"/>
                  </a:lnTo>
                  <a:lnTo>
                    <a:pt x="226060" y="13334"/>
                  </a:lnTo>
                  <a:lnTo>
                    <a:pt x="271145" y="3175"/>
                  </a:lnTo>
                  <a:lnTo>
                    <a:pt x="318134" y="0"/>
                  </a:lnTo>
                  <a:lnTo>
                    <a:pt x="3405504" y="0"/>
                  </a:lnTo>
                  <a:lnTo>
                    <a:pt x="3452495" y="3175"/>
                  </a:lnTo>
                  <a:lnTo>
                    <a:pt x="3496945" y="13334"/>
                  </a:lnTo>
                  <a:lnTo>
                    <a:pt x="3539490" y="29209"/>
                  </a:lnTo>
                  <a:lnTo>
                    <a:pt x="3578225" y="51434"/>
                  </a:lnTo>
                  <a:lnTo>
                    <a:pt x="3613784" y="78104"/>
                  </a:lnTo>
                  <a:lnTo>
                    <a:pt x="3644900" y="109219"/>
                  </a:lnTo>
                  <a:lnTo>
                    <a:pt x="3672204" y="144779"/>
                  </a:lnTo>
                  <a:lnTo>
                    <a:pt x="3693795" y="184150"/>
                  </a:lnTo>
                  <a:lnTo>
                    <a:pt x="3709670" y="226059"/>
                  </a:lnTo>
                  <a:lnTo>
                    <a:pt x="3719829" y="271144"/>
                  </a:lnTo>
                  <a:lnTo>
                    <a:pt x="3723004" y="318134"/>
                  </a:lnTo>
                  <a:lnTo>
                    <a:pt x="3723004" y="2327909"/>
                  </a:lnTo>
                  <a:lnTo>
                    <a:pt x="3719829" y="2374900"/>
                  </a:lnTo>
                  <a:lnTo>
                    <a:pt x="3709670" y="2419350"/>
                  </a:lnTo>
                  <a:lnTo>
                    <a:pt x="3693795" y="2461894"/>
                  </a:lnTo>
                  <a:lnTo>
                    <a:pt x="3672204" y="2500629"/>
                  </a:lnTo>
                  <a:lnTo>
                    <a:pt x="3644900" y="2536190"/>
                  </a:lnTo>
                  <a:lnTo>
                    <a:pt x="3613784" y="2567940"/>
                  </a:lnTo>
                  <a:lnTo>
                    <a:pt x="3578225" y="2594609"/>
                  </a:lnTo>
                  <a:lnTo>
                    <a:pt x="3539490" y="2616200"/>
                  </a:lnTo>
                  <a:lnTo>
                    <a:pt x="3496945" y="2632075"/>
                  </a:lnTo>
                  <a:lnTo>
                    <a:pt x="3452495" y="2642234"/>
                  </a:lnTo>
                  <a:lnTo>
                    <a:pt x="3405504" y="2645409"/>
                  </a:lnTo>
                  <a:lnTo>
                    <a:pt x="318134" y="2645409"/>
                  </a:lnTo>
                  <a:lnTo>
                    <a:pt x="271145" y="2642234"/>
                  </a:lnTo>
                  <a:lnTo>
                    <a:pt x="226060" y="2632075"/>
                  </a:lnTo>
                  <a:lnTo>
                    <a:pt x="184150" y="2616200"/>
                  </a:lnTo>
                  <a:lnTo>
                    <a:pt x="144779" y="2594609"/>
                  </a:lnTo>
                  <a:lnTo>
                    <a:pt x="109220" y="2567940"/>
                  </a:lnTo>
                  <a:lnTo>
                    <a:pt x="78104" y="2536190"/>
                  </a:lnTo>
                  <a:lnTo>
                    <a:pt x="51435" y="2500629"/>
                  </a:lnTo>
                  <a:lnTo>
                    <a:pt x="29845" y="2461894"/>
                  </a:lnTo>
                  <a:lnTo>
                    <a:pt x="13335" y="2419350"/>
                  </a:lnTo>
                  <a:lnTo>
                    <a:pt x="3175" y="2374900"/>
                  </a:lnTo>
                  <a:lnTo>
                    <a:pt x="0" y="2327909"/>
                  </a:lnTo>
                  <a:lnTo>
                    <a:pt x="0" y="318134"/>
                  </a:lnTo>
                  <a:close/>
                </a:path>
              </a:pathLst>
            </a:custGeom>
            <a:ln w="22860">
              <a:solidFill>
                <a:srgbClr val="F0B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51219" y="2359278"/>
            <a:ext cx="101091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950" spc="-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950" spc="-2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219" y="2856103"/>
            <a:ext cx="13665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Accuracy-</a:t>
            </a:r>
            <a:r>
              <a:rPr sz="165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71%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1219" y="3322447"/>
            <a:ext cx="13512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Precision-</a:t>
            </a:r>
            <a:r>
              <a:rPr sz="16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0.57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1219" y="3789045"/>
            <a:ext cx="11074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60" dirty="0">
                <a:solidFill>
                  <a:srgbClr val="FFFFFF"/>
                </a:solidFill>
                <a:latin typeface="Calibri"/>
                <a:cs typeface="Calibri"/>
              </a:rPr>
              <a:t>Recall-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Calibri"/>
                <a:cs typeface="Calibri"/>
              </a:rPr>
              <a:t>0.72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1219" y="4255389"/>
            <a:ext cx="13087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F1</a:t>
            </a:r>
            <a:r>
              <a:rPr sz="16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Score-</a:t>
            </a:r>
            <a:r>
              <a:rPr sz="165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0.64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54284" y="2136139"/>
            <a:ext cx="3745865" cy="2668270"/>
            <a:chOff x="10154284" y="2136139"/>
            <a:chExt cx="3745865" cy="2668270"/>
          </a:xfrm>
        </p:grpSpPr>
        <p:sp>
          <p:nvSpPr>
            <p:cNvPr id="13" name="object 13"/>
            <p:cNvSpPr/>
            <p:nvPr/>
          </p:nvSpPr>
          <p:spPr>
            <a:xfrm>
              <a:off x="10165714" y="2147569"/>
              <a:ext cx="3723004" cy="2645410"/>
            </a:xfrm>
            <a:custGeom>
              <a:avLst/>
              <a:gdLst/>
              <a:ahLst/>
              <a:cxnLst/>
              <a:rect l="l" t="t" r="r" b="b"/>
              <a:pathLst>
                <a:path w="3723005" h="2645410">
                  <a:moveTo>
                    <a:pt x="3405504" y="0"/>
                  </a:moveTo>
                  <a:lnTo>
                    <a:pt x="318134" y="0"/>
                  </a:lnTo>
                  <a:lnTo>
                    <a:pt x="271144" y="3175"/>
                  </a:lnTo>
                  <a:lnTo>
                    <a:pt x="226059" y="13334"/>
                  </a:lnTo>
                  <a:lnTo>
                    <a:pt x="184150" y="29209"/>
                  </a:lnTo>
                  <a:lnTo>
                    <a:pt x="144779" y="51434"/>
                  </a:lnTo>
                  <a:lnTo>
                    <a:pt x="109219" y="78104"/>
                  </a:lnTo>
                  <a:lnTo>
                    <a:pt x="78104" y="109219"/>
                  </a:lnTo>
                  <a:lnTo>
                    <a:pt x="51434" y="144779"/>
                  </a:lnTo>
                  <a:lnTo>
                    <a:pt x="29844" y="184150"/>
                  </a:lnTo>
                  <a:lnTo>
                    <a:pt x="13334" y="226059"/>
                  </a:lnTo>
                  <a:lnTo>
                    <a:pt x="3809" y="271144"/>
                  </a:lnTo>
                  <a:lnTo>
                    <a:pt x="0" y="318134"/>
                  </a:lnTo>
                  <a:lnTo>
                    <a:pt x="0" y="2327909"/>
                  </a:lnTo>
                  <a:lnTo>
                    <a:pt x="3809" y="2374900"/>
                  </a:lnTo>
                  <a:lnTo>
                    <a:pt x="13334" y="2419350"/>
                  </a:lnTo>
                  <a:lnTo>
                    <a:pt x="29844" y="2461894"/>
                  </a:lnTo>
                  <a:lnTo>
                    <a:pt x="51434" y="2500629"/>
                  </a:lnTo>
                  <a:lnTo>
                    <a:pt x="78104" y="2536190"/>
                  </a:lnTo>
                  <a:lnTo>
                    <a:pt x="109219" y="2567940"/>
                  </a:lnTo>
                  <a:lnTo>
                    <a:pt x="144779" y="2594609"/>
                  </a:lnTo>
                  <a:lnTo>
                    <a:pt x="184150" y="2616200"/>
                  </a:lnTo>
                  <a:lnTo>
                    <a:pt x="226059" y="2632075"/>
                  </a:lnTo>
                  <a:lnTo>
                    <a:pt x="271144" y="2642234"/>
                  </a:lnTo>
                  <a:lnTo>
                    <a:pt x="318134" y="2645409"/>
                  </a:lnTo>
                  <a:lnTo>
                    <a:pt x="3405504" y="2645409"/>
                  </a:lnTo>
                  <a:lnTo>
                    <a:pt x="3452494" y="2642234"/>
                  </a:lnTo>
                  <a:lnTo>
                    <a:pt x="3496944" y="2632075"/>
                  </a:lnTo>
                  <a:lnTo>
                    <a:pt x="3539490" y="2616200"/>
                  </a:lnTo>
                  <a:lnTo>
                    <a:pt x="3578225" y="2594609"/>
                  </a:lnTo>
                  <a:lnTo>
                    <a:pt x="3613784" y="2567940"/>
                  </a:lnTo>
                  <a:lnTo>
                    <a:pt x="3645534" y="2536190"/>
                  </a:lnTo>
                  <a:lnTo>
                    <a:pt x="3672204" y="2500629"/>
                  </a:lnTo>
                  <a:lnTo>
                    <a:pt x="3693794" y="2461894"/>
                  </a:lnTo>
                  <a:lnTo>
                    <a:pt x="3709669" y="2419350"/>
                  </a:lnTo>
                  <a:lnTo>
                    <a:pt x="3719829" y="2374900"/>
                  </a:lnTo>
                  <a:lnTo>
                    <a:pt x="3723004" y="2327909"/>
                  </a:lnTo>
                  <a:lnTo>
                    <a:pt x="3723004" y="318134"/>
                  </a:lnTo>
                  <a:lnTo>
                    <a:pt x="3719829" y="271144"/>
                  </a:lnTo>
                  <a:lnTo>
                    <a:pt x="3709669" y="226059"/>
                  </a:lnTo>
                  <a:lnTo>
                    <a:pt x="3693794" y="184150"/>
                  </a:lnTo>
                  <a:lnTo>
                    <a:pt x="3672204" y="144779"/>
                  </a:lnTo>
                  <a:lnTo>
                    <a:pt x="3645534" y="109219"/>
                  </a:lnTo>
                  <a:lnTo>
                    <a:pt x="3613784" y="78104"/>
                  </a:lnTo>
                  <a:lnTo>
                    <a:pt x="3578225" y="51434"/>
                  </a:lnTo>
                  <a:lnTo>
                    <a:pt x="3539490" y="29209"/>
                  </a:lnTo>
                  <a:lnTo>
                    <a:pt x="3496944" y="13334"/>
                  </a:lnTo>
                  <a:lnTo>
                    <a:pt x="3452494" y="3175"/>
                  </a:lnTo>
                  <a:lnTo>
                    <a:pt x="3405504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65714" y="2147569"/>
              <a:ext cx="3723004" cy="2645410"/>
            </a:xfrm>
            <a:custGeom>
              <a:avLst/>
              <a:gdLst/>
              <a:ahLst/>
              <a:cxnLst/>
              <a:rect l="l" t="t" r="r" b="b"/>
              <a:pathLst>
                <a:path w="3723005" h="2645410">
                  <a:moveTo>
                    <a:pt x="0" y="318134"/>
                  </a:moveTo>
                  <a:lnTo>
                    <a:pt x="3809" y="271144"/>
                  </a:lnTo>
                  <a:lnTo>
                    <a:pt x="13334" y="226059"/>
                  </a:lnTo>
                  <a:lnTo>
                    <a:pt x="29844" y="184150"/>
                  </a:lnTo>
                  <a:lnTo>
                    <a:pt x="51434" y="144779"/>
                  </a:lnTo>
                  <a:lnTo>
                    <a:pt x="78104" y="109219"/>
                  </a:lnTo>
                  <a:lnTo>
                    <a:pt x="109219" y="78104"/>
                  </a:lnTo>
                  <a:lnTo>
                    <a:pt x="144779" y="51434"/>
                  </a:lnTo>
                  <a:lnTo>
                    <a:pt x="184150" y="29209"/>
                  </a:lnTo>
                  <a:lnTo>
                    <a:pt x="226059" y="13334"/>
                  </a:lnTo>
                  <a:lnTo>
                    <a:pt x="271144" y="3175"/>
                  </a:lnTo>
                  <a:lnTo>
                    <a:pt x="318134" y="0"/>
                  </a:lnTo>
                  <a:lnTo>
                    <a:pt x="3405504" y="0"/>
                  </a:lnTo>
                  <a:lnTo>
                    <a:pt x="3452494" y="3175"/>
                  </a:lnTo>
                  <a:lnTo>
                    <a:pt x="3496944" y="13334"/>
                  </a:lnTo>
                  <a:lnTo>
                    <a:pt x="3539490" y="29209"/>
                  </a:lnTo>
                  <a:lnTo>
                    <a:pt x="3578225" y="51434"/>
                  </a:lnTo>
                  <a:lnTo>
                    <a:pt x="3613784" y="78104"/>
                  </a:lnTo>
                  <a:lnTo>
                    <a:pt x="3645534" y="109219"/>
                  </a:lnTo>
                  <a:lnTo>
                    <a:pt x="3672204" y="144779"/>
                  </a:lnTo>
                  <a:lnTo>
                    <a:pt x="3693794" y="184150"/>
                  </a:lnTo>
                  <a:lnTo>
                    <a:pt x="3709669" y="226059"/>
                  </a:lnTo>
                  <a:lnTo>
                    <a:pt x="3719829" y="271144"/>
                  </a:lnTo>
                  <a:lnTo>
                    <a:pt x="3723004" y="318134"/>
                  </a:lnTo>
                  <a:lnTo>
                    <a:pt x="3723004" y="2327909"/>
                  </a:lnTo>
                  <a:lnTo>
                    <a:pt x="3719829" y="2374900"/>
                  </a:lnTo>
                  <a:lnTo>
                    <a:pt x="3709669" y="2419350"/>
                  </a:lnTo>
                  <a:lnTo>
                    <a:pt x="3693794" y="2461894"/>
                  </a:lnTo>
                  <a:lnTo>
                    <a:pt x="3672204" y="2500629"/>
                  </a:lnTo>
                  <a:lnTo>
                    <a:pt x="3645534" y="2536190"/>
                  </a:lnTo>
                  <a:lnTo>
                    <a:pt x="3613784" y="2567940"/>
                  </a:lnTo>
                  <a:lnTo>
                    <a:pt x="3578225" y="2594609"/>
                  </a:lnTo>
                  <a:lnTo>
                    <a:pt x="3539490" y="2616200"/>
                  </a:lnTo>
                  <a:lnTo>
                    <a:pt x="3496944" y="2632075"/>
                  </a:lnTo>
                  <a:lnTo>
                    <a:pt x="3452494" y="2642234"/>
                  </a:lnTo>
                  <a:lnTo>
                    <a:pt x="3405504" y="2645409"/>
                  </a:lnTo>
                  <a:lnTo>
                    <a:pt x="318134" y="2645409"/>
                  </a:lnTo>
                  <a:lnTo>
                    <a:pt x="271144" y="2642234"/>
                  </a:lnTo>
                  <a:lnTo>
                    <a:pt x="226059" y="2632075"/>
                  </a:lnTo>
                  <a:lnTo>
                    <a:pt x="184150" y="2616200"/>
                  </a:lnTo>
                  <a:lnTo>
                    <a:pt x="144779" y="2594609"/>
                  </a:lnTo>
                  <a:lnTo>
                    <a:pt x="109219" y="2567940"/>
                  </a:lnTo>
                  <a:lnTo>
                    <a:pt x="78104" y="2536190"/>
                  </a:lnTo>
                  <a:lnTo>
                    <a:pt x="51434" y="2500629"/>
                  </a:lnTo>
                  <a:lnTo>
                    <a:pt x="29844" y="2461894"/>
                  </a:lnTo>
                  <a:lnTo>
                    <a:pt x="13334" y="2419350"/>
                  </a:lnTo>
                  <a:lnTo>
                    <a:pt x="3809" y="2374900"/>
                  </a:lnTo>
                  <a:lnTo>
                    <a:pt x="0" y="2327909"/>
                  </a:lnTo>
                  <a:lnTo>
                    <a:pt x="0" y="318134"/>
                  </a:lnTo>
                  <a:close/>
                </a:path>
              </a:pathLst>
            </a:custGeom>
            <a:ln w="22860">
              <a:solidFill>
                <a:srgbClr val="D5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387965" y="2359278"/>
            <a:ext cx="171068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Ran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9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Fo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87965" y="2856103"/>
            <a:ext cx="13684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Accuracy-</a:t>
            </a:r>
            <a:r>
              <a:rPr sz="165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75%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87965" y="3322447"/>
            <a:ext cx="13531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Precision-</a:t>
            </a:r>
            <a:r>
              <a:rPr sz="16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0.63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87965" y="3789045"/>
            <a:ext cx="11074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60" dirty="0">
                <a:solidFill>
                  <a:srgbClr val="FFFFFF"/>
                </a:solidFill>
                <a:latin typeface="Calibri"/>
                <a:cs typeface="Calibri"/>
              </a:rPr>
              <a:t>Recall-</a:t>
            </a:r>
            <a:r>
              <a:rPr sz="16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Calibri"/>
                <a:cs typeface="Calibri"/>
              </a:rPr>
              <a:t>0.76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7965" y="4255389"/>
            <a:ext cx="13087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F1</a:t>
            </a:r>
            <a:r>
              <a:rPr sz="16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Score-</a:t>
            </a:r>
            <a:r>
              <a:rPr sz="16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0.69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17920" y="4995545"/>
            <a:ext cx="7682230" cy="2668905"/>
            <a:chOff x="6217920" y="4995545"/>
            <a:chExt cx="7682230" cy="2668905"/>
          </a:xfrm>
        </p:grpSpPr>
        <p:sp>
          <p:nvSpPr>
            <p:cNvPr id="21" name="object 21"/>
            <p:cNvSpPr/>
            <p:nvPr/>
          </p:nvSpPr>
          <p:spPr>
            <a:xfrm>
              <a:off x="6229350" y="5006975"/>
              <a:ext cx="7659370" cy="2646045"/>
            </a:xfrm>
            <a:custGeom>
              <a:avLst/>
              <a:gdLst/>
              <a:ahLst/>
              <a:cxnLst/>
              <a:rect l="l" t="t" r="r" b="b"/>
              <a:pathLst>
                <a:path w="7659369" h="2646045">
                  <a:moveTo>
                    <a:pt x="7341869" y="0"/>
                  </a:moveTo>
                  <a:lnTo>
                    <a:pt x="318134" y="0"/>
                  </a:lnTo>
                  <a:lnTo>
                    <a:pt x="271145" y="3810"/>
                  </a:lnTo>
                  <a:lnTo>
                    <a:pt x="226060" y="13969"/>
                  </a:lnTo>
                  <a:lnTo>
                    <a:pt x="184150" y="29844"/>
                  </a:lnTo>
                  <a:lnTo>
                    <a:pt x="144779" y="51435"/>
                  </a:lnTo>
                  <a:lnTo>
                    <a:pt x="109220" y="78105"/>
                  </a:lnTo>
                  <a:lnTo>
                    <a:pt x="78104" y="109855"/>
                  </a:lnTo>
                  <a:lnTo>
                    <a:pt x="51435" y="144780"/>
                  </a:lnTo>
                  <a:lnTo>
                    <a:pt x="29845" y="184150"/>
                  </a:lnTo>
                  <a:lnTo>
                    <a:pt x="13335" y="226060"/>
                  </a:lnTo>
                  <a:lnTo>
                    <a:pt x="3175" y="271144"/>
                  </a:lnTo>
                  <a:lnTo>
                    <a:pt x="0" y="318135"/>
                  </a:lnTo>
                  <a:lnTo>
                    <a:pt x="0" y="2327910"/>
                  </a:lnTo>
                  <a:lnTo>
                    <a:pt x="3175" y="2374900"/>
                  </a:lnTo>
                  <a:lnTo>
                    <a:pt x="13335" y="2419985"/>
                  </a:lnTo>
                  <a:lnTo>
                    <a:pt x="29845" y="2461895"/>
                  </a:lnTo>
                  <a:lnTo>
                    <a:pt x="51435" y="2501265"/>
                  </a:lnTo>
                  <a:lnTo>
                    <a:pt x="78104" y="2536825"/>
                  </a:lnTo>
                  <a:lnTo>
                    <a:pt x="109220" y="2567940"/>
                  </a:lnTo>
                  <a:lnTo>
                    <a:pt x="144779" y="2594610"/>
                  </a:lnTo>
                  <a:lnTo>
                    <a:pt x="184150" y="2616200"/>
                  </a:lnTo>
                  <a:lnTo>
                    <a:pt x="226060" y="2632710"/>
                  </a:lnTo>
                  <a:lnTo>
                    <a:pt x="271145" y="2642235"/>
                  </a:lnTo>
                  <a:lnTo>
                    <a:pt x="318134" y="2646045"/>
                  </a:lnTo>
                  <a:lnTo>
                    <a:pt x="7341869" y="2646045"/>
                  </a:lnTo>
                  <a:lnTo>
                    <a:pt x="7388859" y="2642235"/>
                  </a:lnTo>
                  <a:lnTo>
                    <a:pt x="7433309" y="2632710"/>
                  </a:lnTo>
                  <a:lnTo>
                    <a:pt x="7475855" y="2616200"/>
                  </a:lnTo>
                  <a:lnTo>
                    <a:pt x="7514590" y="2594610"/>
                  </a:lnTo>
                  <a:lnTo>
                    <a:pt x="7550150" y="2567940"/>
                  </a:lnTo>
                  <a:lnTo>
                    <a:pt x="7581900" y="2536825"/>
                  </a:lnTo>
                  <a:lnTo>
                    <a:pt x="7608569" y="2501265"/>
                  </a:lnTo>
                  <a:lnTo>
                    <a:pt x="7630159" y="2461895"/>
                  </a:lnTo>
                  <a:lnTo>
                    <a:pt x="7646034" y="2419985"/>
                  </a:lnTo>
                  <a:lnTo>
                    <a:pt x="7656194" y="2374900"/>
                  </a:lnTo>
                  <a:lnTo>
                    <a:pt x="7659369" y="2327910"/>
                  </a:lnTo>
                  <a:lnTo>
                    <a:pt x="7659369" y="318135"/>
                  </a:lnTo>
                  <a:lnTo>
                    <a:pt x="7656194" y="271144"/>
                  </a:lnTo>
                  <a:lnTo>
                    <a:pt x="7646034" y="226060"/>
                  </a:lnTo>
                  <a:lnTo>
                    <a:pt x="7630159" y="184150"/>
                  </a:lnTo>
                  <a:lnTo>
                    <a:pt x="7608569" y="144780"/>
                  </a:lnTo>
                  <a:lnTo>
                    <a:pt x="7581900" y="109855"/>
                  </a:lnTo>
                  <a:lnTo>
                    <a:pt x="7550150" y="78105"/>
                  </a:lnTo>
                  <a:lnTo>
                    <a:pt x="7514590" y="51435"/>
                  </a:lnTo>
                  <a:lnTo>
                    <a:pt x="7475855" y="29844"/>
                  </a:lnTo>
                  <a:lnTo>
                    <a:pt x="7433309" y="13969"/>
                  </a:lnTo>
                  <a:lnTo>
                    <a:pt x="7388859" y="3810"/>
                  </a:lnTo>
                  <a:lnTo>
                    <a:pt x="734186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29350" y="5006975"/>
              <a:ext cx="7659370" cy="2646045"/>
            </a:xfrm>
            <a:custGeom>
              <a:avLst/>
              <a:gdLst/>
              <a:ahLst/>
              <a:cxnLst/>
              <a:rect l="l" t="t" r="r" b="b"/>
              <a:pathLst>
                <a:path w="7659369" h="2646045">
                  <a:moveTo>
                    <a:pt x="0" y="318135"/>
                  </a:moveTo>
                  <a:lnTo>
                    <a:pt x="3175" y="271144"/>
                  </a:lnTo>
                  <a:lnTo>
                    <a:pt x="13335" y="226060"/>
                  </a:lnTo>
                  <a:lnTo>
                    <a:pt x="29845" y="184150"/>
                  </a:lnTo>
                  <a:lnTo>
                    <a:pt x="51435" y="144780"/>
                  </a:lnTo>
                  <a:lnTo>
                    <a:pt x="78104" y="109855"/>
                  </a:lnTo>
                  <a:lnTo>
                    <a:pt x="109220" y="78105"/>
                  </a:lnTo>
                  <a:lnTo>
                    <a:pt x="144779" y="51435"/>
                  </a:lnTo>
                  <a:lnTo>
                    <a:pt x="184150" y="29844"/>
                  </a:lnTo>
                  <a:lnTo>
                    <a:pt x="226060" y="13969"/>
                  </a:lnTo>
                  <a:lnTo>
                    <a:pt x="271145" y="3810"/>
                  </a:lnTo>
                  <a:lnTo>
                    <a:pt x="318134" y="0"/>
                  </a:lnTo>
                  <a:lnTo>
                    <a:pt x="7341869" y="0"/>
                  </a:lnTo>
                  <a:lnTo>
                    <a:pt x="7388859" y="3810"/>
                  </a:lnTo>
                  <a:lnTo>
                    <a:pt x="7433309" y="13969"/>
                  </a:lnTo>
                  <a:lnTo>
                    <a:pt x="7475855" y="29844"/>
                  </a:lnTo>
                  <a:lnTo>
                    <a:pt x="7514590" y="51435"/>
                  </a:lnTo>
                  <a:lnTo>
                    <a:pt x="7550150" y="78105"/>
                  </a:lnTo>
                  <a:lnTo>
                    <a:pt x="7581900" y="109855"/>
                  </a:lnTo>
                  <a:lnTo>
                    <a:pt x="7608569" y="144780"/>
                  </a:lnTo>
                  <a:lnTo>
                    <a:pt x="7630159" y="184150"/>
                  </a:lnTo>
                  <a:lnTo>
                    <a:pt x="7646034" y="226060"/>
                  </a:lnTo>
                  <a:lnTo>
                    <a:pt x="7656194" y="271144"/>
                  </a:lnTo>
                  <a:lnTo>
                    <a:pt x="7659369" y="318135"/>
                  </a:lnTo>
                  <a:lnTo>
                    <a:pt x="7659369" y="2327910"/>
                  </a:lnTo>
                  <a:lnTo>
                    <a:pt x="7656194" y="2374900"/>
                  </a:lnTo>
                  <a:lnTo>
                    <a:pt x="7646034" y="2419985"/>
                  </a:lnTo>
                  <a:lnTo>
                    <a:pt x="7630159" y="2461895"/>
                  </a:lnTo>
                  <a:lnTo>
                    <a:pt x="7608569" y="2501265"/>
                  </a:lnTo>
                  <a:lnTo>
                    <a:pt x="7581900" y="2536825"/>
                  </a:lnTo>
                  <a:lnTo>
                    <a:pt x="7550150" y="2567940"/>
                  </a:lnTo>
                  <a:lnTo>
                    <a:pt x="7514590" y="2594610"/>
                  </a:lnTo>
                  <a:lnTo>
                    <a:pt x="7475855" y="2616200"/>
                  </a:lnTo>
                  <a:lnTo>
                    <a:pt x="7433309" y="2632710"/>
                  </a:lnTo>
                  <a:lnTo>
                    <a:pt x="7388859" y="2642235"/>
                  </a:lnTo>
                  <a:lnTo>
                    <a:pt x="7341869" y="2646045"/>
                  </a:lnTo>
                  <a:lnTo>
                    <a:pt x="318134" y="2646045"/>
                  </a:lnTo>
                  <a:lnTo>
                    <a:pt x="271145" y="2642235"/>
                  </a:lnTo>
                  <a:lnTo>
                    <a:pt x="226060" y="2632710"/>
                  </a:lnTo>
                  <a:lnTo>
                    <a:pt x="184150" y="2616200"/>
                  </a:lnTo>
                  <a:lnTo>
                    <a:pt x="144779" y="2594610"/>
                  </a:lnTo>
                  <a:lnTo>
                    <a:pt x="109220" y="2567940"/>
                  </a:lnTo>
                  <a:lnTo>
                    <a:pt x="78104" y="2536825"/>
                  </a:lnTo>
                  <a:lnTo>
                    <a:pt x="51435" y="2501265"/>
                  </a:lnTo>
                  <a:lnTo>
                    <a:pt x="29845" y="2461895"/>
                  </a:lnTo>
                  <a:lnTo>
                    <a:pt x="13335" y="2419985"/>
                  </a:lnTo>
                  <a:lnTo>
                    <a:pt x="3175" y="2374900"/>
                  </a:lnTo>
                  <a:lnTo>
                    <a:pt x="0" y="2327910"/>
                  </a:lnTo>
                  <a:lnTo>
                    <a:pt x="0" y="318135"/>
                  </a:lnTo>
                  <a:close/>
                </a:path>
              </a:pathLst>
            </a:custGeom>
            <a:ln w="22860">
              <a:solidFill>
                <a:srgbClr val="DD78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51219" y="5217414"/>
            <a:ext cx="165227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0" dirty="0">
                <a:solidFill>
                  <a:srgbClr val="FFFFFF"/>
                </a:solidFill>
                <a:latin typeface="Arial MT"/>
                <a:cs typeface="Arial MT"/>
              </a:rPr>
              <a:t>Decision</a:t>
            </a:r>
            <a:r>
              <a:rPr sz="195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Trees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1219" y="5715761"/>
            <a:ext cx="13696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Accuracy-</a:t>
            </a:r>
            <a:r>
              <a:rPr sz="165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1219" y="6182105"/>
            <a:ext cx="13512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Precision-</a:t>
            </a:r>
            <a:r>
              <a:rPr sz="16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0.55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51219" y="6648704"/>
            <a:ext cx="9931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60" dirty="0">
                <a:solidFill>
                  <a:srgbClr val="FFFFFF"/>
                </a:solidFill>
                <a:latin typeface="Calibri"/>
                <a:cs typeface="Calibri"/>
              </a:rPr>
              <a:t>Recall-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Calibri"/>
                <a:cs typeface="Calibri"/>
              </a:rPr>
              <a:t>0.6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1219" y="7115047"/>
            <a:ext cx="13087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F1</a:t>
            </a:r>
            <a:r>
              <a:rPr sz="16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Calibri"/>
                <a:cs typeface="Calibri"/>
              </a:rPr>
              <a:t>Score-</a:t>
            </a:r>
            <a:r>
              <a:rPr sz="165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alibri"/>
                <a:cs typeface="Calibri"/>
              </a:rPr>
              <a:t>0.57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27098" cy="27730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5110"/>
              </a:lnSpc>
              <a:spcBef>
                <a:spcPts val="15"/>
              </a:spcBef>
            </a:pPr>
            <a:r>
              <a:rPr dirty="0"/>
              <a:t>Conclusion:</a:t>
            </a:r>
            <a:r>
              <a:rPr spc="-55" dirty="0"/>
              <a:t> </a:t>
            </a:r>
            <a:r>
              <a:rPr dirty="0"/>
              <a:t>Random</a:t>
            </a:r>
            <a:r>
              <a:rPr spc="-45" dirty="0"/>
              <a:t> </a:t>
            </a:r>
            <a:r>
              <a:rPr spc="-5" dirty="0"/>
              <a:t>Forest</a:t>
            </a:r>
            <a:r>
              <a:rPr spc="-45" dirty="0"/>
              <a:t> </a:t>
            </a:r>
            <a:r>
              <a:rPr spc="-5" dirty="0"/>
              <a:t>as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60" dirty="0"/>
              <a:t> </a:t>
            </a:r>
            <a:r>
              <a:rPr dirty="0"/>
              <a:t>Best</a:t>
            </a:r>
            <a:r>
              <a:rPr spc="-50" dirty="0"/>
              <a:t> </a:t>
            </a:r>
            <a:r>
              <a:rPr spc="-5" dirty="0"/>
              <a:t>Performing </a:t>
            </a:r>
            <a:r>
              <a:rPr spc="-1125" dirty="0"/>
              <a:t> </a:t>
            </a:r>
            <a:r>
              <a:rPr spc="-10" dirty="0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3016" y="5843777"/>
            <a:ext cx="12961620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  <a:tabLst>
                <a:tab pos="2863850" algn="l"/>
                <a:tab pos="5476240" algn="l"/>
                <a:tab pos="8090534" algn="l"/>
                <a:tab pos="10701655" algn="l"/>
              </a:tabLst>
            </a:pP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Forest	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75%	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0.69	0.63	0.76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  <a:p>
            <a:pPr marL="12700" marR="5080">
              <a:lnSpc>
                <a:spcPct val="137100"/>
              </a:lnSpc>
              <a:spcBef>
                <a:spcPts val="1060"/>
              </a:spcBef>
            </a:pP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Random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Forest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along with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SMOTE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balancing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technique 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emerged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as the best performer, achieving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accuracy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of 75%, an F1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score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0.69,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precision 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0.63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and a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recall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0.76.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demonstrates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the effectiveness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algorithm 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detecting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diabetes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Pima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Indians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dataset.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4373F4-03E0-522C-BF6E-AD560C56F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6" y="4800600"/>
            <a:ext cx="12190984" cy="17487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29511" cy="2077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944" y="2497963"/>
            <a:ext cx="519303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-5" dirty="0"/>
              <a:t>Future</a:t>
            </a:r>
            <a:r>
              <a:rPr sz="3050" spc="-165" dirty="0"/>
              <a:t> </a:t>
            </a:r>
            <a:r>
              <a:rPr sz="3050" spc="-5" dirty="0"/>
              <a:t>Scope</a:t>
            </a:r>
            <a:r>
              <a:rPr sz="3050" spc="-150" dirty="0"/>
              <a:t> </a:t>
            </a:r>
            <a:r>
              <a:rPr sz="3050" spc="-5" dirty="0"/>
              <a:t>of</a:t>
            </a:r>
            <a:r>
              <a:rPr sz="3050" spc="-165" dirty="0"/>
              <a:t> </a:t>
            </a:r>
            <a:r>
              <a:rPr sz="3050" spc="-5" dirty="0"/>
              <a:t>Glucose</a:t>
            </a:r>
            <a:r>
              <a:rPr sz="3050" spc="-140" dirty="0"/>
              <a:t> </a:t>
            </a:r>
            <a:r>
              <a:rPr sz="3050" spc="-20" dirty="0"/>
              <a:t>Guru</a:t>
            </a:r>
            <a:endParaRPr sz="3050"/>
          </a:p>
        </p:txBody>
      </p:sp>
      <p:sp>
        <p:nvSpPr>
          <p:cNvPr id="4" name="object 4"/>
          <p:cNvSpPr txBox="1"/>
          <p:nvPr/>
        </p:nvSpPr>
        <p:spPr>
          <a:xfrm>
            <a:off x="566419" y="3296539"/>
            <a:ext cx="13332460" cy="445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Verdana"/>
              <a:buChar char="•"/>
              <a:tabLst>
                <a:tab pos="356870" algn="l"/>
                <a:tab pos="357505" algn="l"/>
              </a:tabLst>
            </a:pP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3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Verdana"/>
              <a:buChar char="•"/>
            </a:pPr>
            <a:endParaRPr sz="1200">
              <a:latin typeface="Calibri"/>
              <a:cs typeface="Calibri"/>
            </a:endParaRPr>
          </a:p>
          <a:p>
            <a:pPr marL="13970" marR="5080">
              <a:lnSpc>
                <a:spcPct val="133800"/>
              </a:lnSpc>
              <a:spcBef>
                <a:spcPts val="5"/>
              </a:spcBef>
            </a:pP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implementing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advanced deep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 learning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architectures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networks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attention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mechanisms,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aim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capture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subtle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in patient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miss,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potentially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pushing accuracy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85%.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FFFFFF"/>
              </a:buClr>
              <a:buFont typeface="Verdana"/>
              <a:buChar char="•"/>
              <a:tabLst>
                <a:tab pos="356870" algn="l"/>
                <a:tab pos="357505" algn="l"/>
              </a:tabLst>
            </a:pP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Multi-Disease</a:t>
            </a:r>
            <a:r>
              <a:rPr sz="1300" b="1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Verdana"/>
              <a:buChar char="•"/>
            </a:pPr>
            <a:endParaRPr sz="1200">
              <a:latin typeface="Calibri"/>
              <a:cs typeface="Calibri"/>
            </a:endParaRPr>
          </a:p>
          <a:p>
            <a:pPr marL="13970" marR="86360">
              <a:lnSpc>
                <a:spcPct val="134000"/>
              </a:lnSpc>
              <a:spcBef>
                <a:spcPts val="5"/>
              </a:spcBef>
            </a:pP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envision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expanding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Glucose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Guru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13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assess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chronic conditions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simultaneously.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 integrating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validated</a:t>
            </a:r>
            <a:r>
              <a:rPr sz="13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datasets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 cardiovascular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disease,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breast cancer,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kidney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disease,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we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with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holistic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health ri</a:t>
            </a:r>
            <a:r>
              <a:rPr sz="13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sk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assessment.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FFFFFF"/>
              </a:buClr>
              <a:buFont typeface="Verdana"/>
              <a:buChar char="•"/>
              <a:tabLst>
                <a:tab pos="356870" algn="l"/>
                <a:tab pos="357505" algn="l"/>
              </a:tabLst>
            </a:pP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3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3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Utilisation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Verdana"/>
              <a:buChar char="•"/>
            </a:pPr>
            <a:endParaRPr sz="1200">
              <a:latin typeface="Calibri"/>
              <a:cs typeface="Calibri"/>
            </a:endParaRPr>
          </a:p>
          <a:p>
            <a:pPr marL="13970" marR="175260">
              <a:lnSpc>
                <a:spcPct val="133800"/>
              </a:lnSpc>
            </a:pP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overcome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potential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demographic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biases, 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plan to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incorporate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diverse datasets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Asia, Africa,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Europe,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and the Americas. This global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approach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ensure Glucose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Guru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can provide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accurate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ethnic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backgrounds,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groups,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lifestyles.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FFFFFF"/>
              </a:buClr>
              <a:buFont typeface="Verdana"/>
              <a:buChar char="•"/>
              <a:tabLst>
                <a:tab pos="356870" algn="l"/>
                <a:tab pos="357505" algn="l"/>
              </a:tabLst>
            </a:pP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13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13970" marR="171450">
              <a:lnSpc>
                <a:spcPct val="133800"/>
              </a:lnSpc>
            </a:pP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innovative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feedback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sz="13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Glucose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Guru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evolve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dynamically.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incorporating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research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continuously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refine 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predictions,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adapting to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emerging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population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changes.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809</Words>
  <Application>Microsoft Macintosh PowerPoint</Application>
  <PresentationFormat>Custom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MT</vt:lpstr>
      <vt:lpstr>Calibri</vt:lpstr>
      <vt:lpstr>Verdana</vt:lpstr>
      <vt:lpstr>Office Theme</vt:lpstr>
      <vt:lpstr>Glucose Guru: A  Machine Learning  Project for Diabetes  Detection</vt:lpstr>
      <vt:lpstr>Introduction to the Pima Indians  Dataset</vt:lpstr>
      <vt:lpstr>Data Preprocessing and Visualisation</vt:lpstr>
      <vt:lpstr>SMOTE Technique for Dataset  Balancing</vt:lpstr>
      <vt:lpstr>Evaluating 7 Machine Learning Models</vt:lpstr>
      <vt:lpstr>Accuracy, Precision, Recall &amp; F1 Score</vt:lpstr>
      <vt:lpstr>Accuracy, Precision, Recall &amp; F1  Score</vt:lpstr>
      <vt:lpstr>Conclusion: Random Forest as the Best Performing  Model</vt:lpstr>
      <vt:lpstr>Future Scope of Glucose Guru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Glucose Guru: A  Machine Learning  Project for Diabetes  Detection</dc:title>
  <cp:lastModifiedBy>Isha  Kaushik</cp:lastModifiedBy>
  <cp:revision>2</cp:revision>
  <dcterms:created xsi:type="dcterms:W3CDTF">2024-11-18T14:38:43Z</dcterms:created>
  <dcterms:modified xsi:type="dcterms:W3CDTF">2024-11-18T15:59:11Z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2024-11-18T00:00:00Z</vt:filetime>
  </property>
</Properties>
</file>