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files_ishaPractice\Project-3(Bare%20International%20Analysis)_Isha%20(version%202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files_ishaPractice\Project-3(Bare%20International%20Analysis)_Isha%20(version%202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files_ishaPractice\Project-3(Bare%20International%20Analysis)_Isha%20(version%202)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files_ishaPractice\Project-3(Bare%20International%20Analysis)_Isha%20(version%202).xls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files_ishaPractice\Project-3(Bare%20International%20Analysis)_Isha%20(version%202).xlsb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files_ishaPractice\Project-3(Bare%20International%20Analysis)_Isha%20(version%202).xlsb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datafiles_ishaPractice\Project-3(Bare%20International%20Analysis)_Isha%20(version%202).xls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[Project-3(Bare International Analysis)_Isha (version 2).xlsb.xlsx]Part2_answer!PivotTable1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Part2_answer!$B$3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85F-436A-B129-65823E3B523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85F-436A-B129-65823E3B523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85F-436A-B129-65823E3B523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85F-436A-B129-65823E3B5238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Part2_answer!$A$4:$A$8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Part2_answer!$B$4:$B$8</c:f>
              <c:numCache>
                <c:formatCode>General</c:formatCode>
                <c:ptCount val="4"/>
                <c:pt idx="0">
                  <c:v>71.571428571428569</c:v>
                </c:pt>
                <c:pt idx="1">
                  <c:v>76.736842105263165</c:v>
                </c:pt>
                <c:pt idx="2">
                  <c:v>66.611111111111114</c:v>
                </c:pt>
                <c:pt idx="3">
                  <c:v>71.82352941176471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85F-436A-B129-65823E3B5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[Project-3(Bare International Analysis)_Isha (version 2).xlsb.xlsx]Part-3_Answer!PivotTable2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percentStacked"/>
        <c:varyColors val="0"/>
        <c:ser>
          <c:idx val="0"/>
          <c:order val="0"/>
          <c:tx>
            <c:strRef>
              <c:f>'Part-3_Answer'!$B$3:$B$4</c:f>
              <c:strCache>
                <c:ptCount val="1"/>
                <c:pt idx="0">
                  <c:v>Average Performer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'Part-3_Answer'!$A$5:$A$9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'Part-3_Answer'!$B$5:$B$9</c:f>
              <c:numCache>
                <c:formatCode>0.00%</c:formatCode>
                <c:ptCount val="4"/>
                <c:pt idx="0">
                  <c:v>0.14285714285714285</c:v>
                </c:pt>
                <c:pt idx="1">
                  <c:v>0.47368421052631576</c:v>
                </c:pt>
                <c:pt idx="2">
                  <c:v>0.3888888888888889</c:v>
                </c:pt>
                <c:pt idx="3">
                  <c:v>0.58823529411764708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E3-4A1A-9957-A83E6BA3380E}"/>
            </c:ext>
          </c:extLst>
        </c:ser>
        <c:ser>
          <c:idx val="1"/>
          <c:order val="1"/>
          <c:tx>
            <c:strRef>
              <c:f>'Part-3_Answer'!$C$3:$C$4</c:f>
              <c:strCache>
                <c:ptCount val="1"/>
                <c:pt idx="0">
                  <c:v>Bottom Performer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'Part-3_Answer'!$A$5:$A$9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'Part-3_Answer'!$C$5:$C$9</c:f>
              <c:numCache>
                <c:formatCode>0.00%</c:formatCode>
                <c:ptCount val="4"/>
                <c:pt idx="0">
                  <c:v>0.14285714285714285</c:v>
                </c:pt>
                <c:pt idx="1">
                  <c:v>5.2631578947368418E-2</c:v>
                </c:pt>
                <c:pt idx="2">
                  <c:v>0.16666666666666666</c:v>
                </c:pt>
                <c:pt idx="3">
                  <c:v>0.17647058823529413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E3-4A1A-9957-A83E6BA3380E}"/>
            </c:ext>
          </c:extLst>
        </c:ser>
        <c:ser>
          <c:idx val="2"/>
          <c:order val="2"/>
          <c:tx>
            <c:strRef>
              <c:f>'Part-3_Answer'!$D$3:$D$4</c:f>
              <c:strCache>
                <c:ptCount val="1"/>
                <c:pt idx="0">
                  <c:v>High Performer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'Part-3_Answer'!$A$5:$A$9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'Part-3_Answer'!$D$5:$D$9</c:f>
              <c:numCache>
                <c:formatCode>0.00%</c:formatCode>
                <c:ptCount val="4"/>
                <c:pt idx="0">
                  <c:v>0.2857142857142857</c:v>
                </c:pt>
                <c:pt idx="1">
                  <c:v>0.21052631578947367</c:v>
                </c:pt>
                <c:pt idx="2">
                  <c:v>0.1111111111111111</c:v>
                </c:pt>
                <c:pt idx="3">
                  <c:v>0.11764705882352941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E3-4A1A-9957-A83E6BA3380E}"/>
            </c:ext>
          </c:extLst>
        </c:ser>
        <c:ser>
          <c:idx val="3"/>
          <c:order val="3"/>
          <c:tx>
            <c:strRef>
              <c:f>'Part-3_Answer'!$E$3:$E$4</c:f>
              <c:strCache>
                <c:ptCount val="1"/>
                <c:pt idx="0">
                  <c:v>Low Performer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'Part-3_Answer'!$A$5:$A$9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'Part-3_Answer'!$E$5:$E$9</c:f>
              <c:numCache>
                <c:formatCode>0.00%</c:formatCode>
                <c:ptCount val="4"/>
                <c:pt idx="0">
                  <c:v>0.42857142857142855</c:v>
                </c:pt>
                <c:pt idx="1">
                  <c:v>0.26315789473684209</c:v>
                </c:pt>
                <c:pt idx="2">
                  <c:v>0.33333333333333331</c:v>
                </c:pt>
                <c:pt idx="3">
                  <c:v>0.11764705882352941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E3-4A1A-9957-A83E6BA33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9543423"/>
        <c:axId val="729543903"/>
      </c:areaChart>
      <c:catAx>
        <c:axId val="7295434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543903"/>
        <c:crosses val="autoZero"/>
        <c:auto val="1"/>
        <c:lblAlgn val="ctr"/>
        <c:lblOffset val="100"/>
        <c:noMultiLvlLbl val="0"/>
      </c:catAx>
      <c:valAx>
        <c:axId val="729543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5434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[Project-3(Bare International Analysis)_Isha (version 2).xlsb.xlsx]Part4_1_Answer!PivotTable1</c:name>
    <c:fmtId val="3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Region Avg Evaluation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Part4_1_Answer!$B$1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Part4_1_Answer!$A$2:$A$6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Part4_1_Answer!$B$2:$B$6</c:f>
              <c:numCache>
                <c:formatCode>General</c:formatCode>
                <c:ptCount val="4"/>
                <c:pt idx="0">
                  <c:v>71.571428571428569</c:v>
                </c:pt>
                <c:pt idx="1">
                  <c:v>76.736842105263165</c:v>
                </c:pt>
                <c:pt idx="2">
                  <c:v>66.611111111111114</c:v>
                </c:pt>
                <c:pt idx="3">
                  <c:v>71.82352941176471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8D-4413-A73C-BD271DC0E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5466399"/>
        <c:axId val="375729791"/>
        <c:axId val="0"/>
      </c:bar3DChart>
      <c:catAx>
        <c:axId val="2754663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Zone</a:t>
                </a:r>
              </a:p>
            </c:rich>
          </c:tx>
          <c:layout>
            <c:manualLayout>
              <c:xMode val="edge"/>
              <c:yMode val="edge"/>
              <c:x val="0.44520888013998255"/>
              <c:y val="0.859345654709827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729791"/>
        <c:crosses val="autoZero"/>
        <c:auto val="1"/>
        <c:lblAlgn val="ctr"/>
        <c:lblOffset val="100"/>
        <c:noMultiLvlLbl val="0"/>
      </c:catAx>
      <c:valAx>
        <c:axId val="375729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Avg Evaluation Score</a:t>
                </a:r>
              </a:p>
            </c:rich>
          </c:tx>
          <c:layout>
            <c:manualLayout>
              <c:xMode val="edge"/>
              <c:yMode val="edge"/>
              <c:x val="5.9829396325459319E-2"/>
              <c:y val="0.263284849810440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46639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Evaluation</a:t>
            </a:r>
            <a:r>
              <a:rPr lang="en-IN" b="1" baseline="0"/>
              <a:t> Score over Time</a:t>
            </a:r>
            <a:endParaRPr lang="en-IN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Part4_3_Answer!$B$3</c:f>
              <c:strCache>
                <c:ptCount val="1"/>
                <c:pt idx="0">
                  <c:v>Evaluation_Score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Part4_3_Answer!$A$4:$A$64</c:f>
              <c:strCache>
                <c:ptCount val="61"/>
                <c:pt idx="0">
                  <c:v>2022-10-01</c:v>
                </c:pt>
                <c:pt idx="1">
                  <c:v>2022-10-08</c:v>
                </c:pt>
                <c:pt idx="2">
                  <c:v>2022-10-14</c:v>
                </c:pt>
                <c:pt idx="3">
                  <c:v>2022-10-06</c:v>
                </c:pt>
                <c:pt idx="4">
                  <c:v>2022-10-18</c:v>
                </c:pt>
                <c:pt idx="5">
                  <c:v>2022-10-12</c:v>
                </c:pt>
                <c:pt idx="6">
                  <c:v>2022-10-06</c:v>
                </c:pt>
                <c:pt idx="7">
                  <c:v>2022-10-11</c:v>
                </c:pt>
                <c:pt idx="8">
                  <c:v>2022-10-12</c:v>
                </c:pt>
                <c:pt idx="9">
                  <c:v>2022-10-08</c:v>
                </c:pt>
                <c:pt idx="10">
                  <c:v>2022-10-12</c:v>
                </c:pt>
                <c:pt idx="11">
                  <c:v>2022-10-11</c:v>
                </c:pt>
                <c:pt idx="12">
                  <c:v>2022-10-08</c:v>
                </c:pt>
                <c:pt idx="13">
                  <c:v>2022-10-15</c:v>
                </c:pt>
                <c:pt idx="14">
                  <c:v>2022-10-08</c:v>
                </c:pt>
                <c:pt idx="15">
                  <c:v>2022-10-06</c:v>
                </c:pt>
                <c:pt idx="16">
                  <c:v>2022-10-11</c:v>
                </c:pt>
                <c:pt idx="17">
                  <c:v>2022-10-13</c:v>
                </c:pt>
                <c:pt idx="18">
                  <c:v>2022-10-06</c:v>
                </c:pt>
                <c:pt idx="19">
                  <c:v>2022-10-10</c:v>
                </c:pt>
                <c:pt idx="20">
                  <c:v>2022-10-10</c:v>
                </c:pt>
                <c:pt idx="21">
                  <c:v>2022-10-08</c:v>
                </c:pt>
                <c:pt idx="22">
                  <c:v>2022-10-08</c:v>
                </c:pt>
                <c:pt idx="23">
                  <c:v>2022-10-08</c:v>
                </c:pt>
                <c:pt idx="24">
                  <c:v>2022-10-08</c:v>
                </c:pt>
                <c:pt idx="25">
                  <c:v>2022-10-11</c:v>
                </c:pt>
                <c:pt idx="26">
                  <c:v>2022-10-08</c:v>
                </c:pt>
                <c:pt idx="27">
                  <c:v>2022-10-08</c:v>
                </c:pt>
                <c:pt idx="28">
                  <c:v>2022-10-08</c:v>
                </c:pt>
                <c:pt idx="29">
                  <c:v>2022-10-10</c:v>
                </c:pt>
                <c:pt idx="30">
                  <c:v>2022-10-22</c:v>
                </c:pt>
                <c:pt idx="31">
                  <c:v>2022-10-07</c:v>
                </c:pt>
                <c:pt idx="32">
                  <c:v>2022-10-07</c:v>
                </c:pt>
                <c:pt idx="33">
                  <c:v>2022-10-07</c:v>
                </c:pt>
                <c:pt idx="34">
                  <c:v>2022-10-20</c:v>
                </c:pt>
                <c:pt idx="35">
                  <c:v>2022-10-15</c:v>
                </c:pt>
                <c:pt idx="36">
                  <c:v>2022-10-18</c:v>
                </c:pt>
                <c:pt idx="37">
                  <c:v>2022-10-18</c:v>
                </c:pt>
                <c:pt idx="38">
                  <c:v>2022-10-21</c:v>
                </c:pt>
                <c:pt idx="39">
                  <c:v>2022-10-08</c:v>
                </c:pt>
                <c:pt idx="40">
                  <c:v>2022-10-11</c:v>
                </c:pt>
                <c:pt idx="41">
                  <c:v>2022-10-19</c:v>
                </c:pt>
                <c:pt idx="42">
                  <c:v>2022-10-13</c:v>
                </c:pt>
                <c:pt idx="43">
                  <c:v>2022-10-18</c:v>
                </c:pt>
                <c:pt idx="44">
                  <c:v>2022-10-17</c:v>
                </c:pt>
                <c:pt idx="45">
                  <c:v>2022-10-20</c:v>
                </c:pt>
                <c:pt idx="46">
                  <c:v>2022-10-15</c:v>
                </c:pt>
                <c:pt idx="47">
                  <c:v>2022-10-16</c:v>
                </c:pt>
                <c:pt idx="48">
                  <c:v>2022-10-16</c:v>
                </c:pt>
                <c:pt idx="49">
                  <c:v>2022-10-15</c:v>
                </c:pt>
                <c:pt idx="50">
                  <c:v>2022-10-18</c:v>
                </c:pt>
                <c:pt idx="51">
                  <c:v>2022-10-20</c:v>
                </c:pt>
                <c:pt idx="52">
                  <c:v>2022-10-18</c:v>
                </c:pt>
                <c:pt idx="53">
                  <c:v>2022-10-23</c:v>
                </c:pt>
                <c:pt idx="54">
                  <c:v>2022-10-27</c:v>
                </c:pt>
                <c:pt idx="55">
                  <c:v>2022-10-28</c:v>
                </c:pt>
                <c:pt idx="56">
                  <c:v>2022-10-28</c:v>
                </c:pt>
                <c:pt idx="57">
                  <c:v>2022-10-30</c:v>
                </c:pt>
                <c:pt idx="58">
                  <c:v>2022-10-30</c:v>
                </c:pt>
                <c:pt idx="59">
                  <c:v>2022-10-30</c:v>
                </c:pt>
                <c:pt idx="60">
                  <c:v>2022-10-29</c:v>
                </c:pt>
              </c:strCache>
            </c:strRef>
          </c:cat>
          <c:val>
            <c:numRef>
              <c:f>Part4_3_Answer!$B$4:$B$64</c:f>
              <c:numCache>
                <c:formatCode>General</c:formatCode>
                <c:ptCount val="61"/>
                <c:pt idx="0">
                  <c:v>58</c:v>
                </c:pt>
                <c:pt idx="1">
                  <c:v>86</c:v>
                </c:pt>
                <c:pt idx="2">
                  <c:v>72</c:v>
                </c:pt>
                <c:pt idx="3">
                  <c:v>84</c:v>
                </c:pt>
                <c:pt idx="4">
                  <c:v>84</c:v>
                </c:pt>
                <c:pt idx="5">
                  <c:v>90</c:v>
                </c:pt>
                <c:pt idx="6">
                  <c:v>36</c:v>
                </c:pt>
                <c:pt idx="7">
                  <c:v>34</c:v>
                </c:pt>
                <c:pt idx="8">
                  <c:v>74</c:v>
                </c:pt>
                <c:pt idx="9">
                  <c:v>74</c:v>
                </c:pt>
                <c:pt idx="10">
                  <c:v>86</c:v>
                </c:pt>
                <c:pt idx="11">
                  <c:v>70</c:v>
                </c:pt>
                <c:pt idx="12">
                  <c:v>84</c:v>
                </c:pt>
                <c:pt idx="13">
                  <c:v>78</c:v>
                </c:pt>
                <c:pt idx="14">
                  <c:v>61</c:v>
                </c:pt>
                <c:pt idx="15">
                  <c:v>78</c:v>
                </c:pt>
                <c:pt idx="16">
                  <c:v>89</c:v>
                </c:pt>
                <c:pt idx="17">
                  <c:v>65</c:v>
                </c:pt>
                <c:pt idx="18">
                  <c:v>76</c:v>
                </c:pt>
                <c:pt idx="19">
                  <c:v>82</c:v>
                </c:pt>
                <c:pt idx="20">
                  <c:v>88</c:v>
                </c:pt>
                <c:pt idx="21">
                  <c:v>71</c:v>
                </c:pt>
                <c:pt idx="22">
                  <c:v>67</c:v>
                </c:pt>
                <c:pt idx="23">
                  <c:v>60</c:v>
                </c:pt>
                <c:pt idx="24">
                  <c:v>81</c:v>
                </c:pt>
                <c:pt idx="25">
                  <c:v>78</c:v>
                </c:pt>
                <c:pt idx="26">
                  <c:v>92</c:v>
                </c:pt>
                <c:pt idx="27">
                  <c:v>59</c:v>
                </c:pt>
                <c:pt idx="28">
                  <c:v>33</c:v>
                </c:pt>
                <c:pt idx="29">
                  <c:v>64</c:v>
                </c:pt>
                <c:pt idx="30">
                  <c:v>69</c:v>
                </c:pt>
                <c:pt idx="31">
                  <c:v>83</c:v>
                </c:pt>
                <c:pt idx="32">
                  <c:v>94</c:v>
                </c:pt>
                <c:pt idx="33">
                  <c:v>80</c:v>
                </c:pt>
                <c:pt idx="34">
                  <c:v>82</c:v>
                </c:pt>
                <c:pt idx="35">
                  <c:v>84</c:v>
                </c:pt>
                <c:pt idx="36">
                  <c:v>73</c:v>
                </c:pt>
                <c:pt idx="37">
                  <c:v>39</c:v>
                </c:pt>
                <c:pt idx="38">
                  <c:v>71</c:v>
                </c:pt>
                <c:pt idx="39">
                  <c:v>100</c:v>
                </c:pt>
                <c:pt idx="40">
                  <c:v>94</c:v>
                </c:pt>
                <c:pt idx="41">
                  <c:v>52</c:v>
                </c:pt>
                <c:pt idx="42">
                  <c:v>62</c:v>
                </c:pt>
                <c:pt idx="43">
                  <c:v>94</c:v>
                </c:pt>
                <c:pt idx="44">
                  <c:v>86</c:v>
                </c:pt>
                <c:pt idx="45">
                  <c:v>94</c:v>
                </c:pt>
                <c:pt idx="46">
                  <c:v>41</c:v>
                </c:pt>
                <c:pt idx="47">
                  <c:v>69</c:v>
                </c:pt>
                <c:pt idx="48">
                  <c:v>69</c:v>
                </c:pt>
                <c:pt idx="49">
                  <c:v>61</c:v>
                </c:pt>
                <c:pt idx="50">
                  <c:v>92</c:v>
                </c:pt>
                <c:pt idx="51">
                  <c:v>96</c:v>
                </c:pt>
                <c:pt idx="52">
                  <c:v>34</c:v>
                </c:pt>
                <c:pt idx="53">
                  <c:v>53</c:v>
                </c:pt>
                <c:pt idx="54">
                  <c:v>94</c:v>
                </c:pt>
                <c:pt idx="55">
                  <c:v>61</c:v>
                </c:pt>
                <c:pt idx="56">
                  <c:v>88</c:v>
                </c:pt>
                <c:pt idx="57">
                  <c:v>77</c:v>
                </c:pt>
                <c:pt idx="58">
                  <c:v>33</c:v>
                </c:pt>
                <c:pt idx="59">
                  <c:v>35</c:v>
                </c:pt>
                <c:pt idx="6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19-475F-88B5-F657B04A4CEC}"/>
            </c:ext>
          </c:extLst>
        </c:ser>
        <c:ser>
          <c:idx val="1"/>
          <c:order val="1"/>
          <c:tx>
            <c:strRef>
              <c:f>Part4_3_Answer!$C$3</c:f>
              <c:strCache>
                <c:ptCount val="1"/>
                <c:pt idx="0">
                  <c:v>Duration of visit: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Part4_3_Answer!$A$4:$A$64</c:f>
              <c:strCache>
                <c:ptCount val="61"/>
                <c:pt idx="0">
                  <c:v>2022-10-01</c:v>
                </c:pt>
                <c:pt idx="1">
                  <c:v>2022-10-08</c:v>
                </c:pt>
                <c:pt idx="2">
                  <c:v>2022-10-14</c:v>
                </c:pt>
                <c:pt idx="3">
                  <c:v>2022-10-06</c:v>
                </c:pt>
                <c:pt idx="4">
                  <c:v>2022-10-18</c:v>
                </c:pt>
                <c:pt idx="5">
                  <c:v>2022-10-12</c:v>
                </c:pt>
                <c:pt idx="6">
                  <c:v>2022-10-06</c:v>
                </c:pt>
                <c:pt idx="7">
                  <c:v>2022-10-11</c:v>
                </c:pt>
                <c:pt idx="8">
                  <c:v>2022-10-12</c:v>
                </c:pt>
                <c:pt idx="9">
                  <c:v>2022-10-08</c:v>
                </c:pt>
                <c:pt idx="10">
                  <c:v>2022-10-12</c:v>
                </c:pt>
                <c:pt idx="11">
                  <c:v>2022-10-11</c:v>
                </c:pt>
                <c:pt idx="12">
                  <c:v>2022-10-08</c:v>
                </c:pt>
                <c:pt idx="13">
                  <c:v>2022-10-15</c:v>
                </c:pt>
                <c:pt idx="14">
                  <c:v>2022-10-08</c:v>
                </c:pt>
                <c:pt idx="15">
                  <c:v>2022-10-06</c:v>
                </c:pt>
                <c:pt idx="16">
                  <c:v>2022-10-11</c:v>
                </c:pt>
                <c:pt idx="17">
                  <c:v>2022-10-13</c:v>
                </c:pt>
                <c:pt idx="18">
                  <c:v>2022-10-06</c:v>
                </c:pt>
                <c:pt idx="19">
                  <c:v>2022-10-10</c:v>
                </c:pt>
                <c:pt idx="20">
                  <c:v>2022-10-10</c:v>
                </c:pt>
                <c:pt idx="21">
                  <c:v>2022-10-08</c:v>
                </c:pt>
                <c:pt idx="22">
                  <c:v>2022-10-08</c:v>
                </c:pt>
                <c:pt idx="23">
                  <c:v>2022-10-08</c:v>
                </c:pt>
                <c:pt idx="24">
                  <c:v>2022-10-08</c:v>
                </c:pt>
                <c:pt idx="25">
                  <c:v>2022-10-11</c:v>
                </c:pt>
                <c:pt idx="26">
                  <c:v>2022-10-08</c:v>
                </c:pt>
                <c:pt idx="27">
                  <c:v>2022-10-08</c:v>
                </c:pt>
                <c:pt idx="28">
                  <c:v>2022-10-08</c:v>
                </c:pt>
                <c:pt idx="29">
                  <c:v>2022-10-10</c:v>
                </c:pt>
                <c:pt idx="30">
                  <c:v>2022-10-22</c:v>
                </c:pt>
                <c:pt idx="31">
                  <c:v>2022-10-07</c:v>
                </c:pt>
                <c:pt idx="32">
                  <c:v>2022-10-07</c:v>
                </c:pt>
                <c:pt idx="33">
                  <c:v>2022-10-07</c:v>
                </c:pt>
                <c:pt idx="34">
                  <c:v>2022-10-20</c:v>
                </c:pt>
                <c:pt idx="35">
                  <c:v>2022-10-15</c:v>
                </c:pt>
                <c:pt idx="36">
                  <c:v>2022-10-18</c:v>
                </c:pt>
                <c:pt idx="37">
                  <c:v>2022-10-18</c:v>
                </c:pt>
                <c:pt idx="38">
                  <c:v>2022-10-21</c:v>
                </c:pt>
                <c:pt idx="39">
                  <c:v>2022-10-08</c:v>
                </c:pt>
                <c:pt idx="40">
                  <c:v>2022-10-11</c:v>
                </c:pt>
                <c:pt idx="41">
                  <c:v>2022-10-19</c:v>
                </c:pt>
                <c:pt idx="42">
                  <c:v>2022-10-13</c:v>
                </c:pt>
                <c:pt idx="43">
                  <c:v>2022-10-18</c:v>
                </c:pt>
                <c:pt idx="44">
                  <c:v>2022-10-17</c:v>
                </c:pt>
                <c:pt idx="45">
                  <c:v>2022-10-20</c:v>
                </c:pt>
                <c:pt idx="46">
                  <c:v>2022-10-15</c:v>
                </c:pt>
                <c:pt idx="47">
                  <c:v>2022-10-16</c:v>
                </c:pt>
                <c:pt idx="48">
                  <c:v>2022-10-16</c:v>
                </c:pt>
                <c:pt idx="49">
                  <c:v>2022-10-15</c:v>
                </c:pt>
                <c:pt idx="50">
                  <c:v>2022-10-18</c:v>
                </c:pt>
                <c:pt idx="51">
                  <c:v>2022-10-20</c:v>
                </c:pt>
                <c:pt idx="52">
                  <c:v>2022-10-18</c:v>
                </c:pt>
                <c:pt idx="53">
                  <c:v>2022-10-23</c:v>
                </c:pt>
                <c:pt idx="54">
                  <c:v>2022-10-27</c:v>
                </c:pt>
                <c:pt idx="55">
                  <c:v>2022-10-28</c:v>
                </c:pt>
                <c:pt idx="56">
                  <c:v>2022-10-28</c:v>
                </c:pt>
                <c:pt idx="57">
                  <c:v>2022-10-30</c:v>
                </c:pt>
                <c:pt idx="58">
                  <c:v>2022-10-30</c:v>
                </c:pt>
                <c:pt idx="59">
                  <c:v>2022-10-30</c:v>
                </c:pt>
                <c:pt idx="60">
                  <c:v>2022-10-29</c:v>
                </c:pt>
              </c:strCache>
            </c:strRef>
          </c:cat>
          <c:val>
            <c:numRef>
              <c:f>Part4_3_Answer!$C$4:$C$64</c:f>
              <c:numCache>
                <c:formatCode>General</c:formatCode>
                <c:ptCount val="61"/>
                <c:pt idx="0">
                  <c:v>1020</c:v>
                </c:pt>
                <c:pt idx="1">
                  <c:v>1320</c:v>
                </c:pt>
                <c:pt idx="2">
                  <c:v>1080</c:v>
                </c:pt>
                <c:pt idx="3">
                  <c:v>1860</c:v>
                </c:pt>
                <c:pt idx="4">
                  <c:v>2100</c:v>
                </c:pt>
                <c:pt idx="5">
                  <c:v>960</c:v>
                </c:pt>
                <c:pt idx="6">
                  <c:v>900</c:v>
                </c:pt>
                <c:pt idx="7">
                  <c:v>900</c:v>
                </c:pt>
                <c:pt idx="8">
                  <c:v>900</c:v>
                </c:pt>
                <c:pt idx="9">
                  <c:v>900</c:v>
                </c:pt>
                <c:pt idx="10">
                  <c:v>1560</c:v>
                </c:pt>
                <c:pt idx="11">
                  <c:v>900</c:v>
                </c:pt>
                <c:pt idx="12">
                  <c:v>1500</c:v>
                </c:pt>
                <c:pt idx="13">
                  <c:v>2040</c:v>
                </c:pt>
                <c:pt idx="14">
                  <c:v>1680</c:v>
                </c:pt>
                <c:pt idx="15">
                  <c:v>2280</c:v>
                </c:pt>
                <c:pt idx="16">
                  <c:v>2400</c:v>
                </c:pt>
                <c:pt idx="17">
                  <c:v>1500</c:v>
                </c:pt>
                <c:pt idx="18">
                  <c:v>1500</c:v>
                </c:pt>
                <c:pt idx="19">
                  <c:v>1260</c:v>
                </c:pt>
                <c:pt idx="20">
                  <c:v>1500</c:v>
                </c:pt>
                <c:pt idx="21">
                  <c:v>1680</c:v>
                </c:pt>
                <c:pt idx="22">
                  <c:v>1020</c:v>
                </c:pt>
                <c:pt idx="23">
                  <c:v>960</c:v>
                </c:pt>
                <c:pt idx="24">
                  <c:v>1200</c:v>
                </c:pt>
                <c:pt idx="25">
                  <c:v>1920</c:v>
                </c:pt>
                <c:pt idx="26">
                  <c:v>1500</c:v>
                </c:pt>
                <c:pt idx="27">
                  <c:v>600</c:v>
                </c:pt>
                <c:pt idx="28">
                  <c:v>600</c:v>
                </c:pt>
                <c:pt idx="29">
                  <c:v>1440</c:v>
                </c:pt>
                <c:pt idx="30">
                  <c:v>2100</c:v>
                </c:pt>
                <c:pt idx="31">
                  <c:v>1500</c:v>
                </c:pt>
                <c:pt idx="32">
                  <c:v>1260</c:v>
                </c:pt>
                <c:pt idx="33">
                  <c:v>2040</c:v>
                </c:pt>
                <c:pt idx="34">
                  <c:v>1860</c:v>
                </c:pt>
                <c:pt idx="35">
                  <c:v>1920</c:v>
                </c:pt>
                <c:pt idx="36">
                  <c:v>1740</c:v>
                </c:pt>
                <c:pt idx="37">
                  <c:v>1500</c:v>
                </c:pt>
                <c:pt idx="38">
                  <c:v>1680</c:v>
                </c:pt>
                <c:pt idx="39">
                  <c:v>1320</c:v>
                </c:pt>
                <c:pt idx="40">
                  <c:v>1440</c:v>
                </c:pt>
                <c:pt idx="41">
                  <c:v>1500</c:v>
                </c:pt>
                <c:pt idx="42">
                  <c:v>1380</c:v>
                </c:pt>
                <c:pt idx="43">
                  <c:v>3060</c:v>
                </c:pt>
                <c:pt idx="44">
                  <c:v>1440</c:v>
                </c:pt>
                <c:pt idx="45">
                  <c:v>1500</c:v>
                </c:pt>
                <c:pt idx="46">
                  <c:v>3480</c:v>
                </c:pt>
                <c:pt idx="47">
                  <c:v>1140</c:v>
                </c:pt>
                <c:pt idx="48">
                  <c:v>1200</c:v>
                </c:pt>
                <c:pt idx="49">
                  <c:v>1680</c:v>
                </c:pt>
                <c:pt idx="50">
                  <c:v>2700</c:v>
                </c:pt>
                <c:pt idx="51">
                  <c:v>4560</c:v>
                </c:pt>
                <c:pt idx="52">
                  <c:v>1320</c:v>
                </c:pt>
                <c:pt idx="53">
                  <c:v>1800</c:v>
                </c:pt>
                <c:pt idx="54">
                  <c:v>1380</c:v>
                </c:pt>
                <c:pt idx="55">
                  <c:v>1740</c:v>
                </c:pt>
                <c:pt idx="56">
                  <c:v>1260</c:v>
                </c:pt>
                <c:pt idx="57">
                  <c:v>3240</c:v>
                </c:pt>
                <c:pt idx="58">
                  <c:v>1800</c:v>
                </c:pt>
                <c:pt idx="59">
                  <c:v>1800</c:v>
                </c:pt>
                <c:pt idx="60">
                  <c:v>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19-475F-88B5-F657B04A4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9031791"/>
        <c:axId val="368041792"/>
      </c:barChart>
      <c:catAx>
        <c:axId val="7290317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Date_Duration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041792"/>
        <c:crosses val="autoZero"/>
        <c:auto val="1"/>
        <c:lblAlgn val="ctr"/>
        <c:lblOffset val="100"/>
        <c:noMultiLvlLbl val="0"/>
      </c:catAx>
      <c:valAx>
        <c:axId val="368041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Visitors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031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Understanding</a:t>
            </a:r>
            <a:r>
              <a:rPr lang="en-IN" baseline="0"/>
              <a:t> of Overall Performance </a:t>
            </a:r>
            <a:endParaRPr lang="en-IN"/>
          </a:p>
        </c:rich>
      </c:tx>
      <c:layout>
        <c:manualLayout>
          <c:xMode val="edge"/>
          <c:yMode val="edge"/>
          <c:x val="0.37190966983145501"/>
          <c:y val="1.06635737638021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8432765671732894E-2"/>
          <c:y val="0.10733745652635888"/>
          <c:w val="0.93015638161508885"/>
          <c:h val="0.65818477139732445"/>
        </c:manualLayout>
      </c:layout>
      <c:areaChart>
        <c:grouping val="standard"/>
        <c:varyColors val="0"/>
        <c:ser>
          <c:idx val="0"/>
          <c:order val="0"/>
          <c:tx>
            <c:strRef>
              <c:f>Part4_4_Answer!$A$2</c:f>
              <c:strCache>
                <c:ptCount val="1"/>
                <c:pt idx="0">
                  <c:v>Evaluation_Score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Part4_4_Answer!$A$3:$A$63</c:f>
              <c:numCache>
                <c:formatCode>General</c:formatCode>
                <c:ptCount val="61"/>
                <c:pt idx="0">
                  <c:v>58</c:v>
                </c:pt>
                <c:pt idx="1">
                  <c:v>86</c:v>
                </c:pt>
                <c:pt idx="2">
                  <c:v>72</c:v>
                </c:pt>
                <c:pt idx="3">
                  <c:v>84</c:v>
                </c:pt>
                <c:pt idx="4">
                  <c:v>84</c:v>
                </c:pt>
                <c:pt idx="5">
                  <c:v>90</c:v>
                </c:pt>
                <c:pt idx="6">
                  <c:v>36</c:v>
                </c:pt>
                <c:pt idx="7">
                  <c:v>34</c:v>
                </c:pt>
                <c:pt idx="8">
                  <c:v>74</c:v>
                </c:pt>
                <c:pt idx="9">
                  <c:v>74</c:v>
                </c:pt>
                <c:pt idx="10">
                  <c:v>86</c:v>
                </c:pt>
                <c:pt idx="11">
                  <c:v>70</c:v>
                </c:pt>
                <c:pt idx="12">
                  <c:v>84</c:v>
                </c:pt>
                <c:pt idx="13">
                  <c:v>78</c:v>
                </c:pt>
                <c:pt idx="14">
                  <c:v>61</c:v>
                </c:pt>
                <c:pt idx="15">
                  <c:v>78</c:v>
                </c:pt>
                <c:pt idx="16">
                  <c:v>89</c:v>
                </c:pt>
                <c:pt idx="17">
                  <c:v>65</c:v>
                </c:pt>
                <c:pt idx="18">
                  <c:v>76</c:v>
                </c:pt>
                <c:pt idx="19">
                  <c:v>82</c:v>
                </c:pt>
                <c:pt idx="20">
                  <c:v>88</c:v>
                </c:pt>
                <c:pt idx="21">
                  <c:v>71</c:v>
                </c:pt>
                <c:pt idx="22">
                  <c:v>67</c:v>
                </c:pt>
                <c:pt idx="23">
                  <c:v>60</c:v>
                </c:pt>
                <c:pt idx="24">
                  <c:v>81</c:v>
                </c:pt>
                <c:pt idx="25">
                  <c:v>78</c:v>
                </c:pt>
                <c:pt idx="26">
                  <c:v>92</c:v>
                </c:pt>
                <c:pt idx="27">
                  <c:v>59</c:v>
                </c:pt>
                <c:pt idx="28">
                  <c:v>33</c:v>
                </c:pt>
                <c:pt idx="29">
                  <c:v>64</c:v>
                </c:pt>
                <c:pt idx="30">
                  <c:v>69</c:v>
                </c:pt>
                <c:pt idx="31">
                  <c:v>83</c:v>
                </c:pt>
                <c:pt idx="32">
                  <c:v>94</c:v>
                </c:pt>
                <c:pt idx="33">
                  <c:v>80</c:v>
                </c:pt>
                <c:pt idx="34">
                  <c:v>82</c:v>
                </c:pt>
                <c:pt idx="35">
                  <c:v>84</c:v>
                </c:pt>
                <c:pt idx="36">
                  <c:v>73</c:v>
                </c:pt>
                <c:pt idx="37">
                  <c:v>39</c:v>
                </c:pt>
                <c:pt idx="38">
                  <c:v>71</c:v>
                </c:pt>
                <c:pt idx="39">
                  <c:v>100</c:v>
                </c:pt>
                <c:pt idx="40">
                  <c:v>94</c:v>
                </c:pt>
                <c:pt idx="41">
                  <c:v>52</c:v>
                </c:pt>
                <c:pt idx="42">
                  <c:v>62</c:v>
                </c:pt>
                <c:pt idx="43">
                  <c:v>94</c:v>
                </c:pt>
                <c:pt idx="44">
                  <c:v>86</c:v>
                </c:pt>
                <c:pt idx="45">
                  <c:v>94</c:v>
                </c:pt>
                <c:pt idx="46">
                  <c:v>41</c:v>
                </c:pt>
                <c:pt idx="47">
                  <c:v>69</c:v>
                </c:pt>
                <c:pt idx="48">
                  <c:v>69</c:v>
                </c:pt>
                <c:pt idx="49">
                  <c:v>61</c:v>
                </c:pt>
                <c:pt idx="50">
                  <c:v>92</c:v>
                </c:pt>
                <c:pt idx="51">
                  <c:v>96</c:v>
                </c:pt>
                <c:pt idx="52">
                  <c:v>34</c:v>
                </c:pt>
                <c:pt idx="53">
                  <c:v>53</c:v>
                </c:pt>
                <c:pt idx="54">
                  <c:v>94</c:v>
                </c:pt>
                <c:pt idx="55">
                  <c:v>61</c:v>
                </c:pt>
                <c:pt idx="56">
                  <c:v>88</c:v>
                </c:pt>
                <c:pt idx="57">
                  <c:v>77</c:v>
                </c:pt>
                <c:pt idx="58">
                  <c:v>33</c:v>
                </c:pt>
                <c:pt idx="59">
                  <c:v>35</c:v>
                </c:pt>
                <c:pt idx="6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E6-45C3-9A3D-F575C19A53BE}"/>
            </c:ext>
          </c:extLst>
        </c:ser>
        <c:ser>
          <c:idx val="1"/>
          <c:order val="1"/>
          <c:tx>
            <c:strRef>
              <c:f>Part4_4_Answer!$B$2</c:f>
              <c:strCache>
                <c:ptCount val="1"/>
                <c:pt idx="0">
                  <c:v>Performance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Part4_4_Answer!$B$3:$B$63</c:f>
              <c:numCache>
                <c:formatCode>General</c:formatCode>
                <c:ptCount val="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E6-45C3-9A3D-F575C19A53BE}"/>
            </c:ext>
          </c:extLst>
        </c:ser>
        <c:ser>
          <c:idx val="2"/>
          <c:order val="2"/>
          <c:tx>
            <c:strRef>
              <c:f>Part4_4_Answer!$C$2</c:f>
              <c:strCache>
                <c:ptCount val="1"/>
                <c:pt idx="0">
                  <c:v>STORE AMBIANCE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val>
            <c:numRef>
              <c:f>Part4_4_Answer!$C$3:$C$63</c:f>
              <c:numCache>
                <c:formatCode>General</c:formatCode>
                <c:ptCount val="6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89</c:v>
                </c:pt>
                <c:pt idx="4">
                  <c:v>89</c:v>
                </c:pt>
                <c:pt idx="5">
                  <c:v>100</c:v>
                </c:pt>
                <c:pt idx="6">
                  <c:v>78</c:v>
                </c:pt>
                <c:pt idx="7">
                  <c:v>78</c:v>
                </c:pt>
                <c:pt idx="8">
                  <c:v>78</c:v>
                </c:pt>
                <c:pt idx="9">
                  <c:v>78</c:v>
                </c:pt>
                <c:pt idx="10">
                  <c:v>78</c:v>
                </c:pt>
                <c:pt idx="11">
                  <c:v>78</c:v>
                </c:pt>
                <c:pt idx="12">
                  <c:v>89</c:v>
                </c:pt>
                <c:pt idx="13">
                  <c:v>78</c:v>
                </c:pt>
                <c:pt idx="14">
                  <c:v>78</c:v>
                </c:pt>
                <c:pt idx="15">
                  <c:v>89</c:v>
                </c:pt>
                <c:pt idx="16">
                  <c:v>89</c:v>
                </c:pt>
                <c:pt idx="17">
                  <c:v>89</c:v>
                </c:pt>
                <c:pt idx="18">
                  <c:v>89</c:v>
                </c:pt>
                <c:pt idx="19">
                  <c:v>89</c:v>
                </c:pt>
                <c:pt idx="20">
                  <c:v>89</c:v>
                </c:pt>
                <c:pt idx="21">
                  <c:v>100</c:v>
                </c:pt>
                <c:pt idx="22">
                  <c:v>89</c:v>
                </c:pt>
                <c:pt idx="23">
                  <c:v>78</c:v>
                </c:pt>
                <c:pt idx="24">
                  <c:v>89</c:v>
                </c:pt>
                <c:pt idx="25">
                  <c:v>89</c:v>
                </c:pt>
                <c:pt idx="26">
                  <c:v>78</c:v>
                </c:pt>
                <c:pt idx="27">
                  <c:v>89</c:v>
                </c:pt>
                <c:pt idx="28">
                  <c:v>100</c:v>
                </c:pt>
                <c:pt idx="29">
                  <c:v>89</c:v>
                </c:pt>
                <c:pt idx="30">
                  <c:v>89</c:v>
                </c:pt>
                <c:pt idx="31">
                  <c:v>89</c:v>
                </c:pt>
                <c:pt idx="32">
                  <c:v>100</c:v>
                </c:pt>
                <c:pt idx="33">
                  <c:v>100</c:v>
                </c:pt>
                <c:pt idx="34">
                  <c:v>78</c:v>
                </c:pt>
                <c:pt idx="35">
                  <c:v>78</c:v>
                </c:pt>
                <c:pt idx="36">
                  <c:v>89</c:v>
                </c:pt>
                <c:pt idx="37">
                  <c:v>78</c:v>
                </c:pt>
                <c:pt idx="38">
                  <c:v>89</c:v>
                </c:pt>
                <c:pt idx="39">
                  <c:v>100</c:v>
                </c:pt>
                <c:pt idx="40">
                  <c:v>89</c:v>
                </c:pt>
                <c:pt idx="41">
                  <c:v>78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78</c:v>
                </c:pt>
                <c:pt idx="47">
                  <c:v>100</c:v>
                </c:pt>
                <c:pt idx="48">
                  <c:v>100</c:v>
                </c:pt>
                <c:pt idx="49">
                  <c:v>78</c:v>
                </c:pt>
                <c:pt idx="50">
                  <c:v>100</c:v>
                </c:pt>
                <c:pt idx="51">
                  <c:v>100</c:v>
                </c:pt>
                <c:pt idx="52">
                  <c:v>89</c:v>
                </c:pt>
                <c:pt idx="53">
                  <c:v>89</c:v>
                </c:pt>
                <c:pt idx="54">
                  <c:v>100</c:v>
                </c:pt>
                <c:pt idx="55">
                  <c:v>78</c:v>
                </c:pt>
                <c:pt idx="56">
                  <c:v>78</c:v>
                </c:pt>
                <c:pt idx="57">
                  <c:v>100</c:v>
                </c:pt>
                <c:pt idx="58">
                  <c:v>78</c:v>
                </c:pt>
                <c:pt idx="59">
                  <c:v>78</c:v>
                </c:pt>
                <c:pt idx="60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E6-45C3-9A3D-F575C19A53BE}"/>
            </c:ext>
          </c:extLst>
        </c:ser>
        <c:ser>
          <c:idx val="3"/>
          <c:order val="3"/>
          <c:tx>
            <c:strRef>
              <c:f>Part4_4_Answer!$D$2</c:f>
              <c:strCache>
                <c:ptCount val="1"/>
                <c:pt idx="0">
                  <c:v>FIRST IMPRESSIONS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val>
            <c:numRef>
              <c:f>Part4_4_Answer!$D$3:$D$63</c:f>
              <c:numCache>
                <c:formatCode>General</c:formatCode>
                <c:ptCount val="61"/>
                <c:pt idx="0">
                  <c:v>56</c:v>
                </c:pt>
                <c:pt idx="1">
                  <c:v>100</c:v>
                </c:pt>
                <c:pt idx="2">
                  <c:v>100</c:v>
                </c:pt>
                <c:pt idx="3">
                  <c:v>80</c:v>
                </c:pt>
                <c:pt idx="4">
                  <c:v>80</c:v>
                </c:pt>
                <c:pt idx="5">
                  <c:v>100</c:v>
                </c:pt>
                <c:pt idx="6">
                  <c:v>90</c:v>
                </c:pt>
                <c:pt idx="7">
                  <c:v>60</c:v>
                </c:pt>
                <c:pt idx="8">
                  <c:v>90</c:v>
                </c:pt>
                <c:pt idx="9">
                  <c:v>90</c:v>
                </c:pt>
                <c:pt idx="10">
                  <c:v>80</c:v>
                </c:pt>
                <c:pt idx="11">
                  <c:v>60</c:v>
                </c:pt>
                <c:pt idx="12">
                  <c:v>89</c:v>
                </c:pt>
                <c:pt idx="13">
                  <c:v>100</c:v>
                </c:pt>
                <c:pt idx="14">
                  <c:v>67</c:v>
                </c:pt>
                <c:pt idx="15">
                  <c:v>100</c:v>
                </c:pt>
                <c:pt idx="16">
                  <c:v>100</c:v>
                </c:pt>
                <c:pt idx="17">
                  <c:v>89</c:v>
                </c:pt>
                <c:pt idx="18">
                  <c:v>89</c:v>
                </c:pt>
                <c:pt idx="19">
                  <c:v>90</c:v>
                </c:pt>
                <c:pt idx="20">
                  <c:v>100</c:v>
                </c:pt>
                <c:pt idx="21">
                  <c:v>67</c:v>
                </c:pt>
                <c:pt idx="22">
                  <c:v>78</c:v>
                </c:pt>
                <c:pt idx="23">
                  <c:v>78</c:v>
                </c:pt>
                <c:pt idx="24">
                  <c:v>89</c:v>
                </c:pt>
                <c:pt idx="25">
                  <c:v>89</c:v>
                </c:pt>
                <c:pt idx="26">
                  <c:v>100</c:v>
                </c:pt>
                <c:pt idx="27">
                  <c:v>78</c:v>
                </c:pt>
                <c:pt idx="28">
                  <c:v>33</c:v>
                </c:pt>
                <c:pt idx="29">
                  <c:v>80</c:v>
                </c:pt>
                <c:pt idx="30">
                  <c:v>78</c:v>
                </c:pt>
                <c:pt idx="31">
                  <c:v>67</c:v>
                </c:pt>
                <c:pt idx="32">
                  <c:v>89</c:v>
                </c:pt>
                <c:pt idx="33">
                  <c:v>70</c:v>
                </c:pt>
                <c:pt idx="34">
                  <c:v>89</c:v>
                </c:pt>
                <c:pt idx="35">
                  <c:v>89</c:v>
                </c:pt>
                <c:pt idx="36">
                  <c:v>89</c:v>
                </c:pt>
                <c:pt idx="37">
                  <c:v>67</c:v>
                </c:pt>
                <c:pt idx="38">
                  <c:v>78</c:v>
                </c:pt>
                <c:pt idx="39">
                  <c:v>100</c:v>
                </c:pt>
                <c:pt idx="40">
                  <c:v>90</c:v>
                </c:pt>
                <c:pt idx="41">
                  <c:v>33</c:v>
                </c:pt>
                <c:pt idx="42">
                  <c:v>80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78</c:v>
                </c:pt>
                <c:pt idx="47">
                  <c:v>67</c:v>
                </c:pt>
                <c:pt idx="48">
                  <c:v>78</c:v>
                </c:pt>
                <c:pt idx="49">
                  <c:v>89</c:v>
                </c:pt>
                <c:pt idx="50">
                  <c:v>100</c:v>
                </c:pt>
                <c:pt idx="51">
                  <c:v>100</c:v>
                </c:pt>
                <c:pt idx="52">
                  <c:v>70</c:v>
                </c:pt>
                <c:pt idx="53">
                  <c:v>78</c:v>
                </c:pt>
                <c:pt idx="54">
                  <c:v>100</c:v>
                </c:pt>
                <c:pt idx="55">
                  <c:v>67</c:v>
                </c:pt>
                <c:pt idx="56">
                  <c:v>100</c:v>
                </c:pt>
                <c:pt idx="57">
                  <c:v>89</c:v>
                </c:pt>
                <c:pt idx="58">
                  <c:v>56</c:v>
                </c:pt>
                <c:pt idx="59">
                  <c:v>67</c:v>
                </c:pt>
                <c:pt idx="6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E6-45C3-9A3D-F575C19A53BE}"/>
            </c:ext>
          </c:extLst>
        </c:ser>
        <c:ser>
          <c:idx val="4"/>
          <c:order val="4"/>
          <c:tx>
            <c:strRef>
              <c:f>Part4_4_Answer!$E$2</c:f>
              <c:strCache>
                <c:ptCount val="1"/>
                <c:pt idx="0">
                  <c:v>RECOMMENDATIONS</c:v>
                </c:pt>
              </c:strCache>
            </c:strRef>
          </c:tx>
          <c:spPr>
            <a:solidFill>
              <a:schemeClr val="accent5"/>
            </a:solidFill>
            <a:ln w="25400">
              <a:noFill/>
            </a:ln>
            <a:effectLst/>
          </c:spPr>
          <c:val>
            <c:numRef>
              <c:f>Part4_4_Answer!$E$3:$E$63</c:f>
              <c:numCache>
                <c:formatCode>General</c:formatCode>
                <c:ptCount val="61"/>
                <c:pt idx="0">
                  <c:v>17</c:v>
                </c:pt>
                <c:pt idx="1">
                  <c:v>67</c:v>
                </c:pt>
                <c:pt idx="2">
                  <c:v>17</c:v>
                </c:pt>
                <c:pt idx="3">
                  <c:v>100</c:v>
                </c:pt>
                <c:pt idx="4">
                  <c:v>100</c:v>
                </c:pt>
                <c:pt idx="5">
                  <c:v>83</c:v>
                </c:pt>
                <c:pt idx="6">
                  <c:v>0</c:v>
                </c:pt>
                <c:pt idx="7">
                  <c:v>0</c:v>
                </c:pt>
                <c:pt idx="8">
                  <c:v>50</c:v>
                </c:pt>
                <c:pt idx="9">
                  <c:v>17</c:v>
                </c:pt>
                <c:pt idx="10">
                  <c:v>100</c:v>
                </c:pt>
                <c:pt idx="11">
                  <c:v>50</c:v>
                </c:pt>
                <c:pt idx="12">
                  <c:v>83</c:v>
                </c:pt>
                <c:pt idx="13">
                  <c:v>83</c:v>
                </c:pt>
                <c:pt idx="14">
                  <c:v>83</c:v>
                </c:pt>
                <c:pt idx="15">
                  <c:v>50</c:v>
                </c:pt>
                <c:pt idx="16">
                  <c:v>83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83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83</c:v>
                </c:pt>
                <c:pt idx="25">
                  <c:v>83</c:v>
                </c:pt>
                <c:pt idx="26">
                  <c:v>100</c:v>
                </c:pt>
                <c:pt idx="27">
                  <c:v>17</c:v>
                </c:pt>
                <c:pt idx="28">
                  <c:v>0</c:v>
                </c:pt>
                <c:pt idx="29">
                  <c:v>83</c:v>
                </c:pt>
                <c:pt idx="30">
                  <c:v>50</c:v>
                </c:pt>
                <c:pt idx="31">
                  <c:v>100</c:v>
                </c:pt>
                <c:pt idx="32">
                  <c:v>100</c:v>
                </c:pt>
                <c:pt idx="33">
                  <c:v>83</c:v>
                </c:pt>
                <c:pt idx="34">
                  <c:v>100</c:v>
                </c:pt>
                <c:pt idx="35">
                  <c:v>100</c:v>
                </c:pt>
                <c:pt idx="36">
                  <c:v>50</c:v>
                </c:pt>
                <c:pt idx="37">
                  <c:v>17</c:v>
                </c:pt>
                <c:pt idx="38">
                  <c:v>50</c:v>
                </c:pt>
                <c:pt idx="39">
                  <c:v>100</c:v>
                </c:pt>
                <c:pt idx="40">
                  <c:v>100</c:v>
                </c:pt>
                <c:pt idx="41">
                  <c:v>50</c:v>
                </c:pt>
                <c:pt idx="42">
                  <c:v>50</c:v>
                </c:pt>
                <c:pt idx="43">
                  <c:v>100</c:v>
                </c:pt>
                <c:pt idx="44">
                  <c:v>67</c:v>
                </c:pt>
                <c:pt idx="45">
                  <c:v>67</c:v>
                </c:pt>
                <c:pt idx="46">
                  <c:v>33</c:v>
                </c:pt>
                <c:pt idx="47">
                  <c:v>50</c:v>
                </c:pt>
                <c:pt idx="48">
                  <c:v>50</c:v>
                </c:pt>
                <c:pt idx="49">
                  <c:v>83</c:v>
                </c:pt>
                <c:pt idx="50">
                  <c:v>100</c:v>
                </c:pt>
                <c:pt idx="51">
                  <c:v>83</c:v>
                </c:pt>
                <c:pt idx="52">
                  <c:v>0</c:v>
                </c:pt>
                <c:pt idx="53">
                  <c:v>50</c:v>
                </c:pt>
                <c:pt idx="54">
                  <c:v>83</c:v>
                </c:pt>
                <c:pt idx="55">
                  <c:v>50</c:v>
                </c:pt>
                <c:pt idx="56">
                  <c:v>100</c:v>
                </c:pt>
                <c:pt idx="57">
                  <c:v>17</c:v>
                </c:pt>
                <c:pt idx="58">
                  <c:v>0</c:v>
                </c:pt>
                <c:pt idx="59">
                  <c:v>0</c:v>
                </c:pt>
                <c:pt idx="6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E6-45C3-9A3D-F575C19A5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7021071"/>
        <c:axId val="597022031"/>
      </c:areaChart>
      <c:catAx>
        <c:axId val="5970210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022031"/>
        <c:crosses val="autoZero"/>
        <c:auto val="1"/>
        <c:lblAlgn val="ctr"/>
        <c:lblOffset val="100"/>
        <c:noMultiLvlLbl val="0"/>
      </c:catAx>
      <c:valAx>
        <c:axId val="597022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0210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[Project-3(Bare International Analysis)_Isha (version 2).xlsb.xlsx]Part4_5_Answer!PivotTable19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Sum of </a:t>
            </a:r>
            <a:r>
              <a:rPr lang="en-IN" dirty="0" err="1"/>
              <a:t>Evaluation_Score</a:t>
            </a:r>
            <a:r>
              <a:rPr lang="en-IN" dirty="0"/>
              <a:t> by 2.1 - What was your first impression when you entered the store? Please mention the details.</a:t>
            </a:r>
          </a:p>
        </c:rich>
      </c:tx>
      <c:layout>
        <c:manualLayout>
          <c:xMode val="edge"/>
          <c:yMode val="edge"/>
          <c:x val="0.20255121557645658"/>
          <c:y val="6.7675638730857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Part4_5_Answer!$I$3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Part4_5_Answer!$F$4:$H$27</c:f>
              <c:multiLvlStrCache>
                <c:ptCount val="24"/>
                <c:lvl>
                  <c:pt idx="0">
                    <c:v>Bottom Performer</c:v>
                  </c:pt>
                  <c:pt idx="1">
                    <c:v>Low Performer</c:v>
                  </c:pt>
                  <c:pt idx="2">
                    <c:v>High Performer</c:v>
                  </c:pt>
                  <c:pt idx="3">
                    <c:v>Low Performer</c:v>
                  </c:pt>
                  <c:pt idx="4">
                    <c:v>Average Performer</c:v>
                  </c:pt>
                  <c:pt idx="5">
                    <c:v>Bottom Performer</c:v>
                  </c:pt>
                  <c:pt idx="6">
                    <c:v>High Performer</c:v>
                  </c:pt>
                  <c:pt idx="7">
                    <c:v>Average Performer</c:v>
                  </c:pt>
                  <c:pt idx="8">
                    <c:v>Bottom Performer</c:v>
                  </c:pt>
                  <c:pt idx="9">
                    <c:v>Low Performer</c:v>
                  </c:pt>
                  <c:pt idx="10">
                    <c:v>Average Performer</c:v>
                  </c:pt>
                  <c:pt idx="11">
                    <c:v>Bottom Performer</c:v>
                  </c:pt>
                  <c:pt idx="12">
                    <c:v>Low Performer</c:v>
                  </c:pt>
                  <c:pt idx="13">
                    <c:v>Average Performer</c:v>
                  </c:pt>
                  <c:pt idx="14">
                    <c:v>High Performer</c:v>
                  </c:pt>
                  <c:pt idx="15">
                    <c:v>Average Performer</c:v>
                  </c:pt>
                  <c:pt idx="16">
                    <c:v>High Performer</c:v>
                  </c:pt>
                  <c:pt idx="17">
                    <c:v>Low Performer</c:v>
                  </c:pt>
                  <c:pt idx="18">
                    <c:v>Average Performer</c:v>
                  </c:pt>
                  <c:pt idx="19">
                    <c:v>Bottom Performer</c:v>
                  </c:pt>
                  <c:pt idx="20">
                    <c:v>High Performer</c:v>
                  </c:pt>
                  <c:pt idx="21">
                    <c:v>Low Performer</c:v>
                  </c:pt>
                  <c:pt idx="22">
                    <c:v>High Performer</c:v>
                  </c:pt>
                  <c:pt idx="23">
                    <c:v>Low Performer</c:v>
                  </c:pt>
                </c:lvl>
                <c:lvl>
                  <c:pt idx="0">
                    <c:v>East</c:v>
                  </c:pt>
                  <c:pt idx="2">
                    <c:v>East</c:v>
                  </c:pt>
                  <c:pt idx="4">
                    <c:v>North</c:v>
                  </c:pt>
                  <c:pt idx="7">
                    <c:v>South</c:v>
                  </c:pt>
                  <c:pt idx="10">
                    <c:v>West</c:v>
                  </c:pt>
                  <c:pt idx="13">
                    <c:v>East</c:v>
                  </c:pt>
                  <c:pt idx="15">
                    <c:v>North</c:v>
                  </c:pt>
                  <c:pt idx="18">
                    <c:v>South</c:v>
                  </c:pt>
                  <c:pt idx="22">
                    <c:v>West</c:v>
                  </c:pt>
                </c:lvl>
                <c:lvl>
                  <c:pt idx="0">
                    <c:v>Average</c:v>
                  </c:pt>
                  <c:pt idx="2">
                    <c:v>Good, looks interesting</c:v>
                  </c:pt>
                  <c:pt idx="13">
                    <c:v>WOW! Very appealing</c:v>
                  </c:pt>
                </c:lvl>
              </c:multiLvlStrCache>
            </c:multiLvlStrRef>
          </c:cat>
          <c:val>
            <c:numRef>
              <c:f>Part4_5_Answer!$I$4:$I$27</c:f>
              <c:numCache>
                <c:formatCode>General</c:formatCode>
                <c:ptCount val="24"/>
                <c:pt idx="0">
                  <c:v>41</c:v>
                </c:pt>
                <c:pt idx="1">
                  <c:v>61</c:v>
                </c:pt>
                <c:pt idx="2">
                  <c:v>94</c:v>
                </c:pt>
                <c:pt idx="3">
                  <c:v>126</c:v>
                </c:pt>
                <c:pt idx="4">
                  <c:v>246</c:v>
                </c:pt>
                <c:pt idx="5">
                  <c:v>33</c:v>
                </c:pt>
                <c:pt idx="6">
                  <c:v>288</c:v>
                </c:pt>
                <c:pt idx="7">
                  <c:v>316</c:v>
                </c:pt>
                <c:pt idx="8">
                  <c:v>74</c:v>
                </c:pt>
                <c:pt idx="9">
                  <c:v>247</c:v>
                </c:pt>
                <c:pt idx="10">
                  <c:v>807</c:v>
                </c:pt>
                <c:pt idx="11">
                  <c:v>104</c:v>
                </c:pt>
                <c:pt idx="12">
                  <c:v>61</c:v>
                </c:pt>
                <c:pt idx="13">
                  <c:v>83</c:v>
                </c:pt>
                <c:pt idx="14">
                  <c:v>96</c:v>
                </c:pt>
                <c:pt idx="15">
                  <c:v>474</c:v>
                </c:pt>
                <c:pt idx="16">
                  <c:v>94</c:v>
                </c:pt>
                <c:pt idx="17">
                  <c:v>323</c:v>
                </c:pt>
                <c:pt idx="18">
                  <c:v>233</c:v>
                </c:pt>
                <c:pt idx="19">
                  <c:v>33</c:v>
                </c:pt>
                <c:pt idx="20">
                  <c:v>184</c:v>
                </c:pt>
                <c:pt idx="21">
                  <c:v>112</c:v>
                </c:pt>
                <c:pt idx="22">
                  <c:v>184</c:v>
                </c:pt>
                <c:pt idx="2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D6-4243-A5FD-9378B1574B2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364636480"/>
        <c:axId val="364637440"/>
      </c:barChart>
      <c:catAx>
        <c:axId val="36463648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637440"/>
        <c:crosses val="autoZero"/>
        <c:auto val="1"/>
        <c:lblAlgn val="ctr"/>
        <c:lblOffset val="100"/>
        <c:noMultiLvlLbl val="0"/>
      </c:catAx>
      <c:valAx>
        <c:axId val="3646374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63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olorStr">
        <cx:f>Part4_2_Answer!$D$2:$D$62</cx:f>
        <cx:nf>Part4_2_Answer!$D$1</cx:nf>
        <cx:lvl ptCount="61" name="Performance">
          <cx:pt idx="0">Low Performer</cx:pt>
          <cx:pt idx="1">Average Performer</cx:pt>
          <cx:pt idx="2">Average Performer</cx:pt>
          <cx:pt idx="3">Average Performer</cx:pt>
          <cx:pt idx="4">Average Performer</cx:pt>
          <cx:pt idx="5">High Performer</cx:pt>
          <cx:pt idx="6">Bottom Performer</cx:pt>
          <cx:pt idx="7">Bottom Performer</cx:pt>
          <cx:pt idx="8">Average Performer</cx:pt>
          <cx:pt idx="9">Average Performer</cx:pt>
          <cx:pt idx="10">Average Performer</cx:pt>
          <cx:pt idx="11">Average Performer</cx:pt>
          <cx:pt idx="12">Average Performer</cx:pt>
          <cx:pt idx="13">Average Performer</cx:pt>
          <cx:pt idx="14">Low Performer</cx:pt>
          <cx:pt idx="15">Average Performer</cx:pt>
          <cx:pt idx="16">Average Performer</cx:pt>
          <cx:pt idx="17">Low Performer</cx:pt>
          <cx:pt idx="18">Average Performer</cx:pt>
          <cx:pt idx="19">Average Performer</cx:pt>
          <cx:pt idx="20">Average Performer</cx:pt>
          <cx:pt idx="21">Average Performer</cx:pt>
          <cx:pt idx="22">Low Performer</cx:pt>
          <cx:pt idx="23">Low Performer</cx:pt>
          <cx:pt idx="24">Average Performer</cx:pt>
          <cx:pt idx="25">Average Performer</cx:pt>
          <cx:pt idx="26">High Performer</cx:pt>
          <cx:pt idx="27">Low Performer</cx:pt>
          <cx:pt idx="28">Bottom Performer</cx:pt>
          <cx:pt idx="29">Low Performer</cx:pt>
          <cx:pt idx="30">Low Performer</cx:pt>
          <cx:pt idx="31">Average Performer</cx:pt>
          <cx:pt idx="32">High Performer</cx:pt>
          <cx:pt idx="33">Average Performer</cx:pt>
          <cx:pt idx="34">Average Performer</cx:pt>
          <cx:pt idx="35">Average Performer</cx:pt>
          <cx:pt idx="36">Average Performer</cx:pt>
          <cx:pt idx="37">Bottom Performer</cx:pt>
          <cx:pt idx="38">Average Performer</cx:pt>
          <cx:pt idx="39">High Performer</cx:pt>
          <cx:pt idx="40">High Performer</cx:pt>
          <cx:pt idx="41">Low Performer</cx:pt>
          <cx:pt idx="42">Low Performer</cx:pt>
          <cx:pt idx="43">High Performer</cx:pt>
          <cx:pt idx="44">Average Performer</cx:pt>
          <cx:pt idx="45">High Performer</cx:pt>
          <cx:pt idx="46">Bottom Performer</cx:pt>
          <cx:pt idx="47">Low Performer</cx:pt>
          <cx:pt idx="48">Low Performer</cx:pt>
          <cx:pt idx="49">Low Performer</cx:pt>
          <cx:pt idx="50">High Performer</cx:pt>
          <cx:pt idx="51">High Performer</cx:pt>
          <cx:pt idx="52">Bottom Performer</cx:pt>
          <cx:pt idx="53">Low Performer</cx:pt>
          <cx:pt idx="54">High Performer</cx:pt>
          <cx:pt idx="55">Low Performer</cx:pt>
          <cx:pt idx="56">Average Performer</cx:pt>
          <cx:pt idx="57">Average Performer</cx:pt>
          <cx:pt idx="58">Bottom Performer</cx:pt>
          <cx:pt idx="59">Bottom Performer</cx:pt>
          <cx:pt idx="60">Low Performer</cx:pt>
        </cx:lvl>
      </cx:strDim>
      <cx:strDim type="cat">
        <cx:f>Part4_2_Answer!$A$2:$C$62</cx:f>
        <cx:nf>Part4_2_Answer!$A$1:$C$1</cx:nf>
        <cx:lvl ptCount="61" name="Location_State">
          <cx:pt idx="0">Delhi (UT)</cx:pt>
          <cx:pt idx="1">Gujarat</cx:pt>
          <cx:pt idx="2">Haryana</cx:pt>
          <cx:pt idx="3">Rajasthan</cx:pt>
          <cx:pt idx="4">Rajasthan</cx:pt>
          <cx:pt idx="5">Tamil Nadu</cx:pt>
          <cx:pt idx="6">Maharashtra</cx:pt>
          <cx:pt idx="7">Maharashtra</cx:pt>
          <cx:pt idx="8">Maharashtra</cx:pt>
          <cx:pt idx="9">Maharashtra</cx:pt>
          <cx:pt idx="10">Maharashtra</cx:pt>
          <cx:pt idx="11">Maharashtra</cx:pt>
          <cx:pt idx="12">Karnataka</cx:pt>
          <cx:pt idx="13">Telangana</cx:pt>
          <cx:pt idx="14">Maharashtra</cx:pt>
          <cx:pt idx="15">Maharashtra</cx:pt>
          <cx:pt idx="16">Maharashtra</cx:pt>
          <cx:pt idx="17">Kerala</cx:pt>
          <cx:pt idx="18">Punjab</cx:pt>
          <cx:pt idx="19">Punjab</cx:pt>
          <cx:pt idx="20">Punjab</cx:pt>
          <cx:pt idx="21">Delhi (UT)</cx:pt>
          <cx:pt idx="22">Delhi (UT)</cx:pt>
          <cx:pt idx="23">Delhi (UT)</cx:pt>
          <cx:pt idx="24">Delhi (UT)</cx:pt>
          <cx:pt idx="25">Karnataka</cx:pt>
          <cx:pt idx="26">Maharashtra</cx:pt>
          <cx:pt idx="27">Tamil Nadu</cx:pt>
          <cx:pt idx="28">Assam</cx:pt>
          <cx:pt idx="29">West Bengal</cx:pt>
          <cx:pt idx="30">Karnataka</cx:pt>
          <cx:pt idx="31">West Bengal</cx:pt>
          <cx:pt idx="32">Tamil Nadu</cx:pt>
          <cx:pt idx="33">Maharashtra</cx:pt>
          <cx:pt idx="34">Uttar Pradesh</cx:pt>
          <cx:pt idx="35">Gujarat</cx:pt>
          <cx:pt idx="36">Telangana</cx:pt>
          <cx:pt idx="37">Telangana</cx:pt>
          <cx:pt idx="38">Telangana</cx:pt>
          <cx:pt idx="39">Uttar Pradesh</cx:pt>
          <cx:pt idx="40">Uttar Pradesh</cx:pt>
          <cx:pt idx="41">Tamil Nadu</cx:pt>
          <cx:pt idx="42">West Bengal</cx:pt>
          <cx:pt idx="43">Orissa</cx:pt>
          <cx:pt idx="44">Gujarat</cx:pt>
          <cx:pt idx="45">Delhi (UT)</cx:pt>
          <cx:pt idx="46">Madhya Pradesh</cx:pt>
          <cx:pt idx="47">Delhi (UT)</cx:pt>
          <cx:pt idx="48">Uttar Pradesh</cx:pt>
          <cx:pt idx="49">Telangana</cx:pt>
          <cx:pt idx="50">Maharashtra</cx:pt>
          <cx:pt idx="51">West Bengal</cx:pt>
          <cx:pt idx="52">Maharashtra</cx:pt>
          <cx:pt idx="53">Karnataka</cx:pt>
          <cx:pt idx="54">Punjab</cx:pt>
          <cx:pt idx="55">Madhya Pradesh</cx:pt>
          <cx:pt idx="56">Tamil Nadu</cx:pt>
          <cx:pt idx="57">Karnataka</cx:pt>
          <cx:pt idx="58">Karnataka</cx:pt>
          <cx:pt idx="59">Karnataka</cx:pt>
          <cx:pt idx="60">Maharashtra</cx:pt>
        </cx:lvl>
        <cx:lvl ptCount="61" name="Location_City">
          <cx:pt idx="0">Delhi</cx:pt>
          <cx:pt idx="1">Ahmedabad</cx:pt>
          <cx:pt idx="2">Gurgoan</cx:pt>
          <cx:pt idx="3">Jaipur</cx:pt>
          <cx:pt idx="4">Udaipur</cx:pt>
          <cx:pt idx="5">Chennai</cx:pt>
          <cx:pt idx="6">Mumbai</cx:pt>
          <cx:pt idx="7">Mumbai</cx:pt>
          <cx:pt idx="8">Mumbai</cx:pt>
          <cx:pt idx="9">Mumbai</cx:pt>
          <cx:pt idx="10">Mumbai</cx:pt>
          <cx:pt idx="11">Mumbai</cx:pt>
          <cx:pt idx="12">Bangalore</cx:pt>
          <cx:pt idx="13">Hyderabad</cx:pt>
          <cx:pt idx="14">Pune</cx:pt>
          <cx:pt idx="15">Mumbai</cx:pt>
          <cx:pt idx="16">Mumbai</cx:pt>
          <cx:pt idx="17">Cochin</cx:pt>
          <cx:pt idx="18">Ludhiana</cx:pt>
          <cx:pt idx="19">Amritsar</cx:pt>
          <cx:pt idx="20">Amritsar</cx:pt>
          <cx:pt idx="21">Delhi</cx:pt>
          <cx:pt idx="22">Delhi</cx:pt>
          <cx:pt idx="23">Delhi</cx:pt>
          <cx:pt idx="24">Delhi</cx:pt>
          <cx:pt idx="25">Bangalore</cx:pt>
          <cx:pt idx="26">Pune</cx:pt>
          <cx:pt idx="27">Coimatore</cx:pt>
          <cx:pt idx="28">Guwahati</cx:pt>
          <cx:pt idx="29">Kolkatta</cx:pt>
          <cx:pt idx="30">Bangalore</cx:pt>
          <cx:pt idx="31">Kolkatta</cx:pt>
          <cx:pt idx="32">Chennai</cx:pt>
          <cx:pt idx="33">Pune</cx:pt>
          <cx:pt idx="34">Kanpur</cx:pt>
          <cx:pt idx="35">Surat</cx:pt>
          <cx:pt idx="36">Hyderabad</cx:pt>
          <cx:pt idx="37">Hyderabad</cx:pt>
          <cx:pt idx="38">Hyderabad</cx:pt>
          <cx:pt idx="39">Lucknow</cx:pt>
          <cx:pt idx="40">Lucknow</cx:pt>
          <cx:pt idx="41">Chennai</cx:pt>
          <cx:pt idx="42">Kolkatta</cx:pt>
          <cx:pt idx="43">Bhubaneshwar</cx:pt>
          <cx:pt idx="44">Vadodara</cx:pt>
          <cx:pt idx="45">Delhi</cx:pt>
          <cx:pt idx="46">Indore</cx:pt>
          <cx:pt idx="47">Delhi</cx:pt>
          <cx:pt idx="48">Noida</cx:pt>
          <cx:pt idx="49">Hyderabad</cx:pt>
          <cx:pt idx="50">Mumbai</cx:pt>
          <cx:pt idx="51">Kolkatta</cx:pt>
          <cx:pt idx="52">Mumbai</cx:pt>
          <cx:pt idx="53">Bangalore</cx:pt>
          <cx:pt idx="54">Chandigarth</cx:pt>
          <cx:pt idx="55">Bhopal</cx:pt>
          <cx:pt idx="56">Chennai</cx:pt>
          <cx:pt idx="57">Bangalore</cx:pt>
          <cx:pt idx="58">Bangalore</cx:pt>
          <cx:pt idx="59">Bangalore</cx:pt>
          <cx:pt idx="60">Mumbai</cx:pt>
        </cx:lvl>
        <cx:lvl ptCount="61" name="Evaluation_Score">
          <cx:pt idx="0">5800%</cx:pt>
          <cx:pt idx="1">8600%</cx:pt>
          <cx:pt idx="2">7200%</cx:pt>
          <cx:pt idx="3">8400%</cx:pt>
          <cx:pt idx="4">8400%</cx:pt>
          <cx:pt idx="5">9000%</cx:pt>
          <cx:pt idx="6">3600%</cx:pt>
          <cx:pt idx="7">3400%</cx:pt>
          <cx:pt idx="8">7400%</cx:pt>
          <cx:pt idx="9">7400%</cx:pt>
          <cx:pt idx="10">8600%</cx:pt>
          <cx:pt idx="11">7000%</cx:pt>
          <cx:pt idx="12">8400%</cx:pt>
          <cx:pt idx="13">7800%</cx:pt>
          <cx:pt idx="14">6100%</cx:pt>
          <cx:pt idx="15">7800%</cx:pt>
          <cx:pt idx="16">8900%</cx:pt>
          <cx:pt idx="17">6500%</cx:pt>
          <cx:pt idx="18">7600%</cx:pt>
          <cx:pt idx="19">8200%</cx:pt>
          <cx:pt idx="20">8800%</cx:pt>
          <cx:pt idx="21">7100%</cx:pt>
          <cx:pt idx="22">6700%</cx:pt>
          <cx:pt idx="23">6000%</cx:pt>
          <cx:pt idx="24">8100%</cx:pt>
          <cx:pt idx="25">7800%</cx:pt>
          <cx:pt idx="26">9200%</cx:pt>
          <cx:pt idx="27">5900%</cx:pt>
          <cx:pt idx="28">3300%</cx:pt>
          <cx:pt idx="29">6400%</cx:pt>
          <cx:pt idx="30">6900%</cx:pt>
          <cx:pt idx="31">8300%</cx:pt>
          <cx:pt idx="32">9400%</cx:pt>
          <cx:pt idx="33">8000%</cx:pt>
          <cx:pt idx="34">8200%</cx:pt>
          <cx:pt idx="35">8400%</cx:pt>
          <cx:pt idx="36">7300%</cx:pt>
          <cx:pt idx="37">3900%</cx:pt>
          <cx:pt idx="38">7100%</cx:pt>
          <cx:pt idx="39">10000%</cx:pt>
          <cx:pt idx="40">9400%</cx:pt>
          <cx:pt idx="41">5200%</cx:pt>
          <cx:pt idx="42">6200%</cx:pt>
          <cx:pt idx="43">9400%</cx:pt>
          <cx:pt idx="44">8600%</cx:pt>
          <cx:pt idx="45">9400%</cx:pt>
          <cx:pt idx="46">4100%</cx:pt>
          <cx:pt idx="47">6900%</cx:pt>
          <cx:pt idx="48">6900%</cx:pt>
          <cx:pt idx="49">6100%</cx:pt>
          <cx:pt idx="50">9200%</cx:pt>
          <cx:pt idx="51">9600%</cx:pt>
          <cx:pt idx="52">3400%</cx:pt>
          <cx:pt idx="53">5300%</cx:pt>
          <cx:pt idx="54">9400%</cx:pt>
          <cx:pt idx="55">6100%</cx:pt>
          <cx:pt idx="56">8800%</cx:pt>
          <cx:pt idx="57">7700%</cx:pt>
          <cx:pt idx="58">3300%</cx:pt>
          <cx:pt idx="59">3500%</cx:pt>
          <cx:pt idx="60">6500%</cx:pt>
        </cx:lvl>
      </cx:strDim>
    </cx:data>
  </cx:chartData>
  <cx:chart>
    <cx:title pos="t" align="ctr" overlay="0">
      <cx:tx>
        <cx:txData>
          <cx:v>High Performance with Area of Success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" lastClr="FFFFFF">
                  <a:lumMod val="95000"/>
                </a:sysClr>
              </a:solidFill>
              <a:latin typeface="Calibri"/>
            </a:rPr>
            <a:t>High Performance with Area of Success</a:t>
          </a:r>
        </a:p>
      </cx:txPr>
    </cx:title>
    <cx:plotArea>
      <cx:plotAreaRegion>
        <cx:series layoutId="regionMap" uniqueId="{37DA4910-8DDE-415F-94E1-82494A8D04C2}">
          <cx:tx>
            <cx:txData>
              <cx:f>Part4_2_Answer!$D$1</cx:f>
              <cx:v>Performance</cx:v>
            </cx:txData>
          </cx:tx>
          <cx:dataLabels>
            <cx:visibility seriesName="0" categoryName="0" value="1"/>
          </cx:dataLabels>
          <cx:dataId val="0"/>
          <cx:layoutPr>
            <cx:geography cultureLanguage="en-US" cultureRegion="IN" attribution="Powered by Bing">
              <cx:geoCache provider="{E9337A44-BEBE-4D9F-B70C-5C5E7DAFC167}">
                <cx:binary>1Htrj6Q4tu1fKdWne6VLtg0G49H0kcYQQbzzXZVdX1C+CoxtMGAe5tefnfVodeXJM9Oj00e6hVRR
mUEYjJf33mutHfn3x/lvj+r5vns3a1X3f3ucf31fWmv+9ssv/WP5rO/7My0eu6ZvPtuzx0b/0nz+
LB6ff3nq7idRF7/4CJNfHsv7zj7P7//j73C14rk5NI/3VjT15fDcuavnflC2/yfn3jz17v5JizoV
ve3Eo8W/vj/ew13u+9J29+/fPddWWHfjzPOv73/44Pt3v7y+3H+59TsFs7PDE4zF7IyEPopDwtCX
w3//TjV18e00jc4wihlBGN7/es/TvYZxf3IyX6Zy//TUPfc9PNCX/18N/mH2cG7z/t1jM9T2ZeEK
WMNf32/rJwGPLPom+XoiaV6mvj19edZfflzy//j7qzfg6V+98wdUXi/Vvzr1X0BJn1Up3v2f25v/
+319/ueY+PFZRIKAoSj6ign+ERN6hnFIaBxi9uWIvt/6KzRfpvT9rbdm8zYo34a9giM9/FRwZEMF
MWL/2dP/e/Hh+2cR8yOG6de1ZuxHLPBZyCgKYvjI1+P7rb9i8Sfm8zYavw98hUe2+6nw2N939b29
l39lxiJnFCPiE+K/GR2QsSLKcAgB9OUIfkTkT83obUz+MPQVKvt//FSobO47d1//hZj47AyzGDMS
/hgd0VlAkE8Qib9C9SpT/Yl5vI3E7wNf4bC5+qlwuHlW93XxlyKB6RmsdRQyHP8IBTtDiMWEQaH/
csDpP9bzPzWVt8H4w9BXcNxkPxUc553o+78yKtBZiANESBB+XfMfa0dMzogPxCtA36gXBM8fITl/
En35T6fzNh7fx70C4/znio2r++q+t+V9/X1R3mIy/2Ytj87CmAR+EH8v5j+GSHAWh0B0Y0y/ZqtX
ePypGb0NyR+GvkLl6ueq5zf3Wqh3p/un4a+DBeMzhCOMUPwqZcVnBFHko5B+v9lXUvXnJvE2En8c
+wqKG9ATP5Hy2D939+qfpod/LzowOiNQGzAcb2UrUIIEAc0l+JsoeSUI//V03gbk+7hXYOx/Lt1x
MdTV/cP3bfo/T1UBOouJj0nIYJn/qMfDMwAg9gnwqi/Hqxz1r+fxNgrfx71C4YL/VCHxDyjf+q8D
wQf6CuU5Bi71VkQw/yz2acgQe1tp/MvZvA3Ft2GvkPjH9U+FxMfn3r7jz0Bu1V+Ix0uBJjhEFArC
H4IipmeMggAn33Bgr4LiT07mbTh+GPwKlI8/V3jcWgs250V3//Tcl38hLNEZ84MwwlDCvxz4R3SA
BUdREPrx22Hyp2f1Nj6vhr9C6Pbipwqb4/1T6e7/FyAKzsIAeG0YfhPiP0JE4zM/jlkUBN9K/yvP
5M9P622MXo9/BdLx/2+Q3uaEX5Xa10r/wyf+TQMeDEaIjRAc+O/Z64fooewsiIIohvD6Glyvcts3
b/y/n83biHwb9sPE/5eN9v/ehP+9P5GCVbj60tj4gw//z89+eTzouLwa+k1Iv0nEvq7V9gmaHxEm
wKUQ6PLfmyYvF/pBhu+g6yJBhz59z5ivRj6DTP31/UsNAnEZogBTcIPjl37JBEUQzgRnwYsJAI5+
yAIK+NVNZ8tf3/shRB2FuAN3DFhEDCP6ZvhyBr8UNJ+xkELAQvYkv3eWLhrliqb+fVG+/f6uHvRF
I2rbw3XBb3j/znz94MtkKYlYEAcQ4giuR0LYT3D+8f4K+lfwefz/kEZVkXtuyYQ5jY0XreKJtR8D
tpzHlRhOxCuC1C71qmtI+LmP2KboPfNc9fExrJu1iemUWMPyLHJ4um2ovV8MrXe4pEXa5i1dC0sc
b6vKcVOH9Skui0+2R0e8VG5Pq3tXW5nqQdPVQoLlMrT+epyphWvW7ae6vYEWW3DvtFWreNFhJoi6
CiPy2eBWJ5OcPd7V4RaxPpmRHrlbKOW+ZCaZyHQQ3nDfsL7gaPBUajCjcNl+SIg2furdxV13N3bt
lOReM/OQ6iyK48Qib+ZBPK2t8vSxVVJwWzjMNS2fMC3WbTE0qYllyf1gldc1WfnN1CSm/M3z/Ior
FlfHzjcDnwr2VBZFymax84y4i1vU8LjTOztTmTa2uCXxXeDLR5mjlgsvSqiZ8CqXy6pxRt/4zViu
yDyKk+4qPllvXi24z+/U0GcEt/MaWdxtyCg+jbEfPoSVf5zNofCq4DoPh+W4zDrp40AlUYO6vWjr
nR+o6rxUajyV44ahICmpas7jfCKXPpr9o4q87TzH5PLLW01b7ma6+HzoSHQeDLFbN43G6yBsEdcR
0evSC/JLpZcgEbOaPioVltzIotyOrSvWXTNq3pEyuJXFVKwcZcsadcOtK311cAtJy9gTO+0VaEdd
c+6RIbxtxrXWYXTT9exAKjQfmqq/K+K2unaL9naDa2e+lFXWkq69p+xDEEwFt37FnnyN0zbMNcdD
Wexby+x1Ly+rlmHudB1lROTluu5Em1SDF50XZb7x5lOfW3EKZ/ZhwaE4lpEmqeeNqVd07WaG1uj1
GA9Zh3VKhqnaVy6IEtOFY9r7Dbn48kJc57iSxvLIxvJUl4teeb78zc09XjcdnY/aRR8knhR3AbL7
GQ8nG2G3kxNtkrwa742izaajTcFbWl3mNZ0/zE7dqo4eczu7g5D1ciG12yEitq4w6JMdWBqiOTxH
1rQ8DMYlsxVDiT9X5aaRU5N5ZEkD67erIQyitMrbhs99EldDUlNv2HpesJtkuMIRy7qFHvoet3zM
VZdGI1pPldFc2GwKCs1nhi/UQGo+Fp7PtWwVty5vOZ1VzFvVeLy0RHODvXGj5XJHhmBPR1zDPuOi
i6KD8yDsCMw2Q71f8Nr6G9gi+FBN2O5KKQ8dauTWc2G5Q9qRPcP1OsJ63mCfNCs1DPoTE+e1xDxU
Wn3oZEg2bY3zpOqdu7ShSeq8MLdoHLOgtoqXcWlv82XMWFDM69Cv2apFizmgchaJrdmQaF1PO+t3
HM+2Oo+JPhA1mJsAkytbDnqLc0e4RmOipO2vUZnXWeQznSx68nnQyEwIuinjKN8rE3WnMvDyhDm1
wl1/KFnNMuiFZA7F9fUS4A+orpNQ5t66dr7lg+eqpMmHZRfpcdwLMXcJm3CTKUw+mLmajrWQaa99
x0nO5KrIHBWILwqhraXGv8bKvew0tC8nF6xHIp7cUrAjDauEKS22Xtt3u6jxD0hotSFVyHZB7/N8
HL1dtOQl4OimJBJlm5FoXI0x7McxWlyKUR6ncWvISUiPpFhHFSTwgCTaVlVW4EbcssltcR/xYMbl
QQnIpDTv+63UNIK1qlehlflxaf1gHTSuTvzf+rkj+wFMpZUF6yiJB5OES+2dNNUnVlV04+X5yfMG
chpztgoJ4o2iY5I3h34cowwbfVpy/Rm33aPXedux8B9FO24j1V90pVr5dbOHVbg3LdSBGHmfF7so
Hk3cL7BMnUIR70z01OnpfulYkwjr3ZTShdx6XTb1VZ/A9rmeA5uGtlbcaMzzoFJJWctHEpgihXRz
gwZzDfeMffnJTF2wcvJUan8jdpVbLmzXcLZ3uDOrsdSbgonMtONVa+I5dXIxieuKm6BawnPbKrZb
pgAmN/WnRoY740m2GyLvVg8i50iVWdGRCzzjHjYmKniOyovKjwQfobCRXGwHdeHmJJbsKHURH4O1
9JYqcVGseO2CxGNND/sranclqrodrRqo5aTBPGipr3nkFrwL6xvshXrHgu5C+Avd5OWUNSK8nKp8
+kRJt5pt6+4qjTWnJGbrgEi0QaFNZWogF19XssCHgKmSV15vDktv64QVGqVh2Ht8qd24yacx5KFb
S9HO8BR5cbk49KGdiv1smL3BrY9Xgy9CjmV0PgiP7pswHHjtuQ2tVmqcybaNYdq5CGlSBv6UOCVu
5JBvukGE67KNnxvjtclSQprSOo5Wuhy8lHUe27SMfAzxgo9DVfo8zEt2ZNWhD7r2Qi/NLSFemMyV
T9Mon+O0q7DKJh3xuY7Ly9zKmOsGhytUyGIHzs+h/TBG0a7TbcEnUTVch0zzeIgNj3MfHjJvPsXL
AgvcpMwnkBTH6mJQatO0SyKKoE1oUd2gYmrTHrZ2HZrVUPZ9ClpMQyJhEAfl0Sm7cc3i8T6kN1YS
n7ehMZwsWCWUs05vrD+qNGfhGlskOAbBzalXhbxmYbeW6Haoh+bCV3CqlSyhpVxSG09JQCVKMW5S
2DtjYm208E4Zb9XgSfPlXE01SqZIHUYoanJ4qEhtEoHZzG0Qzql3zirrJ9iP5IoErcuAxlhuInRT
hOMdy/s7YAs1h7xc8FCIbYDh021RmST2q4dwag61tLytw46Hcgy4a8dU5tFN2KDNTIFJ+atulFdd
SC57+DehKU7rMDxZpx4McKG5o7umITK1ZXUneL8ZifS5rOQ1NtEm6smYVLYXMIGONyF2axb3ZTpX
fdYhivkooyjxWpF5eAxWM1KPtVdeAwd+cDkk9hnnnAZL4qReuXFRiWSB5NI3VSJNPvOy8NXa5dIl
NfDG1iZotgemsQIaWMu1l8MPuHnyorHgMa6fQmSrJB+KcodxBBSxnzlifEA22LTOW/mqvQtNWPCO
BkeZu107jHtkx12kTjT39700u7qIej4b+dmH1Yc27mpChk+1qHhVAP+LWLXqhrnlvVSfx9JW3JbF
KhAV1N6A3QysvbMdu5GR+xhPAy/nJRuXg6NBQv0Ps0BRalvBeF13kNXLh4Z6K+EA7NBvDrPfi6Tg
pYH7UCpN0swdp02wGoAZLnO+muP4xgRhzxdSfEYkWhWNt41JNHOvgzFhDmMQwjftZHhRzqvO3uFl
2XS2W6FS/FZOgoO9UHMSVJ/9PNo2OhbJ7MU3tAguvzxeMMUxj+ex4kFhNhJVz5WB9fDpkPqkbHjV
5zf5bP1Vrf3ttBQ7Otefmzi4jaYSOIV4iHVbJvJEveg0f2jL5ZP0WTb5y42GTZXT+lB2+lrXXHrh
SVT+JR09uKB/GQ7V526It2ho76SGWzJvyWAV0+KFdZOBnmhXfbZYPRBUfV7UcIc8qKL9tAlMcFnr
/Gap5OdudPdNvPYhE7MHWuQ34RBmJmI3YinWUO0OhaoeUAvKQvvhCffkpKv8ptP6UI7es6mBdepz
ZrwbUfd3ui7WeVs9DEY9DIReCcDR0i3E1IWMdz0MohE8ADypmsQDC/zL3ERbFc3pMsTPFPVZO1te
yIpB0ocy+XJ/FtVJ7C0i6Zt4a4AWA49tkmIcY05VlxFDH5qih3hv2ru6Fg/lIlIl7vxGHQLP3JkZ
X9bYW1HmXzYUQbWyFy+P17bqs1XxVnVDxUtPPNSM3eQTzL0sL0s5XSHSnPzsVLi4S0FP7WY586Ha
1gaLFCZoIFammg9NaD71fsyjPAz3sxOXIAsjnvcf/dZI3k2QShrmcQVUiyO9FEk0m6seZEE7oiXB
pHuYW1bybvaKbTAlo4+rdJyZBLZT9tx1DziuL3LboKTQXsdZTi+k8fuEDkB1umbggUCfxlkcZilb
GO5wWqPycaLsYpnRJpqn+cjqflXNS5sxKR5Jv5Bd7E+7EFWb2AagNtTH0qkhras+ynJNoSR0Mz4q
FvFelFmLJD52Qp6CIRiSsvErUGBC8XiybeqVbc9jbcodkV2XzKYe9o2uZCZz0wBlirftOLhdF5QB
D3Ih1mNl65SM1bJW2sugXg1rV7X2YMRyge2cZ7GQbVqSYr6oGrp2zi2JN47t3pMh6NlFy99AKE9R
/xh4YXTObCU5dp7cRXNXrkflLUkxyHbny5SAjLiGdHvXksFcCrOrYMkhQtmYuMbRfQnqyKIa7WKQ
D95QQMZmCh6eOMZ9VNarQBq2DbX4Lai88WB8BCo8dDLFc5/WMm4vpr7ZMDOp3/yh3imKvYvQiGwo
TZlGjn5wRuBthPvLuGimQwNEF02d4AxA2s/lOB4mM259xPJt7Bp5LPWa6ik8xRYKcjRinHmmCtYz
lnlSWFauBinGdHIz6BPWTlsoTqdaYLnr4ppx12TGNWplXSXP4Zd40plVTKZUt+MRzJLx6GnWc+EP
+Zb4sEkFytmurbYDm2BL+x5K5vlDGHb0AwFoGITkahZRs5kmZ86HIv5QVLhbucUXOzOIjyx+uX8e
uls2TA+D7a4lbocrsIYedZm3B6/vmtSFwBAjWeQ7OsGqyYXorI9Nm8XDECbN1JFjwNptVU7VMVYS
rx2ZMK/7vuHgLgZbEVmxaaLC2xjcuARH/TYWjbiuxSw5rabq1I+HCJfRVY5gWwvjpb4nL2KqWeqF
pT6YsuQMs3DFTD7sgDnIrGkzvWzaqmySvveGy8Z0KVmKfiXBLjkF3ZDKQKK9eHnxdP0c6gokR181
WdcbxcG8cOnQeLA/ZipuwIKqVhVu190Q8YnVLvOaXG16WR87h6a0y6W9KArKI+QvhzxgfGkRXntD
jG/VKLrEC6L72fWpbs28d/0gQcEava4iz14iXaq0MJXhQpCkIY4mywQ0xFiW+kWZNAGOkgnHMunH
AqohGbkq/bVW9jbAhZfAfY84LPJV70aSLJ2LD8xKgAAjuUV5+NwELv708kOvZQoWFdgwQKeuq85a
yOToXijvVqGJpFldNcs5EJSjN9eWT3lZZDUr0WlCYA7NJb2DBMiJxHGS17O31+MScVJ1at0G4+Xg
crDfwvLaqxk90F4+VUVxjk1qZdGtfHCeVnHepqiYQdrnLEqXWDHeVKVMo2Dtx7kEfWDdpYcXqAOo
WckWDyl1kDkJDcI9CoJNEZlzr/U0R8sYp248+k0tbprY20xIh2BRhDFXtYf3hRv53LmOxwFpkrZi
zSby3EU87dp4Ao07UpWAaTTxvpo/iMUsa9whcE6kWVa2sl4Ste1vYVcVqz50Sd5LuS7AvEpcbFzS
mwgnzoO1F14hk7qbdgqkzbH8iBYdZIVfZ5ogzafJyIyiLM9lvhqW8jcQpXIPjstHNpIF9JjkgTZd
ouPRpeU85knjL03qVa7LRjuB88RaXmstNr4GJhXnzoMiWkIqmdB5qCCn8s4RcCNnf0ziolVgKKh4
s5hp4UOgRNaQkZ2+vEQT9pMg7+IVsJs28fupT9AYIG4Qwwkp2ZTopSebsFUgP2ogmm4fheWyMSC6
k15UR4Z6uYmG9th6VbMqxxIcoYqCv1W6chcVJ0FYdIhEmFR5PG7KqPs0T2SjcZ8FSxtzz+XAe4tz
R6ubujCPeBFFuqgy8SCVrjwtwyzuseO6dm6j++6WjFORGuRx7aHmoqf0vvL8hVcCHFU6orRUrd4L
qEqbRS2PntcxKEojxBQE5J7EOQLi5T50NjKfsKvrFDbDsI9tM950oOkYhoI/SahrWC0pZhDXkW17
yEC9txZNYFcR+J7pxCIKpE49qCEE2iPZHVG5XIvYdbuKGkCtferjXt4oJD/4mGZjPzeXH4U0I2h/
NYBiU2DcutBtcz96DCYJ267WARehkem0QPyMWEAOxuSGgN2W5mMxbEM87qhLPFUONxgP97FlZGPD
JUq60p2LPhj3bujwjkp1HCyttnp2BrhxzC4oaS7x2JFM981Nq8Cg6z4u49RtpmoRmV0M5Fy35NdR
axs+9qLetb0GHeLAfYpHP6uVP/CwHczqpQOwiRYvrQtwP3o/WlKGbHFFvevOugE89NoHxdAdRR6O
63qWXjLMGifGlmYdil3ryo0MYQmmuj9gr1qA4bXTqu/GDMxDnYUOnlabcePA1YTFvnDgPbFCXLad
oKkrQh9slv4QGQoWtusPriM0pdGuDZqrytJwa4QVCQvEcQTz01jd87LvwhOT+p7CvkiQwt56AntT
O+NlPogDLkjNoF3g2w3YWyEEH7jhsRexY1VNvLMPuB8+Yl3rq6aai6yao6e4EO3J1LB1XiwXDmKs
v28HuRnm0n2uZtAcec39OuqerAXuMjY4nWvkHVSezxu7FBGvSwtKQe3bqNLHqaTTunS0XxsUPtSo
IQfY/9AlCKKdqOPzRqvl0EwV6PEiIFyNKD82QIlC0fBSV/GmVvVyamPvIE2Pt10lCjCG+mGNZFmn
yKtxUvqUJvXkAUEdlVwHtDgIH7nVUgQDcDRmQKNPZGXnEkyM2bV7GTfF7uU31SzzAb73CcSz0yG8
5Ocj9Bz44Ac6LQVQRYFCvBVgGKWYLEvCFgNiELT7egINPy3NtPcLlvPWtlDka/9hFlMDBndcbAc5
skSXkC0FpEjYSSrt3aA3NPbXUueUl8h3WVGxZTNCZ2CgzXhQYddzC176YdBrkYOej0BGHFTRfgYh
4Hb+VLrd4sQT+NDyFC9DzV1dMtBxpNosDIhGrsBcNLjIU6Vik1WWXcuR2rUK9N1sereiYysSozUo
aaSjo9UVmFlibAEMcAWgJWJXxsfZPC84izTLN20JmjkP6Soi/mPoEL4wGvZulLO1smVw0FGd9abG
3CozpqEo4ftLzECCISTrwkAn3USDjMQUSFYN1hhBUXOQbug5uDIm0+38bEJV7Nk0NtAsUDYxw1Ae
oIkQ8wmcs9QoVOziJgYGYfpi4wdgtVgl21WNX3wU2CRZHkI2d/4kV/ARsWUOGKUG9ZBTsFP6qd0H
VEwJDRxejWOe4SJM40n4m3DpREbj8lgOQbyRZFA8x8Sth6VQCVmAcUYKr3ojmnUItu9FZU5tnl/4
VtUfJcYHP3A6oY00G5bv8eJ3q6UuXDbjrKH9vBonsW415bk/hMcwbz+SAnw6aJtdjJ4VnFqJThRV
4MmZDcFMnpt5TiPqIzBPwXDsvJajJoQWwuweGlayjR7YpkZi3ramXIHSiPbG9dFeivl5ltNypaFB
oMblCQeU3BJRPrcl2uCmWU5hDaStWaZzChV5KxVZYwwhWgf2xTn0MiwgTGio6CZa61uhCnwM9Liq
X9ibBHK+78ASNF3UbQsbuN0UTzhpTQf128b1qe/Dlge065MReBT0N4BOSBuCYJwlmKzhxRTIAogt
cIIx75KyIl5iQrbFJLeHMY+5KKBB0qM+TqGZOa1VeQltM7mtbfmx6LtqXYzQVqjDZuNF5skEVmda
+st1aL21oV3SosJsbd3QxEDH96LC8wrjSmUKGlAr1RfTxiiwgqGBunKDnK+ivod6Pn4cAlfc+YNO
osoO3PZY39LSLknklTU0UxwY4sGDNW5eOwTJgL74kzbvNqqCfGAD2GSl3rnIBYeK2c8jUWpFSFxk
EX3RU3k/bhBw62SCpEuwC87hC7tQL02ZCFSrQ9cNCXQdyi3FQnJjqFoNlQ1Xc4WeG2t1Oplcb6H7
e4SGybaYxX2Ic39lB4T4lw3bS+gsUXqlKDiac/CSjWGPlcU2rEmR9iNj61hAe9WBoeZKbw+KMjwV
UQyd4ObKOeXzabmERueHpfEfljba91kTdNO6MYcejEhYhNuGsPMZ4S0pwK6Popa3zF87PaynIYfW
iIlBRy2Sh0WcRGjM4A8trw2eax6/9MbK+NE58eDbpeJSa9Dn7eemPMJfPoCt80J05EgmSNO2B7EX
5Zx4Kl71yu8SqnjRKAVNMU8krW/UQZUVyAsK6bdEQFvr2egNUNDn2iOSl5UZ9uA8XsdDXoHWTltr
LGxgvGFd7HbKY/ddIIZ1PrTbeiFQeX2wjMgQJdFUTZsB19v/JO/cliO3saz9KvMC7ABJEARv5oKn
PGfqWCrpBiGVywTPJEACJJ9+Vro9bbs7uuOf6z/CJYcsVWbyBOy91re21TI6D6ujXsKQOjsHMlGI
HvkgpwG9aaPObnesplWdWmZQ2sMMjwePlvE2jCWcJF0lXUlUjvvXhOzUdOo2izERRdCdS3d9IIvq
sBlw96urI72bouusVJiM0jkImBDpUtD7DhOIRNE6PPpukDSqYvuSbc2pVyOWK2++4TpCiJZwH4X5
tjYBrPVyqJModNaTo6y3W0U5QwKk26VYgz6fuSofl3FAF0bDGSJIQPIWj0zYS/896ryUCNl/J2KG
+bLXTjG/zyy8GBXxc03koSB36bz3P0UPD2R2S3Flmxv3fjHlm4WXYNd6OtoKDIKVsJQokzGOYblN
hNlnofujO61F3A5Dfy79Lqtr1eaQBPq44faTdFOQmnVM5GidU1OFb55XfLNVPyYDq6FJMD+pnF+D
Yru6gpWHhv6o5186mNsTFacqaG5CdzbferTTa1jHbaHaM3mzKAk547kdiiHbsEAZlxSZKpYtgef1
TofZwrtXKt6U/4z6Ou/bgsRmUkHalhVUetrtnSF6aD5WSdojjcwXd0EASPUSCbPmksFtJ56by0ay
lJvSTS1zp3iNfiwOddGQhVU6NXRnHTRLNWXxKuuz0023vmFkb7qcFvBaeu2UMdt+QA7bBYuj9zVW
6iEC90AXcWsndQvZgQnV7AKPvc/zMGeecn6Zmfha/XKLXWfgieS4u5byeRiKCp0k+awL2KlOUR1X
Tz9HqntmdElVN+SWb0kDF7TzyzJjFS3zeuMnH6ZLwun8pHkIqVGFHuoda2O/s48aJaY3T0syhpqk
ftfjyxw9zK7z1q38FyloNjZ4ijYqZRb6aM4bvhNqOnXLUh2abbhrsvqnhReUjSH70aqDGeSHYeYU
bMEJqcGjEy1fUR3i7JTVpyna5wrL4BaRLiarRF9v0PffP7z019SIHutOZJ+ZGDvAGR7kzcrCnVvU
eWrVBJBjhYfDpZc1y7AeaKtcOI8+FteI7+GgTg/Uq8NdD2cAAIXEnmHaNkNsXJ+nUMTl7NMd9LAb
Wun5ZKB27pBrfIroeSObe7Wj+WlVwTPmDsMpoIKmy1Zfax+2vAMVAuiF53+fCT3AJXOfS/3CyVw8
CmETz9fjM10AOxTbeOER924OTNG6KHZAWwzu26I6h6tXnvVCghMuzVaMztmrlype/Dm4EuALL3Zs
EkiqrwW3O9Ks+pvD1k9Zx9gmXHjwqV6wUASN8IYYetl0Atjx4TKP7p1A+cdR9k+8AAGk1FBlsy/I
tSkgLvqqexTReF706MdkDMhzwR+nLSxPzVyNST+b9dmtMtY3+eYH7bNP2UvLIrOz4l4ZQhCkVRed
Q8l4jB6mA3ix+ns5sW+kB45QUGVT0Yc0oUsP6yES035rJbnvy2bXEqpTLaIu9YI5THERp6OAbb2r
62ov1vLJWXl78/qWwKwKIYk0sstHHPDR7W3mUe6iQ2nQA9naxk1LI1wJXaUwv2/dVIWxHvw+oQ7/
ubbaJg4Zl325OLihaXFGHc+PbRSQs6nERSPcDbIH/V5hPQoJt0H5Am7lhj5GNlAkmjGYv1jjZFZn
I8zR1zHow10k3B5dvlPHvZkoVqEZfqUp152S7U3abbgNQ5DNy+I9dF4Nk4yEbR4AO/sIxh+ORjuG
VEGEtUnDiuls4xx1L38RQHHwJqo7LIU5bBRKvAhh9XXY496iTqAwLQtUTFDac1aq6BU9bEgCDc3f
E5nL2zDp63k4l7DxUjMH9bnm9+Op9ZbQuU5FRavHwhryMlbTxcKrO05jdLbLIh+mtUX5Xsu3qskC
scnbqgZ5q8ti3gWh/9AjAwSCBdeiqQGROQ7Vz6Byltiq5l7yum7izjBjimGucQLVeFzrxk88x+9w
HgEq6GHdDgxudTZDTkzHmQR7Qzwbu727XGBkPI5m7S4zRyEXYYVoVnzKoV+OVBSJJ32yr7vhzXcr
eXY3AnkXPNUxgLcKjTDHbTviWYY5CHwp3Pmhkde2+2XGDl50hX9Bk7MkwMsYrGCvP5ZB/fuXRU/9
sb13StPs78zgyYsR+7ITBwKOQXLuHFVn9OPG9g3o0MtvX8JxTUobeScSFUlbleJIhme29CVeuMUS
ag6S2fYADmv9fm9WQmnRJ7HSZv54oYbZX2TT+3F3kNtqHrDWZY2tmqNxhjEh6I5fPQt7powUEI2V
VLniDlypOnrtm6jd27k41aSNznh6O5ih1qZ1w7sjI0UP/Uxfuxp+wuAa99CPbupr27yi4OgfNpee
dIj6OSKel46LELH2m+XAttF/Rqc2H8qpLVDqYdmGyrdlnbfap3WU73KIivMweNUOwbw278X4vs1g
s9ZN1pcFZlvlsO7FWD7HxC7HKFTdmeumyvWMwnTxDWCy+jO003Kza1e/mfS71Q8Yb9EeHeNkAMQ4
HpoKXVrT3lqLG0X7Ra4r97mZTfQajbUFTCd+kG5MprUrfoCUeSU2bF4XNwzRq6IcX13+Nm71p+5h
/EPb9u93fKzbqrvV2iO5A7Ao9VsHuAgBDRAUrjhv1WifQBDRnZYDrKpC4/UtiEDoDgHksEpmvTM2
6ULpdGWDh+pl8Z3bDGMmIbifj/NYnfDmzsPQEbGLUGRMrNxRz1bunRL8XhiU/0vRZqIX7kkPnMT4
T/q6DUAZNw8SZNSiyZO+X0BY7UGlCC9nQVhAI9RHvXhLPEzhqXPDXFkLrcF4H/Xgp3ZyE7AH+2hk
M5TfAe4inaCzwcWMWYVV+2648uswdb+udZe3XIeQlbsfKA8fpnFZkqpeVCp1lKoGfSkUz3rn+vIT
3h9KcSqf6N1550t1BKEClNPx99gImnguUC2StjrL9qvRXRxV8LNXdYMTtORzQQhUe995cdgy40RK
CwHiezPI5lz10QOtberZ8OC63H/XDN6fIdPnOvLl5LjdesNN3WaSmRI4CThNCa6qWJr0z9NF/oLd
/uiHVZUFFKff6ON/fPvfL32Lf34bN/LHf7yPhPnju8v/zpL5j7+1+9nfo476n3/pzlD/47Xw7r8z
1Xdm+S/f/AtE/W8w6b+Ppvk3P/x/ZKiJS0I/RGLg3yPU6Sem5fwXEGokRwtEUPaf5mdT/oWn/ser
/B2nDv2/eaDeietS0MtIWCEa+necOvT+FrkIKuI9A8rvpPUfQDUBaY2oNVD6wA2YBwr6f4Fq8jfi
ewguYhoBQGhA2v8XoBppo7/Q1IC1WRhi4AdEfXwQQv5KU1dgZhZfNCKzA7gIgAtjXyaMytzVXlov
FKn4f5yr32+sP/Pb/v31/kJvAwGPcPPiTV0/wun46/vBzR76IdAiu8PYEQrLZQ7SZnnTHFzik3S9
2CEQUvCn64OcsyCxHRzac9kLII4BHpi3yM/hceRaysSHEaeqSxiuX9L/3hQAPss2gXOWOlpAMP1k
nbf/z0dwP/P/egQ+yic/wKEwhqv5Z/5cQOyKWDuKbJBrNtXjITBeLGuaO9Vtcexz9Wy9MHdhcG1s
SEIH4oliOa+xEBQmJTxGUDKpACs6sELr+Q0w6C6YgMlBaBJBKrBY/edPjAz+v35k7iEzA3YWFxkO
6l8/civDwYnI3Q+EV7TzKgoysSzOzRJ9OOE+guJyW6QkwAyrOVbRVuUQypPFwmOeuvp96cUQo/o7
YsJRm0wblK4KysRhk90H2aLywpk6+sNOgDo5YaUaM9dBl0QhcQCtz5ttg7IBVhJt04cnfrW8Tmsr
M9PTxC42LlGeMr0rOvBqcOy8uYir6SNgUDGnJrUFHDnQN2O/pew74u6xv8adF1zICIZuqPKBdoDN
TO58eS2EloDG62GtPwN235IMPBwYzhyu4s9CB4mQbRoAoaCjSSD4JyjtnnDDpXaO4gDCW90lavka
R5taWyeUUVRFy64Eh4P6HrtJF/esiuEhbqjiJpO4Q3MFAXGk1j8O4KrRUAAfAOCgsSmE50KyQwsc
wdUG2mV4MMAvh4Du+Aqmy/Q7MH0Cjf+2fcDKPJGRH+4fqivpjsggofjAPFjBw4hjIIE0UgESBCy6
qDMPG53T9A++H+aL9vdat2mz9iqeW4jZldovwYWK+dIOzgR07++ftg9FJvDWhhSnXuPf3dv9WWnW
ux5lEoLDm3wRV+TKeZv4gLAd9VZjb3MXmlYwAHQUQQq4RsGWzfBxuP6aHRiywOhD6cTeCqtv/bIb
zudw7octZrj754imvvgqRjSR7V0AX7NqC9MIRFuFLVOh9u2wofagzQq0J5Z/sb5LZR7hFMNP0kEe
BWhfzc0dvxZ+5MVtDAuoVBPMcZ5YHF4AunMZlmygXqqjR8e2CanaxCmfgZbvHXVdBzyQ1XCY52TD
kaClgQz5FQVtIqm58NDEKJdGhlsCBQ6lc8pbD9dSxrxEagJHxV38jCMb0qJCHtoPvQFLayz9QTvn
G3dCfi4n8dEO/Y4tq3Ncx4Km4VzfWrgPl8AdHy0o8Z1bBzjTBR6fLQQP7sxoG5F/CfMWHtJhdXuQ
NLMJDoEUDqoYGBWO+bU1Q4XezvBdILtDAFv00NXA6piDg+ILlHFn6GxSufOYQF8JXn38TqJRlN3h
A+lteb/IfWjp81iN8nXQOas9IMkOBHS4YCwtAsVTa/D0oZie8DfFx3IntZlwLrUOf1BpNCCeVu3g
oY0ZG1iTRBLidRek/sCbxPEEv0ZN4MeOP+hDZaoCZTp78SoszRxORg5+I0wr8PHxyjnEl4AExxDI
eBII531hC38M0YbNdmavtNOXwNddNko8qhHq3bIPpncT8YMgujjPw5s0Q3n2Z/9mbM0AE7rrvqhH
0FIuWBfaFbAth4/fltDfS47f961/qoD+6dv/Lwsi6BUUm8U/dvh7cfaXQNk/JVb/iKP9/jd/D5RR
DPJxMeKKM4ZSw3OxQf1eAYV/Q0HkuUFEsUGhAEJw7PdIGcYG4HZlHqac+J4XIlL4RwmE8DTF0IB7
WJ26MMS8/0sJ5OM9/rKjg0AOUJvdR9R5oef+9vM/JcqmboqYmgOzG0sG3AD5CimgF+pv25KH3bJr
wgL32s+Z1r/CpHg0TfRy/yNW9zhYJ3Hr8HDnLuXgPJRYdvUA5IT1EcnceQXeQOkNAZPmNSzI1a2h
tY2XDk1YfpfXA0HKTwjLA0B+qfM/XYrfb9o/F1sBJShd/+nQKGUot4IQpxbJy/uh/+nQZs1qswSI
muBdt5R6+mgHtNimhB+JGiZtfXSbxi/vTSjg0GXnYDjEKSCzD6XEA/VshiM6PCD60/Axr9KFpzkP
J3f8DtAfGRUGFoDQBzVq5Ca6tUjqJRWd0z7XQ3FQ4boep/uXWjs6xQvSxMDnOc3hkNQUMG84Mvm4
NkV1CtdxBAkAPgmWB2qCFr2vsvJnL/SVuIF7WQfuZAJ+6a6OylOJqI2ga3+W8HJjLxqOyEItz3Kt
19vigg8qUNIud+V9uWvwaLiLmA7dBHkd+bBuElexUR0XYfDZI6u3byDn27uubyDwczHP78C+IZ/v
6s303wWsAH73BDqYA87dJejufsF6dw7M3UOQdzeh0PAVtrvDoDzf2y3lsJ1EO9VwMSKobf36DTGi
h5H1Q1wP0txsr9J5pM1p6BXbb9Bd0OqFx4UIgQq8eRpKf4/5AeV1ayKIKn5KLK7YpFovlVURpgNt
GTidihwHQOsIg9DnYPlpI3WFPbfFrfKRKWmZh22+RtykXjU4cvTExC2B8hVj6vr8hYe6BNhpnERp
GEC9rr1kluRjNG79OjFe7oJmfNVQcmK6GuTKFtsfKV+KPZglZHysI12ARtDYqtnrcmM6nXhd5oEr
HcbuwNrNTQ1DDGAl21ePJzC2ZM19AWZZD6dwRj5uxPzOuJX9nozl1V8gZAXtbSnICzzpGMED4taw
HZbu4hDkLKMKCGCFSigo5hGWE32FZu/lhPlfdQmmkm4263u+HVfFvjWuXgF7lk/RUpuDO3J1hmVg
jp31srIwVepBs965le2AggenlWp1KjzxAa9RnX0KFHfhRXBiS1BdW2s/mumuB23jbZn4TjlUJpUa
M5/JgwcQaTbNvWiLVFzf0bWl3x7DbTo4CB/5E7Bg8H2PFMnCCoUbAP4g76v6FTryQ1mZW105KPZ4
iLgGyz1LDwrEZbyEkPQ2dGLAohA5QHjOqDL1iHeZLTxCX7cJtxBawrGiSfTDCZVNiOTfwr6DQRv0
RT4ZhNgwYi1ZM0hEIu0jcYbF9M6AkMaRbg4uwxI23XMBdenEovLBtPhtn/Wdf9kaWCIMJNHgNOhf
nO7gAwjpESKDvrlngZ8RPDlJ4SuwhSiNxA0I2nVQ6gw786I9NHT+D98VR8bgfbNtwwZtMkBiuxLx
mArunpY9Sq6WIhpgGAr/unxdCSISdcN0xhcEduarErrC/bMkBUDtTcCbKipz6KptzYI0WomJi02f
+gJ9BDBGMLhDygCmdTp26upjLjQQGH9MlcuhrXRNG4uWviFS9Y7yZkA7wFr4hGEVu/oISedSjduT
45x6MqukLxCG42Use3HyOv6G64nFzztA6GXxbAMvgaK5A/n2UpbQWz2zHfshQkUHeKwIz2z8VrbT
t9nBcsoWAgymOOBzHgmIJtBIU4pnZt+rGnlbANWbUhcUeeCFG4An6H0oqLHYbbdry2NomAc0UQ0i
BmhhuuEhhNrb6VvHLeI13vphkeLDaiROuMUofFuGjsaxQJZh+WKFxLcVlW/Nai9qU7seL79S78yE
PSsa7gKkkhwX+S8Sbhmszt1aI/XUYU+CcvFRd8UUN+GHKuU3t1Q3EUW/rmv004m2KK6lD/JKnksB
yRBb3ne23aRu3hFG4eoNLWOd+KZv47ksAohh84WQaSdJ46S+P/f7Gfm6asVnbOsmjEs5LDGM4y/i
fUek5ruztHtu6UMIzCGBUxkzpguQk2ufYEbHjZjuGXLZtV+9OjNCEixj3i/cQJfm5Rty0vOhMeje
IgFmyi+ROYVMR3eojbdn0IttbBAH7yWSBy2ANNAp8ufWuzRjPAmrOxsSlG9WVnUKJfe5o64DEs55
nLfpRzuRcF/3/jvpwTWOMKsRUSGZ8cPdDKsZsFxRxzzaSFqAok8ZR3jGeiO4r5nv5g2bH9P4tqsA
mGyR8LNogvnbteisqu1pA46I9ohmCPbYRAIAShtTXepJIPKIp5roBZED0J6grRPR6hocIDIH0TbO
eaAX5GYabO4wvIjOCbUGdsgPPVQsHWrQ/mZs+xiT5XbFeGc2gyB6tv2VSITFSrTMVuppx+DdENcE
R3CUx8Uqm4XYGrDgoHspEB/skTjX0XqTBXwLY95xkPOljqCD1Mo2mXadLSZ+/YV8tpuKgb+tbpCP
XYeIQzcjn6GCBKjgFZzfsfLF8BXoD7dRF7ccS0i0Y5WYqfpYGM+4Zn7MeTlljp0OstXmSFXwSEFs
xRRUM0wThUdmDoad8YQ+//YF0wOysiYVNGsJQyX04wjkNUKiiF9HqoEjJekWU0AwyAr5OhlLx+4m
sDWx0sh1NlsOxVZDEwaKNyrY1hrR0KRp7jdYdBsNUDdedD+8osIqXM4P3YJMsVyiLQtwZ5bhWKau
wuWNAh/o0Ag7Whcgl8akxVrYQWwYwSzomUYoDmgY1zb6RgRy/w1seOqV9/XvClFQ5DR0sCGCoEnW
u/xlN3Kz6Cr3NnTeeg8Cuhybp2LqPx1nQC3GjtTtdL6GSKXq0IhbrcpzFNK93IK72uT0Z9LROQka
vzm7Xl2nxTK4WcVbJ5GzeOwNSEvIRXPcBJNO5tY8Byt/kRZAy+Q3O9avfcyC6Fdp7wwRvwdaDtzf
htMQ+S+qKL0UmdYu7URXxJsVInc+mwg7LgjkfbsB2JuZC/dStJfV6fSutPVTTebvHlBPrEE2iJui
vep5xVQHpMj7QQ5YFxSKN0vNHp6j3UXR/Goq9+oVtABi5ftID72MxkEW3NcOcoMnOXRJOZgwK+wG
G4CYR+b3ACIXiohbV30r7aEifXhFbdFDrN95wAew+3nhgSFZU0dK7hQ64WHwCSyGPjEAukBOigPz
nXy1HFVPubqAoGDlbWPGg6F9Vdhk6mr9MXCGbXWrm7ywJNVB+50P9rlZwTMSv5DZ1CLniXhdZgKc
crbUTQy/pd0hzlM1qFvruTgGtf3idcBSrNpzMnJsjr0fec8RHx+h01woMkaPxkEOoyi2V6Qj2cMc
VaiImqg7DI035A300QYuuqpbiSToAF/Gv0yCZaIBoLq4yFGHjU4kC/abAHCG7PSu5VymVbDkXAQe
ciToEsgM0s9GeeWGX5NE8dSF5Dz3o3er6ukCqKc4QwDxbpG359TKW9BqHIk2ElwOUgFyITtpWH8Q
FtMEBl4BwFnRU2kXDBWxnpcUfENwoLEk838b9aA4P9W9e/Qn8xYpoLJlhzhvTWOvTcMQMIoC/VWG
06X9LaZcZfNQ7pEmMU/EK8xTIbHDDLOqDtG0ICU7dpCRhGdO1fAO29uHLheOV1+7Mi9wVh/bCnKi
qUy7GzkenWrxfg5KnmsP2c4Zyto1GAGA9LXrpWWvlsvSyeWy4YPtwed/lGuLbPsfP3AIViBbgdpb
HeRVsEpvbZ9va+A8wf1C6bb0GLoQjdupXjqTIa7qQLZxu31Ub6/luma63gLYQiK4VgaIWDiIx7EU
6qnxlURetxv3RT8dZ37Xkmv9MMJueNESnU0wbJBXhuU94N7RuOFHS017aMnon73oyVeNvC72vBjQ
BqZZx7jnUPrmyX6Mm3xCif4ZbuGXF3gZhp0o5Jj5l+Ko9gLgJbqx8UK846ZDTLhfUcKM0ILnAsuy
PAFLwCSBBidxqtrDWlmZiGjOC88FZeB/bCx4VFtn42jlM0gDlFkuOukZ1UzJnksGenvyuvPqjn0W
diRmc3+dBmEzESmE2pAnBl3+Kt/1Rdi9Q5YMdoiNwbvPFHuj872DIbxvqe8kZtUvi4wdCvSaIKUX
A8Jw03pSCSuWbOyAIBSdyBrZy71dYM0rPAZ9WL0Vob/f4IRjPa5+hKK/wQzZRRhNkpZrWaOTaYHY
KeTSJX0LnHkXcfIeFM5FllP0oGuWgtcEpNGtiA5r92ZDhkDpuFSAKGxxmGyTw5BPtRrK5woYFPLF
PNqVzaAyX/tuYgbTX+uZpJMjxgxOfgDNoX2qatlfTEHQNToTSng8hEiVdsi8Rtuv/tAXuwaRqqR1
/Sp3SP3VzW/INelzhSOL3NE5AIBC2gomdji2GbaJOvfGOcPVunOOOm7XGb9j5hvuU4uQehY4Feoo
bA4jAPRYjRhkgh3LvDaji9BEs0Dsq9iYFiXjz7oyLPer2U+9uaIPBYLRuhTl1Q76FblmOWOUTYpL
/0BGU+xrM/enlYn+GLF3l3iYcrP5BP5/tfG0tNbfh/1KE8iCOHGF/Jy9zIb82Gh5CTsZxMrf0Cj0
W7JtGVjQKEZZdXMdmZEKJj1W+nTqDNtVP60H/LRbTkIOOG1b46VsctCaODruEOUOO/FLHSBBPYfe
fpu3nxuZXoeIfpJwjWf+5dPph6vuedN5evZb1BaY+3AH4DkYA0gMI4YOoW+orrxq0mjzz6NP84rL
F4EMeeJ70yMQ66tBphBzdIRC4sdZUdCzxxVRCBttCB+C+0wGqx43BYJ2aAE4V2sDtX9cttgTdYtR
Q+j0mFiRc4pa9MU7w/s1DyVyimvkT7sx+jnf4Yu+6ZfEnxyeEIexPRnqPS+GVITDmGElhyBO2jAV
2oUc02AcRo/8vKmnH+jtEBL3pjXH2xXxXMEAX3oULlWJHDHzlreeju2xeHTUZJDWNBhFU+guB5wD
g2DWSTfZ+QjCODqNCIenziaGxIArPFUM60nbBRfOaYLTKGLl1l9GuYcKjkiLERaHeqTfW6dOGjSk
ePw8cBdIX2Dy/Y2O53Jd1E703RKbITVm20cNCHWu5lskAHCOm5uPdnybnfAY6XultRJAMHe7Qkzf
JzJRZCoGkjhu8U1Ev47IikcrGhwksBCRK2WJqp29I6LzvIKbSpZajciSBogSllgR8Xh7UNBivY73
9CiJQ7Wd1GrQItaXeQjyucUmTTua8nlAEG0WaVR0F+qo3CLPdujZAk4FT3TRjenqLOAV+UsBkuJc
aR/xcirycpnLuPY95+yGz1WHXHvfof9Ba3JGWeu2XhZS2E9O/1Bw1h/9qEWySKkbRjGEAOCquysF
hpLKEpmzGvgvYhHwz9BvhNTDoJcqekRtpRIksCmaYeRybMmy0NEXdy0vKzBTKI/jQ+C7/hk7P4f6
gN2XlOV0mnqAlp3biFvYLiTx16exGNzHsWEot0T/JJf2hUftjwXV2zlSDr8HPV62CTCvmqz7Hezi
++B4xdHDdJOYRgDDt8YHjY5cB1/dPcHtmSpU1NlYk0OHQQPFNIKqRFho53XqcL/VE82qvRI4za2E
6xGFbnXqwo2CkESUN5x/RbXc4Lka1bNAcoN1o0ox/aa7BuyILTE8Afb8FthV71bVP+mugWcUoujs
Pbulm4ke8WjIDBrzdtKu9g9jBTRM8YsaYUqpYfvanEUkGKSAbJ8Xu37/2mqB+2TSiDqHoE4EirqO
1hF2kXbedfZXPPXNoRt9kRZI7TbedoW9bk98DZ83DGMBiVXHgNIRJ+nqXyIkc548b/0kMyGvNXP6
XFiNRmCstivFwaal2upMKkZTbKafDf6fPmcAoHvs6eNhnDXGI0TEOUC2eahLsd4K+oaIL6KHg4su
wiIoPLdwQapwVFlLMMxA+eMTSpQHjKVaAONz8xhYTOxQqzbgMj2stKre+1F1RRyMZ0UJaLhB3mnm
3eOq0KHzsny2tjzTrYQ7N8NfA79ZJ46qK6QdXtrqQepW7v1SPff9cum0bHaV3PIAVBU0FNNAXu1e
DX4n28qmis1M3zW8mZ/QETO1RPyEdDOSX0v1+j8cndlypEgSRb8IM/blNYHcU3tpe8GkKokdIoBg
+/o+9MP0tM1UqVRKiHC/fu/xackGDoKYP45KRjlWWJqmdWoqKvCVQVeEwrvrEBB1YwhiNv84+67J
18ivzFcjs/c6klfsYrtB4su4DXvvvtQmojFlC8FNYwi5WZJqzQpg27gvKZJ2CBXMvc1GG84u1l9J
Hm/CDLnzFAHq3MsPaVBf/cq+tIqsqrVWRFTR9nZznb4uXQ0zreP3+mWX7EccfSIB/LEUl4Agwlh6
70GvwL6Z/M3dvUib+yEVl85QTwaFYEnbNafXMaiOs2GqUElCwkiKGvPrVYdyMQsGkDjmSjmjaNV/
NSR7LKrYYAngQzizYA+Ul2Xpn7rxwVe8FvwWKpb6hwJpNztABxb08XLlskJW1S0+FJ3HqoV/YOY5
I+36q8zLF/rojtOT6qAlr8fd3rZuHfmrLfgDZLQ6pghF4h74vz2AbJkVjs7RLZsPXs5IQ0U75Ewd
NbBPTVdeXQ5237Dv7Z4QLUUzScW8THapFaTx7HJOB36yN+n3Cn6K+P/Ip6L3BKdSdyBUzVxI20hg
9tQffsb3tLQ+X4CS2Vwy7lPNvy0MG+bFfrE0Bewjt3bt5DPbHz0mAc2rVusvOCQNEkMXsxZny8Q0
6wQDdZ6hPjxd+1co58ftusvsD5xBH7bPEVz203vv6ofVSQJOIJUeRGd/T+Zr7xqnZOTns8K+W8Re
y16GytN2hW+AjOIcHmv7pkrgGYeApr/A/uGrJ3M+GIOxT20gImXtP5I8pbEiFsKMCyUO5fO315cO
kdcL/fbVNiAUBP7bKNyLZZlgT+gIQznoj5xuL301HAZbXPqhe2C/Er5Zt4e5147jjvuE7hyLaLDd
uhKqS7L6daQm8zxQMsb5MO6gCuSqj5Zmujf74i5om+5oiymGynWXZPmrlIi/PnOt3dCYfazJjtgZ
Ev9Yzc+lb/8thEHHE1yHQbwVCLM8E1evCy7K7H48o/xn+2MTtVI8jkHy5mX2LpPjg5ZNP1LKG1fP
7+iVOeA6ms/mKla/2WNbJwLalAeeQvSTJqa5JuscYD7Vs4noMhmselbHSmtf9RRImtC0nGKlcpEn
Ycok3mfgJGZU6+tTV5bpJencMBGpF2qlm8ezSsDqkHXYJQo9GE/VuyqTn2owKQadMdgbrefgXiZF
OQzdXqcobWefVIE3gR1QFqLULXd4nCw52pEcu4vmffSDmi6dZ5DekDLCrLRGWPQrgmXup5ooXxy/
OPW+GRPMn8+N3I5Joe2DQpPx0mvmKckWRI28j91leMt1g6q86p3ILMpY8piudJBbu/IORcGONddD
fPD1OpbBPO590ou7ZCAiX7oCv0KmPRW1PPU4Q9sBadVYMALO9B2GZhnnrF9sDOClvk+VHqKFAZQs
BhcEECWHSXgB0BRsBpXaZyGEfjBUqZ0mhyODVP7Z1zXeqrYiApHo0Vyl9r4dyYaSRj7JhGzLlnC7
GVkSzX17sbS+/mjK9XkJXooCSydByQzFZxzwj2oyKgONUrHGD2B9aYaXIzMkSEnWmOwMb8IOWr0H
1mlIciNOBTYWoZc/eK0uA2ysnfO2yDYIE9pqcETzRbXGq90BqWCrHZ+w6I9zEKF/SKLrebQa3RAt
yYTPCrNvZKi8vCDt3OHitY64M5EZXPxUqnE+25RbpmunrwlN2LM5R515JLQz59EyfZuStK+7fDcz
ID4brojpamaYd4LuIYGQOGn2jzP6x9SP1iXQ7zppzpFYPOgulmfSwonnPEj/tSAWH8pWv89mmyJr
hgC11pWxF2I7Thu/PjQmykg2ZDJUCwYar0xfR9v+Hev5Qlvv3poi27uLjWpICJfsN9+ooADYl4ug
vEjq+ZSW1dkHcffgt/mXV9cHRd4P6wUdeGbmz+tg6uA2F3mekAedye+4lHCqGVpyNcf2xe0Sfd/q
frmF6+HXkIgM8qSKsqx5T7ZOx7JxSyXd8sMNcYeQBLa0CHooA7KO0AvzlmIBfxf6Ik9nOPZ63Giq
jDWbnKmWEhtYdYTPXPNj3OF51HudfpATdamxgreqi/5+KLGRm2lU6pW4m9LuO8VqQ0NJnmD6V7il
/1pOj8ioILY84BvGFIsRW3zuXckl4eEG53eW0v6qmOzsCoqPozN35xyY08PGPMoS472pCjemIzOY
+lIB6ZhjBvAe+780C5jgA/RjoRNkKDMu/IVjajDmYwdytDfEemqtxj73Hngu7Ch3ljuqPfHlPKPO
h/2x3Pkcw2Q66g9KbxcTfi9fxtGjl6oaLu3Zpw5OOn42SX+rmnS89fT5xHXqIM4rPSrrZrjLkvy4
rE31nLQtF5k1qngGILOTa3MYgdVEXub/uuBalOm/BjlEGkXheFKie6DhfCgBdO6lPcsDBblAKekn
+x7ES/HgeXQwEkzd9rKQEmwI4WlF/TdQAht2C8Fo1IIzjCiFuDY8lUCq4B5Y1AturJhaOv7wN+8r
97Im5I1zFXDUJLYeVoZBPF4imSblCCM22Zgw2asjWjNe6uVfUzAIbDnLz4LWmoIry+OgzZ4tOfHL
uVjCwp9+9IxRhYtdNkoTmgCH+iVBlyJkxfDuf7gG7sG2MOxDs9J06qTj45X3OJTTNgTe5mESZmJY
Nc14zrvZDQ28FNSG5froNxOlPXa/Kke4HQhLxb0OmIVo1q1KyWOtU8aIDs2IjEyyq+zG2jnMWELY
RzHWipUPt+sOxihF3OC944myyz05bnenf602byxx8kL51s1K1cpoqF1jjOf3JNPubCvLj7RiqJlW
kEfK0IO4rjcGRFhU6UAMwUNUxpCwKxkLjjO1aVOOj0FRD0+F8AiBe/rLWLf6SXU1bo2MAzkzjT9W
xrTS9n49bLJ3c6M9ji1gkMHQXwO3DA4JX9D3qumcrHM4lkQ76qp7L1Zx69O8+EMEC9qJUM9dXiRn
o4L5NlaSWl5pr+SS/MvQbDRkbsp3nOtMgEm+GFg5DppmyyfXTP2L7QC5dR3q8fVto5J5vntnz+Jf
Neu8Vs7jMuL/UzhLS+fOoUQIddt65L9veqZF2eKjCxA2wkfoR62pbRZDare27SMTVXcOkidHBg9T
ctBG+x3KyaGQTRCOwOFse6AUtUjSbVyzxp3OnQbVeHS8k7/57jcaW1H273n+L1HtV57+pgMJEpqM
q915d9qyvE/NRpUhDZfi0+DDfzOd4KkIYPStC27bnCbTMh790Th3mbzojcL60PnzrmzFJdfXXWbl
v/4q3vG2MUeqfrs1+7U4YBJmuRAsi4++pyz23o3CPfzmOpKtw6/Wc92Pik7/NYqZgEx59kiiBQDP
SkviKjL8Oxqgl0mX1y4wT2ZeXfthfp4/+xZChXLWZTd1D6ZwDyvxB7utPixm5DvC+y0AYu4T/teg
B+jlTw9rqWPawzEx+oSJuyUmdra3wSxctKAwwjRZu1urN9lD0KExaXdMqsxvprxQDTL7NVmK32XA
BxIU1EajdIZbNTmkPsR8l2sFtgEoilOVMvPE4/M8ZtqW7Ck+R/riEEymG+nSpktuvO6+AE9+NWbi
MAbgtpkGbU8/3N+jUAzBAhiYgOUFm+NpzuV3URbyNdNIva8fTi/1GLR2G6kcv4OY2uE0G02kXJvc
pm0kTP3MPqrM0kFTFdUtzacGTo7xTfh2IRtWwoJKx6uHtnQ1QQ7Ujte/GJw8RG3zLBxE3kfFLK14
bTeGarDsIEVpUakGPXYcKh039b9SU0BNMtzzDE/iVm4YAk+hMczOFPqVysIZ78Se79s5g7nZrVpp
HmTa7YcOAbK0xXHARHAwEgbvSzuLs5uBkibEcr9OdnpQ7rSGNW9vJPvqYDJGTVFGos7112PVyjsN
tgBDR6pQaAX7PjHnsz58aqb+t8tqJ9IB2l7aUaIE5UlkIxw+jYX9mk43T6nuLErcF+bAxxWI7FR7
Pd8W53dE5iAhPJLseVz1Wx5MhN9SeSYpGGq0FF/EntysAZs6ErgeU2I8jrZS6tUMfOx6cveJRWcq
K+ZuNSdX6HrObXDr8sWx5Lmaq+Lo1lWYFnP+7opfZFpChhuOAkorr5xQDIC2LmVK3/PaSI+pU+qM
Uhwo7RwjxRbDUvTJI/SHJJ8/zGTGI7T4GbEtu99r5jXYnC7zCiAuFzo47S3M2UBiKHy8Am7deafJ
m7xIrcQnmbgfxmAwzsqjmUxc+wHLxXAZF7vbyzmHv4xUHxirEWc0cieTVDqyWkvMmPQbOS6QcNh8
IWJWQXKHT8G4zeR9+iEk/bN+mA2VlG34wx3FBLFDk17QaVJUT0oVeHnL1cx8psmL5b1CZGqOmRQE
1XmzSuihn/OADK7G9Wcs4D+P5blk+nBVwZC99P4I66DzyoMLQmMtlIhktmAjyfNonBxc76n7rSZ+
f9dtxRpsl///sboz48bqMV/8P0FWPVH4oX34y3HCKhcyvvozOdmyWyAEGAoqlqIgo1x2ikpEFUD4
MEsDshKrd++ma7uDmvgMnYZCqZRID4hxo9LmD9QE+g2+YOB5E26fQD0v0rlaDgQLdM4Pd3NKLPZv
RePqmR0GDOMzmS33dXItZoLWSXP6de8G2Q8XrKVwIXTS+20TpwqLkQKFuS8JkaciC7AOje0/+G9I
NjLgvYexOPoC3aB8br0cUW09Jdht9oTSjaOTTEnoZ90jN1oPQx7sfICl6sSA9TYyZjzbanivhQ1C
cDMUer54EXYGkszHQ2LbMLsG8QPt9qQ1bkqOipLbHMaHUiN6DBPyYlbYI1Q+zDFgEetQmlfs1z8a
o9ROA/g504jiDMgedYxXDC/xIBWt4nqrv9PZe5x1iDELctl1rs6OtkR+UzhXPxsfR9FfDDd5Nzee
Td1kR54YH3TrMJGSXZjWblxZPzjblJhMRpLdZPeg+7HnE+hjqwERzDuZexejBqucGcwQuRCq3Wow
hsKv5pkMimenBoxS1kOoefW9owDvZYXH4GE5cwm0pMKzH/hDB2E5DGEyHiFmJjoDnNDIQycrv/uq
Id22am20Cm2OjJ6UBuNLWiW3Ap+qiO7pugx9JGMaldLck7t8T4qEjQIpHbsS473ekxfJiy7fi4l3
SLTj12zvZ4l1W5g4GB1rX+n2Ei4o7lzxgR12ncXJg7F8cSqChXzbYeU0j2vl/5XF+DrMgNOG9cD0
OjisE+cLjx8lwIKJojPGT2kUS5ykM/2zyaA9bTBwFdxbGiw4mj75GNRQh2wPaE292r9WhiKIkZH6
sNNwOVFjTY0JVPEdJva1g9Io5bMgYUnpuOFsaQlrBUhlrR60s7MQVFT0xAZPEEQO48vT2zdLfFUt
76tbk0S1KrAvEmaSRT7UHd8LZ9RDp8BCoQt3n3VpZA7ph3EDg4WEAS5RGM3zZIGHG1sLr+XQnabF
eHb09B1n3BQ54leVzbgbOrAszO4eO5yMO6Ppqjh3uFnylEut9J6FXnzA1Qd4ccBAw1RKdL/DJH4T
r0thdAJwWaw2MjB0HtRsv069s0KlBOylIwTVC0VzYxHjIVS8NypmMeBwkabdTwZyvxaDiV1RMGNI
Pe879WomZYTk1/GsHGD7QmlDODNpRrKgYVjX525LmI/AGxm2fK8Z2obMemp8ZnKNywBXS6m0pGCB
hKkHF2Ksf7U1eO/pd9feh3iaYq4cVflUOfZ7q6MFqhYrxnIFPvjsrT5kkjZYDwBC3syleHGg/FsE
ChAYMPK66dckeGuI55/c8qVs53fsteae5w2m84CkuHYcwKMR6ZgxcpTo49xRKKoVpgYUl3emvAX6
8D3fKLsVAkpcaE8BjLol9cvY3y1uucTY2LjkXSjU5dy/1VazJx89XoKRgEvOJG4xD3Uy2Nch6z8m
/LqLs97xeoDtipeN9G/jCmQYA5bSG976jEcZsPJirN98ln80Jx/uVO9812iqALZaitYhCJk7W4TW
ezdi3BOVqc1UaaCOqbw7hGm6czkG9z0W3JJxuFm3y2OTMJX0N3w3AFDQ+8OeLvXaJ9WtrkjXjW7D
Gzk/ajoE+LTZGV03X31NPZVu2Ydd4cTNuKQP3papybsXRhm/CPHWbkIOuOLmdWQ37cRq1GHZDpJA
yhCXKR6hMslvyvF/56wPgZ8QylkYV4rqYaUkxnfd4gMDUX82xuoTogxKPQXyYGQhuGjGXuvm8bQe
YDb9mdIRQJT5YvltERGI369gZCNeeWPzMZyt3IktrXLIJVXjvhTm3wk3T5W66eO8JlEpOgFeXz0W
uvtQDTXGLmwNZTEdVjFyQ8Jya4RlozVV597uBS9ZWWAhNXijiItRfF5ruOvdbyZopsqUFRUZbj0q
jgza1BiWa7Ges5z2PM8f8X19zc54b9cXn8FbaKI57MyNQ4eUz2oKjhbmO7Fd4mP0cGLsxuyW/hut
9l8v++LezbJ/3iAu+PHGXW+XH37nv0wdJ7+2lPcyn5ZLipyWCwPdssAm3RxLSDgH5jNPxsr0zQHp
lY7kiyg6F2p8jEhOGmIRtHbkUsEn+1bk07t0EFVoLXyiRN36Nif9d1Y8aIHxspjpCh2bk2rZXNoO
WCFkTJVqf4tA/d/zFKTFcYDV2UiUGYw8b9JPhosQofwewia5pUI/Tlr+Kd2OIYY3722E2nEpH9rJ
y3f4NPfwFcBNDhMWWYT6uLReWRtymBSOnd6VSFkwV3fDxPR5VPpVN8EMeM17ltodT7QlKCjqaE2C
HIfnfB7H4H0s45V7nwiFsx7EfLbgLSeabUVVCYJmyMo3O3crRq63NQ+s0BfAp1ZIFdaSQJNjvOhD
A9gvst/DHp7DJqjPLBgxQ361pDr9xLLTY7aI/NkGNbqSmxra+wAeTuc+2CmnH1/jJiRWz9EjtOYN
w0upsAl0wnypuj9BP0Q+DLxgSF+tMpjPdWV5UdpjAofZ3dyDn36gzrV33Tpbb3bP9I6BfSdAr+Hl
wrGwwYo7KZ5yK1luvjPEqmZ5ZKN0XD9uhzmSowYAZbfsa8l8tWlNhtm2gF5VB+rg24138fxlBjBd
M53ffC2ei+5aJh08QTtTn8xJj4CDjq3nZud0mOnTs5obtSsZfuvtGKq2NbHLceXaJrzFxsGoCy5y
rxPpvNi9/do7TRX6wWw8W92nrhf09QFnQtCx0qJIwT8yT8H7K7JHFwrZ0TXWA/QCzrtmNS8qn7ML
mMurBTXVzrVb25bnHCNEZAvsmDiN7Ii2LiFh0aZX1KhPLD7ry1jQMDpG28dAE/O96W6AWl1KdnOY
wN4tOqxaDAhXGbSjsSbZM3cFAAwuFlaN2DDrKVMWzf7oWAMCDmR+7hNjxdogxqe1oEb1fcjwAf+W
Vg4g08WifTezEjp1t9FvrH5jmgKzSVFN1+aXTOsuX2mQ+1wcQfAaj9OEVdxQ8Myk1lxZBtme+IAy
QpktDy3UvrVWT5bK5JEc0YuboUykfo87qsZOQIYgZ9OEAIkz0YJtyz40BM29MMogTt5L/3nI9Hhz
Q0wMrbk0VRSAqY5XZewyDu+92zw3C4joXFF9ryjZKT7khj4jsOY3qDfY2SJKWID+9Yc1052tw/AL
od4x9N8qyc6dIhQwb6S2jPv2IILmhm8Ij7LN7g6dcEVfZZfcOPN4MvjI6TFmbP67Qal3+k/YnoKK
Una3Ukt/Xcu/zqQV4b1yAbKLB2ufaf/p7auHwcnrqdOcMsAHM+nfPZcUuBfzDugElgtOBd8zGB18
jCvmIkis32VvnN0eaFo7KGCVRYrzq1x2SaViZ2o+25DeB8UoHhwCP8lrMWdnkch3vyS16AguSJZM
+H/Tnp0kbXKqhjWCtnrqjPXLVcFetOJHF8gQorOYgeblQS22ETbgzvh20jw2KLH9YsW8DeHULcrg
NKQ8p2XFdACGFlPWXiumKKhXbk9aaTYHjOvF6RTpyoqsdZn1P3PtiCgfU5uOZarjeEht96YMqR+m
rPrHoMtK3FNg1gg4gXUOHDXuVlUgX+YZCDg/Ac2eEB+zyJnWo3kbddvf87YtsVycuJe58VK80B35
xz7HnpczaYwsTX8xhWLgahTYS4z0jLaZRWUn9Mj0TTxwwlFhYmgv5dSk4LWhreHvdyLAF+4RGgyt
Ck0+W97EWzmu1p7g5pvUnX/u5rUYnKw7eYsddx0xjwIuDsCzf54Q7gcLTgRjfFzPIqXEqAPvwx+0
6mx65KxVWWFCxQY0s2UD5kEGt0P8bf1sYnlA+ZOlY3rwxxTTpF5OF+fUS5k/ovEcyiGASp2lcMMT
djT53tREQWu85ctWGVzsuSnuGq1v7iat126YrAnHwJeymTrp4oKWW9ykmwKug77Cbp0hHlmdsrKK
7Shs64m/Ll1Zh+LfeixmM4whdPvx3ULm7LXycXb0P1NpIS1p5NMbsPebueLktDNrfO483zuyFOHP
2Nz3S7IvxESr1sOmI0w46CQwMg9Hms8mNzdjOij65E8KPnuXUQ6G5eZhdaqzTTmXNj6P1Ow+GIxU
mJTwZjveBR9m6Cw5Q2EB/2Ai0CKn4C3F0Da0xl8qqnpvasHzgOE/nBGYuMjzi9F2YzwH2W0aB+fY
CBpTtY7lo5cHR4aOT2uafpZy20kB9tBjyUuUacSaWoXOU8jfFACxhhcmKiVJJyYpJD6Yz9rNyh8O
D0iyvsTAH3j0JAsUanzoJDcu1aPhs42KxhPuppvF9awRB8vXInKMyPZoR60geXVchxz8BuqhEPPR
yUIWj6HftbW2l9K/QOW3UWo8gQGU6IMeytGRhyZt37TEJ4HXTMmxQfzZStxw0H6WZOBHR/qOAwP7
iqyGjR6PtQsepd0oru/tHyPz5z7j2yElGNr0Tdiy6RL7HK+PO9ZcKgXx8ikQhy2tFw8znlQnaL76
CVLGBAF6l/o1G2aG7k+2Aq4PcufglVj88Uam+5H1AJNBtdFI/paIEZ+ehsNBrMEOftgeHMNFJIDy
O+/FJLYftpXxsLiUUQMJhZUxTnG30hMAu83cg0qr73z5R7ylDSdJXTiBcUiY166Zcxpq63/e1I+h
uhvBuopJV838ZEqftCn1j9KQ53HGV8kWBrR9VL5g4CFjfVuZsZXDrjEBJgLoHejrdjY4mBVbmmS6
3IOa4gPqqnZfInqyc4E9dkp8uAZPHOXZjzM7n7YNJ4Ep5h8cURimyB3qi4Z5mFUO1MbivP2H+Qox
KJdxZsfEsJ0wxKY3PwV9mEBl3Cm+B+YW2n4u7uaM7Cyn5RBhDdR3tkuyvgvKU7cAbEBuCvNqbq4U
y7ST3ua1tL0nOpCvCoTXPq2niAoSTZ1qBe7qDRtUFflG4u8zXK/V5K54+Z91tjYQiYH2aX4pW7tT
mw7pn80ixww+W0dl1jpba9SjQZuKcnjvgCDirWJzFVRYrq+BC7DXWgbuNoYCJmh23OJL0e31MrH3
pDNfkxEoUWMzUtG1FQmiYodccWaV2N/FSYAdJXpxQ6DgZiUcEYr8weo3wXBp9zY7XrD8d0tEwp3r
esGSOuhpzgBGV/RNQOw76SyXoeSxSuQJTEzBVUotUiM0K/dtmIOYye9ebGu2qOKAaWNvbjD5Yt7b
SmrzCT8nNDtYx7AYL16eHxw71TGx5Z+YaZ6CVtGAVSpkftEAKWBrpIv7awco3hi6NSz0pY5ynwU0
LYq//0hAO+w0tqlBl8Pk6DuHocloxJvnTBv+eZKBX9s9WtAnqZMlfrH2M58DIJOWjm2zQZZYFStn
LPsGMgvsrZRmNIuCKqiC2uX35jcr7IpzK7+9xEhOabaE3YRWO7AKZiPF87jLa9WJNzOdnhydK2Vm
20Ya6I9+2z17SIVmvT4ZLfIk7Gm2CtHXGQKvrl69eKNF/q4CetXXeqxPQh47HCMIdWzyYxHSbpDi
NBa9f8Cnn+0GN8P6b6fDk8ZSsF1nsFhklAwOF1mdc6DWcFP46qyhwOAx6q/96l+nyvw3UAzvNWsL
paX9S9slb5k0zwT7zk3nXmkL34aq3bGbM5YJ1O/JfC4ZmhepoCGrXsHu4Up/zzLRnyoJ8t0Howuy
dVfRyEDKHV8kqUmY+09ZnX4unkAALLCbSe3FCjyw1PO/pFExq7LOmFuCCActIyRtPBuMIpPUQguc
uMvN9RFr0XdVDbFA8eF97y9NR/TGRSGs1y3La7IjDyz/2a7VQ8CnfWAyTj+l90FouKt3Zgx7IQRV
npUFuGG1EU1Mv9Uit8Uu5Mml2Cupg5Y3WQ0qNfc8ZEP1kLcinl3ncx4r7+x6+IERergX4Nem6Yix
pFnm6zDhD3eMvNoblgaLzp0ig8Ykmj+lnT2KAddcAGVGk48yZbsCrMPEyrWIDZE/5FvIpMA1NPWB
z7lF65pld4C6igLpLSenqv6Mph3dtYm1PLfJPTkn1iL1UDTMBCfWYiCJXRbVVPsANGJcryNuFu6s
nSBXtbYE3trlkg8TSyVAkAU2DKPebgNS4Nqf2Wam35ifRa89ydp8KzyehKKaMXxw2gZqilaWWVEL
hKvh1bE7tRm7BpyPPEDvm0FRY6sskfphIXkeHloGJKh17NIiqQwWMvNOIvDZk7iSdtG7qKeiDCWr
8QASjW9iq7cHMWGVpq12EGCxkSXJzeblkp1Q5xIv2F5lka8X8ioXoH6m7rGMNTuptTLCAQW3NJwu
TrVzkilakpGXryZpRgRQXlfIAuclm07+rF3bOhH3Fl7PQ7ZypgfZ2bDT8sCqmzVCIbxJGIqxvuCQ
9ksa/QkN6di6cND7tCIcuSQHePDoA0FexJPVWgy8suFkex2FyXbytERJLLob6DnmwW9qtrLo1rGs
BopK9L0Yi+RP/cLQX39EDL7nZdGuGQNYYxiMkwF5j4saEHKVLX858YorWKGvZWDFajZ1874TVhl3
2oTHr5lYsiGxfdapeWpwFB2nDiHK8dtroE0P2Dpcz14wdUISZdcH6zAkdL68tpZ9Prb5dUjRJm1j
cHHLu+u1VmSdt+cCn+B4nnVItmxk+51AJbO3Jr0NJugCaIIkuF3jQv/0JpueUF71N+gJGbIY61lT
+o/m+Paeo/3bSEaSpsjp5iyNQ47ZOGqxNUXXFIDio7CdUKWKD0FeHQWWJxUzcvCCi7fA3szBhnRP
YqsjyEnyrE9RgJXw9JAE81nN7GBIV+M0Dd29gewE9ND/k+bzvtBqoPCdW4S1fcX3Pt0VdG0bIDmh
WsmTZP0YTKZGTre2RLQmOu1cf+4pdCL86eglFPC72mEdRHu/JNTBU+64IaWfjznSvYOpiwat+nfX
Hb/1bHim+teP0HmFWccIH/V+xCC7y7AOmPVU4UchyqXMREGrxArSJlfdGf/gqhnu+ZpPpQ1ynm8L
v5ja1mR6eYoHjUVYJ0G/xvuEP3BClwgMmOxSpzgEc9ZoxaPvWH/clSmEY83hPDpN+LXo3T/LWN+t
ILtPcsnKmNHFt2BZX8gT+NNBvD5tjpDMXr4M/poXmeiMcfG1xGi/R29l/1eZ5S9Ozd9Vzf7riouH
p9x88AMc8pN8tLdwO2bCPC5cwUbGOfm3BnzyTvvD8KGLZXqnVhxZQbWMkVhxvjPevKNyx/m30NSP
KShNkUHC8dw3Zgufo1V8FXjJcK7LXakzMrSqoTkvhvnp+LPF08bQtylyb+exH+HgTsuTs21U0tZ9
P7hI7OkahKnZiziXfB85V+o+NfhzFzZfVin2OMNII2PMGWR6+hb9GvhBcnfbDBMwILIUlvJpYiii
0N9Cgs/eH666MbSXCieTIS4N4YFTWWxaguBwKxy26JIhhQ/Qpo/2DCyD8+qO1WhsUJA4dZxF3lJR
soBANLh1fP2TuJK8L+DNGiDqvlNm947sHzu/OtV+s9za0WUhFIL+NBXFcXbVbyufFx1SKGYDP8F5
6bp/4c+2lFb+D1FpOzJd9aar6kGWw0cD8HfAhPhoTDovBA6imUWYZq5fEjf4dhz/Uy6Nh02JJ5H5
esZRTVXHkM4mu9/fyZmNCJszw7cBJatP8LbbatC7ptqWqfZeCOPi28OWxgzOpV+pWah6VaCa4hXg
QZ+QO9Ya+8lmtet/7J3JcuNIlkX/pfYoAxzzojacQIqaqCFCoQ0sIkOBeZ7x9X2Q1VapRAVIa657
k1UpSwOIwR3u7917LmguvjPkzgm+wqDsMjbSZqe439XB39RMg3xkpmqMkT/jJTgOenVfNsz+hdCK
TUHrxOksOF+EGdWgM8VHJNOdqXTcmAQ1WXc9PXc/ogTQInmgM4gI1VKNkwKHHM95W71mRDFUWZXc
NCT/3Pn0FNiOh8+x2gD0TjtpjzS9nHrqFa20YdgEjafeGBqhUnRr+10QGpPfZPhDNSesakcC4tiJ
Rw/RpaOydyTwEooXS/IuGiwUf/H3VoRYrxTLX8k15iIWjzsLq9QqDqJ9GGhH/AOPEUQsCCokrA/i
25C0B/LqldVo5DDR5eDRavVdpaJ9N8q83WaysdfIgDqU0VOdk87ogkUFe2M4ZPDeyD1pYA2cKkK2
OEswuug0KLkBPv1h4YDe9uTeURAmEcQN3kRMOjbmNpFi7GCzOWyzNcKeUxRk5NnHbF8Fed52nDuG
jSx2MCt91bgKSV0SfTTLfAwMPBWKat6VVFzMAOMcX4aV5avZ0QDB6mt5ddt3cfQsiv5bg2+4y4Cy
YnELPcg0oQlkXrXiTYhooKfnAz+6kg+jYn3p+uSkwE3O+vCr2uIWjfrtELtPcUMSCy3RXaqTWaKJ
+oHMgl82e7EdBb5BaMckBFyup2qxTzsiUmUDpkajkaGIYIg1gNiCx6nXXVk/KXLbHMqHPgA4b9ap
du91iuyYuL8IGdtTraSXQRIialNPmewd67DPu0cU3smKt2Qbpm6Iq8gujr6WvDYif4m8OjkVXbZN
vKp9TFKVNczo/9Q1nbGDAM8ZNNBxNltXlhNsgzKcvPetQj4xMmOkMsrgtErvnWKM86pCV8lIXMxq
XhPcZoEYNrlM/Gnqi2gvRR6ioyS9/+sfleE99myPHLNoSqc0pfjW7+SaYHgjPsZMaO1EhlZze+sT
1fVuMhZDzXzWdcV/chOpOWqjb2zp4IJ6iveeSJQHbGD5I5GV+KzY33sPSCisr3xwqTW2/DD2z/19
ok/+stouoRnXfHbZQt/4QvqgQCfjdq2TgxekJxiZw00r6D3bhXeqBQG1foVTJWwfjQIne92qP22T
RGswOImu5Af33Sui72GTgbhr8jvDRMOn69oxGnrc9Jn4yLBG7xoDJR3Pzzrh0RKu8vCneRs9eLNV
XemkVLZ8ozEO1jo7350igYNO7Nw8ilYGMNeTr1oWzbgNBlaBYeZ+b+MxJSkzfbQlm9pGnKU0PrGD
FrqyszSr2vmy1N3YHe1AehXRjlUBM2UK1bCPwnwnw1TBIh6tezdW7kL2+SvTTa2dMmSE5YSyeW97
tYOD3al6wzH5Lvz0MW+WY7KvDCLrpMatju6ARR7p8D2tjpr4cMJOmgZMXUSZY52laAtyf3TxwPYV
Ka7k+CX45nH1Tw1AIKUHgXVCVlLh1NDBn9yevXInucbPUX1B4r+pmC2OshE2jtrQtGtbj8qXJVUg
FsWPLDW9N7iFUxK3Kz+E2vjuSZW5M+LWvRk0JhWG6y5yI4QM007QltWN5qH0FgqNchqsXzU7PxZp
3Nyw7i4OYzz5WaiPOHlwJ8BFn0YI2a0OGcGq3N0QMdML3997PfvrrtXvCqbru6nItWmjjN0wm27i
U4T6KmdWgq+Qf2VfAoWCGNi9Kw/2xldFdVrHRRZvigiNYaSnw6PCl2Lbpta6GjrjtmBD40ONysIW
ShZRXxvCPvcyzc7XsK8/5OGWkIuYzNGxIV2nxS2VjLe+0NW9xswAZaOBDE0dzh8+UBqrR8M0Pirl
CX579siTvmkjtFJUmUnMCiLyoHUBBotBx5Qi7tQUkHlV/KSATmB2Fci3RDds8rZVNwToQi5vSIhJ
WHpjK5OxMKNwpqWW7JrBJurOmoxCqXySA5+yHhVtCBuBIxDL+IV0bKr6oc+JuQkgVAKnCNzHRsl2
sYEs3TdxxoGUzIBrFei4n5sqPrUKE0hctOZNFUj3caSeqsZnPBp1SsrQ+OY1zJaYIKA2JZtWj8Ot
5CUMM/J+phvJnEL1z/TY0CEYK/3WuwtC8hb0pj/m1C2UVIbNZcXMVIPl3ohqfCn7ekcaKZF1uk7m
XV199/zuCzHwxVNOUX8dKnsrLdWTRSN6TzI3HAQURCMN3lciwrBRM1oojOjlQcH6eKBr0KyTshQ3
kkkgi6k05g2Sv58WZZygc8UjjVu+Ip0c7dDw5ts8CDT2PNXeVbRin3VoT+KgLtZdpAGdiCwHN6Pm
/JksQBWgdEf9uYUQ+zAUCkGrU/RL841ekb1XkVrRnR9cXEfqLogmAbPub2DF/JGT+Masor3LRrA2
9VIjjQrgrG/gciwT0vxqSX+STATzncG+LjdYdVIyS0WZI9NllWWQwOW6mBFQs60AArzmqOW2CoTN
lRE8uJn/FQxYvxqHRN1CJLollt47lVX2y9JRe/mVqLex5TWQ2hwtz6xj2QXk0CKYQGSHYhI5frAv
k3gTpXaxDeP01UoqvP61CUSsx61RWetEVhrswog9RBH1pxz3+mZEa75WivpXYhbxey8Xx9zY8q3v
bwf1BvN0taMQ7JGhYoO0DFvyHOTRvxm97osuXPQUVQ3WqMI1YoSmdpsOUgzs0/9SVpr5Zli0aLSi
ZBUz/aspvnQQsL4GQSWOXWlMZKc//Cjub9WgWo+C72gElcr3IKTTFzqMYBvkCLHHc8ruBIWhVeMU
bk/IUg8e3MFVqGRf4UT7G7VUnpC6vFYCB5Yu0m+RPBKpEVP2kYb7WLU2uvLgVfKDB8nFlQ3AoA1U
GPSmP9MmYT08pfvlZvoFRetdaeFikqdskkEmXIcMTyMf6q3pRYQbxszTAwE3cqneZiRvk97nY57f
mi3wGztgpXNIBpOZVaGaUI1JviuzzAdUcudbMI7qsP2lEtSVtt3Jct1vJPno1I3Faxp270QEa9uU
EmFCDoSrirco0m89iuIrlXjDHXV8S8PNzlcc5GxBx7xDsFfywmXtCUfIT/6jFuUhi24VpfKKUgy/
WgoDoKk/rFSj5Iu7AVKWx9YQYQvVogpo7Cqpib3XyxyXFOVFPzJfMqMhrFLRX7RgJPmquEuKiYMA
HgwhFTB/YD+DLOMWChF84LgUh1GAmcGUG2+UOju2JlUKK1ccFtz4FXs5ORQd1dc6zKqbRFapvUH9
qTQ0P0NznyYg7psCTfwAHKM02tuebwmkoNoHx+SON1Wo3pqapewlN5Q2LedjeaQ3m7JV1Ps2uyXt
6KST5fdVhrpjtvjWpSCrNzn64KLttVUysuYuGSlOmLz4Y2puCgsevvD2ddXhsiqF2DWm8aUNI/mu
b5pTzoOjBESCdisownVYqVlvjg92HPZbGmH1QeGDRPl5Uli3WnUnKyqb8xETq202LMhcbWVSyWXr
mSoQpz4w3xg3emEcPC95NDUaBhU+MaszfRTo1vioPmK7F7cBMdLtOPUbA1/fJtmUQFLKyk0yFv5K
r/Teaei6rqsMQwSfFeNRoCACn0PCch82H96O6YIdeGkHD6VRZ5tU9K1jlxkFc2CWHdKwrTcAnOg8
lHddgzYqq6kYM90qNARRJ5Ul+rhhaHuYcsgyzLoQa3IGsBhngbfPAY6t8Xc366gZIycoCevJ5TTd
9RGeTVtBAIVHqysIe3Z9e81GNn3Reul7kWjSjcVaJLJD+7ZSuuBh6kWJMcqfFDSjUsx7XLj2YyrR
LvZry3vqIYrD5bT3Veed5IEo2AIJdRelRGk2Mh2Emm5f0PXhNmC09oCtaD7I7qPdEjUcuV61L2Pj
G85qZc/bhx45qR9ZxU02D6p7NYY2pcHsr5TSJLspI2KTfIEoCElrXxv2SandEItj0TyZGp0p3yD4
yS+Uo2RhThxb7D9VGVsvXoVmHR1kZO/cSrBSK8z7qBevlCHqVdlAI2xxZIVahTlIzn+Ebi7fGhlq
+zRL+k2cuNLGG3Nv32b0n+JTVZ4Sgk2fezf74Qak3OTND7V699u4g8SIG0kxtuxt9IcUT6zU+sXB
kjFtqS06mhF8Sptn4w2Fz1f2kSR8u3i/QpnNfP4WpiL/XiZsI738i1GHygsLfADpHqi7TD+Kmm0T
NUwQUJBg95nmUuNpyHmxDexLEcUIw6r1o1fhoJAqjNfaBMyKY76YXXUcreqmrhLxJSk6Got6157y
RP4lTJePuqy8j2VB+5akpAgZ9tZIVHUn6Wrk+CnsVMrUAC90ElNHxUvIAX0cCc0we3wsYYDztCJz
CNasWrrslS2gYqn2NSebbt0noA4UyCbUMOSdzyeY7dWtQn5Rp6IHCHx/U0Z41Do+L+y0gTnXwUbC
8xBSP5rcyK9CUA5I01Ha9DpUddRXMErvvLTkKyxNth4JHgpEsFUWvRCU9aiVinIoSoN5z9P3VgCA
oh46koCOY0WCGJE4EAML61Ewn8XUqYjp/TY25rYcaEugR4lXipu/aVO8XLZDG3KoS7R0qOe+Y/Ik
+k/BS5kEb3ZPoEkgwdQyoO4z79AmLVTvtmP7LHfJxlPQxZUhMkaL9NUW/B/VIKofhGtKlYX5WSPV
WFZeRqHzLcp/WAnzlwLPgmWvAWM+EacALfMmLwwBTzzPKDQQ/gprIzfKR1Me8CsKFOmD3tykjUfE
dQfUPTaH5zRjaZEIMoRC1l8DA/hmiNmkF36NXSasMY1GFD2tGDoFqwY2IDFkla7ehsStbUyVynNY
F6ch0uv7kqSukoZyMMWtaO9RxrxvFP6jNabtDg86jR+1R+bWIbaMhl9trI07NmiH2qy6vR4Gd5b5
pCSxDSEKynqK/ycbhfbQBcF7U8ChKHDKB4I8oN4rEW+SZ0LBOz/WUqbsZEEhtvegvns2tcGRjspI
6P0uTHQqU7SYb7J6gspmkDMG6BSHIsgivnHiXsqkX2wCmy3epoEpB7VHLyyqLIIYASVmiUirYMt0
zUZZ6NhXCrdlcY6OujanTLYhVt+Jz3hpzHo4ZIFNeludg1LRIJTScnCU/KVIQenj8cch14Tt1sB1
vaqwSJJy6X2IxsIQwo5EtE15b/vuL3OaqQI2lkfw88+tqbTspYG6xW0pXtvGcjcynqEVe0aMl03T
34Z5QWPFhVczsJ3XCtt/xmQ+rlVg5LDjMEmYLHw2qgbACM+Bj6jUQ4QwoERka6LSUerIe07b4Cbr
XUcQzopAFAl5Ca5l7WolKYf5+J0JOrv1Gv5hGREI4JCdUDqw27bc8QgzhhiKTJX4wPZk/woYAZQ+
TFrdlC/VOK8e4gDtRFH76X6gIUjYoZBOrgyNvdIQp6C7WaVSrWw1pHHHeMASp6Q00/zekrd2Xm2R
ga6MgsTf3tdOowL41i+Y/5LbNvBhHyiY4BXTfoftTiW6At6B3xUepXFwE9bgmdu+yQWcZW2gGEtp
G4cBXexRN6KtKwxgv/1X8vmQfbF1I1/NeknbBGJzfcjpqehq9tAUj1GNzM+So6dkQCrjuSykc/lN
VrpTSXnjXrcpajSgVFaxHN+S2PPDysDisIoccv8HA5lVkAi2RgHVAFBsB95h2pzZ/GCPrJDCtkuY
9/oXu4DLoJXFbpTYmOhEFK1xQyNRoH5NF19Gvgh91q3aHa6aQ1L5m2Qo96oqHws5/ANsQXTjKR/s
hDQUNLxKSqluPSL1VkpIDbWLWMQAEVm7kfpom2+y5//QYR4zLWMlSILgl2qEv0QZ+msAbcjLJOM+
bpGWw8k9dcb7UHpHbAXbGFFQlJXBwS0VeKjlKjaT2xiSBh44ErbC5DEF3EOnjPR3KaUvNUwOatLn
+iq2d5TQcf+xTwrVU3TAsP4hxh4jd2m/eKNOj6iuWHkBqWvCX4pUv01mSrA+Kv0c/SQy8r94jGPZ
vKV18gMf2g85y34mPsMlMH50gfKAqhsKHPMXy5LaI91C6qUPLUL7ea8pSYUg86at60fblnDTc6yk
pfmhJnj4BSsktfJ+SSqbCroX05ISKIn3nAFDzO36RQY3SPX8gKT6TowTVYOjhjb7ELVjM83K8RQK
JIFSZeNH9p71StyFvjXsGtb6GwANJ218TmXbCQOVBGhV54WNTjrarPWflyhPP8WLqm08sCrveZUG
9yVgW6Lq9Zs80kD02V5A43xh4YwBzVNPRdazOnPTDyP8MtKRXclZTBtVewnhtcWutM017nyrojx0
qzecyffT/9rtk2ky/WviyBrZ3WctZj2ioU3sefoPvpmN1UzhKYSgZ16lMdUr93Lh9wdrRJXOnLUt
2ezusdsjfB3lP4pqwOwz8PRy+dBaytSdcnddT+erQs9QEws6No9/Gg7MRykw3voiRm3dfcd3dtf0
Yb8elPC5Uq0vAP/uRyyEgt50Y2cPcd6958NwFwWIjGWNHK4MBY0uxC2Rv0Aj4u9kWL8OCL31sf7I
wu5o6Am53YPqrmVrLP+Ns///EIaXIf/41z/+yHBCl8MTGMUs/VuelHI2kOqQ/gy+/9d//+/gBdv8
pyYrOPM1hY2drBn/CV4wrH8KWdVsgGzsE/m/f0VPqWQyEBegmZZlkTJGNMN/gheMf5qGrKm2ZQpT
U6Yoh/9L8ALH+RROIAlOoRmGMGcZULYIWqOKexN9LiGxq3Echq++MPr7f/yVRPGb+IO/R1v95/DT
NX/OPAhNKRp4/VkvQgLzbojY0yEDyWX13qKwt4GddSBPa6XGCXv+jH+PhvrrjLN8JYS+kYWJHoQ2
W+nwQcQy4Yc+OewKvVdc8Yfzp1m4b8Z0wZ/CHGAVGWHnpcbWH/IWy0wwkiUIMzD7d9oJeWveB52o
mHVG+jk3YunGGX8/vmkXch7aAxwIJdfuDFsyraeanfdwO1g10lXJHNF3J8QePF13QdP9/HRBOUri
1pxOSJyG2d9kEIjhhFJkDbbnTzD98n9f5+Hnv/7x14OZ7uSnE1jBSE+nUfUtVdYsfHUDX4WOJNsR
22LEgdZgrAA9AD06fzrl7ylnf51viuP4dD5ADnAQKhTYDdIlykzCclRcB/hf7Fj6hjyvD6Gudz0Z
FIM5ZdjKlkqAjmeJ5Pb8T1i64lngR+zREI11NlOdJfS1Wma/fExwhUxpigyMu/MnWXoRmTs+XyZk
CqOzqN5t4ZCZbx7BmdtBleP9+aMvXcJseohJoTcqFdIv6cHBh5xV2W1F2XMl0y7Ht1mnw+78iZYe
lz6bKTKp0/PC13Xq9qCc3d74IvTaXHs4jNajTZcBLY23iQ2qKQhPXiMExOfPvHAD9dmEUcbI2XLB
Jh76ImBT1nKUhnPdVr0rTzCbKkTvKeyRYOAQeIptN4oiQkvxBgMQOH8FC3OFNl3Zpzc9sbGno3M2
oZQplEN0z+hyquwIQY9qAezrBviqbZ6YilTjuulPn96XT6cUeM7TrMolXLmDaTzWhHxIz6akyd6F
aXzhmvTZdFRZciN3vc6YNV2UEwHqRGrKPs6SJCygc1J62fsh+KPzt3DpJZjdQjuLpmIlyrdMssZk
15UKeoU+SLLWOX+Chc+SPpuNVC1zrS6XeEZ1I+p9ysYW1gbGbdoq9AX7C+N16TSzKacATeGqfWI5
NFHGl6gc/IcCVfwjNj7/4bormU04XdRbaHF020E5Gmw1pfCjow0dynpCmBf1Vz6Q2cTjA9GNLDMn
2SXWhoOUwNq3valVe/4iFp63Np9tXPDZ3CHk/Cb0MKqivfYNyVN+4Vu38Bim3K7Pw6Npzcy0wJ05
LXDolz7C4MjHnF1AgAPtujukzaaVJlDTgYQXy9GqNgrYKiH9XEE1ZAt//h4tXcRsjIOOgwfUT4+g
KFV7V/hNKFOazpv6JiKCprjyXk2n/zSVmGJQK0VCVeAOyXgn7LGgZWurdwNd3Aur0KWnPRt85sDv
l2XddNqSe+b4OmWdTdqD2row7BY+k9ps2BEpXBi1KE1HkTzVXGUCjRa9msalqJAIxPFho5XBhZMt
TI3abAAOXujJSceD15OW3EG5aaTuNhaibdmkmoFyHwFPlG8tpVb6b+dfhWlY/Gbtps1GY9x7rolc
DBy7LXzlnmr/WP1RidHPtxIdb2RXoYhhdgpwubdySDfrDcGQqp/On37h+U3pc59fkcGl8WxFkos7
X2o2vhYLGtLEBZ0/+tLSY8oE/nx4va37oBCF7agyF7Md0fXWW8sL48Hx6Cx7X3NJ65K9BjsT8Bc7
uPROsGELMTEKXb8w2paucTacJzBJnnWkjeamC8rKGO2PvO+74sJssfCGqrPBHJeqoQw9YU+aGnQO
HbNwi0QzfZKsbHRoOzQX9i1LlzEbzQ3KZCsMPc3x5DF8D61CeiSuw7swVywdffr7p7mCjkFK2IBp
E4TWyeEagBctkibA7nfd2FJnM0UVYNkUfWk5NEFwLmsmgq8vRa6SsJUGTU5qAtpG7488GStx4clM
d+Y3Y0udzR1ql8a8R7iYDZCSFGRxJSCpibziox1YyF14vZbOMps08H9EBZozkxCjONoaAAkIhfNI
r1PyK9dQ6mySwMAqk4LU4yZv0IqJwGgppZGoen6ULjx6MZsDDAWIXc9y1sFpjhukhtQNnV9c92KJ
2RTALiqzFHCaDmV7UIe+8jWFcXDhCS/99NnQVgyk0oBcR/CW0ngi3lXADfEkXHnX3ZrZ2PZDwFlq
CSJHcqk+S7Ja7Fica1femumN+jTmaOHoOZDb0aldMiO1hK8ZqXDuhfdyafIVsyFtpWKkqs9zVWi4
q12zR+56lyTgduBN9ZbkwBTeodBG9mIezt+vhQ+omA3yUJZKuXMrHnYefpNpS668picwWkPz7+Km
Wdt1fOFUC8NOzAZ3in9nHBXyrDpJ/2B7G7U7crLy1KmJJ7lwC5der9nQVluzTUMQ7sgijfLJrrNw
q2hZdGG5P42A30xPYjaq64nI0o1G5yBDI16xGN+lKLrtcqyOqua+VRkqI9sNL7xsC49mCqf9/LIp
dRK7Fuw1p9J1vBmlCih6xLCZN8nGzUqaBX184cIWbpsyG/J88V3IrSpRHlmIMLzUBZQoH3nF5vxb
tvDoldmo1xFsRBKJQ1uL6sVNbeBVASoaH/GapBe+VkuXMBv4FG6lVmnCelc2Xlc9u4oXebc57riP
6y5hurRPQz9SgrbwsM9ueyCrNMPGF9OcdAAuvr3zZ1i6gunvn84A8jXSLMslhzL2KdBW6MvpAjYX
jj7dh9+8u1Pt/vPR1TzUhEviwjZPpW8eiVH0Re2HvApv6hxJ2nWXMBviUT6WklQZ/3sJGs0zgkEB
XV939Png1gnAtXxCwmwkyysxHZ3g90tHX7pBs8EdyW3uxhVHh6oDQj0fHr3cQDcc4digSX/dNciz
Qe1rGPZkIVNQ0VC/q6lFXLA0Xnf75dkwjvokxrvHwYG1JNtRA6/tdaBzzt/+hflIng3ivqb8FA8R
P11A7bfL574G8kK48K7Nta+VCbfguhPNhnICjS/NVBn1f6iDRpWxR+Bd6DEbqOreCJIL1eKlz608
G9IVgUdI3rqGoBGF6F/4YpG9l+JibUTS3ivlrd9qpyTQNwV6v+subTbGZRe+zYD/nGCAgfVDiOgD
r0TVB9+1SHk27X53/jwLc4k8G+0F+SrE+TQN5j3C+4wwiCcZpHnhKhamc1n8fS7BdCJ5AbiGbaZJ
xs6TDGRWBLE9MBfGF162pQuYjfW+0USqmWCiQOlnBOaiPAIr0fumuTl/h5be5tlwx8lkJ02ObVAH
Yf9klzqhKInFs8AdvpJLW79LBmSE50/2+6tR7NmoVwJXlFlPRA8ykZjg8krZVKQybs8f/fePQ7Fn
w74p3Vz1UHM5ta2+4yg/9lUSrFJLunCrlo4/H/jVECbDINUT/vueWfeb6nqniNDo8z//9xOvYs+G
ux0EiamkJsEiLHlWfodUrs38p9bybggTUq96ZxV7urhPX9eUqHdy1EFqlAEGlZI4OYpRD7XRfz1/
FUs3aXr0n45PJ7vLK9boW1EG27Ryn4niBOydHM8ffmGygtDy9+NbQedJLBEGR3NH2VHh3K9x8CBp
UbJ462Vh4JguXCitrLM7pEveRoPYfuHeLT2h2XhvPb3xI47sxCwP70HCphtozGIvDZaJ7ShuLuwQ
ls4zG/RNEQs5drPGIVnlIUowRGuCa81xDhiF/ev8nVw6yWzgu1ZQTGL+xunanBTrcnxI4BWtTJE/
xn5w1ZdYsWYD3k7BhOdSUjuWEn4YjR7cMOGYj+evYOFVs2bjHaZ2DQI1YDZpu3ul8h7UsT3mTf90
3eFnw32EERG6ftQ4cplPDOZs63bZe4zw9brjTw/m00ghMbfvApXjW3ALohRNUJjdKEK78OVYeL7W
bKBnhPt6teohSjWIJZCLSbgE7bEmaLuCC3hhSEw347+X04o1G+6KkueY6IXEarE91lg44Me9umRQ
eYD+GlFcWKMsPerZqAcjhkMh415FDQs6d9xC1Nm5xJedfxQL3yVrNrC1vBsQ4SrSNhvbfdkJlJsX
nsLSD58N5XxAqZjlkz9RQTVZZfuE5cKoNRemw6UfPhvEQVz3ftPww1H/yTktZPvjqjtizgZubEOI
GyOeq5JZ34Vb3Ee2edUOVTFnw7Yp2qhH4lk7KAZRbw+1cMIGVNv5H77wQpqzUWshtArl2K6h/QPy
I0q+jo8WqmVQCCcBiPG6s8zGridqT8o1WdoyH6O7VSbg4veigiXlyQWw3Pi6F9OcXqtPcwRvfVHE
MmsCfSREidZbsdZaMkHOX8WfdYffjF5zNnphD5i1pqPlJVXa6Q8+qR5Yjlbeewk/4KHdpoCzNvGp
fAWFdqnStjAizNlQ9j2/0IDo1/hMwKvIwbsOanWVSe6P8xe1dPzZWO5QPQxD6lZbxc/3KCONjSuF
T2AZhwvPfukEsyFdNo1Mr5MTQCB4BIKPUBiVvmFf91n4L/Wdpg8ore1qWyYqovvoRyziu8rULxx+
YcaYq+8wJZkqAU21Y3eqdm9kerUvtN64MPoWPjrGbGz7eN1iVuASQFPE+EnT/DDRAtup9KoEanXd
A5jr7Hq7AWpnM4GYQu6CtRyhddromGZjvB7QMK48zWyMg/0E9hYy9jwt/06g1tdOz95kN76w3F94
jYzp75+Gdos0vTRUbhUJUHRFpk+yFLMcVxvoelcNBWM2vLE0w461e3YUwr8tR/M9DLo7LPyv5w+/
9CrNRnKYmLJm+iogiEK9K0Mp2AaaFTjnD750e2bDuPFK9K1Ny2ZLhzMMkMYyLKAM4wUd3tJvnw9i
XUoHT00qjB26WItSfQeOXFz55sy+yoOvgKTDHe5oQ3v0Y/Um6zJCFZMLQ3hhkM1lcTB4QxTDmLai
zn3yLRLOQvkFNGSxLtxi3J6//0snmY3kDFCv3cKSItU6UImNz/eW5REpkvyU0mh3/hx/Fl1/8/3R
Zx9r0rIrrItd6RhK5iQV4l9dIbJUS/SfaqfcFq1rb1LPP9CcwagHNGwTyPmzJtVA+V350iZl4VWb
C9c6SWXGxYXgaL54qGrs7Zr5Utnql/NXuXT46e+fBnrdERCVG1nluJJK7rhOIkp+kJNL5buFBY8+
G+StaxEIE2uEJ9XB1hQ9kVdudfLUslkJK7ir9HJz/joWhsxcrhaMoLBKLLCOjZ8j0ob7xLpylazP
BnsnlSJGt1I6fjLh8UvTmOC/GJO7UFAgPP/7l57DbMjrUdqngPq4UUMNB4ZYPV/7KuXRy/nDL92e
2aDvEcLGBrUHZpQWiNwArAadqnrh5i/8+Lk4jQRGnbUMLu1YU75CzXpCvb/VpPzCO7rw4+fiNB/2
IEhLv3J0EWjdVkQZEFqPFnJ04fcvTCdzZZoG7MBqAAg4Yy+dggTwfpE/9mnm9KAvzz+ApVs0nfrT
OIsDvaAiwCkqt70rLO8ua/p9HVxqrC0dfvr758NDy0iKdgBGpJp/yBh51uQR1SfFgxl13QVMD+fT
GYTZwskLeEEbotJJ9lKOXgERB83/hZ3X0iXMPthJ70p1X/lcguaVK9UQDyCLH/zS/nndBcyGMSm5
TaPZPAEm1CNm7WNEiLwFLP384ZfeodkAtjuotyGxbk4aBV9Qmz8ByXw2Wu8hh2133Slmg5gmfymz
5i4dmV6gHsVs24HNWcltB+Ty/CkWHsJcuEbZtXaNTiocbH9fDc+4HWj9E+z1dt3hZ99tYMdJ5OUh
n1Tu1cSn6laebnnrRquum0fV2Ue7VsNCCnFIgznoX/t+PIGcODWS/Xr+Aqa3/TdrgrkqTcZLN6RA
DR3Lig34d2HBSANQ/nz+8Mr0Mv7u+NNz+TTKwtAmMCoc+PlF/jqaCcjQ4i6Qqh9qIXVQxY1XGFkN
ZCBVB8ppwg0huA5nenjl9c1GeRvqhptYauGMdinWSqXdtx2pLuevbunmzUZ4I6VWpvdZ4UAOJcV4
ZaoFaQmWTarddSeYDXFtyGSbrnnhDHlV52CXi6Iig0UrLjVxlq5gNsiHqIEVA6wWPpong7PvTQjU
jW125YVbtDCLzCVpSiJkrbOl3AHD+5PK5W1vQHsgr+heLuV8d/42LQzyuTLNNHsc2q2cO2pUvurB
oK9kg3A7lX39hctYOsNsnNcx2s1KTSlsjWP60Y79cKOMIvqO5zq9pMRYOsdspPdBaZRdz60CiAJW
3SghgIinPlauktsoYv7FFlmXSGaTO2Vq5fuhkqsdFDL/wtdu4U0S01V9Guit2qpDHkNrC10dZk7m
egAgrPxSd37p8NPfPx1eZZbVBdBSx05doolMMLManNHMuLSLXHhR55I0uqNRluZt7lhmGjoVJc2y
tF6zNP1OLOqV68q5GM2MEoFMveQ10mqScqqTX49fbatyzo+DpZs0G82eO3TQur0CMpn9nmYdARma
dqmVuXTw2ce6AEBFElqS43GSynfJUIjCipL2utdnLjvL69oPTVXPHFfW11R05Q2oHWN71X2ZC83K
QUJzEXNwK6trAhH1Q5ReFLFNNfrffOHmKrMigI2cWyJzwnAIpFcPYhi54CFce/XJkBu1PEq+a8jr
xiV26rEyXTM/FLYw4ARpZMIdmkJESgSx3e0GB9ON2m26bgjL771FfuImpd7NhzKq0/CQdK5X3ng9
BjlHGkNfJykhovNqq8Jo3+U6ioJn2830mnjSyrTIvzMILut6WwH5oKtV+q03Nc19rDVDCn/InhE1
P+PU9KnkRXWR3BuUCAD5B6FJpAKwn27b5WUPka+ksw3w7X84O7flOHVuCz8RVQiJ0y3QR9ttx3Zi
JzdUnMRIIIQ4CAFPv0evq/zstLvKd6tSXtDoMDUljTm+Gj6i+Zy33ZYoOps9jmGXYm/jsVYoDNCB
e7DwNY0PTXh2njbTxMmNCw/oHIcMMH9UV7rzQqBcC45aJQbUQsRocRSrgpTUfutUS5I5N48fj5dL
L1hFYqD9UEMeabiqD61fZPHsN6DklrDz80X1yXDvrsIxUfAhcmgJe9yi9qcNUKv6jzZ8+h06+KTs
4y+5MGnXYqMB3km5wweMfCbfIRkFgrX/XEEDHLr+NyRrY7uxncMGG4QmeFa6Nq8VSKm/azbb73ND
m/dPfQNZNVQ9MYOBSpudA6lD0gBs5Edz87n0mpyHwN/rCstn7AZgUiyDM8tb3cPm5JiH4vXj335h
JJFVG424MZykh9/uw2qnj+UxbMBsjeIr3Xvp8asE1B+h64JZld55cTyBHxPDNWcqf8Ow4ErOcOkF
qwS0cwsaVLh2xklaCcAYVixqnR9B2T1/rn1WKxacH+NRhS6msgszEqDI5RalmGLf0KH+5MqyWrd4
IIC48YJ+F+JW77DA6wGb/Y5dCRXnkPCP6L9WVnZ1MY4jMKa7CJ5BKXTa5Q12OMumnTrvMFPR3hri
XrmWv/SuVW8D87RQEGswVtt4iRJaiBC3h07g3bbVAvwuKNL+DKc5O/38uHfOo/RfH7fqfauVJO5U
IF2Jmh+mMXYnhPjkiu+uul6DRVMuBRZlOg9dGhsSYN2Hxfznfvqq162LYnxf4MRLAWhz5GBaAhLU
u98+83R3razrS1VUOdg9O1/9ZyJL3R/Y5M5X+vnfze6ulXXhVLdL3SMVrXKYKxkVlbhPH65JEM9h
8/93qhuvFjePShOLc8SL6ujIpD4hiftBxfzNDKCyfq59ViGbdGQyEzbHOzjx0D8cBQV/AHeEl/bn
Hr8K2r5HVcmB8Nj5QTg6hypWJHVza/0rOo8Lsjf37Pny96qAyuQ8D2QEw+jODNWDUDN4vXkIu8PM
9o0Dh8b65ETh6G2DAQHmGAVzNx+54/vNlTFwoZeiVS8BK+MWFj4jAHxDnoj69B2827+AuHTnFN7X
TzVjtOqlgcuuICiG2sV+RFFHPoI+VnTqk520ilZdSJH9lsiL7QyP3RQm4zgFhT2WlttP/Xy47/xP
JwUuXbCdQv6R07NvIbDTEY55Jtj0ZZ97wSpCLa7pUNntqR2lBCaWky0twyEVDGavTJN/r65uvApS
gHaCeAu/rV1fiNd+qPZ8MS8oKfn1qd+/lgOC7zwPsVnUTndgq08FfV/A3rry2y8EqbUcsGgX0vcV
GDmjy7YSdoqe138q6XDXWjqQkbHtRsvsxNwst4VLpjPtu3xmEfeujJ0LLb8W0vUlUw1TpN5hAT+F
4JHmgbfjYCV8ruVXY7+A4TULugYzq3TYngIstZdaf+4UwV3r52wVwJ62ovWONaCOzWzpnpuSjXtg
5cGa+/gLLjXQauyzGICDQLk1siZgXABMhQu699TOyydjz2rod1oVBajVaCHG7W00wNYY65D38Klf
v9bTxSCojJZg9S8pRxFxDIrGcuBDyebMwpwwfP/4NRfmwFpbB8OkPApogRAXnDFgk4oj+No6gItf
iUAXemEtr6sd0bdjLOqdJ82jbEhmBvexIPnm499Pzr35j1wgXK0A8CoZIhfWpKjm7rPIifdEjQ8t
A+4TJBgY+m0bn93BwO7dbdoE9cRX3nvps87//temS4El7VTQUm5guUn2tAI+a5wd/QT/bfW5Cb7W
2kkBWJnr9XIHy0i9JT1ACbqmoDEK0FU/br1LX7Ga5HpxajevldyNi/zVtPLGc6D2nWEt/rnnr9Y3
GMKr2cz44Uj6I6CjrNY/YMHY3S8yhgPx516ymuewRspz2NPI3dKFb76sDg3nT7qcr2RSl2bIapqz
0cVVOkpKURjdwAa0ayl/Ds1wTcnw7x2Ru5bXCa9XiufnLqBljtoD3QLBN7yWYOZtZOUEoEjW7MqI
Os+Jf8yVtdgO6CMzLUAhAP125rO4IjF1h5I9AmcsuO5cO1W50GJruV0MciTAVUj5iR3ImSEF7St8
dr22v1LucGHYBqs5H40210if8R08mDNSUXbfazDwFhgRfK7X12K7ORC4abAtbMhJMTXH0iXuyfPA
077yCWdbxn/2xbnx/gogAaMe6OoGwwpVDjXqSQHehisJvB9RqEL8EXxB3fQZ7t/dald2eYS6qjLi
zQvxUf2mZaHTOmTOYwhXVlx1zVAGAmrAY0e+6sYjdmu15W1q/HL6RWt2Njsvh+Ms+IiKPfiRAgTO
BahctWDLMycoVfrS5XwBadGFIPZUau4sYCY6vAdTnXZwH/byZryS1l3qwFXc8Zeg9c5l7ZsixzXa
CDTDrQ3Kem+ZW758KioEq9DDnZKOyzjC0770v/W5m2H8famc+Ur/XfqCVdDBZnauncBWO7r0Gqhd
dmiX4TVur22eLoWFVdSBHU9dLP0EmIBQ0kP90NwNm3iGFiNb6tZZjiFqtqNDHzvl59QSMN/63xFJ
2tgP2OhXOKR0gg2rrNwWbb0NAlyqDyiRurImXAhCa6s8jjNuQju43Le6EPAKdRCAvPmogUsILBCP
n+r+tVCQgLBsqs5Uu0Aa8QTNOruPeDH9nEriXDmVuzAE1ipAN4/DwtNtteknWgXAxE9D9N4zoPn2
Aiwi70okutRe59f/FSiglSjMGMD9phC4HdkafyJQuaFgQNRL5KXRePUC69KZwVoZWHCc2+SdrHZu
/Z5Hr5BJb4aFvuuSAsGsDxWJNtAAnYbu2gHaeWj9Y0FaKwSdSRMcSahqtyhnzwnP4MUDUKCbLuAI
TqTeeLLdTtFnB8UqJoQ0B6pKhgBhFG04HGLZ+9smiiFFCIpRulcG+KVxsQoNPp4dCLi0ZFNjNMzK
BUtb06gHiQz7St52YYX1V9EB1matEDOu0MLQH7aBIEUqHPfaxunC09fSwVHgwJQawnfBDNxZJ2Zw
qmTx/vHEvPTw6H+HsxtoImUo8zNw9OgClMSa4ErDX3r06sDp7FgKAgwevSwMJVPIyEm7+/hXX+hT
tso4Ztj6iR4us1klvJuOD/u4fejKz62GbDXDoaN0QwyZPNOlbY+oTyy3k3AeC1luP/frzw32VwjJ
/RCesdSJs8nAbDhSoMxSx/XBHOd/Pn7DpdDBVis6HHi73IcNzk6p7o8n2lfUJ55gqfClm+g2d4L7
aeRA2MzDn1pfG6cXIuPaMK8IwgKEKCN2ElT17djk05G0iI49LUiKG8noSqC/EKXWXnnOPOEute4E
bDfpTQeufT7mt5ZaAA1AW4j0LcbdkijzOdtKd22UB9xua3raxBlOMh27VefKFRg/Rkv2cWddmCdr
QSGHVLeVTMW4CA9uC9BVZ7/9/rlHr2b3zEFUqwskdnIwqKQ3CqFc+o8fP/xCP6x1hCMqJAAUbvKs
1uG33IapM75G/Y8aZxVUeY/jDLhNfU1Mc6mRVjN+gVtVD9a6wNlv4WaAH5r3vFPxNd3dhYBCV3M+
htybhZUfZxEDniUZCG+3ILC8mzFfnCs50KVPOP/7X9PeBED0hC2NUXO+gCD3hQCi/XFPXNBEwnD+
fx/NQIyEUVvBd2R26HhTV2VNf4bBBJEI9BPdkc8+VL0OrMzhu7tMbvzFDl3TbkIU5g4/+WI7thuQ
oHdX7houfepqZZ+clsAdZjhv17qhOFSjqsW2DKV20o+/+NILVou6EmIIIsLDzMSL4x8BtJinLVzU
UaX+8QsuJPxrlWE3AB025iC3mgaGmFU+Poi8PlV598d37da010o4LwTNtdAQKaNPNQVFyOiSI8dy
76qyUABrOvuahVcOjy+9ZBUGNFhzfT7gJSOYOIlTk5O3iMO8kJeY9FdWzUvvWK32jBu4sxgUA4AS
sgWs6gHElNcw8P/gMOXt4z650OlruWFTRZHr0nzYjB6vgXBx4GgzMXf7uaevQkARzZXLHAozGBTo
AqXVFScZ0uHbx0+/EGDWlngMR22UBC34U2fEkwhyaNKGmKQ8YtfKoC41zyoIiM6SBnfTZ3onr75q
4EeKJHCX8ErOdR4s/9gcrJWGoJ3ZdjAjXI87DFDTw53e9e88Ee2VZntVRC88vFY8eOlTVtMb5d90
oZHfb0RM6q0Pdh9wO1f9CS/M7bX9HbUeXWQ19Ju2KTY+8U+MQmod9+27IahXK+ffH/f5hfesFYjg
G8MwLgRVCcStRwEgdh3yG6nbe9bPT+eCoCvh/9J7VtPbr0zg0BY9Ywm573CFjGuoR2lBZQxVns3i
mlrkQq+sdYnOous2BypzU6CWKYtRz5ciyF/zXLswQ9airAWlJ7kYu34Tau9NSPYFVhfvDaCDH3fG
pR+/mt685nXTaGY2fszDxPEYtPtL3mw+fvqF6LdWZUlSQXPZYHvW5MbwDYh6M3xYTS3q7Rx4stuy
TnvXfOcv9fdqoucjzRkp8SkANvyClf4dzgtfR88HJHGMDnq6Vulw6aNWq7jmeTgMAd7j1DhUa317
mvQEqCaP9hG0VZ9rudVUr0oElmjxuk2kpw5Y8hELVNeOSTR4D32df+4C+L990l+5Vwyvh6H2/W4z
VgbYPh6ByumE8raYif3cLFzrtoBDDoKls92G4CwgQYHCr4WVt3XB720wvpEWxNOPW+xC96/Fqguv
2dLgpGsTx7JNKkcf6wqo0cIv7sNBvqt2vLKBv9D/a6M8Fc7hEILAtxHVyBPN/CIpF60SoG+7pJvc
K3Pnwsxcy1ZzxmRHygCvGVrg2YqK4B6kNFda678p+I91ay1YNWRectMVODmBpjiscNs5021VNDaF
QfCttagar5zpxWfTAeXMp1iwdgsD1C4hrb8d/Mn95Pg4f/5fQzCneJWBanzDAbEOaCRgZ6efipbc
aVgEAgL49ePhcak5V9EBVxa4GJjjeMscP4lH51cj1fPHj76QAqz98iriEfD12nDbBqZOWWsVoH1+
vs/72tyAS2q+QTHu7ao659uP33jpY1bRgUiIfhe42G2XfJJ+2pMztjkgUkVXAsOlF6yO7nQfGexV
dLyNeLRp+haUw08llH68lvTByq4dZjBWt6Pn7RYBLm7YZ59oFjx6teKD1CJyHrZolrPlV1SgNKlu
TXhlpJ6XxP83Y/D0c+D5a6TCfgdFJHPDsgnVAr6qblWnH9wgvDIj/9nkePw53Pz1eNeHzIrWNcvg
z7GdfO+eKfHl43b5r/7iXz/9/El/PduHaxbvqGIwQo/+eNL6v+Fdb44mz+PHph9fqS2/G92dgm6Z
dxMfzb5VQ/VYwSxpY2ruJtPcNAmRIElKyr7QOPAAQayu+Sf+M6Li089N8tfPU5q0pTRNiKsVVb7K
VuJecCELpPqkPTIYijx93A6X3rOKAcKpNItsHmxr7QAxzcysgGRF5c6+qBfL7wZkPtcOHzzvP33c
v1p9lSiEMyCNY9nKDe8nq6aUSCE9vWl8FFb1SSd9glEKLHXtpbzz4hCg+GqZsYtwNcuBpYUfBKga
jdQBr7eaFGVVJ3KpANbi+ezkPym1kGZik18OAGB2hQWzvhOCkpuYg1d1GvvckuAwwfehharOt1p+
ZSguap4bcqYkjx5QRvArcuFLSsvabXU6kqGd9HZeNAmLbG5HC2QdixtsNHLROMkURuWRVnRIoQfQ
X/0QgCwpl+571yzsHbgCVHiHYFmHN3DorvOkxFZ3Acp+Is0RdmT8qG3g3s0qHlCKOosJm746rp1+
p/yciR82Ito5KlWywgBa3okjJFjBziomd8bl3b3Xz7hNrASKUJaIV4BW1BSOtU0411uc7poiLSdb
bH1nAcGSiYPk8fLKoQx/UQCXRlOxlYE6NFHnn6dYDHAsKORTlue0ToMSvObIuKkM2IZ6sTjA+Grc
Rar3tpClZpX2f+tuvuWoEEpJON1R2279Bhr0fLS7eZS71ovbzB07koooTHu3PBOm5SMPvLRrf3v9
TdnYNmmmPmUwTwYD7gbOsKAibOOW7/pWHqf5Ec42qSIlygtu6gYrLhypeZUIA0NL22DlMrDurn6A
ar6rPLdPTW+Svn8rsObUINJClHnfV9Pb5PzqSfkbOIc36ryh6Otuab3TFOlEVyqdrbsdJNoKxmEG
miT9Yxx/Y0cZTI/We+rm7gg/paQD71V4aDHdJcH8tY91xpf+Nhq/2YKf0OZ3qCI4+FP95sajj+gw
YRjPIvHF8oByhhagW6AOBwg2JtmIR+h84fCVB81+ilGIPDljfyLDwNKI5s2Je0W+gwCbyiSoZHdg
2qdzhrGJGuYChGQHh5DdMMdo+F5n89LGJzStm1isevgGXM82DftFZ+/Qq+mpLE2QdNY/1p28zWeW
hiU9jVxu3Tm68/LxezcWX0s+/qGBL2GZrTNUDFaox7UoynX4izcXz2boH/wFQ65taRLhkmyjJH9r
Fv8nUc4Li9lbv8R3MhRpM9sb404Zd7yvlgbwfq7n1HU5eMAtf41gmIOS6KzyhpMUFcZFPf5ybNkD
tR5vmGiz3DzVUYH8cVto+D6NPmrbZ7p3Rf+tiskTFTRjugOQvNGPdIGRbTzd+d4LCcItWA6bqfRv
lRfiIonFX0cr72JXPhZAkszldCvDaOPrEZSNNnPqChcOBxrEW4eQk+S1hsN2f+phP8T7Liu4e2jc
cg9Di40w0d6SaQe3kpuCq6QtyU1bDPeoHCmyRjQbwwvg60EKrsR3TLdkkfl9Ucwvudtn4OgBB/+9
WsIzj3zrBGECPV06Y71HGOSQvCn8dxnHJwFrOTcaE6LuWdPshwWYxEpvoON8ML2zNYE+FRhSQqsN
oD8bC1AF6eMy64y8L0S3N/JPGPzyaPUNdTM7JSJUqSFrrPyjl/dp0LEXT3DsaDlwvwcdiycv8g6u
Bu2mwLYKUISdx7oyQ6XirUfdbQWeUNIK9GnUWXnbW58nxovegKrdRmPzQA0qDvVI32CVjUO26M3T
+rScWRrTCA6zup1jse0AKEhqV9lzxHgGFetB2WVf5N5TPWEp5TOKEFGbinTei4sNc8MHrEbwhLE+
TRrq621g3HwfcpBE4wC1GrqvASOQCwaFyUbsnbMpGEVSDPCXMw5j35cqV0/gt8U6UcO05BtjPPVs
Stw3JZDShA+DF7GncppicOytMk+KiDlreYPurzqZDgJF4nP+259BdQeKfQhS/K1pnsZ6dh4YAW48
EW0DDWnpEMzr2u1RHc+jKtwJRvkLq4ETST0/bgAt4DJsk8BH43yLLVinCYoS4CMuShbWqKjXOWDm
dDDPbBzVtzou4HFLGEJqtsBOrUlGrutN0LtCphGj03BjxTw/5LDGpZs5h57o6DeB/BnhUvw1CnHK
1nQdPTE2OHfe1LA0txIp1NhOhdr2k+mcTU1ipDP+Qqpd7fjDT+pASx3OTHyHja9XpJD6N6+N4uZc
9c9SPi7qNrciSue6Vgfu4YmZN0kXiHfZGj+rczicHoJyHuNbXeek+hM4fm8eSVmzp6mIoUPxpCNp
MmhH/+wnPv3Mc099i6rBRZjQ7DDh3vQOhn7ztNFY9f/MwDCTrO11fIcip9eqjp2bIQSRbzP0rY8p
NjqxyWQfoX4UWix6ZKTxt/lgVLct5RAjlhvvm/Ci8vuS8wbTRmLBfBr6vjkMIRFP3eK7v4oCBhQg
PvGJ3o513L4XdU/dDZBQ5jtKIqc/oi67LLdFlS1S0UPnBOxUicn7Tb2RafQjbfYFceeTQC/+qCBb
gm3c0J1GcER/5a4d2MOiZLzrsTA91CxoH+HZoZ7mum33zMQd5iDA1CodmgBnfPnUufu8maLDwguS
jKyOXgQehVkadsgbWL987aG7KI+RF4SHtmxFBi7Oj46wXm2qiYrgsYk78f0MhPQSF+eivwbHM9ve
xL13GHrwHO4NnIanTI5YiAHIbjC/WKywMM1M3gdT028cUMy+cOvb1zoi01fWu+FzM5D6iBsAfyuU
sjs9cLGFA7e3j/1wPiFgjj+D0el6oChsmVXDEO1Zgd80z9CvnYHIKXYmzhd/RknGHJQQ9IZoRcQP
x5lTLHPj124iqsyacvZHXAWFMb1d+Fj7qRga+T4tbf3gl/0Mb/SR3yhrw9eQFnXqcE5SyCxpan2i
8JYWKxh2gDwCLbQCyF3+CTjuZhDvIgUyzs62bdedRMTIlC6qQ+gFYJzqR7iETE6KMtL2zUxj5NIE
uWP02iExf5Eid/ldC1hxgfJisN3eFHypRQYiIQnTyC3IeKgm4fmbSSHByZNpAVhkP6Eye94A5m6c
ZBkn/eBD/9snZAqnfk4DH05hW9ik47aVV25RJKHmNn+XGKjWSVy5yLaA72RoRgOKusaR5EEyO5hu
oz24sdTSQoQVcwSIBwHLsTqtggqLWBzVqRKqr7sUoDunH9NWO9yAYg5aOBJeRR9FWXo/JAWYHS5B
6VC0To4NZ5s/gWs1jolP8wCxz4b18zR5hUICGBVFeyhyKHSXgPtIYHJHkE3oz4OTukix5Q1VtNOZ
QRR8VF2Ri1tbVn4aT8vUbet50nMKxLDr/ETCY+Y7ty5ibxdHfuiVKSp0FLuNQhubP8YAYfhkKwcF
GJb0Q3xUniUdg7QIFspLOnp1LG6ENFX4pWGA9jaJbgbT39rRm+8QY0CZ94Bplxsraic+tsb6TgbU
I3UfbcstnMzQ2N81jhIj5Ije6AK1NtCvAAeUY1pUANiD616XP4vpvJWzoRfFO1a3qkkEPLOWxFWe
enErpBbZxHOwpWs5LX7WMySMtYtEHvJMJeJTDM+6OVO59pe7sgNv62Es2WQ2bAYUexMBFjihzadi
2lR1NIcZt7Sr9iqHx282N0r8QRmKKfe6JmX7gr6Z4R0DuKNJqeCuSXNM+DF1WwsjtcLtkWARKCSh
owUFssId5xjkW9R/hn2KWtaG3jBviOReofDEZMCzLewE0GL4JnuF4KPnkjcbpQOnTkaNIvqttePo
H53e4ujLd5uBZXCvjMp93zWmzfyWT0EiPII29BhffjhwQJNJOS083/iLN7wXlpIYZB0/kL+WhosX
TCy/yVo4a99HPS0XHD/bXqWwlKm9ZEQJlTqYwYRuGtlY6hSMv5BvUfzbzHeoyOmjFP+rw34NFVM6
RdEGdt6adeNXQCkRunPYFL0tmk3vQ0SXl04QOaQmLmHEh46J1B6QpzlMw7l04MBQecsJJR/FdkDt
eJ/pMQqjbcm15NlytjdIMDaI2cWFY4KsqavcvaEolvcT1HvhbwpAJcTBgftSt5liPbeZmSJAZvBE
W20pcCSQQvaYeORYtF1Jf/v+gI2Nj6vVH3ktLHYFFXV+l0FL550O6tHZMwFa4x64hOlLLoJKZ1J6
ojpb6ntuEtYewlsRlHmdeYFo2T2xVX4izegcofVafsWSwPLBwitghPFDnEJmiPwOhviRPRaRZd62
HUjuJ/BRpa+IF0W9zb1Awr9YRuOpaYfw54y0SCUcncmzieTsjwonuZwKoVuzBznee+4Aiog2gjBg
uuwkh/GEJWjJExU3wZTNxDRB6iDNyPe8rwuI2ogJvXQuxvBt6arIR+k2b0NUWsd9lUToRW/PqYNE
q4BHwHhbemVIbkZaYcROklV6u3QEk7ORUd7cGz/GcFBj0U5ZkTtesyEUMs2to2c3woYIz8YOooF0
ulwQ0uGllrewZh4rL09wBRLPJz65XZ+i1JAtm7kPhgWraS37R7i+j0taLe5YQJrpevWWFjQnWQhB
V5iEjrO8iKqP8wxr6QBFP4vIt/OofEBhErzWS6fW5IjztODnOdX0EiTkbEh64eZmjxAH8TLncanT
OKo0JN3MI16CyqOgSpbcJ/mumjsd7sI+hkrAWjRc4pezeetl3Q/ZYGH9mQ29gi9GT2tI8QOJpOtY
lbx3M4blx2RhwLvhFlOXDsfCoIQPgkgXcDwfq9JrGE1cpQwbSuxcvTh/aAbu8qM6m60mYQ7lZNor
1r8vnckDnGOE+i7qcoLsc+oxZGXAJ5jUhriwSt2QzXB8L1T8Zugwq4RhD1cfqrxQ4WbBfJcpK0X4
ACro8G2ezsXhjjTqxTra/1LN0EFxxymHpCXWD3F8Urg4+4FRenBQAlkStr5gNSHWRKR4xomfFBC6
VQukB7QIFnEXOsrpkxlA+i7H8dAQTiohiz7HARvkYqmSMpfnKG3NSP1vQGd2OEYBM7yqHkvX9AQ0
Z31eO43TDq7Z+uib4afrDF45JYNlbXVjp77gMpkAg473cA3B4e4Ee4bi5GNhlo9xYWxwZ5F/9196
ieB5GIfFxjtTw886a62Xz7cUtO0HWNkW/XOjdY6blhk39xS2MsjyfnHB6uBmGZvIPeHcqcu3ijle
e2wLw2SEvbocbJnYiUbsVy8KIe8JhWPGYYIqtbtrbDAIlNkDrIrtUjwnre1iciA07od7v28d9dMT
UyRvA0l7HG0pXkv+W9uua24NZCMS5QFzsXzLHVIOX2RV+/yEys+SHuA+FMg703mgXm8q48oAxSwO
zf8sAAVN2NR2o3kbgeMWyEEjwsojL4dZ7zWUQ16RoGJhdDe9hlNMMmJkeE8KSciRejVtD7glH707
VwvAtNOOOBVSPNRL2KytQzihAbFi/+BcosayCxLpoJMahfIUi7fw5K/Kqxv7hekI6NciEpI8+bif
cd9dFEB4B99hOAQYOkzHtyKCpLtMwqqpxNsInbqDDIq21WTTvg1ZdyDO6C5vML/mwyHXfPDuTecC
2ItMIb4Lm0EdelyzjLfYIwT8Bx2bIH9xO58OL+40Q8KN+OsYNLqlxYIDNb1o+NUmPCBL5yatUk59
H4XDMv12gMCkEOUQharRLI+V8GUa2sIENyJX3vxWdaEujgONUKGCE16rYngC8braKimK6I8/mJw8
YwudT9sRufb44BIncp7d3ovyY1vLsruLhV8tGTw8J/0onclvJH6XBTwm6QPUnER35YKl1Ca2CyMc
b8elsThR6mMsdgjujnsY8t6tJW5n3Shokghp3IjjFFAEsemgOBdl+8K3gdpPUFizLODcqTLlRjp/
k4G2OOigk1u3J81b7sUJWCKThlo0GBDWIKvS5MYngo33RLkwl180j+LnSXtwXItIxYdnhzYRhl3o
OhBkioCXcDf26YJTU4T/5UbLpnEmHO35ncRdYlGV+AOf9d3dIDr8lrMCtiruWiCd9TMyU6/QCSsR
Q48w2ysHSDTUORIUHQ5DgxS0zYBuOjf3dArgialeygoCkfpWmbybY5y0YOB905ho9FtXdjPFiZ6L
1ZumoaSN+wIbsVnSrBhCHyExDEaJEhzX1TjVdMauHnfVhNnw3Xc7O269sJIkRSrXT0enKYYS6VBh
bmPky3ZIKFH1eIykjUST1kGNS2ULKd6Q0YgQs3f6efFvcP8c+l9dGmvjJkbmZHyEN3I51Knt4Vdy
y5z2DF/ENXswv1QWqbZN61yWuKamMzD2O6SHDNKUAbdg960X5PSO0yK2D8Qr5xJqJb/nEmofCr+3
PhmVroptjOwn3KHIrBiQosh+KLd+rUSpsFYRgZOOqKmV3+BUu+rs7ainuEiQUlOxcUvSuviwYYg3
KHczdWLPhxjAIgS93vhTPOi9ZNLB+SpthwJJkoaZBz+fi4499neJVzTC+yLsovubcQhcdoT5hFlw
UKBaZBGqiutsyH1BjxAk0m6DY4Xud778H3fn0SQ3kqbpv9LW50ENHO5Qa9NzAEJmRIpgCiZ5gVEk
obV0/Pp9gl3dXcUpsTNme9i1bmMZmRka4e7fK0vp3XBELc07yp/6YZev9ZKxj5NZfBM1a9JuYgtN
46PorVh+1qVteCHHMMM6NGmTqnNjpItBu4i29NHy7RyQJBWZf9/KUQK1DcZob6WU8Ua0Qh5INRvy
3crXgIB7uG2o51I0ySFO7akNbctMHKx4fZ7e1qY9vCC4YK6MMhCPTZn0rbPT8NXRtoznmm97OTJX
IrlSc2BkTrleIurBxZY2bw/KAgSj3Y46kv4T1tSxOLqrmaRfh1WBN+QKT24Q8RUdPphYS6xdndnR
8C53GQKeXSGc9TERqy128cTgfKQKDTkGdoyGvpNKyZKTvRqQ2ZuLA5hKjoXBLt/5Zij7SQ8vgE7r
eIevTYpNUplptHNUMZ1Lb1n6oyQKqT+keCnLe4Cu7r5OdZxvi8UW/q6PyX7bscEZ/UZNJLVQTL56
Ztj3HIWTYK4Lf964nWdOX6uxcfItjPBVlgKPMjDCeXb3DSAqz3YcYoYlwOgmq1M0sPgdksqdxW2d
GZ75stSG777kdu4fVT2CkwKqxVvXjVGzLFrG6hyzjURh3lWpu8mW2sYit3RrBj5Ay9kBcsioAvK7
yuquSx2Ymak2HNbrblzAEVkz3jszoeMv3szi+EoAJsNrULteQs4G01O+abTEc5n4hXotUvb4bURA
1LuRlBHOG34xzRc05nn9Yrqp/cLQwgyyJANYph/Jwrqb2zKOvtEFtETPnh9Pn7qUWIrtuMRzuR/h
ma76d9iV07C4Drj05HjxORo5Zp9y2/N6jglRXT0vTgnOoawytp6dOdaNCvxcR8oOilQa46c80V59
SEWTR9jQzWQ+KFD9b6PUkjVPrHkfBVj3lw4KBYVqF6CsKe5HP+luR27L3lFIjYaDWvKHuXLA7gsy
5d7FXQnVMkXjsdKDe0d6zHixxDjLizVbUAKWPXlgoU5n5zd4Y9cW2MWVb72frHtPj/65JHDho8Ow
vLOnRe9UAmhH7iewsJUA1Q5+D3UgiKpqbZT6yp/7M8wBWSu6y289HFo7h3/bDM7qbZpeY0+eCxor
V4mCrco6uZ9L6YNSiuVSoy/4MCrpojwwKm6IfuguKfwC4Hgsn6pI46rA2/qm4iW5sRoopyZaP0SL
nrZUWVVz4DR+9CZHL/2YLk6+M9x2CEGF1p2RpNbZSYBZgpWd9zb3fDnADZW23BGPNJ0MZcpjVVmk
MulWUX+H0TWMfT/6xMdpfMwiv4xAaeggnivSpRdrRTCTNKL7ZicVDcv2OlbP5jiU93XRLXvTdRip
klqVy86wuiljY4gbK4y9GsZNxVS0InNWeuu7tnmDRts+mtaUHqxUNvvEaQssjnb52rTrvEtnv91m
KXcTZLh7U9BhJTPIrGU9Grr08hAI2ST5M87vyr4Yzr5VZ4esGoFaSO5rt3Mt243i5BIHYlyp4W5K
xoGx6417u8nNWxP/wBn4U2y1dQXJhlU8qqFMt2wr3qm0hADwyqT/NSsdBle71eZOiDLa0eXiPLpr
mt7njUOMpGW5m1IuuRuoYV5vOlcs27Qo/C3VeRX5m7Etw6GqnCwwW0lubz2QlUQplc7JQfClom2j
z/a6LnGkTVw7n/t4wFCYAsf5jGmBT0jito4tQMFo8d4xJNuvSRan/oYloShC31HiwTYSzwvE1Lhf
UoO0MKjnialOF0URdPniBcwTFW1P/pRscsRDj4PfmRP+Cav+ZEhD38IfRB/9bLGP2eo1DyWpaeO2
JTRxk7cDp7iM8vrFMcxbStqqb1Z85bJqPuelmdk1PQ7OjJ22nI5g/BaKqhkoAtZWEnEfNGO8Akk1
pLeTRlSMd2zelDoKz4oPmRjcJ1WY1kmWaY/fuoh16IrJE9eCTHDIKreRsxYYE3E+2vNmoqPp3CWu
+1F7urmNMmi0JC/dG8vQog4iDunnCJHfVpNgdhOvpCSTWAoHWxBCFuZ1Gt9Olis+AMkzdHa1G3/1
ijgLfWnqzcDUcTI80T94TCyviaqJtzfIeJCYcFJZ6I2Tiau5CbRPBSVR/eecIsQp0FXP0UVJIvAN
002eM6OWd03q5W3QJc50jlwX6r+tJrgFtvxLJIXxaMrZ7XcgBzCnxPS30DnFPBzA3q5gq1VzlOnr
7rbnHHYYyny+mxxZX+bMTkGDYUmFRezR3KS3akBcP7IX7G2x2EgO0/VkrCvaJVBey+YqzIqUE3At
MyD8Quwyz86moKMrJSx1U556rxt3U7+8xj26YRMwhmmh8Y4O9uyHdY0/xXpakJgl5Hdnrb03Zrzx
+exNIWKEYTvC5+1JiBrDhv31nE0FtO9qvAw8zDZnUjFpjPq8cuh+XyMdClOMwPgJo3In7JXGVZwq
Qef1zoEYQ6hto6BE2Ex0vW8Lt9sVmGDvxmkuAVX66EbYi/y2RJVxhzX2etbtnPmzngfzZqwyE/re
M7d+vib7bpysayrL+KC9bLpzXN8C0ymVVwRmnVUbxzZFwOQpN71b1ufFrZ2XNoXfxpnTHYC//QMh
ot2DU63L0Tf8lFltLTkM+cNjnVAO28UTjNGaJvrNlf6489Gnh9qr5rBiOg3dkeYLW/q4zrvYOBhT
2wSm6wu2WDMBBNP1N1GPjx499bjoRb1LQOuf4kJ7QRuD6AYshBGkOWiq1cXvLDbanWnBpgerm4j0
DgCvpWXFzOrktiJKyn5g6+6aHRmmrz0zcaw3xOElw151ZcqLntYMg2+Qj4mK5ZaTlG0dF6A759U2
M73uY8fU452Zq8V4XQpD17shc6ZWwLVGS/yudoclupW0JzHfY6qNp+PEej8UGzhBbdIEWwNBbdYK
gSXAaazcuQzwe1eEP7t2nH/1Go6XHwmAnfS2s72elS+xNB+Rl6JcSMEm9p07AmBwaKcB9Mwgs6S3
vAeltV176lkVkoyINTjoencQJ28h5+9ZSZCkG70YCyf8dqrs9KDbKskujqHi7Bvt6fgQTafqaNsa
YKaKL0xNRS8Dobt64gpPCbSchrYVY5DEBL08I7UonH2EnGQ9Wtjw3VNC1kTG5t/3Mr+N3MjLnlZT
q+bNTca4fFP+VBdpIHy+Zd8qNcmSU/xMg8vOnzrH2izDakoaLCyaSuZWN3WGfmDKi4Pj+XZ3qLKs
yYkqBIrMwjplUa9DuqH79TAxyZSXZI3mZV/75lyhC7CS6NTFSZN8IFO3U19m5KyNAThd1NG7qk/R
gQVVVXiKESyZXeM6bOfulxIWYBkPHKX0gNTIJKn73lQLHBpIs7nUh54KgAYUr4jGj4a1DPkt12re
HlbKATTK9QYy0gZd9b/6jSQHt6wsrueS3oY4lLZdmS+t0Zfwf1ro0SAUoV7yT2BYLZsBzUak2bcu
yewHS7XtcBRs5M2zv3S0494UpmLg7IuxqY58ApS5bERmLLLGlVTX7VcC7PryZok4ZKaBwazUvpdF
VbpnuxbG+kKUpOhurXoZii0XBh9riFqUq9/z+Uu1qRWj1yYjYWC+ccwlU891J1iZgjy2C/Fm+muX
PvNNrKdHzGPXVvE4cuzuxiKSA/WBQ40XqLSnffeDMbF1fSQ4WJVP5Kpowcba1f344plA0+hXwDy3
hstV/SBqkoYvtkz7pgw44EcakMCshuKWkbY1TjX5VPpujf1Cn92lKVqy8byxGfrryErrjyzMMX6x
1qjqt1Vk5hUL/GRYDwqCpnYDOE/pnojW0c1ulmTR75KaqlnW5yZ3xtvWsWu7CDjnrgYHkyLK02PW
D47+Mk3gupzP3X4RT0Yf1+MhUbOLRBm+zVl39M/H0UGrygUGhXBfxTNRi36F7sRW+U2dyGWCEx6H
+dn3zKJsQsN3zLg6lv3MaTHNtT/cRKl0ZSBXm8iQhMmjuUDPNIChrVdGEpbPhpxoARbzrLK2Pd6w
3r4rRnP251s+OkR3uz4hbVztbDctlvdGqQkeCRIxyHrcAUZN4Bf16oj8Y5L0RYaOdor5bmY6iuN7
ztX9rBGaSIczjsrB/1wkYrWvna3frTHfVRuEhZETMUXdIHpJmoxsKqCn0bsvfB9Q/YiMroEsWGXm
dv0mnvzR1AFkuzdm29lVo/dEmklZgkp0asxfGgMl0wNYStdesi6LvDdAY396tPNU2s+J4Avy1Ogx
F+88kwGf73NCKNlnEtqjZUGjWfZAXARkLJ7cmLYzeKe5mZb4nCe555yFWtP2YjYj+ZlFvSTztij6
ooWWN83IDPOqGfuTTj2d3boW8pNLZDfz8l6PTZLB//YKinssPRjlfiCdoLRNd3paC8xh4VXAbZ+T
RK3mV09c/SoHoPrcheCPdIeoozBA5TxrbA6tTG21syjmnT/7/awyqCk/Uqc2yidEH43s7Xk6IlWJ
fRZhx7SjYKD5SQCdQkp3Ydf08RJ2BQMwAN6KnuwG4YUabzWlW1V8X2E1yc+93Y3eS9sBvgRqKXW9
bcdhmLdklFbVtsq1eUYPYb7LigSRjN8h/Nqkwlg+lsaA3miZQd+31czEFBlr/Chh3CkI0yVcsZ++
M2LWGhBYy5phcCrBMIh2sDpdMZKjAi7TZMaOKt/PXOdtMA4YGG9AwmRx0pYHbDNMrayBVCNr2Dh6
Rly4WI0BIF7Ets0WATj20Flgnnc+sL//0JTgE1Ooegoj4nsGKLcrz+QyOprqsMbUqxlSMOYYz9Yc
L5+bguvMCZMBnd2dAc+AlmadinqDPmqOAsNNmaes63VahBM1W2evTlbmi4LBnqLhzESC4lC9EJJp
mluMFpXzdSr82LwAdapkVyDoeu8XBHHcx4DKNfOt38wb1BsVWr9Oc1SkK8qyBupF0PfkQbnGpXiI
YuUst1VVDepYJWvKsAptB/bba0xgSvvz9BQL2XykObN+8GOf58RU48532epW3kHi40vvUJW6eThV
PJ39KtnR93nmtvY5d3g9ASNy77xLKmHoICrX3jwodhj4sbRnnomLeX5tDBUVt3kbifddwbAZxllv
tEFmRaN1LxisinPbJap6qE3pZntSKzqkGCVahbvIT2QUdn1aN19zGkkAkheCvQ51m+a4r9uWGQiu
uSn27hDbzoOxIC4N7dadUTbBLdXNprZpagmH0i6JluEAzyKc286jalzzAxR/mQHPNE4UFHM+kkJn
YAMKxioW6aaz24gJw1n1o/Lqtg5XV655GIH6OYHmKjWP2o/s95mrCHxLlAHkaeAMMHY2izm5ra2Y
Xiu3B3FKGsRGbuD0OsnzoC8z29qP9VLPjzkpmXHA5EnYvWLfNHYJRnn3YldeYuw5oPJ9TZcsmrZr
KtPP67oszRZUOzIDm3AF81AVQ7N+YdnKotBRvOJtNySgBIT2Cmsb55Ry30Z1z78bui0/OHro821k
870pzBJpBLJjEykkbCRaxaQf19CEi/G3bBuLu6FQY/zmRO2gbvnUcgaPLEu+qkLQ4YF2MG7DzLFz
K5y7SVchy1sEIFKC+oUM2F12o317dL8tc2udRidx2VeqFMYEKbZ2Lt7Earhp1WwlGw86ZjrZi7PE
m74GbtrWOlUnRQMU1Gper+yObX89c0vTqdHFWHnrhUW1ljNPGAT/6IrCWQKXeap/YuOxsk3SOYW6
bzp0SGHBqQi+u+QGJoKZXj6tPZNUWFrlHB/s2jA/e0Xdf2AvkGKnCrSaIWn5Y76VQ9ycxgXd76Ye
jKUIoW78ewR0pRHMYs3exsatyyBPGu0/8CVLv1L/x9jjOj3xveEAg8JcVHo0ESW+S9tAPfUmMjoQ
H/OdLIkoAJi1WzS3ojMp5y1mEt/Oo+VoE2cCy99WrdF0Pa8PQm3S1O8/suNk2Q4EWSGscwzra7JQ
2IgkdO6dbD8OQPEhAV9+cepodyHsaMbasInj0bC25TyvHe0ZujuRrjPVRxEb+nNXKY4BWrfMYozg
a3LPGl/EN7VI2NpmYZXuBpVCNnKwgqDnenGr5d5AK+iFpZGjk6NfeLr1GZmcctMlWbd+TNxcXagB
SN6ceAFoC1qMfGUoMHANn0a4Uu+aK0lN30LjGv7QcUKxRgVQ3D1NuW86NxHAO3TZWhphl/XuhBLG
k84j3k8oyFrqpKLMsfXWZvlgLOxLgeHXUa+D2En76Lw0fdu8LC3+UI/TsvTnrShBkxeGVlhf+O4B
qDsLbDZjKHsVcRCuArTkI77M2Rzr1t9Wi3KSD709anxY40wdMIVF+TQUYCsxgreIqkd3MsSmk0k+
6c2/kZLuQ1273h6FfBGyRayIYS0X/UpMd3c7tE+VpCbI1uN4GbRhbsskhbLuDXtLSw76eo466JGM
5mHWzUdz8YYdxMz4zswd/wSuO32YI8t/KGZT5IG5TqA4uZlv48YRu7a19AEhUHVZC/KVpx7tu+kK
M8gM3w4zTwPqDtAcaNWM84hA5eJ0gx0aPWKZNCuh7etmlLRwNFf8tlYHwKjmBRd68zhN5bRJ4tE9
tZxsZFDIIQLpBfwo5mUGC0+7F+RVIy1Cc0+foFMe5NREz2qN451nigo5sNLBxNQSDJ0N2lGr5GZ1
OWyIuKlfCtNv38dGvgStikUDv1Zr5LoSnLSWeVhMwggXD1zNtRMn7KO8QxO93K6YagJG4nUTAfg9
KIo5nlrUnGQ+ptHh37rVK5qoksUBCZuiCTmOYhm0XWuj7vQzVpY/trlYv2lIw0/zgz3M4eBd1lVf
bIddfMDVd/B31ou5tZxQba09h/RABRgy9/lmCqOTdfIO2Pq26ksTsiQRvP0nz+P3DFM/mMjsQk4L
nEixjeJX0+uCOjlN6Pj++EX+toHR9n8MXa6pe/Cj1HV3goVx6yA4pSK0TtF4Um4cJJBy79G6iqMn
2nHLMS8Pmgqv8UxkZR24yJEPQ47kiwnqz5/T9ZX9huPnx6xmClNoUNc4Af25s/pdMXgqeajZ0cFd
LWauAEB6tQ9Ew5MnPA2xO4ZIGhI/hASuxz95Z37H5fRjonm8rMOSGp27Y6akOzpNOHW5EWJvDlDq
gLLU8Y5//Bn8zgf8Y6551/a6V1I6uxVQz30kRjMrN6JEpnDI0xr69I8f5neccd4P7jVI9tYvZ8ve
QShYKIVEtW1hNv+HL+IH81nT2VNPIqW9m9wSxYIACojLwG3+rGTg996kH0xnQxu3ZRNH5BeBSQQ4
ZI6Rn90ROPtneXG/9/b8YDMbMH8idXTsnafaLR5QtNXYqv/kYvq9O/9hKYkWuFWbYX8XIxQIvG5i
hUyAbP9nn+wPK4SVNxLdLu+NtZZO4A7Ao/1aP/7xnf+mIRzV3DWg6ReuQqcT5Yzrn8smAbX92lfp
9XDmaCJYYQ3wvjQjpnEwq8Fu7v74IX/n3foxpzrxYsAyeqF2AMb2e9V2/V0moFz/+N6/d+X8xvLy
Y0q1m2npTDpWu9LzORX0fnVlLwX/e9McuV9UXfn8S6VE5ezTJnvKVrBgs4/i565Oo/aRA1Gy7XTx
dZlkgoRvcFewou/P7t+/LP8rfqsf/v48+v/8D/7+pW50l8ZQur/+638+1SX//4/rbf75Oz/8yv6t
vvtUvvU//tKvbsP9/vy4m0/Dp1/9ZVsN6aAv41un3731YzF8v3+e4fU3/09/+Je37/fypJu3v/31
09cyrTaAF136Zfjrzz86fv3bX12fSfoah/Lvv3yMn3/h+iL+9td9/ek3b/H2qR+4A/WT5V+ZAGHj
2HH9a3zy/Pb9J/Inx5YKrshSpiWVZAuvakaiv/1V2D8hMHPYvV28nwh3WDj6evz+I/WT59m+INZH
YQ9w2Gf+8cx+9fn86/P6SzWWDzh0hp47vq5A/7qckLTyzEwHDxCMiSuk+cN33HKpprAZjbeZu26U
p5+iZt6O/nizFI0fItqdA2XWu9w3PvVZEwBZfeYAnyH1al5/8ab9/NR++VR+vUb+45nwVGxbmbxV
P3xli5iaNacwZ3IR+yxYVfxtWhuUhTMaqT9+JKTP//VV2x7ws+UracMVX3/+i+WBBdOSMgEFswRz
3OpOOrCVcvfFinSyajGyeEUpdzRr3Ag1yuNQqBskoNMtyof3FUL+PQLstwhRKl7IDzgdPKrcYbEd
32V7WtyDETuMSaUrNoyw9R6VwkGgx927VFEHDm1CN9//aAp5wCMlDkYunFNrzRtniGbaaBTTrNm7
jNeVt4mzxNlW3Xibeo59Z8F/53k3EjGQ4+nxmzt7mgeQEK2OnhpP2OpbROLzm4mX0KgsdSeEn6Cx
jLIjBIwHx10+loAad7PGblfEWHvHtip3GCc/CrMEc/AhUrM8GzfWMLwn1S95SFMHuWt8tBjrNjGS
/11RZPXF8731OM8A1Lke60shE++BbtPCyKYTzshLQ7XHpdTs3FVCHqy7qBfBsBt0mfO18dLk2dfn
iQk9EkypaS/kJqo4KVaNEZ+WkqPL2BgH3l55mCsgo8gaqxCfZH1kriLpsnLlJhECqUa3qN1iGeZm
MYT7bnIUx3MyU31Z3Winfa4HH0df3V107eRH01H73gBQUfZMO8/1j8WyEVpd/3BmPwmbqDb3wD2j
6+Z3jQWXrBcev8+S5LgALwJ6+vM+RkizK4cGZGYuMbxkAtZ0BuLxKADcYvmwNh762g3UOMpeis4T
4dUbPIzdPT2eR0TG48mIDXcPPD68A8/bwnfWvISmfsgXf8f4Jh4J6cFTN4HYIyBYjmbUj2GXz9bW
B9854+1/zuuODoY+XrlEbb1tkIa6vXN04wRxYIKfg7FLFO2r4VbnSjtPNCS6rP5YBPzGeFqq6tAX
6YXoom94pbAGdtU2M3S8m8sL1HR00yziZjKzT/6oRTi16oIk5pg3OI6v+pfNshRnFaPo1VN/Wjdm
VRxUZGIySZvX6UosrTwSIMmFV0/MVxR5qDiLc3WCgqaxu4i22UKzE7OmV8efGf7PQkK7uaVE6vNS
O+bnNg8r5AoQpxBfZuUem7h+6ZtuixetP7YSM/IsMbY5xTFCnbMzcJoFVZt+9qa3QixfSguC3Wfc
i1yc5RFS3koHaNZ3lVTPhu5fU39EabiofINI8ghBdsYee+uDiS2Te0cF7QMmpq8pqGHR+3hY8ybk
2Pg5a+BBbMPfTlGl93lsXSAqtoNT3WGe36TY3FH+f7q+W98fAHUzwIpf0rrZVAcIbDO/8sNPdikv
nra/VIa4jRcrQAnzYor4G9P8kynkxR6zb2TJI8rtH9ocEgEFAaG0ZnVeJy7Kzs3er54O6wSxvKMM
vCoOj0HX3nxBRpcEKvk01vQyV6p7terQrfxvVrNLUBDxm/HndEY4DQhIRgoIxFQT0W7fLIb3ZCbH
xnVvvet1ZEzuU2ODtkzRA+rLi7ZjP7BqhJ199d4w3oscnbh8zlqLsrQCbMiNnq5LOFTIl/rrYpsX
cJQH9ya5iUz00wNxFEOt34+ee7xuKVbbkVOK2WKqzY1pIZsjVvDKKn+bIu9Ocj3kfnqe/OiYxryJ
EW7bUntpKEb/RX2sNSrXOHryDOfOiXjTWoXCwk+gosBBWwTagaE13nOFfdwY8zlwr4qcxdZY8Ewn
u9h1H+H4Qi6KixmfPUaQ/Yrd6mGcdyWL753bRO290AQyYAK7Na7GXDQ+7WAjIXgTvn3vxPKSI2HP
lofY816mxdz1nf8UZSZWZxvwxd81ccuGmqbfBGRRAMpODMTiLUFh21sljEsVOWDYzcNVtl6VziFS
zWn1KhmkmP2CUXlciO4CtXgSwrQRn4kLeQB2rGHkk/7VuzL9oO/XN2sYud8VYwsO1JvrOyLH+GGJ
p4+VY+RbwypfPVmFssg/a+zDQe+pS+864DdT/mGIyzNP/cbsHGxL4w2c0fuoWguWN4Dp9HNvrntK
uDseBd0zrqLuNcfJFosnQiT4aCTshGx2berguhqPZTUxEDsfDdN4G5f2cyTUUzMiy/EgBBCTonar
rIfJnR7AmlHbwrXxwXBx8R2/Sczy0pn+01Tweiq3PBNRsXJ0Rzg2G9t8iLZDx0+mqn75v3KOvU2/
QM7W34YfD7K/Ovv+P3TaFaYADL/G+f7+cXfzViTpLw+8/7rRzyde9ycpfUICHQ8a6vrff554neux
VhKfI3xLeuyb/zzxWh7HWiQmviN8oTiRcjz8+cTLj67nYx+cVXJpS9v675x4re8ZXb888tLlxKla
KeFIQvXhmH99+EsrG7ehjxwOBvfkT2v9kPmfZjPN9/0aNbcKz6ndPeI0SYJVXGVkKSL5aPT9kISK
Hk/A/DQtyAK6NjV2nYGpHefNfFeRPgRmXHX7KEsfNLYlrtKxf6aB8W1u3P5ZpN2TN5chUVTxQ58R
bu3kEArG+M7quuWcYFQT3oLL7oInIdpUhWNjQC1um6I6p2U17FYKLo4dxwbiUe5LuWqUHYgCwHAz
CozupxLZrmhn945j4LZHX9ZROMRTcAgm1HJj1FHYEhezQS/Iat3bn9dR9XdcD8+DFuvnqxgXQXkr
+vezW7R79hKJ5WnZpVsr62tKd5a7JSZfNuk/WEwnZ8uV+zxtiUDhRIpe8FTJaud543v4mQbpHvKd
1CO6Hk2VnZCEY3VfKuywcYKj3cGJQfQvNsnyQ+Y4rxz0ZIjxuA6OWN7mbY8asBViMzfD2azIazCn
jleQIDytl1c3f5qIwlkamJ7FiT8xxiTHUVo69GtyUD6ruljB1boRfQlZRxN6p6BA0RT0cVZusxJL
S+xDt0FB40op13CO7tMob/dWbgS4izguGIk8YZ7aUhvsAcXP7KNjmpzy1XF2vXe/JHI4TeX8OCTr
Sdqdf0+RdIsewB9PdNhh5ExZkLE83dC8gXxutMo9/nm58yQqUoDkYR9VI8ugi3cD2iI/Z+YyngWR
HFFvrHusgB6hH0uzF4NpBWh6TNxClgp4Eu1NH8cPaJRfzNR+QmVMwmys+l3s38OMvsWAo7eJN5u3
VkJaDez90S1XvKnJemPJzrnRWCo2FEUOO89J3y+ifcQccfGLLHrvz3waRRUmSK2e2joP+ES6G70u
SLc7Kwv4ZvWnARnioTSvKo45O42rqA7dRPmLrgcsmGO+6WijPrfe+E7KYX4Ys+R5mBN/h5KVgqi0
tW6Rf+zjalYbnWjnBJXAya2ILllDNo3W3e2CMOPviX0/QwS/Gn3/CTv8D6CJ//+WdCTYf7ieH9Ly
05fkU/GXh+7T17c++dXS/vcb/7yu+z+ZyNYli6elPBN44p/ruv2T7SuyBP4BSvCTn5EMKX+ybBvA
Qrr/WtGl+ZN0XcRp0hFY3y3qkf4bGMb3QOhfLejchal4qgLOjOfxA3JAToQ7172O9mkXc/5E0i0x
3FCYPmzKuuzviSCCFkYEeBU2WkL2y51Ev/UKazx/i0qc6FVSFSen87pnZi/jRB0pp6rRiJIzXG3F
OTKDtHZkQmnbMOCxQke45u9QfETJrUx6iajBdZRzzFrkWQK1VBfOk0Q0Myoj//iL3fY3cJLvuci/
fLmC/CnQCJTlrulb/6W5dkbxBDUpPXpfCdK1VeZ8+YWQNB/c/P7q6v9gWxQddDkqEsy5jXFhXhw+
UAY9e9tCEYCv02wVQUwqyRfVGfBbo2+iFcgcDMiYiBKE70mcfQ8nQvrN5OzdpHaNO6cnXenPUsud
71G5v35ZoE9cDqTm8RHK74TWLzAZbQzK9HKUHXSgjGG82O1ZOZO30V5bf5gqEX0YyPc5+WQ33qIS
waxgRB2NbXSmHwujUSJUhIbHgYMA4JXf775ZiLwfZxSLD9fwNwhdVeeHLhNTMK7kr/R17QT/m7oz
2ZEcybLsFzHBWcitzrOa22y+IdzM3DgPwklI+fo6GonK9vTIjkAV0IveBRAwV1UOIk/eu/fc3Kng
mQHPX2CLLbeTnxlXlSFgC9E7rLzBpQqdEnlCkyqXCDIiqFnxmLylaWJPi2x0c/5dhd0z9LwMl0bS
XQMEuc8+jpbPeTTHjWI9fecMMlz8vE+3JsmFGw2RdGcD7Hlmk4r2gG/ca6674GT0fbWTTWlQBY9K
r8KwJ9FGhxo/EkLtBeqF9L60evQ1iqkX6GwpH5OU1tQiL0qPZx9E0GgHwREfZM6Jp9H7wskHDMka
oV8XG+VDb3tMiW2f07cEFvMVGzVR8pmRX2grOBNYMdt7HiZ/3Jv53Hwh8EhXRiqdb7DdRoyIyKE0
hopnlC/uG38sri4u12uQe+PB1KW1c+tMbcw2n+9DyTFX0PNEo9tN+K2hv31L+zG5m1SZX0aARHKR
FFa6TdD5rhpn0KupiZt7jD4JB0ENoAxk0kcZGd5jLc0WgpZonKtTjTNCatPYENrBDLjsQvRcbsN/
ahqsWxAW0xH+tn+y/RrdbVXMd8Kbb50nEZD24foS0Yo7wx6odcExz7MOyG3TO1M2zbidrHjeUT76
RxzVxh7w47yvcdm/OolvrIo68IdFw8KxSZIEH6Xvz+k6YaE7VKSDv4a4jsKlyi3cBDKOxXqM2+7a
CAeXp4uJOKH3EPjoQrsyhLzYqS8Pd3q1SgoTf0Bru9NBRWF99QIl+WzX/eblXUxFIK2Hikm22k1p
VOz9wddYgHKWpUVSo7pcuCSmXVBdpcZO2NA5ljUArIZu0Vx9s9NxeEsari2M8tojja5woxU8NbcH
V4aE7ziw9MWLsO+nHaYZMBJVEwfviJ+BCxTT6KO4Q8uMls71gZz0pdyVfWVC4csRoyNvkTtkz1ot
Qx0ANURGPW66voIfhyiwO7ChQyjMTT88UMvQlct9hVg5R1CF1cvk6Bthk12LjpjYybYthuLGtA9D
3sR8xLcXdkV9MGvh3nlohJc+2Op9xdx0WnSiss4RHvud09f9OYtL+yVBcNVs2y7pNsOQWl/SDfu7
CfblR5oZ6qpRTD0bQ9Y/2HwLfzkOxXTPamJMq9J00ytnFBUseMWdC8ABRM+GzM8pWwwvoGv77YIN
ybvD+ADTEFvQBQY806sGSMm72WTRFqSNPM7CEq+5Y4ISilVDz4HGwBr7qg1dqYkV3iAfzVsYoBJp
Os9BcVjqRz06zkb4k/tQZrV/hxTSQ3GABATwhcb8YLbFns6H2S4b4o9WdRx754h5/y60oc93AZa9
Ipyy7uyT/br2R4XFH0DX2h4BxlR54heL3G6jGDaq4V7jssx36YT/YeH7MceXGB7lyyxSbxsWgG3x
rdvOQfhNfoS6Euz7IGjvRGEY2EOtvlyDRtN3aWyYb+x42UOgM3UYZzs+JuQWQzVzA4wqiHKfiqh2
yaLIejS9bdm/9/hHX8vetNZ9k08ruoM+PA0AJqj3YGszlD1CiU1i9Iposu1ZttcIa/umc2wbJ19t
T+d5roaDijPxbU6deNkrZ16SfqEuunK1xJiOr28V1vFIituUbzzHNl9rBMGHmlPcps+dmaaVggRT
6Ww4YU+T68AJ2BVGU6+YDTqrQYbtDs0vs09sVuVatF5wnFqLdWxIW1yE0B32yYxeyG4mOawst7Ff
ozacUZbF5YdiQ3jBgN7+zHvprDIZ9mvtc76AVO4BOhbNe5Z5/r73OWhmTIEWBo/2NUQ7CUVlThJc
x+MEpjL2Ik9vInic3wNpTY9mBOKuD4NkC/xT7Zvec7Zpb0Tn2g3Qwrdy2tHXs16x2A6PzFZvtnmV
tUvHAtrZ+xgXU98pmYkaJZG0YXnvghb6lqU5Ae99qCLOGMCW7n2Six61KLqjikUSr6WJ3Beuo3Iu
+M65k0lRtTNAOL96ycoc2AqXd5Oaqtg58NGKFbNdP10FkBFOjkim19GyK/LdG4TxacUpDEAOm1wR
7dUQZEcEvqxE0kf+ZGCAWpQoy7DvtPl+bLTaEvsqtl5amLtBYOtaRbmdrV2I7w8lC3G6bnGY7HKV
TKcJX8bG4/+cTRPchJFxZVmWg9uVMQrWXgUlSs+eu8XizpMiR0fu4jZKn+PCCGlVIxfFkOonY7NE
nmlsM12Ki9UExcYY2mCl7cpaRXhLGBSVgOnQs29Nkj5WKcySZ8BxSIMG2+3OnY8pKHbt5ltTqZp2
GxLhJaCSxF26bNExn2TPj5Ac63ol+rKksZtj50k1rBeEcPVD0oyYEQdFsMvKpdNVbcnC7R9CyWZo
mra81mrg38rfo06v5th3d0qONnvCYFOXStx9y44pEoLvqn6ZgrT5VsIBAZBsRMa6YgrwghVquCAX
7cj41Oo81jfLlu7C+9bzw9UA/CFZjHkJdgRRdbvj3NhflRbxsUiq5hXDjLGZm1gDqmoM1FvgrLZB
YrqsWUgd3wY0fM/VBFSuNzt33xlmdgD7moDugMcVJBkYxKgo1yBP1DLL4n1aDY8FHZRFS319Tumv
k8esUrlstYuPlIVmxZ8P6arUXnoPO8mIFgzHzO+pnMRias38PMJShs5Q6vHnjLBt3TTsgCFshgc9
3wTytvAOeZqqramH4NQ7EMow0KorKZVAmfxZE9B0U1DMrgOdbEgLdS8neKyTPwxL6ELtl6ndelN1
YHbyuB+2BQLqM31MbFmJKRElGm3+gIpEr8emz17lSKscs2ZaLevbK7zozdS55nZYUbTOzSFHbL51
stq59nUFJigskYjRSUp/GJ4uaVgACFyHyrEhC1auvQ/s3ElXKYZ6H4sm5haEbBiCV61LENSUDdlx
xm+7NFwtPvrKouS4mTaWxpCWuz/0vZUpzaUwO8NacKhpVkqB5DFSR14w7/bXfJ77w8CXvLKWmuvC
0/NBxz1TD5+a07Tj8ZHWd3XnY747J3BNl6UaxQpniV6nk5dMSzsVI2OerN+ZaE9PCf4IyqpW3Zw3
AAPWUNhQ1Rn4UuBiIeF87n2P1OLMMIMHw4/TQ+3NuLL6qD+6KWm25gxiYeH5cCssH29nMQXeS8kK
Ro2h551UqV55ooEhptCykksWrTrgHeGm7PJ4VUReuSvDKHroZVne9QaRQqlThjuPUedyFMkzqbbe
xkVI+WDNbHxuq4yTJ6z62U5aK1o6YyXxkoTZ+98c44T92xDacv79wPPbsdUWBVPaoA+oU0KyHdxk
DQgmXYyqoeS8qSYLKGSLdrRHzLAZB7M/VJPD+Ij9FHslE8Hekd39SIjOknRsCi3VMPHLPM4GGa67
0Y00FX99NqxmU/NugEHkdR7VtG/H6pyMWbbrYHLSfpKwofzwNMBj3sJMYCQANsFWE41O8VoZc7Ip
jXayl7i65IfszeYWDcPwAfDSMg8iKg3Z14sQFfUBdYqxIYpQoXnyqlPtEDovaqXPIU50EAGduJ9g
nX+/wbs+20oByIjZMmZplbtJw2/k9lTn3m2WDqr+fWzZtB6BZc8vrsZJbw6p3KFqY+COZvrgM1T5
JIN6YDsit3VLO3bYlITK5Hj87PRJWF70lCZ59WqOTbvyU1C02Hc2mqgvUB2xesV7OOxn26y23W0T
j20YuhhhsE/RhcTZXe/qxASUhdJ6lbUe1uyh03feNG01CKgljufEWhB0MW+josoQPkdp80RTuf6p
4rG6VLnqDrTC0Hib4YvNGe8O8oyLJ9Ib0z2nkwjAMKUldVvftgL6LQaQxVxmwKfneVr6PH6vTGOn
A8VJf7CgsKeWvILcVq82BR22nIxlrczs94K1bu/MHalzkWZCFERWcA3dEpOLHcWMq9LOPWnEiQ++
NXIKcSCMQZceC+BBWa7P0GbUsc7s8uwbqt61WuDwMQ6llYqOw0qCqhuOc3Vos7R6SoFvf0roE/eW
NSFn00UwbPoIIr7VJimDMEO+G/CtgJZH4QpjmvmKRD9byNtBIWTMuKqtWe1yoxzPQpfVyjVGb+vM
02MMCXEVcRDoANERFeCQz4iLqHvKzFABmLbKR9e86b6D8Ds2jOqtpKjaD3aAaw/O7BUDQyaWQHEo
apFZLsqUiaFI3M8SHO+KzshITzf5KVI7fkp6BYPFssZsn3vAIaIxPje9WZ4U6IxPr3Exc45WzGkP
lMSip4+0C5LIf5xUTQgGnYnumJfwvBynrL5VYJ9pbNe4ZRduOzSfRpNdu9YgM3aImw1pZvZFO8DK
cxsHGyyHdts4/EoHff2Lb/MIp2ZYPHn/PNeV9b20J2+DIGN4KkVWPEZdnR2VYkdyQhI6tEtrHYND
vNVjKV+DWpjPQx/qTY01ZtMN87bWZbKeIu6WhfnwkmTVoe6JDVx6xqjXFrKxVzn1IWL4LL54Se5d
ueqwzjNrOGH+dTdRMcAm17U6t3hP8Zz6S5swDfzNPK91WIkbLeNEjUisUulVH8Ufi0SDMJR8lPp7
SdEXeGLvQC9l1mmAq27zO+3VnN9kEC8hQa1LdxIbmERMOaaGsbMVs3hZJ8cBJ5Kbe4y02ZJI0I9K
wTDJ6/HeylnQA8+v7+3bYfz/ydzv/6OJ3k2/ZjtsPf/3gd52yH60P/6kevvjr/6lYXOFh0QLh6YI
fp3o+cE/GG9bDNG8kLkaLdh/dX5t9x8o27Cn+1jNb3/Dl/jviZ75D4ixDmJ7l6P8beD3P+n//i4c
QywmgtAkzjG0ENOJ3+Z5Ia0Nvysmse6ZMjGz0/P8Es6NvcoczIu/XJn/0Hz9d121QJgW+Cj2bIRc
Pmf8W2f9V+FY5yMXUDERtbOS9bshp3rTAKDEcd7nxTYuaR799Qda/+kTfa491FgzpC19+/+/tEVD
iu9gyCMfGsgUAiAviSJZwqkv0XoKp1oNYhQvWczGnTiZZy3gcDnxopoda4uTnJUYF/vR4lywLqrY
vBi5YqpjTXnzN7mW1u9KwtuluUkZPY9HQZjC/fcvCu41n9UEJTESRnhGU+lvA78H18VglFAhSHq3
c+g4bYXZdje9z4Sih9t5Hw9D/lThvsbuoeuvv75+f+qW//G1qLQEg2dGF8GtCvvl+olQ0pK5GXcH
3D7nXhWwrZRdJ1++6tOjsoHnOlU+Hs08U08l6JYVx91gl0yueCEKoLzOU4LiotmbCRxMC1VCFEb5
MRqHgI5bGuafhouu27EzuWN/qN+H+EYbn2Vz/9e/xPrz4JorHAjeG8SJLsPy31SLQaoV0BnHWzdD
kZzaW9iFMYXWobCS6LmeK/HNNwtZcnwf2nuATOqz8lVN966swhw/ZvFQqORkdrDFG1FAsqBdCi/j
hxEWKVRLaxeb2bVuOYdBjF6blTNt8N2aTI9FetatLpdOAtCeziz9kafM9azH3Ml2fZXuwM4yBu8w
NjUelCUnk4fMNpc9upllB+mKAWZwbHW6GXDWhd9GGbzkPS1LgLblop7th6H1j/NYHYKgfMg0uQFD
uY0o1gYSpwAlrVN3gHmpLukQP1J0AJcvkKZAlZfRsWBUvqhUf+1T87UjnWPppna5COcPSLVUOJ1i
ry5r+M7ctEXs6GfMRcck9DcmRFwh3HfAcp/UKKtRJ48Zm3rXdEvmLyenTjegvKkkhmTTmF23LEzn
Sarp01docZTjJczL85PW0T0A8nKRlJUPclWI9TAHWGFx0J2dYaCtwMSCUYEFdu3o+VKfe6iSDFho
Sx0t/0bnzG/gzkXF4KNe/vWTc1vum19HK7wDAt0EDCjaoGSu/baGNIKjkNfN3tqKHFBLsADgqSnz
hEJj65RTuwQsZjyENfyz9c0r2DHsLdQXQKX2fZLl+MSE1viEH5ETTeDGyAMbDzARPQuaPEiW6qTu
dhws6tcYCrxDlEU5f4aDsh4GlJTHsAAIYjl5fDL13G4Ht3SAXejEWwuXuhRgAkbwwTf/7oW5rTh/
+tnitv0FN5nvH+6hX159QNzNKG6vviPD+ezl5O4uM9tw9w3DyztjJgsDiQGgWqvQNMjb9lSGemoW
6Pibg6Xd4KkYO1BVoETf//qO/IdFPbjtJUw+fR/45G1L++WbgSgqx8JT3loFtrd02vqL+PO9NPFW
qin+m5X5P1wG5N22HTKdDSx2rn//sDqhyR3MvbdmXChe49sp4xZEv/tf/KRfPuW3xakIMqgQTuut
6U+kP01kU6euA8vDc0nfhUiiefPXH2jd9trfbm8Q3sZw1BBgDm6KoV8vIk9o1jS29NYVzd3jFOQF
bYJuyA4tFvrngEkltaQK4FzapfkK6KC64wza/k1F8J++RugKN6Qw8pATub9fXkN5jUwQ8Rkx3bJo
8p9trxeAVMNyqUMa8tB56UP4w7jA4PuU9+PffYObRv/XCwGmm1qKKTv7m20G4ncN/4RuaC4yf11o
b84WydDhUO6JImU7DaiCQFmEOCIhWIzON5lrEpToz0ebcAgYfv71Xfm9GIPNx2yaAsC1mOH+KXZb
u4TNDD6PWBIX+doHCL9ijkTwJ5rVv/mo318iygwKDpf2BuUYDPbf7j9UGxvIPvJbUfiQZjn17eHh
qTNggGHHVQr/7jq7we81jm8ynxbUfayicFB/v9LK7j27tFS0LkDiE+fsMu6KJvVqMGPpQBLSCSkV
OGCW0hnydDsc475vV/lsRZy3JrGltijWpj0xdyecGBdia15pLnXLEeLUEW4qKM6bK4QAFDPbBmSw
j/CvQn85G0X6YSMFe4E7HkB7Nfq1pS33EMXh/DyPqO5NwwLCEgROaa9qW8uzQnXzyRVKLr3bNj/L
3nHfIhdMp0y9n/1ozh+h4ak1SOdyWWi/3DaGmUA0m2qX4iDmqWnFuM1Ic1iTNFguZeIUF+25Fbls
CXj3yY8G6BeSb5K5mk5CkDwiV++AeAPnpQvTbSAoWKu+Kd182eNH3vdaghzDy8wYJ49n8VR3CSOR
PLfScXGjv8aLSWTZwSxUe2ocf/oS6byeyCqZwlDu56lbmQNMYdZx1yP2pM43yp3nk+klNWfefjyj
ALeeZZY538Z0Nr0lYNjhwyUNdB8GzIkQSdsnCoZhg6KAnIW8AbuQMqFkVuQFlywo052lC++uH4Py
s+o08pGug7LQmHl+iXXU7ZoC9A/GQRviUGC9VjAfXiq746yuene+l0U+Iji4xWVOsZl4+PolaVbt
aD6lPXYIJ5qHp8bGJlAh2H1EW1XvEJ3kF6OR8Y4cCQPMaZtehozoT1DtJpq+UmwB5jWXSBvDOlfk
jKIHtn7QSW33XpsO50JDEymswlvAine+T0MZL91ZdK9ZzMwjnvXwhs66AryQR4cxEzlFVV5/tDCL
Hm2wvV/EJclnetmrqRoVQJHeeBl8Jc+6ifIHWHTEZjmy/5iweZCIBrophNbH/GWB9N9gEg8zTVni
ZwXl/hjFRKxFsbIXqu/ATAHxyRcuj+2Z3snwhAeNkZ8xEr4FKXqJYj07ASWPVm3Y+jtz7IK9oNUB
+Qy/gRsm01sonRucpNIItx29Nq2EvHmOGycvDuijt4rlxoOBmBc9hL4pAoOamYyiDbeJNrYRJw8M
0oL1OI3GJneC4Bp1TU6kkMESCe/u3KN4pe/fw7qqvXxbNY6mw+bGhw5RPQ58GEJHGSb5M6djAlO1
Z62ZfzL+D5VieGzISz3F6RqAAKENf3wwFsOXWibjnYQfv5yh6G88Iq5Xs0GSWkBS3lMC6+LgJ3N6
l+qo+EbnqkAq0k0nO+5f2yKb75MiTfa1w1wrGvMA7DDgWehBE8CPyf4gtpGKOJDZqochDgKv6y+2
QajSIuLK+JuaedABcjtDVNnB2Fi0JY6HWzjQFkQ1CihzspbFnNqfOWD3b3MQmS3WAxkfS1bceQ15
UOwZykCVy2ePmRJRWbSc5LKHNs0w0E53cGHDS5dM43ksiStZtYPTXRNrarAJFNj5H7F/dHxcn9g7
EPPVJQa8uu1tRca7crS9HBABIOIsTTrL0jCYdw7eZ+0YvD8WdCc38fqTG8EOqVv3hwTO91ZF3nDN
DbMF/GmJtyQ02x1BQczumP9th4gljjGDGleDbaToMq1+E04BinW/SX6ElpEdioLGOYiK6DARyrQF
3oKQFWEBYgTLKI7akQZU3dw8E2xBpLePP+Qx6EW19A0Lwjmha9s+i517P86DYwOL6DgbZfwDAhoh
Y9WUH9LGk6+TGJiR24V1j1QYl0/OgD8HBMJ4oU+/g4/RPKHtvEqrpnzodBPuS/QYlw6D0NkW4/hS
9VX86vXtSFSb170xDkSQ5hBzCKPTrhHLO+o0lam7ZkPhwGZxqGujojgHUm27wJpY6EcN67I+p6PZ
bIHfpseqoE7gEKSi42gFxjZMEsgNRUNpWNUjsWKghzGrF0DAsli5H5j4jVPutvX6Frt40hZcLFZ5
pPdqMO1HgVMIejIAOmNimhnK3NmWpYnXZqzr6iA6E8Owgexl2uMN5yyn47x6q3pd8dsL/cnN0swr
DJQEK+TEDdKNUe+rwHypqsBmiJ6PL0Zj9HRXfec8ObGAVV201YNPcwMdSpLDKkrF1+iM5qO0y34/
xw2h3CrAUYU7jb0wz8ynGmvape+7+IlzAioWy2+breAVgirYje0FvXr0LFph3bcAPk4k34qDEVXR
mbFf99l5qUlajEySR1Xp+M5guvkTLHz4gX2tOtiTkazrMmqPVhQYyGAqst3A/2C9yJV+k5Mz/3Bg
TX4LzMpg+Edn/UyKir+HN6U3BfTf9cTdOoGuQFOUOUZD4l4wbt3K7b8q+gFYh4Ju5xo3gofQTrSy
4io+A01sN5UJYJujS4QCxFXFwrWVeeRdwuekDLdaep0NqE+KeDtLB5ZblVOfYG4XxgoCXPuWOWn1
PAbo3kjiqSWMBs/g3oK58x7U0DvH3EyNC/ywkSa0KtfNHLUjUWCG9+ZWVb0Bx1m/zlGVHwj0cB/J
bRvvdBuHW6/sMVolQcmHhjpzmIQakvJIGvo6wexwVxqO0IHzmL3BJVeAxIrVvrdTWryqpBcfi37Y
+I5nQsy0BWIAhMaYkwg5S095UKBI94jfrKlhD26linmJlkHeT1NefrglZrjKGJKv3i+HZxGhQlhE
CTY7+K1BTthIDiS6BlL91TI9qLc5YPWTKGz22sBj8NQyKk7Jz8Pik7aHAvcPo6URESWgmoGpiRsE
GVGsGCjJ8LGHOz6L5Cg6XzlzLZMHulWmgzpaqZ+51N0PZKuoHvyBmXHTiB2CeGBUXS4zDsj2BFuw
qndup7hJXhS26yKd1bNFxbx2Gu4h1Enwe7aI8nsU9u33xrSbq2m7/A6QZndlMebroZFZu/GZCH1O
Jr5phuo+LqOOa6gJh/uu3QboCbQZQWZOOSikgnjA7pHKNstZj/YdPOcRbnQ7SyzAjqv3YVr0myyE
/UKQKsSikCScYWFMAiqNlZbuK9iz9rnoBYlBNbMcXuIifaypfG+jbiAsKaXwV4/F/ztoN3mnI+lu
b+EAJNEObb33wFmeZ89TcGOY3T2i8+u/amhi25CkkrVDbXeflUHwg9y2HjGfTB5clIlrFaOmKQjK
WBFnI+5kl5dfHLPsywCOjXUTYS7/SvwxTIbxvYzr5GFQpfTYMC37oCVEIzB94RPG9/6xMVrTYVGf
JDxjw10VaER3CcPRJ0X+FNlumetugtRkMVBjvgK4I/dOleQ7CI/6VPRpfLF0LL/VmCiZL5k6eEmo
X84gM7u3prDMFxAwwQegI42sbZzqVd5EAXCi0SUXy52rvQQK0i3MIUmvYxePzznRoZ8TbOoDaA3z
Lhjs5G42W/nN0uwUnT8H8Z41MTzSzjS/muCWZqczgqIdnqxviQFoH2iQmsf4JiIEaQQcHqPjZPCK
LDuC0t5k5iK5ckw4oQuya81wdTNuPg1Y11ea+hbaeYvNS5QlxaslnfHKzQ5flB1wD80Y2m2QMxI9
Btq0z4q2HctJFAheB4y/Z+Xn+ruZICo7KJf8jnVi9QhBPeJggMz22bQphVO+kJ8xD4t6KpElx6n8
KMoyqvDCVIgJA8lRdxVZHnVc4AB1XweMt80VXu1+W0gnMVeGngd5HEljsVkQInlPa+AXAqIRzq0+
MMElpVpHlphXxYzycJWT/mZcfwUj8nf5c4qwFQ3TWPfBQvsyq5mdAk4m0AxgLml81q6XSjYrkFYU
Xv8kJxqisdZJKMmpglEv8rt/MhT91EOPC55vJeGNPkVRV16MMJsfC3Pq7+BzDmtlmD4SXhEuMiCq
dOk5eRFe61fTqa2j9n7kTpE/WZEiJ2ahMbuiIj+VuDdeEH90X5BK/HM/DikYt9HyCLzA0c9ZnuiN
titQAPxKavSCeL7IfJ6oCM26PozeaJ5aEZVix04KaI2A6eZqpG5yHUNHvgVmRyUvlAzQpbXETdus
TS+1jyYBS2iF+q8e4wc4bdNVJ5wQu0nnzYLlKXzqZMjNhBbxFA88cbSx0K75af0w9RkUmsSZvR9G
hqizItLKUV1C0G06rSlRwo1p1W9CaoRabj9tlTciJEhDDOtOOIY/p2Ei9IIz7GEI+viOQARiDWBE
e83CbidkA8TP7EmZtNftDBKDdrHWJwxK9ZOo/XEHvtp5qjE9Uf6yrX1VhftDkLd3yFzpvfu2aNZd
gEdZqbpnzp/muzkl3AnCFdo0l5S/EMJ5geJ6RDNJUeRYHaNd5q0gEjSL5TTedA1CvpuRo36YRPTs
CqnHNdgM8FEzZq+ya+ODPQvAobRoN4UZRcuwyfhW3SxPQdiEJzvzjZ9SOynadduadiluzY0w+mZT
lSYupZ7C/aMvmvowdzYyRK8u3+m0R6TB6A4t+y2c+73IUhZ5l6FGeG+qFBWt5hI7MNJMHMMYcG+2
VgiouZzI5LaJx2OQXb4EIRii3FHDZnaR3pHiWnGg8vvqPhgs2JYeP5FUxzomRRN/LvJNo0ewWsgx
Jmq2xqTsZsnSHqwCjY9wXgPqsEMH8QrVb8prBAlgHaj56sb15xh6u8F3g5U5Y5V1FJj/hQkleQno
QB7iMuSgBMp4kYiGOiJyocQxnA4cDwy/gevdRLL23Qlw4XKAbNdsZcYW9e24NCaSx/qCxLeFYuvm
eR9yRIpNVn5h/0I62SP85pm3H/vJ8BgjxFTzTqCXjoiwYdG8QRMSSyQYSGspMwrHgZw0hlTUI5IQ
GOKC6os8k7XNbV/OjcRRG7CnL2UUtOc0vQXKBw4y9BBkJgh441qRm7LpWHSB5zfJC1GnXrmwPKZC
6xie4sPoi2Rvu1nGjjRnhCkGot0qK+d2Mi1YTXAEl1j0b+eFsntibuFzakzl62j52bGbTHGMedjW
fTgz0RgCHLCL0EkYKAwW6tzFiH0nXQhnCrccm/tlc3OkmIU9X5QT2V8tCp4HGHz63jBi8czAtO6W
baSHeVEHBRiJ2KyX/cSP3YWjhdzf9oKVlfpQMxHVXwvfnJ48AgG+Y8iPgbZlDeD2mv1/YZU1vyYl
lQk1oBclK9LoERtHZf8EbaI3NwR6Ewdnlyi3GPtxD+YOu8OmTdV4GSphoyyMCL6HySAxpEw2L0Xo
KeNbWszZBShldCBHWz8QFB3fWUKKAzBZ26NMsSPJkMm2nm4jFpifBKjLekZnHfeZe+dSlzMj+hf7
taH2W8qKdJ0axuBD19QV8Sz8pmtiN3eidd3H8g8abAWXHfVL5Njv/wcJ6+uy3MKS8TcMRt5xROjj
LeVlOzK8Of1BiY08Md0hkm+2YdmapC72X4aBfG1BT3w+avILl3ZCRr2Jhx4IXpPckevn3zbSbLyv
ytn9OXu2XqMY/W+obDD0Lc+uH/QXHTnuzhi85Dyg1nv20zD7Vqi6eWltXDTEMuW3OUIdzAgYgVYe
yOSJtk49euTrEj4yINk/831jHl+4rpnRzku3caxrT9bqdhTMvDiLonJPsnBaZr2H3sWybiJOjzla
bKdvxB+6XzweASf2LKRUSKXfIxZP1QOyOrKmJrq2GxVUKeF3o93FpOJWzT7CBLJR2KoWqYSyHnO0
2Lh6lpeUuct3zzKcU1onNP8ErNBVkXrvxDGhhKeJ/E6T4EbBbUeA4z9Qco7iqZhD+xxoJinwUHXW
douoSiktZF4E9o1yop45vIWImxLd/xyERKS6nEJGkh9x7lvqTdi0TS8Bgi2xpjLqDrM9kkpKDNt4
WzFZqdy4FNi/pNt+pqxIb4rp1hmY/bzKBZPF1g0HAhRCjkVjP8XQBnFtDauucxJrM2a+82ZgbZCb
tqbbNzBzWTWcLJ/Bu7C+uoaHST/ok8fQAGEhZsxpXqzi99a1h/9i77x2I8fSbP1ChwWaTXcbZDCs
IhTy0g0hlTLpyU1vnn4+ZtZMG6APTgNzM4NzI1R3mcyUGJv/Xv9a32LiqGp+9JOCDz0rBBY4NFee
I7U6FmaNFZOQTn/oIf0Fbq2VXitAeW6dOrKqW4cbA4l4WBaAMJRL4lAFp5vqJjpO1MtlM2H3vO+6
qL2CWylOOUT6l7KfWbEiPZQVry9CM2bUJ/dDZXQfNEZRu9tAXD/NmtQ0AhstGGd3SN96bJs7Cujo
lZo6Se9A38YP0Iurt3p0gZeOCCcJwrTHWfQj1XPPcDmeUAoGH2FlIlRhNnxTBJKDKWL9GWSXAZUn
bdUvSSJ7X+czkWCQKVlQVOuOuc5NxhwwBqeqH6V1+g0hLtejsmij8AqKs/0Tj9h44uYZXv6eS0zH
tb3cFGh75KQmgaZLZ96cEaQZlYeZDSk4b1PBlJyMZDc2iiKNg8zI/mwdM+y3CctstMCo1Jbtb5Ax
lWnKbVmW/CgsUR/MVK+/iZ8gZxR08jI6dA5tWr8wx6Jgoq1n3pXMDfbZ5nL8rE9W2+zSWKcTIlrZ
xwmxFC9Louz2G4Ccmgt5cLPOufuKYlweslBkKxOiTXw95hmHt0k9CwC4yNPnNH0b7QI9p5f5E0G1
yYO2XD9wZ+KWOTRD4f09Prm2RTn4+lomPiukqNk78wrPbDp3poUs1ibp82rA1ldBSCSBLPw+HIvU
446dfJoUDjIOjY54+41b5rVJv99I29K1yuiXnpyCdtIS2/C4EFhjo7DsyoZCvXiZBoDKk37ttXnw
cgzYWxJG9M9IvXmh9MLYOiwl/EzJ0wAWAM9aHJLqzhAr+aQDrSgs93HoUtQr7v/cqVR3WxDSgMhN
rjgz85rUdMM9/RfkuchiTvgeKCOquLOtJIFtcygVLIep8kLsZKDDu5j4+CYNxG4ynMa2i2g085sk
Nh+XDqporCrteegSB9+4FKcZkXfXW1bFkdGZTFmVfpw6jcIVSVsSBtR8fkqbruy93wzpscQOsJnV
1Zb7myQ9raJt3SviwRwc7n5N1yk+wnKkbqpB6meFgntOlap2PmGRslPsVZF//ivatGSe7nch3nNe
uVE+g6vX2nvj14g8Fk580FLmcrtWcbrnSDSqX9EYMAHdt+17bVrcczloIahseijGuaseKt1WHvJR
NoqndZr51je2cf83UHWHL/5VDHbqi1BvfHWxlCODi32yyoopqUggbOaE3Nb68/RBsc3mFcJMEwiH
+tgNiVPnEKlKse+sXnt0o4V+K8oJtr/Y1uTKTW63ufT1hbraznA7HzUvD8x5Gjch4yCAESpujl2m
RSfqnQffVXSLHAh5AnZM+b5PBK1Undu1gN0hkitJq2wVcP+XieJs6uYz5TOLIutFzYpm3+HJvUbN
8t2wbjMJnujNNf4Fz8YKvDpXosUO5oZSFl2P8WguonkvF0X7mTbj49Kq48NvpnY66cXsQywa5KZM
EIdHe9C7E2eHeh8Bmh2xSViLhtilyhOsBWYNKl/NV9gm1pc6AooH4O+So8Rf+03vOF5LhyH0pHL8
+FSTiT2gae7szWpQp4RLfR3oRN3pdjtt9TJ8z6t9IbTKb8eGHF88N35SpZO1Mfp6wBbOf/8w95H9
RMnU8JCl7fzA6Nm/ZZXV3puRxaSlUT5Xk2xUJ3zXmdDRilt1B+a9uC/KiLREXcuvARZ/UI/4euiD
TAK26vI4wszwJ8pUA8Dp3ECnoR4gY9cj1wBUx1NmWcp9z2e4ZBu2tAF+X/lSJcB1NmIGwcoHmMyj
2c1+RK3UzdAi/SRcSuvLIsLFqoKQsdzI+urcjARBE69qU5rwruBuXBrsm9KE3oJ23s1DN+9QtYtg
XRofiM7EV0pt8l1tr4cFQSJudLbpfCqzUkLH6MU7GdTppqI1+qJxMefgLbbJWibiZ2307qvtuskP
QgUKfR71bO1tzZE7Ubv5bia0s16QxL51pjQQWqcDJ0oVUE4RsewBRxSnciofl7AD7KMV7atZ0vs5
ZvqyyYVlbf/PUhF2bsYy3Lrg1j4AlekX5lEGZHuBczpZ1u/Y+H83/+B/kLX1L+4MO/p/7W314s/y
O4k+m3/EGvzG3PBv/uVvhUvDYY93w8XJKlam4n8yGi1MrPhaCaDCpvnFMPhPsIH6hw2F0XVNbAKG
6whsN3/ZW8Eb4NPDFMsl0tUsFU/nv4E3MP7Z54AJDfaNjd1BpRdU6P9k7+hjyy4oB+DptsB2DpmZ
AKWuJZWv3Gn55KqqB01xPyI/HJ0lVMi9sY4xcnsk7qJ+NYXeBcOEbEfdBRA2edHl2F/gwsweLoIk
6PTc8cnuZduETMYNB8TavTBWxEdD05flI5gVbUcKqg7MpXJ3kzkEA1hbn0Kg6mq07Qv8yudJyfpd
mWnW9tfP67/7uf3fx+0wzNXr+68f7f1nM3+Wn/+A6/j97/z1UNtAOTjqTHbvpmXBVPqvh1r8ARDb
UlWuAThnfv2dvz3VK3sBiwmLFWc18PzXU63bf1iEdfhbQDF/fRT+jYdas3+hqP/etYSzDj+za9qG
UJGZjNW0+HceuEzTec9lcblLVP1ZTojkY79XnW58osKq3eVhLndjszQf+rogSnWaRIBUFmr2VQmq
7GxMpWstd2gCtevq50k/L4njtVmus8lpP3rpKGcLacDR0+48Z0RpwsraFkR03V7bEVMWXkM2DjE0
elJZUG4hY1Aq51bdvTbzAWkLyKBVdldOrblrGq2kp6VjY57rviVt4Ag9iZNKG9PAQSn32Cjbh04F
jzHFFZffnCIPC+Ge/MRU+pS3FNtx4nOWKMal7X8o7rQGKkoimn2nk0+xzI1uDdPGmuY5yGiJD8oJ
va2xIMr3htV+qjZ9iqIip9M2D303qkdZUZExUE6xM1Ak0AbwISnGa9cUVAsO+f1oa+U1UmVFG4Zh
+3rmTkdU1JdWVYAk9X7RPLdSf8p75l2Hlcho01ZVsxfAVN7D2BBQFBvrnkMgqesrO3Pk/klcdQtF
12i9vvscmqjZtEQDPburjlmF9XapuZGWmR3w3/gp5pANBxh+ZoHMVxPSzBJ6R0IMnfXtK+O55SuK
oEuFm09Nl7RhLjuSWiAis+04uG9uMh2pewEuaZU+lacycCUVYRhn3jRgWGmun1loaUxGBZs3iwbM
SCL0hDrf9+zVoop0a3QjmA+R1t4ojEAgl26Qou5N+HZ5bU9BA390UpKPedBYZKN2SveqmXSXk+H5
EaYklfi1iZ5zB0+ntaNFG0HORcqfhaIfhJmfp1mdg86EfZRxD4moNU/Se/7gX42hvVZNlh8U+H4b
B3UtsoVvq27ltQkCs6m6ESQDyVKx3I2As/jhJ2fIDYR+U+UG49Xc6T1pF2RCy1mIhSYeQtl8svXk
GrkUw7mN89SJ7N0yXbo44+aUiPS7DfX0mvbNt/jZNHdlLIHbZuj9ha1u2e+cJBuajdHh0wopjQa6
3eP+do+a011Tu/4ckuSWJO4hX9KFRsQROCtWjyUVHtbDeutKplPFYTvNT27k20/wFz/Qxqxl6rcK
E3CYkTOSGDGonLooBhnx1up3c87umKLQYFAF15P+RkSYItxF8ac6j28iqgms0UbX5VRDKBiZCH9u
paMf2UhxGU/D2Q87ETRuShUrC39whtwzlucxMe+1iB4RKsSukLe5YfcOaAg+TkP+gb82O5I/YNGI
pAq5Jr1Pjc7BdGTdXES4wXR+5mFyhyMXBZUmypyzJKAPjtsymVX2emwsa5CkGoH3MJM/xYp0E0XM
GpJImuUg6Sng3pB1Ghq5QChkKi516LId1387DOyebFva9E+GqQAsXYTrJQk8OZrftC2BdGAgqxab
PzuaKu9Gldahof+kbrS6D8f6NK8gLFS+5o5BOVBgZM0rLGtZsVnxCtAyIWnVK1LLWuFa/YrZGuBt
CZ76+wYCV7uiuJoVylXO4LlaOF2hAmOGbCLoLrrbQP8Oe4yl1JKvgK/aBP8qAF4ca9pyIe13T1CZ
2WCP75Svh681pLBZqx+zIn8t6N7E4acAE1voSGEreSwhMrzKoTtQiwF6jGK3u7GO8FKY+o+ouh/4
WASJwMTmSFpbVTCuYXyv6xL938ZSjpmFqgrkBlYOk9wNKwQt1Ap1B+7jMhR2fy74o5zpWSGJhhkQ
A1TDgthh9TGBQQiMgRyM2eO8NyPZHy035DNeOd5EIf2J4lnKVHn5XSdNPTXN/EiPVX9qy3tEOBvz
XhOf+hX0lpsg3xzYb84KgYtXHJyGSTFeAXGjvI/MNS47ch+LVogc4iVFnrw/MBassT7sCnqcD8eq
HbjjWJJ7rPmli/wp6eM3qhRV2lBi24tL/bG+9MSIPKnSQVWY4m3ssweasliP0ae66YQBncl961Lt
T0N1T40cNaQ5gJeV1QuC5rGXcIXaqDFuC5xbXx3vAtRO/ALL8qiX6y/cw+20U3jF9G1upozzP7xU
bp2Apwq/6M5rPBz4Fp5L52dqfSBpp76e07iL8TSoDFqVCRIhK9KGwyknt7wKl80AxVlHaNn1s8Hh
iPNUsZvIQ4772aT9T24/bDUOsopJsyfFOyCHRy7F0A0wPYGkomNRYzldzv2No4moAbBchLefJiYW
nyLAt2nWaC/uqGaazOeIlTF/Vz7yxiMzGrEjuhhd9A7qiy2JtIJcDqTxmYFn9620Vs087byW9K5n
FymiIV23Qn46avVqKtqnpHF5NS5Ca16AZ5+1qbwve1yBy7CrqoTnf6TIdK7rx1Y7jXFxtoc3kYhL
OBcbWj9psar1bGuXNOv2nf1T0FaLzwbXR8qePjIqGI4ZVpO4XB5yHblQiSYi3Fo684cePvgc1/6i
TBPvRH4eSs5+Zho7aH80AaUD+pfzJznKW2HCdVjMPMM2zuq+MahvxwfvLewMNyA7+CnzsEdSD/1c
b147JdCs6bMe2w6MQpMEGGPkZpDDtYbTFHB24kVTyjdOND1wNPSUrKNMr4/THQlbROgwWXE0nfAG
FcFBGJn01bQhOKQVX/h+nbKkl9GeTwR/b1zqR0S5bpfEP8JmQpqkeDJJefN30FR2NFzRxUSBOCum
aDNQP7BlhXsG6eEnDklktpTDFrVk8hLDOYWVcolX1gqDY0l8t638gQ3VBpLRJRqUY2aZZK60nBrA
cdwAGgBuPCX0+UyFtzaYpm7Hx5pLfNia5zxc/JwPfRfl5y4pKW6c3ZuQ8ouK595XoP/4ZJM92sxu
RNPDACMukgr0JFEpPxgWK9h3ZCWXaVs0BOkZ0E6tVRpXrL33RivjwK4A51R5e4jNH8JJMxZIZGfc
vMqDMm2fmt7JDkzVkCed4Y35Mz0uRgQkoafZCmc1ZG6jvcOhc+sswAJDoWh0JBomV/5DlQ32Yzw9
2lFHa5mz8GVQHqlbojIyb76VKZ4RVZ2H1nmD9g+GJQvR0rPwZ+ouA8VEW9ONfzTjsgSyMA+RMK9I
xfaLnX4q/ZRt46n0ZuhOc2+LrTF38/uCyWGO7bMVyuFRqum0B5dPshf2QIqS8k6aYj9lq7BsmBOo
eVx3BZ7tcGQ4WqeGCaiYhwNF+iseLIkbsLyuT+zqKNDsN8boPGO+BVog1X3OjyoI4/whnYnU5DfV
Qs21Q1Z7v77kDNf4VqJ9g84zjnxgi56OMGRpnz576c8llcRvcZJvh/xHnPPYVA4XYWKX7V0dym0N
58Or2Gn701AGMe0qp7YeSYVk8mDQc74vreUMOyHyBTq1P1QqHsteBFkTvTAix4cIZHm3BKWpV/DY
5icSysbZjM2fqlvM7EGTS57N6Z46S92PigikKv0IvSFicKGwsakElk8wXyyzvnPbcygn5yme5z0o
aQyeGYZM1crfkzFvTpQau14eK50vU5HsOsvK8E2a4X2nZj46Vb5zDYEii3VoD0u6OAloNce5bPBk
5XMYTHl4jFtd3hJxU5vvJlSq0zQ0+XlYv6RlENoaK7YkzvFCRtoRWNpbYTjNdjS0/NRrRoxxHKxH
5Wjv5EiT9zZRb1zjR79dIJCpOLQOeChhX0F2utlcbihTihcoDKFHLysqgJbd6yU3kSpHqzKwlHs4
MJJNZqqgwTjOPbn2Vcd4+4HUFn5aTN1lBAi2ht7DTc/ajOVvRdUUiIYzjcG0dnXOGAwiNx5aX7yy
bH/DXDc/1XGfPvWsEkwY1kMkB7TjomY4QrbQVgGDbq4LtIYbS+L0VK8iB4CZLyIhI14lBBC1U5W7
yrZVTgRnP/UswpbCWNf/CX1zep1siORML+40PTVxuRcsWJ+oGU8ASMFoGoH3x06LjE10NuCFG/vF
6OI0Q0fdLo7ygRJyX5qhfm+m/RKgGnNGx7DvhrbAS4VnqdFMPVBTtH6lNL9zqwKto3O2VKO8UwAg
odE23AnNJcJA2t7HjlXvKl1a2ziObIIJVeeJ0TE+WOc+6MqBUTO7glLlXSnpzuuXSOI5ZWay+CHv
RwyMOyG6rWFXUdBR4I5X5tfjJ/dVliz7cAzzp+0i2eZAG6v/RNrmn3CbF24i8Ah5xA498a2HZaIR
XTdirzLF+CQmTd+xe2G4UVXaH92SbYsZuzvsJx9TC+kIF4JzlxQgi+xyfs0H1b3Q2LQH9W8GdtPe
KMK4spld75hXDBrHXLJxcEmS3OkL3efCBh0wu8aDu35JAN4ZSfWtS5M0ACsRvDG4tSMn5odr8j2g
6+0caac0z+IXLQGARi2xeTCHtHgdzAiHpXtSB1M/udjZ6Tzvov2Upwx9rPchWkJwstvFukURCjZl
HDkUphvgoAqA8T14JhaC7L6g6NgzszMmw1CLznVSfaqyd+7wqt916mA8duRpPVR+a4fWre/KWjMO
uDESnm7lkWNK/exsjkGDe5JtGuF20afhBBQ/3Ztt+NGg3xFtcHHri2q4Ws2CQx0dg/5e9b22FdrS
NPu7TclqZILTIZ+snRylHli0+q1rac1PXG7UdLs32z5KS08WOSuoEP5PLkAuqxB+TqMCyH9IpP7h
cs+Tk2l/kW9Zr+lkI9gHrxgeRblVvYL2Pe1IQFpPhbVMD7XzXGpHNOnpUjnlfKkSTJoGA+plHG/s
qIqPVEngOLSVxw8Aokk+3qKYJnNzLo8u36e32Iq2eP7OHSf+yGTJgOFS3hq4NKfewUSyg2JS800V
zfJOo0/Fa2ke2POeUC8xc6Zl1LcMj+RBTv3LNLdO4IrK5nWhFnh3I40PUPMSszJ+j4w/1cJUj7yy
Lb+QVeeHblQ8oOycSrUlAiJZLmnFopOYIfkzDmQt+ETF9+lgDDtAE/ZOxWnhd5xCT7YgASDwzbyl
a1QK0tWfeqzu5yrXvpuUK+ygpJdq3Qwarj5sFQsRNqX9+SVSOgAfhtC2E4ax9bUg9yG/pU2uJ+dO
jWx+zrCbIouSYVhsfMNCUidMAOhdlbE3ZPHaR01zmbswelhtzNV0Mxcj/mn0k1//wOAr3kRbToFD
6x3v5pVZmnXttVPyYIGTde6FVrMtabWrdBZInXpUX8F30+S5pHlA1uRdN2OSS2W6CyewMmprBhPH
2JkEQ+0R2t0rBaX1PeTmTelkoFZLjZW+0+9SwiOeobMMHuqO7QXZsStegfxE193POtox9Y0vkKm4
Aptw0ubc3c+5mWzHbNb2TPJQ2yrJdwRvczZ6hd1l59Vy46FnrJP5I7JB/LCseBoLu1yjVWDcMsXY
cQgTOm9CDu08OcPyzHakjNOgqeHJRAUmY9tI1/qJ0YJ3I8Vm0oX0+74iFTCX06Fyo0s3ocYxyZxz
PcvpSuE8dCaUBUdg2ysnsFhJne3bRInh8RQnWcQvCTnCna3ne7aNyTV0auZoxz53umh8CBeFL+tc
CywCazByFSBew57vl3nfxE16Vg3rvp3XrkxkNrberrHvRx0vZJUUO8Y3GsOx1MM2KeVltFZTH7wA
Z9Fpt236MHDmKaUTuMR9NhvKM06pZyukC6lWjW4rTRrpjWzu9k7hxvuOyX4TIWKelNSYkAH8PoIX
y7RVES3PXCouCobF2fAqFtq7Phct6+Z59kbiJReSpTpKTmcEGK9MVB8VeIXImpOCvX+bYuXkBZOu
TmDnTIcK21kz50WfUxiW0C6HjkmYJOmeceQd6mh6W8IwfalLrKBd0ZuHRrQucQJr2tdC2VVtumyd
VEENbK2AcvVsS397yfzhVfSoH3RTVNsKBJ0OszMztGMUn7g8dxe3rmmIXhMWiyq0h7Z+r+YQiHNi
lVupCuX060uz/tVSmVTPjkOzM9610czuYhQbBNVq5C3Eg8DG8DEmHtFH6CaYle8AidhYbxEUjWim
7nchuyslv5uhizWPx4IopdGqgV7WLmia6tBjtUY+IZZIORZXbdvq9g07W1h/+XEGJsZvcgAjkarf
VNmDiu3V12Ls6Q3uE8nV0nnMh+Q4LZN27eFIAlFbPIdUUrOxsqrYh1Z3L/JuZH4zvIUPz6FuxZ9Y
eeZ7qaAQli6v3rnVqqDX7OoCkMwzHjNhEysCeA96Bc9w5772WuNVUo92DVBgr1Fb4yx7lqmzSfJH
KTp4pvwA2WcaPovj9CzmjrLWIHU69bsjFFBI2Z1mlYMp9ehzQobGL4etHoj3V4i44uOTSnwyQYcc
fCGAxME+gW/gn2Jc9yb4gwzH7Qf0yiGgbpf1VDd+ke4pd1U5+VmtaDtznuXGxsa9GVXHOcCvAiSW
1uoLKpoEOLrJrCgOCFpthOgpkikJgRJG615dwsPLEnt5W4d7pxzsXdnGDqHiOiARlG1MOVQk72Z1
axRo2G6kftDl+rWkw2FxS+PBZOOxBbjGxG4foSFPQZ1zYlVtgxzldl9LC3RQscr+7M40royAZM+F
8ygnSI8rUlqzwmsxtMNRuFzE4hUJl9Hwh8BSM57gMzwPMXfkBkMBVsQ5O3Lut1xqsQpN4C+Cjbqp
m9rillHdY5EeHlynRHMHazra/XClEJ3cLSk4witcc+3knoX55Ft6G0OR7M1zbe7HCdUW1te4g3f6
YSIO3M34HB6/o9AG7Ud78zGJpyBTayqyrHIJ9Ci0iNDu3CX/iX0XkMmg9DszmsodHbzTk4FdU1Zj
9Vhb4xNyXvk4V+4Ri8IUSFcZfEBZKtlV+Wgv+GUpQGLSSKMJU+aEPICF54MLxBaP57deQFBlQW/f
MIcJH8cfXNf1f85x5W47UOs8TmEc4Bmu9yE1BO/d8uZOo3EXrb/lgr5C1u/Pv77o0Mn1ExDN5Ral
WbTVRmn488jgHDUOGJFoXsjk9d1Z5v1I6Rle0SmiPGzS7O5oDdL29I7rOI/IlnXA6Eu7zy5FSA+N
DvxmybOrsQ7Sv/6qgyNKui3a26l1obq4PVlzDo7NWuxdtvQv7kxorWYh8mh9gVjpuGRG/T0jupeb
/PhwYTqvuYwAI9tVeYfbgz0OmCrUxlcXbuoZnbTdlWP9tCjKTP84OLqlVq8h0LrASoKUMOtzsTzM
bHYu5NWogU6zFpWbChz+dGlQalXsm9kSHnInpOSjL5rAsGmfGJmOx4Q3njafulBqDE3VdS4rhePX
Otvsk7GdgMgLVX1fEbg5ogzhpMLExCfsI6Wl6oah/0uDS3pV08oP8/FkD3Dj4142l25o8BSTu6SL
vJU7HhhJlAP3SBpyYs00CUd2pXoKGYsgIrG2FdNymLJ02Cij674tpfbR4aWna2w80zBinylBfV2S
MmYQsfe0bfzAgRHdxBjiX1y9oeMQHYtCGm9uRP37HdE3UDpG9migEZ5+fRljokMQlrRtIh26p5kF
ozj77gqanxZjvAK1VV5TwuDkAZqfaSKPcW88tqX9jJ49XOKqM/cIuvNByyjzIPqyZSzlSBEiPfRK
7Q/1nF1dmt02ggUfC/L8JEUt9uaEXNgpmcM14M2J3OSUFFSFObKsTyJmfOJ6QeaDb3q1JtwwyJ8G
0cDmrjkI1DFV6MDuBIJOMXn4fAIT2vQJT2e/RRxZbTIc13IiqdgQX+aDwBMkk/bWz3l4Xfr0TTPT
+Gym5QYgPC85nH2eNs+AEhnZLmGJQVTcOTZgRrs374T+QdvAuLMz9SlMZvGQWzxJCauCs9IQJsGQ
xXZSVZBxpqnND6IjEz+ZvH+GhuqWqN2kXU40Fxf1rgRYB+pKbIZimh8sNQ2DiFUcVkRkJ7MbaTlT
XhRRKGCbRUZ5ZB35BHuTLZJ7f4hTUG6Nu3zq85nYOi/Jssbdclt4f+G6y8nI5dXVmuxwY2TtS6Ex
BYhIQA/WldbH11Ucxn5gBhm1s9MrD2pVWodaasqJKAT8TnaKFuRkoyeVpuosD1yA0ZbiZEdL7fsg
HFra8hzJqkXP5oCD+0J4ybgluOjtRu+9JZ6i52pk9HOoEUwyPEXFXMZ3jabfE87M93mfre05aXgI
y3rLTiDIsFKtpe4f8UJAuKoG7ZC5qMRSHX3+1+xBt5y36H34D+uYGhwXI9BIp09WE97Su5mTwCA6
DxwF42Rq7u3ZucJFUF6H2RmoCNT1C4ZgcVB4kWLny/Ng6NxvF8dUlkdPjSZ9Q9TyRoBCeeRqMXlo
3+wC6q2t80zHON05KpA3q6bXfJ1J0k9hwvtxZ9BkbpD+Qj0r2Gatk4pTEbKh5q3Y52n/PUrzLDN1
eLIBL6GvFgmvbqxOdht3+0S4p6o0owupd97IsNGCUBmGoJp7fq1wlKc2J/IDLQK9aKo4WYuFWBqb
oV0Wdxg5CeTwzIa8dNL0ZQ6dmWyk+ef/94j8v5TTAqIT/1f708NnSgktHqi/d4n89W/95RJx/tBt
amkFdLS/DE6/22kt9w+MTbZuoShgX/7lb/qbSWQ1b1C7bulCpbn2b9Yn3fgDixK186ZhIFSopvnv
WJ8EHJt/YttgNiEYhZ2K0jDDplDsH10ilSrJL5I5CqKpbrdcO4Glrs1Q0d2E4BED634qejKwBjDM
LJ2oXMxFcknHR3DK+SNlH6dSl3tNzPp+MJpPI9GXI8TOlidWyG0/UDzAzZt9ZJQdw7lxGYMNYxtV
7mPBxfYG7cbrJ1Z65ncfdQPHWy02s8xMttZ0hoTC/TJtM/xWG8nhZV4T7nXnUcCoBcWU0w9iLUd8
j+Ro0uiOiyILJKEqR+zH2wo13Oe+oPpYvky/LyderOOU7JzBNE5WNB1qJ69PERElSG3ST5a6DsIM
2qszOyURcC7O4ahX14RkyMbKbfqxCO8Sn1qqByih/XaOlacSCR3qXfXltJFL8UWaBKWDoXXul+ad
5Yu1cwdhYslwtI0Z0wtFh1dzzuO0v9rcRTxVlPqX5sodYiU9YG41ccLgSgfcDGeZXaHfQWXHFp8O
18xRQ39w6kupD/a9qRgfqpOYFD2Oht8NenxWwwGMN4B77rC8V6dy+U4158FaM4liKjTCOPz+nfod
3Ov0YRQQKSAVFy8aSYeJMZiLBiZX0+w9PdXHo0AQs7NRnLJE/VJZETEdWAl78+49wu/hF0Pdn8jk
GD4gJF8fo/DAc55vDHrUglzr46u0W/aEGsGbeOAXk4UDsp8qra1zNCeJou5a0c5qqvmYVvWXFOr3
slAQr9YGszpHcCaC3BjdTyWx+DFLEkaMWcYdu7OSm1xJxtmlwEYfPzDa6adMb882RUJlaYx+DPNC
T7AnpcXTrLDcFqmnVeXNbBboktq+RwM72f2bFjFEjnlMQOuqTJiPkoixY8auTvXacY7Ht3ix7X0n
tjlY98DJ870zqowbNW8tCOrvo4XsKuMc3c8czqvR8LlojEe28q3fj1rH6Fam19JtGmJjNWKdMeeB
RbWGv7QO20PJvFE4qp+1H51FINKkTvVEycTgLfweT7++NAvZIpku+FpM9wqe+V5NO6jAWHjy7S+r
Qb3Yb2hoFTSjPDqDHi43XQTIr5h1z5TKq10k40uyJiEcE308SnZWXcQIrt+43+PXpTV1AowKdHBr
dS6J7DPrdPcrcbo/axvTCfgUylVpJvNQhTBVcSP0tNYWSAel+VD04bNBeObsAOo6zwZF6QDXyjPj
zDah3eAhHpZ7rnWg6eePvHIvzRj1pH1UeUmyg0QlYMSff4BCeu7aar4lhvbcLYCeKfXwVi71hl7F
cSfLedhTvHNPPqo9V7JTCUzHb0kZ5VeD/NGVxLi9CVvwd2yCPZpze9pwPGnHyU1pIy1w1UIJ2qQ7
CaPmMp6bb1m0VAR0ZHXSeg05HHNYrIY2ngFzvOUdtrgZln+fK3+WM7UcpkX0q2c1Ta48jYOlawGN
lAPFv219JLnA9qYP0/tff+W03egleVEHv/6/WB+Gi55HBEqSvlwzvsWGAPTCYKVvR46Azwmp0Re2
/uro3bNV2MJLnFy7w/ASeY4bItmiMnpjlHzbDc6LMetNz1nEI8F37il4t70wMsdL9or+jGlIsh4g
Pf/VR4LiPMGEWiwNZCD0YyMpMIPxyb1N0jbPmnxY2H17ZtXPQUpU03flyHTHJZ7Vs9cQK7440Nov
Yzcf/oOn8+qNG1m36C8qgDm8NjsHpVaw/UJIsswciyyGX39WDXDvizA+OKORW2TVF/Ze26365ZVz
/q8t6YcGskgla5LIUpZzAN2vIgaCSMEZ7sM3bs2H/75AbjAZeKf21kQEKAjeIODaxxdSeET29Q89
reW5Xx2+vQEsE+9buUOFCOjZM6zt2loICpJVcuJbeX8esqI6Fl8WkZLIuuZH9kzOvu4bsU1Jtk23
tHnmbkoROCow+YEPhnGM3RqEuUgZvaJQg380oHxaqYs5yHia6WbtIVq9YTh00AMupJSwVUmG8dBW
RQNYJPafGu1Gw9YZAPKESZ7RpE35bN5FvuBdKSWyErHvkJ8d46VjHgLqB6gT40WfJmac6kc/GaO5
qr9mMgYjeyUAphJoS/xMDM8d/wlUJgpx5Rw+qA6RWg6xY5Ou6jfiwffeYeI6ox+ISFmLt7aHXB8n
yT7wanerWIsdsRrX+9oJc9aDQJyWxPjlgfzYp5/YYECmpoy/9Bro0JXdfGjULBET3oN+tF6DmAgp
Gx3FrrRb6NEYKy4NpjkDZ3tUEWZ7qEJEHFnKc19gWytTZDV2+t+wwv62geBZ8uYQnXmIJ5QcpDtf
C9F9WL3bnundUQxKbGmZE9tns7Ou9PwsBMHsX5x5rs4mZ93QjcPtvy8jkUm3OLHKqxv+rYowv4bC
3A7Si0/BinFBQs5saG6x2vnp12R2OywxxFRXfYpFpPCjMc+I/IoREToA2UurKnc99B+CDVT5IDo7
Aj1LX5Wj/otHC/l1XDGcwnLyN+Hb5zLDfxBUT3AW3Wd2kpHoczzvMVNQdGm8kxVrZHCfPM/mJDRk
e4s1QVxLAnFutl0eAjx4x4mRQZRyfGpkQXlzKztny8mmgiQp7tjZFec4M9C8pqiBOM2qmxoAk1ay
+/IYwkVZmqiTb8V/82qcb7jPbynSni2+F0qZvHvwUF3uaqZEESa2kqsPJ3fI8jsmiGLvtfIzI6bl
nODhuFYlvsISjafB3hvkartTafg+4lZ/ahaDemCUd1dYl7HlB2Bz6gMyZFLnLkADkrE8F3INEUbM
5gUFzEFU1kXYVvkWZ/lySVZM4fHYFVCakvemcL1zWkgM+Ul/WdoVclkwv7Y0gK/ls7LQJrmJlgwr
jxtuYgcx9e9ZU54GD9CZ/11k+XhIc1fuC+aozFLsP4tfq2gyjK9gTX/Mvn3gl9shfGNRlaCjLWWG
mLc6GAsYEssSRRRUZbKjz1034+icCkj76JGW7J67VXbvezdSJbb9OSMFTC2/3dydLwFrvUOKMpmz
Sr6GdSY2bH6nDyv1L6isQmT3iXHq6YgxW7tfpgUDuMPLfAoWUlzifh03cxxD6UNq8Oy4d7+dPsth
6R6TxrIi7uTacj4ymn1IlfOjF/fZKRUf8ISLPQq4U9wTMq7Kie52Ocm+Ubu0KXi7BLGpJaltXohg
gEgyvE85adJsFJjVBGSStLX5Ywtr3GSq+Sha75grgUAgKI+UvsWRkffegxd59jIJUsl7CVJCDaT/
XQFx4WeBFy2N2TgWsRwQPefF1h7QUK3eJxcKUzZpEPPUzzvHTRgM5pPYdIbPiQ9Fx6FYaXWG1xrO
H8M89McsnqnblukwseGVnOSb1MtOIaC5LZBfpHw9tkWwtUdn+cFKyAWhv2vFRhNvZvKXGrbdNtC9
/cF+zYMgIhWBXqNhGFQrvmjYxh5r3Ns8uw6xXdVfCwv7ofRrcQ0bJJgVfBxWHtfMLDutr1xI87VR
Cohm2IHrKfdVPzwvU8IMf0lJaBrGft9NE9eK9M0dT+n4yN3+BqWrOpAQ9CRL5Z4nAhEkXuuTD6tq
u6wvZMtYD5QtiKlzgGyoPcWWdb0624uHONPIpgi2Mm7/+VNav1MTrJ6JwNlNREwZA/R5gJLwEuM4
IfuvfG5T/qbzQI3cl6F1bHny9g6BbaRQOBezAxLDBLo+cClYbkH4X4m8guKjBIVKViERDOGt6n/w
K89neGjbhvvtPJv9a4nKgAHNRIYyQ9pbnxEmmBg8dR2zg77x+kvup1ecyiGaRYYNtt3HtzLMXwOc
ZJzQoXG26p0K5x81p0zqQzbbdQcgSEFAPEsb/yAwkL3JdB4oYm+hQzSiuqcpCeKWOGH/tV17anHy
6qKwW1ltzf4b6Rdbd5bIxG2SLKbhtYlT0qDWVpzLQArk7lm6dWTyWM/ZDHibPcEciITiy1cXtkzG
LvFXifYrYp7b3xdo0EqLNKoaDAIzEhiw4bI+GuRSWNk0n5zFvhV1om6mWDEN0OjgYJbrg1Ma4uTH
P/5SEgFoE4jRH5jErMcKjJOOJo3xnSfVMcycl1w3BwlC53tRFm2U2kQQ245otsJP10PViBUjK/l9
dphW7NEtMsZgD97RBEG3KAPVRskKigkX9DFe5a9p6vvb2ld/mtxFHemY1d6N5UNB3tqDashfgH4X
SQQGb2SA8IgR0Rib490hEHHLkqekoBJ7t1OwtPI04NDwV7QXCw+SyZmmZ+PXMaBIoiBWt5THKqef
hgkKsqzIvfbgGRAsLL8R+9gmcXj1UZIuWRk+UKYFU/4dJ+nywrYcpxKm1iiWJp+xhbu8xyR56xL7
FI9zvsOEZLxYaXgiluweN8p5L7kHdnGzwG1nbeS0TvacEJRI2eTKC4OFfpPzvuwtPaeHk0gm1EI3
2TPeimyTJdI4uiiSYA5gcaxQ0eRE7HiJ2A5rOrEaCYtL7U6fyhmLKBszjLPd5NyEyjwUdwhVkxCe
lu05ZMYM1G7VJHhz+qE4MDuApj1M1iH1OSPEaJ6VPYI6QjMIVKvde+WMpPy/p8SYNuA/jZPhwTxd
y9durYvv1n0Jy/rJdAu8qORWba1+iXHhO/1p9XzjMOIz2JI2Kg99L3ZsYT5zBCFbxJxop1mmco/H
YMHL7qHIepgLImUCHVeXJTbcXWUWyIcL68ftrV/wispjjxXiI0fYklPnkbGgzixqCahr5TbAtLzz
x+m2KOL2Bpk9j3XJ1sYyX6WFiJ0wmNvijf86Yhd5WQumgjykG7LbrlIQSkbw32YwOHgyny6waGS3
IU8njZKDZTDBhNEVAthFdlLx1KppJH5UdWcVXixRrqCugu8+kHcfksdWGN/tIFi0VuqMVWDecyye
SBVxgCrwxMxo/o5j471h4BkYlZKxNrWwRYfK+yYsj/Ik4FaIaXMPKlixVSAFq8PRPoNBvRD5o0xC
WySgUuchmf42OUbi0JpeYoH5HtuoKc03IF8K92zwJJwZI4CVHvGCuJcMOqw/r+chtxnsOO3bRDLR
vhzM30OAsLqLV5OkrpFvZ+VR3DHFhnz4qDJ0KDky6IXwVAus29FX6TZZ7aN02LxirxmiAjvpZal8
i/45U3fPgXPtFjWOPhYX7CA2YMWzU2JBYKjqZb66nj9f68ZiapC/AcmgJsdpQqfTR+402sd8RvYT
hrLekCx/zKmwz/Lswlk+0FO3u7K16q3b4oZBabVE4I0IF5veQ6VsoEVAbziCutX9HgbTiIqyuaNu
CrBVWBVtX2Q7FrHmWfLtL8vntHTGznAo2sgF3qBBMrZx/dS5HfOKVKZPkApZhPZiG2YBtyE+6A3+
aUhki6WurZDwPu0XJID+zQ5YYTRmMO0cwIWngs6l7Tp3C7eC5EWH+7X2oIJNPb1IzKgRxWbPCMT0
UvCXrX0vB1lHOIGtw6ha0toT40g/an8LR7CmrqFLFcKzD8Qoi8iZQ3G1ME0SG1zd3D4AZrt288XC
zMVmbJX8q+M185DRs2opdz7Azr0lKwQ3PrJfQeAZ6gIYtCGHjQjA7w1ue0JAxBTTmiETpXqrPSa6
aa8PIWFvhqrduxIiWk2DUWWy/JX+2B3RD/6np253VpmSRsdYfhNnKSKngGuZseQG6qL/GIcOI6Ga
IzcYamxCnT1sYp+5YWyRHg80IK0+YzRKNPqFRA7oPrayOxaFe83FaMEEqNTGJchgA1uEZjFFK2cT
Yr8v3eInr4vxbPFxvbCPeGJo1z6mjHReUQ0mbbK8jVXQwGBK0p0zNcm2YMAF0AmPSDqGj+x73aPL
KGUzNNlroHaGEac/ygep4sE8u6dpvu79lnxDt8h3vBzzU/0xlx4GB2++IwkYhoZF/ej/m5lknIIU
gKXOK7RcWvK2QuLATouSp1YWGyRBj1HAgLUZIZa46k7CzSOSZouHrkR9ysL+jr0p33MhSl4UdF+E
5843udjTMRw9gSwz/yWkme1kXsUHDhrZFM9rnB4oVpoTSUgRCTFIRbk/92uqHud6xKDhY1cXnKab
PtTe2aQOCGxjQmLOf+kdD+QxfDfI0x5sSr3EL2LmJMm08xdrjYCxIiId1hMen6isyLeJxzBGYSOf
2nQ+zxX+AqfBUe6LN2cxn9HIwq8FRrORm7S1jr2FYCzt4uGUu9aflL3lOpLZQdP7DF/KQqjtcLgu
Hjlu6fDaaYTaKgjXygiCDuzq7o7N1fQ5DIYZ4A3xTPamdg2ws3Z2cfHcTbOtNk0Pq1ySyTV66m5U
4Om8BQCGRlbfitWNeosKp0S3voXoC0a8S64KL1k0vTuhR8JfnDGLsbod/ucYwN90Wgfrs8+Lbl+u
3X4pqIrtGVbKCj18gy702E1VuGN398kjAkeIjeYY5ofegiyckSmxi5O43Lg1yXGsNp6c3sPZMwcD
wSbacDFbx6S1d0Yvx30PPgJMNwWADIwHZfhVZGTm00g4cc82LXB0dFXq/5qgn24YKO9aaK/nwe/e
yFtItsrC5RCjpKBGGvS1ekRGUERgid/b6UGFklhUz/83tslHgxqFp9VlSHzKWhq2srQEIeShx84B
wvtoD/l+Nv85Nh0hgA2SxLCaLKvNBgIc0sI0AxBmtakM59suR/eYYjQByqW2NQqTJei9nXBN/A2V
2+8gVaIWscEN+KheRy8xnidkqot4crSeP6igijT5b6ksOHW296epqv4Q48LATQQ2yvFRQlVdiZol
lzYaQP9XPydfcRDjchRGvBNACHGYxL+TAP0dqXpm1Ei7iwpW5DZ5ggc7aV4LxSqVkuBvSR4yEnRA
bmMWPGRr9rdLiDbsjHjvWM7f4stzBi36fDDsjOmbFf4MiflCIDTjxiL4vTQZlGIEmzNn4aIa/7Gp
40/2nBvF0mibSHPYmlLmvGO0OpLQSfSsEz9V6dN8MW+r+9uMs8l3FIQiol4pcWriw+dSMU1nVbQ0
jEqZj8l3KTsTJmvMUVNarLzhR0yG21AYTRdIrgERs8OL41ziFj8vRSLtLuPUwc6LPZhz+F31+stI
FhSKTM1TrYTiKePe+ZxwzCI491LqZ4ODAgODEYfPuET+jdMEvjBvzpSgTiRKLPTha5/19ZmOBKpu
t8WUfZuSifA1aD0w/iB6l7cm8+2DWOcfRnenQuY9T4b7Y7lKh2+PE9R9ecgmEgowixGvytIpyQi7
ZH/e8eIeUWbpBFEARESNMtdeTLe8+E3+JFRXoXRBUUkV88Xv/ybXG3ICxGIYMZ3/JOdDv6KO9n/T
9b6PNLwS4xWTowG63QhdyVAUHJIXonqwBp4KpCUjeqKwj6RAiKtDB+IGsyHuBlDTPfP61RxvJs0g
vEJ+/mTmfbDs33IIq63n/4oTDJyWXaFUnNo5ojA+jgMPUJwzsDRnqzl4jsXEspiPojX8yGWTtWm8
lSkFQasRDLc36ED/QgzMoR8f2aZRXHSoKD3H3Tm4wRs7nlh34C5DZ3GrTSyRqnxRuckKo8KUnWdj
vFGlQOIm8HMuNkG2MoQdQj4f/uo9yrOCvlE4m6Zm7mFwD8QOiSeeKoptXzHJnKf2mDOcx8gFWxgZ
Q8EUUh1jx+eHkO7WLiOxut2G0QHeH4OA48Rje4C2drKDw+SaFNYDf/WVJ2FgB9k2/vMqaOjikcdz
Gkb62/ylxOcT5/lfi3Fnp6OfxmHaOo7+ccjo2dRwCdWLnKx/lQt/uFpSOiBk/VMHks0dvtyw3AiF
ObF26XB84fyhVE4ugbRrPIXkK5IhsGkD/hY5LtliEW9hQh5D/Hdc6t8uS4whNP4aGdEXyyrYxFQU
Iw6L2IgHjNu4JPmBuIq9jSRv44qhibLmCa8TRvyig5UCgXz1s7OJucXM+RXN6fxYW0xGVTHwjSzx
rrzwNZy7m9PyESRteMoqxptL7iWRkSR/WJ+8BFl4VKsqnn2DuMdGmu6xNPNb28xqt0rmgGXToUbl
29sivNM60+Muy7fT92/9FH6gFOWnbLNXjxDQTZotUeb6lznBomThjECh8dQYFiFhCCw6tzyXCfBB
xQfsDHQpnYzfWObInRqqicJi3FLRTbdmPgzA8jkwO7WTfbj3A1j94StrbwwKD06D0nuRp6pghpYJ
mIVOSNBFOC1vhcie+9Z+6IT8lWJCBlSpromkm3YKpIKNY78IZbZHWNbnaQzlLtWDFy/pr2qs81tq
tJcQaXoS9N3NJSJZSDwxQtYP7lznD+0F+CR732D5KPD9bvO84mrMULSVQ2jePF8ehq7Lnr1TqbNB
Q6WjnhOVEHpc/LQkbD7xyn8DmGDA4TmkjZkA5ULnWC3ltCVHpTyPg0tvE2Dh7BEWg5Rst6Ly3d9p
+7c283QnEN7SKNs7jNv9Cc6mOveG+5fFzoe0pL1nR9x+lBNHHsJMrLYUizinABJQKaAjJ2wCXOZr
21LPgXFRnKm5QRQ2sVyVKZPzOtPUrx26PIf+3WYRUIDhY/dXBEcM9sAK6eqdXdxTd/eTCPaqdVG8
MsNG4O9HQxDf7CwFc8jMnszvkVKHsVtqTv0Ntx/CYObj5V9ldnTaiePdbnkOobVbOudW9nG7le74
w+fQPiJAwBKJYfrClG2K2gHNcdC06BPNmVGKtEGwpDG2DhYi4cmnzJdSP24YQ2SpAbx2D/Ot0g69
uC0OJR9ZVDjjCYbfD2bCvaitzwnsUTGsW6shUr2Mb8Y/ubRbsxaPfjEAiumHXxleqjl+B2e3Z4m/
A+VHxzPVf8JyxIzeEA5gASSuh/GCqZVMZmme08b+GtcU/CrHPfmcG+pgzkN/20zWw0A0NCWk8YXs
fN3QNtcbe0Ysld0y4b2Jno14X+GsL312SZmKr6VI/mFDvRF0moFspeoZWXFPdo86eYQA0KHM7+S5
kmV6SUzvncMBmR4GXSrTW7YG3mGhNt/WnNXkHBGgYRr/QvtNrN0/B2t1FMSV/ilvoOHCAqu7PX+s
YbUHRw1ioiVbeKh3uYl5wPOJFo/7vYBpyfy92GG55o6SzALB0qZi2QXqPn4SOhPuVhOaZRy2/N3D
SR1bFtRoX4gEaVMg14EM0FI5xbabxCuy5e6o2umlx4J2Hq3uF015Su5J0BDS0F7TaUijicr+hN7B
ejZQOuarm/8hmI+b4d/iMwArU8e8I3uTx4yMMhyp6Bp9rpxNWrreVYZ5SeYyvz2Df+jbVr0MMVva
XM53yXDwumKNMQ1OkpylEiQP7OTYVPPrrEiYd2n897ZbEFwMonM7xRY7u657sD2YZGbjZHvPbOQO
9xtS0bBdX63YQVXIe4YEIN4but5qZCmJHcZd1jbFuXIycXOms1AU9Txfl6Ferctgw/HyzfXg141/
jPM2fRZMTYokbfe8bdzzIYgFE13hi9P/CUO2lAOaWrzUzrtp1xPK8qHZZ3lIyLUhvDP+Zs0ytR7i
DJCiVRIwozlmOzjLjO19Lz2TentsrelYOen4B9wtEUbeFGOnyLiZ58qJAjwW29CpOc2rEGiCZq+Q
GkJnM/60msqSLD62Z95fJipsNej8WKgxPC07aJ7pYLabXjNeQk17aTX3xWSABM1hVWAiibgydYxT
o4faZekeDNAxAwgZa8GrmGuqzOSzWpbcsbvGjO+1KkGKwVNhWUQFUlq/XM2nwaMfkYkwXF32UINm
2DD2wDSGaYMLKcJfio6le6vkr5U3FWPcptU0nBosTlww5HVxubO2ODm5Tgvw4+bQhGTp4mScXusS
4c1o77reeKsR4a1ajZcU+bul9XmBDU2Gmby7xT01HLiOeR+1oq/W2j7wykwJEq+9OOuSRvFqoQFc
Q3+PfYKaQCsEc6SCdd4Ox5X48UO8QhmwTSwwlF3TK8FX19Sb/gowHUeDOIeNOQMdyd3W2LBd7MFr
aqFioTWLtlYvtlrHWFbMkgef24QAlEATEbodIv62quco1rpILqz2WS246tWcvBKpMSGaFFo9mazo
KBMPReWqtZWTVll2Wm+JeupRjrV7dJBiNv9pMrU6s9Q6zYR1JyN//+D5XrVnGt1hDkTXmSAviwDB
Tdsc0SdhKSatJI32OlR/igSrOQB/qDfdjtyR+FRo9ajs1vIoTOOpcsIEn3LPvhz87rZZBMysInmD
ADRSm7tbOTb2s2V0DwuP495joRdZBmMu1PPjPhuZ9rSOe5FZSqYmpyTG1tk7kakH6I/DMuzFJfBj
9xQilG20Yhar68kx+uqkc3HZ7aCrrf9T2CK19bXmVmr1bYgM19B63B5dLvJcQ+t07eWKBm79zBDw
+lrJ25LKsSNHlhm21vnGWvE7l9lH7q3Mx7UaOEUW7Gt9MDC95QU8NTUw4mHOf+ug3AQHOAs5Xbz3
l7Z0juBE+Ulh4phah7zyfwdmpu8ar228a+GhWA61dtlDxJxAtTlMzZ8AcXOoVc6ucxvd4UQScffA
frPCPQd/wQpZj5Z6rT94SIvS9JfS+ukOIXVND72RWlsNqox2UeutXa28HpJlJBDX43PtrL0r0dPC
e8XOyucDgB2Dsm/m5Sn1Tdq+mnGv1nhPiL1trfr2tf471UpwX2vCPeOD3Fv/WrY2z4vWjZsIyG2t
JA+0pnzU6vIBmfmi9ea8XTYARSQQ7ohcYbCW09CX7jEbUvUgY+ctQ7oOavS8ai17oQ//AHW7gcx9
1Hr3FOF7qRXwnQEDJhW4uZOAiTwQ7st/X3CT3ButoZfIFLjNtbI+1hp7VjgJ4934RHGePDcI8UnN
PBpamZ8i0VdVFlxXvCwzQ+Or7dh//L6Pfw1kVfLmm6dkZXWZrKj+AeoYEZeYh580RfYehK8Modtd
2K+wUVeKSFT3mMhH3ASB9hUAX7iYGA0s7TjIsB4U2oNQen9a7UmY0pnGUqONx5RxTmsFqBaa+Emp
AILXJE6d0T22K0NfYDZIX2S+7bUHAi1ypj0RhXZHONonka+YMcMZv5TQLgpf+ymqHGfFqj0WQDkK
7bnwUbVpD0ag3RhdWb4Ju1nPqyVfO2+W5FUpiU7uI9BejlK7Ohzt74B4B4dIez5AdGADxQbS/ucH
0c4Q/6vXPpFYO0ZKbR3RHhI2ePaGyllegtx7wMSXHEcsJ4mBC8XRLpT//qnWzhS4CUPukgGXT+jJ
tXvFxsaCsM2HFISzBXl3teVsgZ2sfS++dsCwDFtJXQiAiWp/jDXhlEm1Z4Ymb322LzAYdrk21vz3
pfaQEOC2Ia7Qvo3rL6F9OEgisVpob85o4tJB8xXuRu3csbSHh3BUCgj9R1s7fDysPqxrdqb2/ijt
Auq0H4irDUOaV9SR5fV3Ey1EZAIS30JVnPe45M9MLet7lq6vZR80d7+kc4vxH6FwrQ+eWakDgsvq
sR2af5DhKy7oazNhqS8NxHw5P3GjvU2pdjn9rNrx5Gnv05rZf5R2QyHQYd/gHgeO0quvHVOZ9k7N
mKhQXE0be7Th3lYskgxXPYZYrmLtvUq1C2vEjtVrX5a52Ya2ke75j6NMqpNh67V+ca5TVB5+0McR
eiKcttrtVWrfV6YdYA6vYxSXpjqjII0fBUYxc2F7oe6OH8trGuQ8gU08XFVe9Juu7b8aj+F6r51n
pfag2f7Z9rnOQggtOxBu9guOh1Nr9F8xBjZHO9malb2ymeL/5LCF7Ty1+9zzfURytX9IhyxGZ5xE
MzMTLt7hI7GqHo4JNuqMhpX5W4LRDV+dz5Ayx2dH0jXxtrj1T2JgEGT2KCeLxDFRLs7bVHv1QLF+
KUzykT0wvSLMEWgNzj5aedYf2u3nePj+KsRR2o1/EtoTKLQ7cM6drzWV1k0KQGcfsPO0lZBkmuEC
oW1TBEg5U1ptJvK2th92E0ZE7jNiCjqmulDs8gud/0Vq46LUFsZWmxkVrkZ4vh+E0JfXxIZ8Q/7L
Ba+BXWHwn5sHLyBaaZ10hHDsokMszflpsSAm1cF8siWXhrZWCjyWGWnexyJg9Y8qk60Vy7Bd6FTm
I+lQZ2Pw7k3sk9KkjZvtaHxgn1tOvoeOUBcqBHHyxUFuJHF+VtoCKrQZtNG2UKUNosnQnGxtGTW1
eZTlBbTjtDKBVfjJSXqCtOPYSre9K+pt6zL3EU7JqTJWp4FZbRv4zd3Crxpo42o20wxZ2szq/A60
tbXukvqgaM2vw/9/SWD67JhD2JF0fpM8Z70wCajPHKn4hQY1PCTdxWS/cM5w1wK6t7XZNunJ9574
V6RT7wptyFU4cxGI+fuGlOQdg66Dp5b5WJd1uE29EkuvfmjILcnfe/y+SA5P9agNwNoKPPL7c7Q5
uNM24b7iZO7MANthcYKtDxgLJvhOsmi6pJ1D6VIu6DNMglA6bUOetSG519ZkpU3K1PHOgX2iHSWa
Vq6tzEMC4YQWw9mwn/Ffpmai/MLxe8zq7AecAvOORYGCR4KhCBag6ZEMNOB/j1tjGRkGs0g590Kx
DsgQaEfLtAaRr58lP8jK69KYJnuSNUz3IX02JZXX73O1fCfpNJ8xPsznnlcDWzJ//O+fXGv+Pcog
AMT1f/9To5KfepHIoipvOmd2/+Qp4ATQAVdi2XZ20x/h4jFuWKc9iXcsX2OJUSrJsNU1ap9Pmjrc
4KsB+vBYpgO10ORUdzKt6PhJPydY6MDQeKV+NA8eKKm+NK6A/1tqzP6tDfP4iI0AAr/CS9D7v/yY
fQCLy2sVq/zsZtNDhVYOoxR7dWRgbDFKcn4CsNKb1MXg2NevZR0EnMU41/Kx+UIa0SFVNkkH4gkH
DgQUbELs0YPsOckYxHpmLBUFQGAdjNlFhRXCYpwtQm5rmdjboHGalzwt2hfVd//8JPnITTHsPXeu
KBDJ17Hb78nWlgJJ+cGZQfEP0n5t23cwNRR0bgYuQgKOGKhierSlwrut1HoXkhctPYIJt2ypHwM5
GU+iKo2njIXGdZHMkOPs0uDR3TjcTXtGw+0GvOG35VIhEbHzy3GtgzMm641ZLyzR8YyKLEGbwPfo
/O4UcsvQzK7dFsAFUdYoPZ6DbEr2RlyO20FXbnnVxVujN2/BMJcfI2RePHID0jR7z2bXhnBWcd7G
nvugXI7YAf4bi7od0U8KtdranzsoASf0CqcktnPEoFb+UnTylY+PJJvOdqDylQEnEErfZP0w3Kr6
XQbE1+Kbp8ISLUeAUd87d7759NURDrThug6qfm9Z2akaRqRjsd5ZB8Ng6mhZ1Epp8qTY1nOKzPGF
Hf9fxiwuFl106InJATsmJllVJDPusfISxQlbqpnKe+C3YpcH4WkO0vK5TC3zDUHe2SJvBABM6fMh
/8Y5ub42SfWdV46zpZYB5S6H9yyuPtcutiPqOyCGatjC315emGcMBDv+GAq4hQoK+CwmKXcZIbgv
JuPkjAElfkckDmj0OeBn0m5M6Ehz+NXB/34Ou+9MoV8Zuab2XSee++VPKo0W0bnXHf3wYehRVvs9
C+B4CgQJnKH6YHTmbllhdrs8Hj+XJ9EhY5yQW09sik/8FoGRuMGf2WMVy/A18v2kfPBC6xdamiiP
7x38+p20R2y/EjH7MsXXVpkICfjvO8aQPYF0GU6i580SKJnmqmuSqPUkqidiLZRYHybZruyuxZ/W
NjK0Fy3zXtBsT24wlnvTbMWtM8uCuykbNgXa8a1LVMNzTgNBxJNJcVZnCnJ62j45aCAqU5A/6/Cb
7UaetZrq47jMboo9Rr7CAPOeXWbcJybQmPwyMKdZXX/SzRwZwRIRhSbM8LrlIWFvMGOXfES1Cle3
COTWFkX64q9ZssN0lR/YH1Sjs34wtmb/7jCam7LYQIIGnNUNOqyiZnlLxNwzW2P7RsY8a9RWhChy
Q0z4QeHTRfneF6qwo0FMaDj2/Uua4IxU1m+nMP29sQbu+2I7tyHE6pyzmXicuICShQuo69PhBDoK
Kj3K12qdBrhK/r/S81coO+56tBzQWqpW+THnfOUS5DtYcmTCDxnRXmiwlmQdTq7rP2TplN+QOBe3
NHDzm9PUfBAdJ+gokp9UAAWATnVP6D4jDo8mCgQ2sTlZfndk3L2sNqyuvuVp/u+PwbLYh4R6LMJE
wPaBT3uD9FMxngjClzE4FH3pPDpbgwRJvCYvvR9UoPz5g8806uqDhYT+zlzCdTFzLQSpb/KFmDQx
s6ZGmYGyngGzszVjqmvuCuanlUm7baVo1O0JHaG1yAtjabK3x+Ayt2K+Kf0ldZMVPsr8SlPAKAp1
6sEaLdY26wm7ifkiXX+8l+07N/QSrfnkH7ikileTRfkpS7Iqomdvr97g/GvZ1dwrNrx4jO+TSIIX
FKpSoFuwnYlLqOq6e5oby82b6pfcDeurrdrPpkKFxvhqwP+6WgkLXkiHePcZp3juNXXzeBMWCGrD
qv3O87G7ZPkungl0tk0K5FGLopop/PEBXkZ50oOTY/nujvbLYprmZeR3vjNnCE8Ty5t2BsVjVsy/
rLm7CwHoQUA+lK33zwzgujbVZ2oHPvBE0DkOhKwBtyLVQW2d0IM2ZU5MHzauaPEk4+wqhwpjmtOZ
M2ClDQJhJlIserN910fa/3g7k+W4mTC7voqj9+jAnECE24uaZxZHkdwgSIlKzEgkZjy9D/5uh7u9
sjfeMEKixKEKQH7Dved+Mvtd10PrX8IItZJQBV6Lefpwqy+Z8B8aA0yqIpNymwRVuEIVzLFqdOKp
j9FKaS87B902nTWMkJqxng2fAn6TYtHn1RR7WCe2pe8ApRpMuZuiLkDuBg+uVPWlipHROHrM9nNI
4JfCY3LqI/VkgMHrpw5XRM6hRG78TBvl5Rs3NX5FTrBIghv2yEygV3HGNtUqiuA9pelbTyYPMF4s
WuqKSRN6BBqKLwdp0S/DGUra10+09NWbabKJJG56H+giuBNVgaHZ5ep2p959BUt1HwMS0IwB17UC
lnf3XIhpZlU8ZcFvoxThc+BIcJj+MJ7/+WMx51geMmSMfqLqTbI0g1Qb6pkYrZnzFTuELFHnOy+6
pwHTkvVj7MfXOtHhSzb43cliGcmZPF6NGeU7UEGHAaFvoMA25MZn34VizCjv41aXOvrT9lSNNVkR
FzkP3xOI0zVekpNVOdbTwJRK5e1dN6F8jRqOZpjAqBScU5/17bbTwt54c9pc6r4D4OQN/RrlQnBv
GTOunFrtRFs2z0HP9ZtLA7cFRbVkR7eTOGtYV+oW3iQrpzYD3UyimnrPbAwOddhoDpH5m5G/ZIxF
BpqXsDZJOpgqNDS54GcCX8jaF6iv0LeEp7pwidVSCGVWqkc/llmYXBaJJLMkD83nXB9swtNZl+fW
Ri3zxE4NLp4Uz700nZkfhk7c/aJtGMCQhefO4vfY4MOATnq2tp4a9a0Zuu6GVu29EPm0x8TfI6bY
eakglxntyzX3rNdKesmxksiu0wXSULOBdJh2Af61HhOy8FbB4KRH1IozSzW05LCOSlKDVuUwfYG7
tdd2YTewN2mETWIRtR0TkpvP+fPc0+Ukon5p2dS7PDb2cU2b3bgJwnyzeQKbfOLERmnjpM+tbdLo
oy/FwJ4dq4E7Pkp1sRF9icBIssWrAqfHrB9gEa19b5eTfEbE4ENeVe2+SUDM1fQYVEXfXk30AdEi
5c5p8g+7he8aCqZ6YW/gAUsP9pT9LaxUX0VfzdtWQfktoqw919Ll8bGs68BrrRz56pARtisj88n0
7AQBcv6KBgsNIWpcZKnQtdI6egnybg8eyt1FRf5jBkQyyqA9ZEXNGodCBbL4sqbIkgRJcN+v7BKT
p4umiZUpNLG+IWfb7tdYmhfCsL2NpnyGW2Dbl/EzsIyRRwEk6abr+21rqIfSVaQxpa658qEWhNKH
+FoOrw4v7EM+WekxDqxPFZFlaPotOzjibiHJvUdl4O1C3qYkpfegr2BBgrD4AVWnsQFux1s+Y1/y
rA0GHfe1gYFF4U7C0IA1DQ3xvIHF0V0o6zd231ef0cBbWtBmzXUhD/QUCTHIayC9kPpgAnY4vq5D
2EJ3xa1AYL2Ju06RARyI5oS84wtBVEFplmj2NP4XkEHimXtuXkqkA8VlsJZhlH4HPKjTYiLMXrsL
1574FMBi4XrCafOWxxZLhdoxP0drfEmtZQ/aUKlBPm4BdJXvUXev7G5+7abib5UnXIIMd/eIYZHQ
e+Ed5gqD/RTpXdCVhL55wRbP7M5sTHwIWfBoZKZ/bBMkxCWLl3vAiC8tjeDQZUxZ+6zYQ+d48lkI
razeeuUwZlUJSD7pO5N3szXW+cgMvSdAZ0PfPx3sYrzgBEda4M8HOQw4cXMiuehQ1SbCRLyzZhBK
RjwewJJlayW9N6/TF9PiCDZ1/tQyo+JW7O2V33Ofmoa8+9qDkoQ9pZgQmaAW/xhbC+RJCiLZLtNw
Pb66blHtc4LfV9UyxcVhdKI9ty/CCMg6w1u/kokBKERFay9KaJqK+mQbKjiULWhVXL3xuo+4R0Nh
TOchUfN5bEqJQK0E/+EZOybIb7mQT7nssy+//9u1sf2r9JbgYFJ5fGtcpgiGsWogD2+dcILobHLY
Y0C6kSLLhMh0xpOPuh0zNHEQJBl7hotKwvTl1QYmvDLI2FmTHYppA3rMxqdJe3RYBdFlj+kqr2J1
kBjBd6CqEvTAnVonTjuv6YDbSGTXSBWLU/IlRCVyqByKitJkOEl+WYgznpViQD+F4nFvt896SPt7
mIiQicZwt53WupEwfE9ru6T4DosXSspdUcPM9zpQ3J4bI8MtGn10VXFN56T4wxjqq0zJma5TJl1l
P1zcHDl84TscVwInGiA+4ftixdlD2C2NHFcfg0XPJ2uvCQhenZzmeVIB84OJeS1rgjVp1dHGZYlo
t+Y1yvVX2ztvcnSLTcf2dGgumfPgWuo7TeyQVRfbI1NohgN4Ml6yRDCPRCMOZKfahXHe31zL725+
T4hhUYRX5NI5E2XL7JnqWOhqsUYN9yhvt1VfWljaH/VQCdhhg7suOCvRRKNKs4P5JY294KlG0Oi4
cF9NqR6I/puecJV+IL8SPJqpwwhd9VfJUMqL6yDZamShNgVc6nMvGr0Ls5kogPjXPz+XHztyU8Ym
QmfZNAdMY9l6nO0DcmigKQltX7lAKx0Dk/oqHKCIQiFI1qFs5WmQikrHG1/HNrxo036yW5RvmcIv
UjXv/mJXV5j50fWbf+rFTtvOPhG7Yw3M3u3OpbKsfWhr6zAA6rL70N15bneXY5Je//mARX1JwhLN
s32uaktzUkQQ+bXBvV9G7SNx2cYGv07xQBAe7gtrio+hhtow9+51CsBGF5Zj3LKg/G32ajqbonhO
wz7Ha1OchMv1MDLX3PYZ3yVLKjSwI2DGNrCvRZhnaLMSoqOV9eBzIV0nJ3w2o3OHk+BU8MvDQt8U
URWcDD3ajxDkcjsP+blFgJYKeTwBz3ozLryyuDXACZkp1pWhZ4OJjJBsx5ktjeuRtzeU/oYYWyb7
QbHuoGvuLN8PNk2m9sofXolIM9hSshTy2BpfMb3vGkmlX6tnY0yKpwqJ+GscQvXxAP+FBeHrIqiu
jNe3giTENZiCCksCtysOx2XfntPEwV9syKGwPSs41xmiXK9GxTS3rxA6OqYdtNNZG46H0e55HqCb
jNrbWJbdR5VVPDPK7B6PU7WzjLB54y88+I/HOi/fNdXNdmSKzxy6iw+GdtlQLSuQPsP8SRy9+9gI
1khNnVrbKpninRHHlPc6slkDIHuoM2Nno9w62G1NYVKnW9eKp4siKeFQT8G9SOEzFqSZrsZ0aR7A
Sex4IF4od2B2JXF3cFz9o+qG4d0ig4unZSyMq/rQtwfKGRwj1XSASGTD0LpHvnL3DhXukpu+B/Ej
z4vBzScn89z3v9wxTy9Aj76NWssr5jhcqj44JdBAyBrNKt4yg48Zek1ovAmmnbmEH2tkfehfYuvQ
ON6mWIz//3yYJmZsYDLLY9WSX8tgk3okDeoTmtoa617n7Ius3cRByUyfxf/aLe9zhbhXZbiDggre
RlTIAlLv/GKYNcuFqJo3yrbxJRXhYzhZDnsklGlTLcQzbrvfA+PP1WCMzWM6FnyAOIETcngxxe/Z
IadtrNw18Y7uSSmKG+HnmBUVMaRhq4O9BTx1j1FnT+BA+lY5xh9ItSeg2h5sUuyrRMtlm6ya40vt
l/a2z9uXqTKsM1xBRClRNH84PawCLwMcaerhybW5i1G/ov/bemEi/9h+Q6dpphYPUnBc2YjIG7G7
f6s4QVcgbL6idI6eQdCH+7TdsxV1j2zOPjrNJV4loftGIIa37akrRo4prKKxek54eBaldZsbYz47
eOlBzntr/ITOzXR/QtdTz3GY/vIcBnlxj/QHwIKT36xYfRcLcE3+0vATFmiMDyszA22e+eULDjdA
gwiuwyJQj0atLpMbtWdQDWtHzBxGIZHZU9pmLCrIaiZtRq558PYbk3zUw5yVkEBnd+vNBqE3ELu2
UVqIfVsuj1pUQrjJKDWjtiO1xF5bsv0OnRb4mLIw/DlQp+JA/bG78j3w3xrUrDujUt91Ocyb0vU5
UjnHBk14qKWak+QOPBTR2evi8GehtbFpqPZIQMCO6tA8J7N7l3UHgiIPH8q0wtFn+h/tZJYHkYkY
/4UBlKsf/HPnI+BK6wcycQoZOkwtRbv18NbvEgj/a9NDPc42LD2KecIlGFisa4oO2I1EqaGHr9rv
cBbkBl6n4iud7fbCXPLmBVF1KTHBNfiMoRCGz6mRbXAlMYftk0cnGuGgT9FB2rzibMe5H2NegUnu
8T/6FO5KXdgXBuhQcrT/0YT2xmXR0bRwVsrKwejQx94RQwY8T1gWuCQKcs9nVciHbKyxX+ukI7fJ
7XemrMkyMO1tSn3Fr5vBb4cAjMDnJWYWfPwHxq1kvUUeOF3hviyuFVR7blIFBxth4+TP66Som1sA
zxFXH+0HDtzDML8p66CWCr8N4ofIYNVoT266hwAcrlXvneM0milTJB5vA7cAe0pSeGPvF+zc3xHt
97kVW5LETn1rMmZQRK+GXQfigu1NLqP4JBtSG1pStDYytavjBNNiEBTEbsM9FJjGsA+9KefcyR0e
4x0ADD0+VanPFN3VNwy95YUf6Egmcz8QKDCOrEV75uTkvA7Vm0zBzWr7Xg6sUuYBmHfB8g0Ug+Os
5qnAf0qfq3z1GWi41TKNk30yQqqWDtaKukPbgouCgf/r/18i2RKP97tSk05k3Db/47//R1ze5qv9
+i9/2P6DCXvsfvT09NN0efu/MtmWf/l/+8n/9vPPV3mZ1M+//cvXnyIpNwlRL8nv9j9jwyzfcgPb
NcU/rwQ/n/yplu/yH//79lXwv9dx/NUi5pZf+r8mLv7v//zv3LHA/VfXNElVDYCMkVjqE//27+Cx
wPxX24Mg5gvIvqblLZ/5D/CY7f6rZS7pc8TQmZ7wLX6WpqJb+Ld/scS/CsarZC4yL2VgJZz/F/CY
LRzv/wCP+YEnAG+FdkBMHd9wAZP9p3g6hMRUWikcmLHz8iWMxQLogUN+ibqgfSPgetKQST2rOsZ3
S+OY47TskMb0Ei6vfsI2jLUsttJXL+wedYzqYmLocXcNMtIarYj+GU5l0wYPAwz9yzhWO2Vbzim1
VbTLhr+hHxLQ5ZEaGwtmJWx2v3PG5SR8QSxrcvs++sHWYeZ0yQiQXY0u0g4vfYs9Jg7+VzT3wUZ2
+BP1PYZcXhPnvHUNcx1hVF6bfyfAkitPBK86Cvyto3BACxRV+wQNYNT5iP9n3uhikruYIUDlPwqv
x1dc1TMrROcDkXmVxJ/dGF3q3P3lQg3aExKO06a8+iP0BAjgag2asVqRB70qnXEz2Inm0dlfAqt9
QzS708k8rhoSU6Z4xqtV9mfyFbZ263FCEc6glH7p8+mHOS8aEyLT7Lh9tZCuHZp8WYdHmFvgL6nk
qJrc2YskgqfVM33ucX0laYuctXGIohfZFxEAahOzaSJ4xj57Fw3xct34yBgthy35GMfbtKz+pqgV
91pv8jL+sUVHmeDQWXnS8XdDzyvpdcZz0NQvEdvScxYVJGJMFUwznyzarUrcB1wkGbaTiUgjxNoA
i1amxm+myYeRjk2AoVIc/JXYSwfYvMcIpWozls5uLrZ2VqUUQ+Ha8bjQoCnz9MMSLEtbrBYGUUfs
rMghJ2csfYmikiZ50+GnxuCZZNmXafcEMzUBjF6ao5lUNYtLKLXvDuPtgv4SUTc1vNmNxxSOC/kx
yXvngtToK6LWqP7JuwFasgt72jttMtgc6zI8doVP8Ep1zGOQCyPqhdaK8itR1GveZSBfTVluqt6x
DpapWhYU4tLjt//m/nhxwuxI5aJf60xBsYVG9CSkuGdW6LCQz1d+sWXgrz4bXnFOMLUWrhV9NfKR
NLMXwFiSVfSLb9rpt10lHOBVfTYJp5OR+6Ql4nEndex963TZuW2K73rhgpLWNR0p5sZ17rYG9AWS
2OHURDtAev5KOMYA5k8O53xKHhtGlMhiRPzYzA163jKCkhBJKAtzpk6wbXNE62y8kKIO+6ayNnHI
S93b5VsZrjIRWStKMxAvzEuCvrpm6SEv898s/+2dZebE+g1BjzgIlrTUfzs9oFMJLyGvEFqlakPu
TQE8iyRl5uHM/rtDBVZDko62aUtymBRupo4eAEPFCC6ls+SeS3/F0AoSUNHg/VeIbv0BH+cyqkkw
p3GBtmCU+B7+R57p5GlJ/NIxtRAnK9EQNdNAJ8Kx2XUCJUtT3c2J7882DdBCot6RTHTrJOzegwpB
LzkR+adns/6PXHOfEW/HdzDHhzQKn8PynX4AOXacwgTGgC38OSU+KNJn2x7JJmovDQ8GUWF4hX7K
/sD4oiQ/j/64GyZI7KJgFt6FBQtL+zQzmUgTQEXtHLar1hB7FaJFN5xszfCWdQXLwNVI5sOcplcw
sImoriOJtWAblwpQkirYD2/Ub/pgJY04+aJ+MFxTXuKcijpxc3VQ0T6HAcascXgqpqjYNbxz0Kge
ouHk8NPtx9D7HcapfOiM/NwHrvUtUIWt0sE8x+44Hxxse07doLYLQBawLB+OVS6fKqB0Z8gsz3hO
2MLqmxL1KROiuNGiiDXZHDPPZcQzBjnQx1wPF+CUv42hOQam94ou9mOiI1q3sX8GxrrKc73EYuCh
SOI/TkcPHQtsigEqt7W0hm0V2Ze0a/rVEOZiM8f73MOFlQ497SWDUCRfJFuQZ1H5dbCLyvmkwvx3
gHu7LNWn7vs/9phd66vyst+dbM2V3TABrON301nE886NzBa1GUIdQFcEJzjkQbrKeGadAzVcqZSR
X/QWv3nKQKqz5maTdrwNiGRYnVCOldNsHzHevjWsKVagqbl50PHQoMmjK5NT5+MdhiXzBybmz7Dw
BSa2MEgg+cfViNcqA1s0qfYIEJf8G9QoG9ZRq9b7M7OjClE7o8we/rbxcByt/C2z7CeHF39PUrFc
MzdbK2P4don7I57N52tO3TFEGxUteWweyR0IADGmWX7wCo/T2frFzEHQPTkNrnDL6t6MsD3YWTeu
JN6HoAWt0/pYwVGqvuCE1acoGM/CqMONqEHrVLV8lElv3qYSMwURH2Ad48S9zoBITOBHh6j3YCLq
7JwTzxEAXP9D54jlMVAI2yr3jcR1dGjdKD9cgWzz1pb9rcWB/qQHpnNoNsZzlc+LKkL+eIV1DkBA
AKtw2p1pgIZLXOeErhhFoDHcVcvIQDLN2Ydh2hxzh1mqB5FzP4s5R6XqbWy/8m7u8sGqI/fm8PZP
DL+bIH5pm27b95z0RsZZIWwI+73l34O6zM9VVDG7620cDmUZbNkU5weXaBomQ+FF1ews6t6j0bGG
eoN/tHlr/MLapXUT7ypoYgdfU2JLx/yOCb1/GeMfyPJY/3SFHHZE0RTjdSG0vZ52kpFYYAfRDlZI
djby0ryUwhwQbA2IQWzTOYvJQ6s8tztkRPpcGe49i8LwzFz2p5/dHcYb5KJdj9QA7hlv/0Qmpks3
7lRPoZXMN6Efaqvtzogx/nRpmJ445tZRUt/LiKCmUGbfzJUncy6eYQRyXmdXX0ucArD3y74lxKvw
13VAYNeMbI9DQz6ZkgEyr/UuAR1yjbRn3j0v/3Di8iur43xP+FO3Vt0Q7JwxRDGW9c+2HxoPeYPi
LezmjcV1xWiGraSdmX88pCAz8+fl8FtnDomxaHPecw8CldHzmlQeHsRUvie20qSjYRHtJIY2gZ+Q
PCUYja7A8EicIkPiBN8MYog1745xbhBdAhgkHoVRzAUgPnkmWjEyhEd0DmPzuynnbu8ipDy3GDpL
kQKbN+l4QwB+t8xx7oMRlKdpaUuRweuGLSC+833Ht7lwgGHDknKXcJ1siapg5c/iiBdyJXrxnZrG
pQVzWU3VE+j3HZy3axGIN88mpkB/Z6PcEJiwqHc/itR/p0xCuiOBarebemQVK9yfJLPMbVPXL44F
IXAIfAFkx5Wr2dHqCBkpuNvutHUbUlXKYYHu+myCF2HnPTRsij+MSUXFqp8ssud6ptirhyi65VHw
pFEQP6nObk4lAAzUiaO1cxcdU2Zk8sXhr1DPvXp28zmLYDhFLmGlSIo+fNMhM8AqHgPSa7Zl1OQQ
votoq0jtQvJoGNuiqMG4GEm4FkjrtnEfPfde4t85wE9OCJpvgLfNhuY2UCdetDa7hzTs+u3UTDMl
LMnLSR1g2yk6dRtDXm+D7TjojNK4t1WOQm8y38OS4I+4b66j9LD7okHA2jn/cTIsa2Nn4BoX9WPh
CH+bjwNcpayqSSz06yfpeN46zYLxLeKOwCAwWifLyF/roXshThPTKhJnu5qebN+BYUB2MZ9N18ji
f/ARgczBMLtppoTtvoLuNqdgjW3BpsFjYPBejAoAOAWDYVBLKsO9JPjC1qUVvoZlQF5ZEX/aEq8F
jPAts5yPAr8ceAOIREwSoS2Y3puN+W6eXMpyW9Nykq01mtGdWCAIn+o1Cqe9wAtijXP2lo2b3ESc
V8iSLEg92OtIkMrosc3nSGLqExb5jcCCr1BYGw6lH5G2BGf1izCCIQlhWTuFlWrxZqxmBqd2Mvxl
HwSdVXRvOeu4IGA1ommQMhQOp6R0frPPBkEETjSpGUW6sqYwnNn2soml8LMCwqhGgQIJVIjRJPe3
0EO32wRpvK9D7mGn6dlOjxZ+ZOJIV16jCdROTPbPwXTsYkLNGtxr9BWbzp6DmzFAeWDmUcbWazmp
cmf7PSmS2PKXAzOyK7wxQORaaHKJpJ0YnPy9jdDkS7aAU4uxsIxQWNbFk9MKC7Jo9J4BDRHSvyRT
8ZJZ4ykX2YvtDM9UfvE+wrfVx/YONS2FEZVaNg5o1rrPNnIoD/B5Kq7/D+j4kBqM8hcyXX9Nj5k+
QX59dOuk3VtVxpoEh8CKAp5nydwTtuZmJk/5jSLn+pKMYbvvRPvCLHDEHAynZZcmUAVnV0Ah4uF+
8gHQPBSaNhX7Yb9mIU4WYNXJO+xPkCpEV+9Aogznwj+jwUOaBd8E24jor2iEHwS44BS7y0lzZO0L
O6QgkH7/gDvwXqsMmps7D/chJRbHbv5iJ/PPpQytVc1b7BlJsHGQ5T15ywdtj99oRsI1QFxmW71E
BodO+JeC6q2TqLuBSX+p7aB6gFD3kGbcxVyB/aXEeubUg3dx+wkTPlKXjV1Y466DCLYiiK86jGM0
0AD417wfjZ2wmvIBbevZaotvx227t24v6sa6MqQgNXtEoYBW4kX7FkW78TkI+21sbD5BT5FV01vq
xV/KZn1LGNGqj933KCrgVZji0FjFfvDH9D2VbJGKFrWzmLvrUOn2ElT7hT2FU7q9RRKmDcvjfZuS
u4VLf6XAe2yzkMhWFvZsN2rovRmhjHY3NIeSjQMkLrpb19I9Q1UGq1mvNj0znTXHpgmLjn6/kpaN
pYX5nVRmfsSh0OwgOyUrmkPyhJD6vbCu+4hj0KTkYb8ny5VZl8XZFiDBhtzKjo1ZafDWTXoymnkZ
2AJtseqBsNM4s1amqYxvcJEnxKv+m+dZgjWV6F4AItgr2yZwwBgnzDN6gLAhd01JRyWkQQce2fps
SX1KI0YX9ZyRfhDPzoo1HHNGAvuQ6PQb8hfi5zb9KJGx4twkGaeZxC2Qbn10gjLaWSmz5SFpkSUR
jr1SKbqdJhtOCFHO6awYILfDcE0lYt8BVo7hRdOlIhRoix9FoJ/S7UPrK/xRHrZlokAL2Dk3fy5J
jcITv2Xfnu4gRH8lnvTukOCArUdh/kv7BttWyvt9FjpkKk+Df7Et+lymZ18A6gCWRm2K1Hrsjt6M
hlDT8+8jvzZwbmf2dpwWgg/P29b0yMEdYQ6rgUaDcOUHE4PiBsB/vYSfEdpcsQMFFHHVbXLSIyq+
pPA+/LDcSy6WOMvb6zy7HjCSGTZGFbmYvnV9Ssw8PwKz/8LpoTCVacAcZoBGXCDsFOHeJwz1NYlt
cwdvJVh5LT1xOtjdr67ktjSMsv7M++GYhHN5hHzibnWFAWnIjVMtwTtStLvhVhezh4zut5XW/udE
QPFOz42/rOxtbnRvmwyzemji4qHsk2mfTmjrKoFRXpt0+BiqMVQVCCF9JAqvw7SdlNyNGSMMuha9
8pBs80x8UAkPn0Gx8pXRIp9d6K5paFyLiYXQiLX0pF15ScdltNciXU1sXknXJVV4pC+pWnQApfAf
ZItzrcAPyugqG+Bp5Q3tU2Cd7WrYYncoTsyait1c02Q6zLFXkiXrA7OIp5z5Aqhh/BZW1p4QgotN
Gy2hZCbbhMKLSPUrYpNywWnZnCZ6C1addaKrWWOiJsf27r8V2QQxLmEqEMSkHnhpyRqc0QxbaoMF
ej7sXdd/MR2veBbc03aKBr2fnnE5MouAy3GOg0eLu/p5ahjwGSGVpKPLx3HIT/8gtJ2EqVETLVK8
tH7SJm1l7ETugbiiz9Ye23PbIfpnMggOmMurawvrLcmIfJ++rHxqmAkOrLkE3RmpA3OdvbRl5t0w
BQMG5uF/8ZJd4Icez2mZXuxWpReVpsOKMoR1C1/XI6o5JbXv6lrJDjh5/dzBPMsMTz5O7tLC2c89
qtsEaAomFjQmucNRNc1oTMC1b4RFpztqGYD1aX6MhQyu+gteladUkAs4+yiLAaM/TDB19nEecceU
VG4IJLa9jvVaeWa78uxM7NPMaO/kvxzE4MQLjhxD9qgmsgdiCmSNURXTIv8Wgd8lSYd7aoDCEdES
eBcOzwNknF1rsS5ramRlgrzXCaozA3HWjrxegyyeZZp+RUTpXjAMf9umi1pKnHU3nheUQDcf6zH8
XeVltzWr/mfsG3xk45guEvVziXQNq/cOqH6MkcTGKRa5/MoBa4HkHdLC3S2rxUbSmBtIlEuqd3p2
y+FxSjl2bYSRjJmQ84Vu9wRWAhxoxPSCMGNsekmyLXgM9ArYKj984kAIGNQzxspnGUNdk2G37g3z
y6KB5pKUz21RXBYd0Xp2EsaXfvTtaONP36lu6zPGSrB47/vpWLb6wRujB6ttmBi31iFHOnWI42Yv
5t8K8S3NLkkKQ7lTuW8eZNVCr88uaeZCARJyE/feXguRbpjys3dv/ow+ZW/YJ0Sp5rG/sWxrl/g1
IIionzhT9EuIEALzMYY2szgVn/gg7gJRQjciQxha7W1ohWCWGgT8aud5bMlO8Gj0mHr4H42E3zdY
pgQwFq2rjnDuEPjhSCiX9auUurikk8hWZoV7DlnDjqX2A2lbZ2YwMOn+xOq3Cqfk6Mv5lhl/O5/S
xocaPpJAAc5IvrGl/ZXAmjinPu4PB78+3/prRuuAmkoz3KqBnblYomvDgi8299bVTfXNcaM/SZo3
d4yCwypTTN7pcYGTF5wDHCvxY1YCWSiwlKR0IdibJxfYOAKCBkzjqV4+pEoe7ZwOOdCs9+lS+zh1
z8Kt6MUJHaq96hKHv7w6h3orfJO+WH1GKb51W4DPZ9PyJ+wrZ6t7XDoab3fQOI9j73C7Upp1jFYG
VuLAOMEAukxcajy9GyuY9S6ZHHI6vEJwvA5nNpA/s09jMNiv2Ni/OjWdfORq8BOgirrugT4JLdU0
XWPiHCKvhiJECq5J0rfPkMUJ3mYrfe4J2F6nWlzHbvia6nyfjsG77wrEImDnurtSvzOCacexzFeT
42Bw5+LJlHkUvNK1ZyN5nM3fXpFicLOGEI0Ub/Q8WSurjpmypzw/8Myvhop+sg+4OLh4Y0t8Fwif
6BRzfzN1XXTguXR0K0C5UiiSaqvkb2JU7xkBtWzjJ/etMwRfzH6EmbxtNN5fFwUqo36+oFvJ53AS
L76dXYJWvUsr+wyc2t2Zbfpah8FDnAZrIICPswxeDIcu/Vy7w3frYWEeqnc9j8AVSiqxjOeLvXXG
gBk02EqXJzxmaYx6KtiwWDU3+CrjMdoiJ9Sb1H8NSrZLLV5O7HfWJuj6AgNE+dAPBsL/oNfnwMJv
FZoQU7rAGG7ACDDGt/SlMidtmr08XhOSEY4TAY+M3scXHS4bcIOcXDeCW1+9O7ln/2JFh3FVNr+J
+CSvPYeAnxOcZyTZV6PKLz+wsseP1qH6T2sQVqkcfOyE+Xrw7S/TArmSpgerScoXpBhYWRLeg3iY
98RyeZsghAxPFGh5Im2ATEdSsLDoqD9WWzmHMDP11rIQ9IicDbyR08qE+J4wVTivJGz9wiz4icVY
g1ZR5COXP4ZaHKgNu6AkY1wpDKVXkvHZYWwhFf/zRZ20nhFe9PUth4s1g3B5iO2aU22aLJQIDDCj
zKHLIG6jZTV5QE9zaORsX1h47rVRuKAItEEO77h0ARkcYk5m9kkFAnfglS27EyY7vBzTTSe0mX0H
PMTTsCojxMvk4wRIFt+KsNwW4H48KOLHGcGZyqzH0ovlddLTha1IekUstaVds/ZDw47Fq/zd5E1I
rxrv0gmYxl0shscwcG45bob9GFnWhin+mz0Y/5O5M9mNHFmz9KsUas8LkkbjsKhe+DzLNYZCG0IK
RXAejMb56ftj5kX1rV4UUJtGbwQpIyIluZNGs/Of8530UU54gb2sJkDFIDTAgESQx2S+14JGHtty
E6ZUYUDw3jTsQA8W7ze/8tQRNS0hOuMxY4fciSPX5d5hxHLA+farHakkKJcJV14gryLdr6EYWyz/
3m4U9UG1g/Ve4as5xGbw5C41BtSJVuSuuteGpCRorJGo4uK6mGoTt3mTPgeV+M7BYONnAUmbmN0b
MN74bQO7rcaJx0CijjL2j5jb4esvRzaTdd0N/T+EBNHwOInqPpy/s4xTcZOtQWlMrzCdWVuTPuPA
QwsD1BBxqIhlkLlmBBqKHh/ZROdMMbcnxCmNLyxq8NyIXT2pZ6T88G7PMkBOONW1NT7Uxkw68aQL
CJP+UrcZp/G8HfyG1sCVzDkx5JDO7H7wTxn+l60FrxJeivlnjqpq61YMCwAtPXR+k90ZM74p0VmX
JgC31NfWHw2d9SwTyjqntDtRg00GVLLiAC+7VJeuqfOfZm2+5h6E2EY6P8gvv9UesRJk9/pYVx3H
K1V3p4zh/5aj4jYbqosTkaUZ+/pijEdvShgep8WhbzqsfxaxSy1ftatwUKOPhujJV78uz3XpfI32
VJ2CZMjvNAJkSSjuXZfekBAFPU8BMDWaJ4+hdoKNDqS5pSoT/cSyfYR8Za5Frf5QkP27XDxllojn
Z+ARP/BlvcEZnO8GRUkecx6N/VdAzwE6Q0bC99jjt5NTkLcuuElZ5TeylZ84fSlQrvM/+J3YKcX9
SnWQBirR/ok6g2EkJtM9kVEwZJYFoIGTILKa2g0Y/NbMbTYE7p4I6MMaYTqymtcKfsLK4bFGohOC
Kz6CNQ4WAs+Qm/D7cTKu0OiLufmdub3cMvP0cb1KNxEbHREZGbC6ABAYxCFswz3Z2+6CHoKVPqrH
XU9TQGZJBRJRrcLcRBGng8xu7W8S/BxPx4gmJ0kB+0DuCI8bI6VG+uVO8oavbBBBjLf63xDntkHi
J9t5CI453KWj4dHEWdE5Ew3WFpXy0IoHAWHzYOJ4fAIhQo6ixZtFJ8Cc/865758FZrXIkVCK/FMi
w2JvVxXu11AcGnBE+Feh6oIHP85VTxR7TH80eTyB9iEbL6ld3Bm2sjc6bHAZMZpOjEjt3UAM+8JE
sJrsSSJeUAteWCakwCHa9rPXnOQiSbqmeUZ8YDTWxk9WxrFdenNItTtIRrIzX3DQCeYjQ2FGjraN
i1Wpas14PcPcWYXctEFdmns3m//Mi7chTG0OuzCdQkwNq1HySjVDa2zdYKVMx/khCol5rfhV98OM
OIpcNbr1jygox8uw+IkIpqHXxcMrjP0rHHIlnjWNetDSl+LGaoIEDtcsb81m73XKe01z+Z2DJ0u7
hAmI+RxFjJ+K2bxmRfaBBfetnFNn2+E4XEcK0SgQoGtxZFYlkz4x4R4oYW6N+Wuq23w/I33jKVjc
Y2TsJ3LFdu59VjuALc1GOR7SIH6NwE+S9QBh6UoSagOG+6ubuYVDzidjDOSyjcJ+k2XezqBSZW0E
NePIKqU7siG+4zXPcqJVieABtj8rePcHNmexKl6Xax+EWZFsnAHXhv8lSiZ5MKLBn0bTc22Kr6CA
AWFDuDfjlJ7hFm/0qD14dr1BB3r+y5sWUzbpTDsJ3xw/HagCVle34iaQEW+KDlp2WoiCtfnw122W
s+3nh9bHuDanjeOxnyegRqFNJvZZJJxr0ZtY3ZqwOOYT4vD4ZntsUEjlluvFyOn0zSZK1Nn5+9TD
d4dy/gQofIIXOEFSr/8A48CAPcQ0NQjSHkYy/ZCZSaTLHLoNIHyW8pmutzLJwSqMwznqQ/+aVe/M
5u297uPfUxl5xGqpxEwmBjapuQ/zyWUzORzUrMOr378nk/T2ViGBevZsOIhVBJesZxxrIpvHPktJ
W/cl3E08DyIKT0bkfAoLP66dOumZaZC91ty5h8glM2yULM/CqsNthYx/ln2TUaIyEu7q0/6HB0qg
mhX0JjIDbGjMnYKpvJ9qYb0bgXnXAwOrIsmmTQuI7lkXNJea1VcIs/TqIAI8UIzEw0KckAu7F7sN
brkTG0w8RuCQXvlcEVE4BaQSCKtSV4PSNUPasW/EuoK9maXJuWZHH4RA62KCzSAD4pMr8uoKU36j
m7S9t9ibVAZwANXwnX/OA6Ud5TZyufyHDqNUp7sFbRqeGk9115n1JbNNGEmGMLdTSq2wA/fHdokL
/vXBydIOBhwa3tSFnCd5MTGuPk+J7V8av67Wpo6Zaw/skmrCBIJlwLHs+ZEmBKpBKAQgdlruFX5D
+Gz2RRWJOGu7/upJxJBa7PUjwuO+7R3v2pU5+b25RfbsgHmOebs3QUE8QdMXemAeps0bJ4GYPTar
vGo3eZhZF7IvT0HszlcZgclnF9JtrHZsd6Epfvten8J/fay8iaXdgn5WVxS+5q2sLxXzWNeykmul
iis4FhKGMxmoQBPdROoe6S7oT5bTAGOZHROefqeOhck2LqEqIw+K5HdlBG89SupFRnG00QqeLu2Q
80rk/km3EQ2BSfCIRd/Z16Jlbyvp2lQVY83BHoqDB/5gDa3tqZ9t4n99vCcUlPBfHPPQ4+4+9ovw
FPZ4FYpsqUTw9B/cCBQZIpZs/MYnPWA0YuuwwdnmA258kM3xBv8rGOsAaxYwMsCyJZpYoU9ppp2t
SEFve01UnWbQv4lMHgAWsv3uKCrPIVM/GElHEZ/v/khNjaVu+ZBEzVG1jj74wli7rdejhZrRcmXi
KlGXLPD0IcfFtIsHHAIxqQoQeh/hMWqovIyX4BeltgyvJJse0VYHIh0+sZvsY+H4H7Ip75ficLLo
nCO8EWQOr8K4axjTunViHp2wYISrsgXdDwJSNjUvrfeeY6WKcD+9tAm3yYitIwqjr0ld7Sx4xXGS
obKn1hWV0wPy0fTbtKkfcz/2Hv4qGuoKTZtR4IIcbD/RPfWVbkmKwSP124ZMwVBrCDZZgg+FNaS+
djx+Hpqs3PxVW+b6M5Uarp45wWfN0YXywCF0QaoQyjECA25jSEOI3YbND48bG39iXkDHMndSRPMr
KWfIZ0Z2GE3GBkkx3anSSA5KVQxpMwqGhaK1oRmdae0mHbxU20EPz5/ihN2ytnS/o+BxW7ly2oqO
LaYGc7Qu5gjdZLaYYRvzFagbGlc5+xvDhlSTewy++1qHJ19FxRtpjRTvSe2kGlNW56w5lTKcmvlp
2iA5mXrEDSV49wrp1Vtkx3xnqjC6E8Df9mAkQYrETwaT+SPZdzCrxnygqOqpog70lOj5fVJ1vp9E
l+6paPuJcl5uAh9Qoi3n8mojYLcW/UxzX037xqyLTT3HjBtV1eCCnqcbGeQnvI7tuZn0VuHe4oRp
XhSoeWHE3UsKslQ+tuEc3klJ3aFgL2ecpgEhOvyC9wAjHD51BVdIjnrNIhrtCEv/MdiUt7b8IfA5
HeIlH4mBGFub8cY7zDkM8HUqfHtfDHgDCiP8wTnuSl7DO4WIwRlzafol7QlQqjwqhpG0xofEotLq
0DkNBdhV/KA8eU0hQnJomb2tfnIgvmUVMNtYU0Dm2mdeYcpZhgl3lwOuvYNl0i51XtAM2v6LDBxa
J8/PhQnRK4aeJMo2DkPItQ+IudS+ZnOIg6+R88U0I55IHsEtBj3DulGRBfe4tA+Bxl5qBDwMwqxb
WfN8TaGYrshsRQ8U4CSTNex0nJwKy3t3JtPbJGDItnWX/7Ehx6yMEGumYUf3bC6Ti0vzrUiw3s4L
oH3xFjlP8YTHvZziQ02qsu9rHGle8QYAY0VI71c5WxU5iJUaeA7Es68P0ogPKQb0zSDTlyknyJpP
yPqaHr8hGD+DNsU4mQ+XnClWXwAerfTepUwC3YGuU2WBHaa8CwjkRF686M4Jji1ur3MVGQ6pAOto
ddVb0Diclb4dCiR3KhAfo2h2dJvMW1Zgb8clHoNOAr6FO5Tw+a6RgjVIjUtH8d2Mk3HT8QZvMKew
vXXQ/enMYAQ/nfKpac5NGnwLxO3FX/DbHOhmjKb+h0wMiOU2vKkELBHNEzNNH16sVkZq/ZGzPM0z
kCCYb/5Gmu6w3VICOuymnAeI3Yn55E83ZaXO2hVJh9WPt5MWFV33zGCy8j7YGq/IbuhUdQgkHjdw
4AtI+VWFqTgHRftVVSDeLX/nyeqJzRlQvSkprsww2RkTFYBKCVQ+9i9pGtrXTKIpmwlI7zxAKglU
v87V8sIPeNIkIE2yWiLnoM30kFZcJh0tnQMtLmWV9lA3JooCem8X9e6TSD76PoS2M7DLzxlRZkM3
bHNYwGzaoRVHPR7doMnwRwTePXdF/NlU6aeX4acRrfzRpc2nlYHE9SL7lk5N+NzNBCZqiJoR2kHp
pocgbvpz2Jq/ANfyEiZS/fRDnnjdnn0N8bOG0+iCGLq1eXDwOQNsXEmMLe59RuKibbdEhigkjalP
7NNxryUZJR0ipCDiixX6pbN1GnySgxmjtkMvQT/up8dYt/MW+5m9+etLG47Zo1AmElFY0BUbM1/x
KbzhyOU/62Afd37/7SL92TYzCynsp5HgmeEzWgZa/ex5LSIxlTG1ss5WHRC/LuD2NUPxV2/dVpj4
YWuTHQ0CulRV9ik4ZJjOhhBm/0fCN+Axyvl/3leYbc9y9JtDlYYhQZX8Ypt9SSsg7JiwaQ71xKa6
rm7R0o0SoQ+uu9o9SYuGwqFl4gK1cuthUUDY4PFSyNd+xjxGo1Nj6D9J1eDmqK+2EMchseyXEMEO
bGDEYg9E/LWLDPxgyj/Lllt2Ilr+IEs82dNcb5Xp+4eJtNwxFFiMfOpUBg9HlfRNfxd382WEZfgw
59XwYhVeto4ImB9pOMFUQ/kvwX5lnGOrBvqArLIWIdqvwSZulaKt79viBirFIUfDBzyVpMtV/5zQ
8VmutH/lyCvOPlmevZiYnP6/jaH8awrlf+1/V0vIQ/8VRvnPcMrfcZT//PL/j6yKsCHK/Hc5lZdP
uAP/dvv87v414vLPf/bPhIr5DyEF4RQ7kEzrnKWa/u+Eiuf+gxCKTesSHfcyEB7f6p8JFUv8wwmY
xTHdJIVi+5Lwyj8TKv4/qIPgHnI5lHhSEHn5nyRULPf/yqd4gbDJuwhb8u1sUjH/NZ/SKOF37ugS
SInqezV4t047B/K294xgriONrWODKCjamwezuY4NuQpJD1TKfC2ky+wTe2lc7//lNbwTZcN8/G9l
B90mKVv9H/9uWza/X/33Hxy//+PfieCYpscqZfNyEZfgNfivP9YI8RiwUI0hwZ5IjMmFGp0O6aoZ
rV+u75Ov1N4jfvpH5abswpBGJ79TqL8D0Q2DdRdLxbeS+AFqH6BimJ3UbE13FeXl3gkqbPdZd3Km
tDj6xbeVmvbZcFrvomtYZgNm4mOZlHc71TM22eiFFf4nOAK+kwScZQwUebnCxizoVV+C48QGQpeD
Pt7u/fSYNDq4wqTAptDTaWbRRpbp8BbQ3Dpawr1XDpAFN7U+IL0GB4ejytYpDE7IG6J6ATWGLq9x
PiRXXbY/G094e4ov+3WWTU8m8ZBVOyC9FW5Q7SfV65fSmMaVkxA+iHDnrjELzk8eZIVrqoyHQJ8W
PFYB5CnogwSXELDhNh6/6h6nXe5a+S6QWKgLRCOn6FpseuF0y5q3zIwrUpmR96KDmR6xcqjPrcEv
7zaUCwzU9iVkg9Z4b+4DiZ11JaG+UYtF79ppUH8qf6FDxhRQlig95kc9BWeJp4kqHMBFDZLzqZ2R
Gb1cw0LCZxA34yntwOA0UKyY/xw0vqQ+n8Xep09tMzgvETkYhdtiN8XI2qrYGCHSq8Mzzk48Y6us
T4qGLRby5kRXJ7vX4UsPprdKRPZh2oV7r9vyari/raQIMKk6H6HLNAcYFZPJ2A9PbvYUdN+Oti86
8ZGRgds0XRus2667IscPm66jHaIqgCTkYGXTCjpqJ7O7ZWXYUZlEy6ULTzucJUEGms4A5h94NIav
ZkTszSqDRuaap0fi4LfL2+Z7brzp1feGYEuNdJlkrxWCq+Yt/qi8cNyYeeBy6IdX5s1j+oxQ+9OZ
6upTjF2y9lbgaILHnDd0lw8moR6vfzO91LvNDOPph0oyCpJgh5IM8/diaKlyzUpGTGx29ozZeZwS
OtlWFVAQzEgPdRm81p6bchgBXFMq3IJjYLAdKAXwAjHe6TEKTpLOArDf/bmjnfIMTxebZWkzYYH4
v291/mV0d34B5oOTz8wYzzDqirMde+x/Cj/SfoS8mtuhuvpphKy6XFB0PyRbKDwiyU9N6TSPfhan
O0dPxWYYLOOctPmTCjMOhIFzjSObcG6dr8dM//1HLKyanXKKuZSF6Bi7xU8mxdtyUXbAGKzCIKYF
gI4AYmI8TU1rNTvxWzOU4cocESMH16234+AxbBQ4E8pwSJgFVTCTBh3uEQh+0+CYXr1OoFUJdeIQ
oteiwwhFp++itBrDyXODW8NAB3vudlYA0VXp3RyzuxKCgK7mIqinkbfYX5v3IktabHPitYxZHdxk
ao4mFgucm8RaJq5EIs3bMVTpsxJARK1+4ngad49zr/Sj02QYs5DHfWz/r7FVME1wJAeLIjqJOU8O
YyLLW2ukMwqee4QUOn14lKj3AZpm1GvmxbHY5zhcqfRgPDS61Y7tAmUqOiQcfSLMwOTBhP0YGOQk
1Jj/8eNs2BXhe0B1wNmDZg3A4lwGv9SQ+et2AjFJcn6CrDOXeyPp70k2/8gXDJJrmSUb1LrDg97s
pGI4TGDix+zA9Msj5yFhL8cZksNe5Ph4VqChbkx3Ok8N5ojRsy5J6zRH0blUZ0bizo/GLjWG+pbR
VI3HKwK+Ht10QMOYbbsJXkKjISNQn8bBBsltPuNPaI7RAEVI0q3tTw+VyVTQrOp5v1iyOzh5l8m8
9lUFXbvgFo17i4JHjw8piWY7Xlomi/qVhIZoOFSSghskIrhv1tU9o5PGzJ8AyqEhmw2dYdL8SWbH
pxSw0odaVvIad9O7y6Rn3czMojn46CwNCD532c7g+n5CxmnWDbIIkZN83qm3dOj6nZuMb7LFMTPo
PPr7oadDSpc4j244STdHj5rDlQUSYm0Ptd66TWNBA64Qilh3lIRP1VqPhvOWztZxxC7I2wjzKZ6H
L0GewpUm2ScCgr6F/UqZpJxG/VkFGj5FnwxY8WB1T8GDmPlZxpYbNJ4RHEksvTu2+0ZtDCSrcdvO
smfPThpb9fFd6/q3C4Dqp6gBg1rZLowaDblxABvBXAIzH88tWnfx6jH2k3GIrmfTA1K0PicE193h
ptIIjMIiNUpBBhcv0xUETNRZla5qD4ce3uXqki0fOLAABIJj77F9A89CotTWvndxZQzzylw+bXlg
tqaYzqr0h2vdVzyh8tbYCEzq1ySQ06XrVDTsmkhTuVMk/RI4PJiS3i1Pvjhx+GvIYnGU2HpuTqs+
pl6P+9F1GgxA5o8BS8KF/X99eUh9oz6DBsEAGk/qnx+WL92QpOGOfD85LMZbQPoKltZtVTfgEBtR
nsGpVGdUk2qdmtwbDv30vMx56p/83Ev2dZL9Yg+hd8mQ5Gs9lAq8FY8igBqAjPq0vdVhx/Hf9b9b
4I50lU3tLql+qvStsPMLGy8J0GX4DCyokTHV5GsTCuN54lKgfOXV7Gg8TPz+zP8U0E5Whacoavyt
gTrDlN0Zj/0ooQQk9nhJo89oJDLHuE2sCj+q92EkoQH3nNbNubv0VvAbdeW1R688hxJ7yF+fRS6f
/Z8vAcYjH/YGBSfL6zNlUNLwa4k99t2Hnmv0QhTUvvD7zZuo/6gV3bUT18stJN++lX0PM91VztnE
7EDgtowAJOAG6iSFfIHXX6CVbNwYu4QjcL6N+CXWJomRLZ42uNCB8O8jHZhZVR5QHaMnp0uJauHl
NaxsY1DMQ+ED47cqwI8Va+vuMiMLSdGtBbWc7C6C8JhoffTaOL4OuUO9o2xx+xW0yNkhYThGL2Ex
XGdJkpQhrveQEN6dSis++o15C9i3XrPOs66twO9Utwa2jp5EBIHv9q5lwoxF8aAu9BbMX3mZuuoF
nxP5D62uQ8EUszWBwcgyptRzfJXEvw6DtqDG0LhNx2TvR2Cjqfg0cGbPA1PeZqAglJLQqXgclLV9
KKTTr5KlMMVs3nXutaRKYYDqhL9MQOm70IWxCwp/wJafRhsJkQkkDyESDxhoxl0nNTtOV0bVymUK
ujJVoXdjMzynfTudnSDAC59gXcKSP2FbO/u9Ctl2Q9KdOrQoMD2o5o/gcIsrL3/GTCLjYdkEH74x
p0crLuCsAMra0L0LnLZ6YCMKO4OSb8IZw3ksknbDVENteNbSVDoykXYYzLpcFV1vjDcNXW8Ff8ZZ
4c0emUeU4akTxt7wrGg9e1m0c51Xlu9jHxC1cT2B91/TAGV7DUKS9x0tYJeihBY/q6OzMC/TUuYf
XHpsLwnJWlrlRzIAW2aN+6ofsucxWwQIkGWiJ10hM+t7jnnNYh7DTz0qPv11b4z2Hntf2Q+54R95
iPDsneRbWw/mxm8NBKY0rvYJU+a4GM29WWfHRise1UNWnSQTUbpQTE4IhDpqC4J1SWPkbcYMxT2N
a/BCPRrl7BhpAnB0VBwOzMyzpiPAXmzK7COz2ScODlZruaZwYqVdRGQoNtFcHprmvSoh1CZjVbwE
bnAahmXUCsL3wOV/LJxo2udxuTTA+B6N1eYyDFiBlvM3DDIgilc+WAJrmg5licnQ15w15p50JpG4
VcwlwyA7f+0hYe0Hn/0uPfKw7SrH+BCkqujis7mb3rQde2eQohYBW4UpZS5+dQmtQIV9EvykzwSu
5SELrWiXF7r+sAjTK1CzZ7cG2AKawH6y7fAzbCgcYsz8kHYd7HwnLsnlWIcRLxf4cNx2Qx+132Z9
01BAsCgDESzGwl0ZRIXvIHJpzDSoFsbN7KxsbPXn2WLgrWxqS+UIS6UqivRq6ibcBwURosGT7bOb
wOJt/V1tJs2pnZiW9myycbR7zWPho7aH0QmXK0nVLB83QNpJPCw15tSAPMrUvjFVBSi6fOVx+Hy0
0biVERb3RP0BIdPfWOSjeG43qa+hVELwxU2JHkhbdXKJoQ4HYypOcvDDs7Ly6OhH3pHKuuiGuVxf
m+DA+CrYdFWcb6heynCK9WvpsiPNOv62LIc3J2e36/mtuc/J2wEbTN45Bj9wp7abPin/DHPCGCcd
YpZLJuTY6O+YZZXJPTXPYbTmFdSPxNDYMUjHWkXBe+846i684JW4WrS1XKNmOWMEZNFizDbc8rej
j4xnNrZ3YYASbnhfx3UF4vthMsS3YQE8SnNaybkludYlCXUH5wIoMiG6YtvU7AqzkUmCaRD3puzo
hFXqpa0nsGaG4AZPhLHKus44lYu5H4UvPGVMLNPlYO2HD4zn6CiMJ289N4l+rcWSltwnvf1IaIzO
IowHdu1GG7rXNCk31ZxNu14eAu7wYoP8E85nWzUWpgVvW81J85i3YJb6xqIoiCWnq2ETCzn86Ocu
3SwQ6zuLC/790n7mKQ0Awdj6hTn87NglHkpczVylygZu4GOXNU0beBt6a00r2FDVaDAtV3tYBqck
ttinqqNO8v4weAUAjoTStAopIfTBxmveI4qboM7XxI8Y1Mfsl68lerSHvIThl5PHmPXF2eNwArKc
Wr67pTNxL7Sej3gx2I0CfhO17e7Zz+5mKdxHs8BQh9XrUhV1/JhaJGx6pyYy0COzF1m1ncrYfZ/C
axQG/s+RPOreSaidqpeuYCtZkhGWGtdBZs+gCMb2YBn+aUhzdUdGoURlGK2tNtj7dL638cjaa4KH
wNaT+YQFEsOBzcBXaL23GivFN8t5C18tccaI4ya9WSAvuyQgys2Cs00hYx70xFEY58wjbYt44XIg
2E1BGyqY4ZOcsPrlzB1O7fCJtw0HdEC1RMA0AWdK8cL4sTnVjfytChI0RoCi1DcXCeyMwKCkpFX2
Fg9t5dxFkEcH3hVM16O7993SWgdp/pYk1rRvve6LJ+V8Nw02/xWYi7rJvwoCR7idS/Sh0f8MA1K6
Cz6/6zO5A847PZhVCYCYMMmhqn+SXBhPbVYkBxoOItKbpr0a615sZst/tZ2oOtJdUT/I0K0fQkB+
m5RqkNBkRa/pD6JjIzE3rlOgCKnavU1jCMCVx8RTnkYG4xmiP6bV9lht+lPZ9+Li012FJYoEdtaY
xj6uGPlYU3+M5NR/mGO8STqa6EOkjxVZE7GaIk0MHWJpn808rUwf7HOlYwadnGqyHCmaaorFnvFE
7V/5gmRXn3uH+Wa8gC3L/K1KQf9zdCrOtzgu1YtbUV4w1cOWbINHLsXLdku0wXfYEIxgde6Fxe9Q
Bf1PXGV0c5vDntE0ONiNUacRoYfhAt7XPmDSp7bIY96T9ZwwQTGJT1nEL0UUg0lmW4OPY3glz/Ol
yGxA66x2QyazdSH6cNOjLezGCCxUUBEQCvF74xGq3SPRUOeIPvLlTRBHh1o8DqHBuM7Yyq5QB4es
LcXDk3+jRRmJx+9+zGpvQ557b7DFbMmy/AKjZ+5Gzkx31fvTRvnO+FIbTbTmaRj9LLvsF9CR7qVu
9Tv8mxeXzdG7iGAkOlamj5lKvmpFQ0rei+gWlgwS8mzsbyNRgSx3g63Xq+aKKaI6JPVn19jjo85g
ro+BWicctrAgB49NWvu8qly9HYy/JUjig2U50zXPnRYMza1nbXlMTAPajEnwDrfo0daEd8YEO3Ya
gzHPvQ/8gqDzknY+h5F1sBP7L0REvoPSSG8LQXCwpiOfUYq9n/IDY/vwKTBvaNvTtcvjtVcTWi6V
fPad1DkVRhDgcS5XnmiHl9n23iZdSzhjXXp1gxGataJtYfbKHT3P48qYut/jOE33GedQkATH2LTF
bR7rdQ5U5JJogBVjPv8ys3Z66uQWZx8wGuMNrYySGheJ02/0b4s4wLqEHkScZkw2vRst09CiJ/GQ
/ipc3bMN6mmy84YL7U4DDnFQC6YdczHkuK1mV3i3NroyZNdPKo7PRceJiMimOiQe/UlWgUU5SSYy
ZbbQj1Wl9aNnJheVJM4pcTlz/wCneJhyyazJq2ja7li/LevYyXLni/oWqoVyxEOOW1p1p9BGgGtq
nJLu8DAtHwjYd7sMuYfjxzZANNyExBmPudu+5q3z3XQmlVX8c4a2OUk90zikHdHXyPmDGwsrIFVq
x5qCbtoCvhtuzk0v9ckIt4U9t2u/X4U1ltaE8pRNLgD9EStWgoWw8V6qwE/3OSJnX11C883A9Hru
yP9B0Z2gpYZfluHYu7kAHrh1yXX06VQezZRF0I0hPOYp0AyATPvKiPa1w6EVAPGafC9PSjCYtES0
ZFWZaqdvbhqnq9l22Api29eE8VBB2XTDJXfIO5DtpYM9L/XWmrqP0bHzPZrUpx4fCNw6a4vo7k5K
l/irxDcQaCjiFtlTfRjrBZmf3QOJchvhwkVf3Ayj/8MYgphyFSo6q6LdUlOwdP3VzXawF3My+z9j
jcfncy5MsqTO54SBKVFBxV4iuJrCvMmkJ47e4PeuOAYc0yyUa4/0+raVxiXs/T9sW6YVZjAGQc02
1f2+Ev5O2wtWmuKaTL1Jl7SLmZOOQMsHyYFlK01AnDfWJ8TNHBiMOA8hHH3g98bFV9WuwRywzkEi
gReidmE0CZ0aEbpPE7fXFu4Vbz5rXuM5azS6bGsTuaARd76rkncYxAcHyuyzZTldMS2n6siyqwPm
IWYMFjAYM4TE+NFw7aznYh43hqI9wCvlOY+GvcILf7MMNEufVwlS2NsAT1yO1r2QeX9UpD99FLGw
8IzDVmv/wohk3ScPLmjoVYI/Z+1Ru4inLwgyeB/hJs3tgzA7TilIslv8E+wnqQ5fmSYipBNH3gpd
Ow4x+ITdqsmYl1Y1zljDgrCcywebemF7jg+ljPTGd1wKGkXCLDiDhRbwZMNQR57HZyqah8OFw329
lqmMtqz81ygBk1ZV3Sb0F4+FJoNLPtc78eR5Q2Ap1vNYsPi4yV5Szdn5KN6ljp+60NdwQ1N3k/n0
w7Tzh+uP/tYP9oP4YkpB8/a+sebvBpRbOEx/VMpI3E4Fs40iP//1AWq3eZzYAqF6GPQzoCqLgLmC
VE9SNjBfsDP2ZRKf8LGsasD7CNeWc1NV+54V0Tf8NZ/tMmPiBI4LAeOT41Dahub5jC1/mDBgutO4
Yz8BQb+ovQcrMb+Crplp0W1/ZKnrPS6fpKXV/Wzs17LOh13tYZHyveB30mDUdEVE7bNWyBWB4+xL
RErmXKS5grDF1oYHxyDUBMMd65sabEh+ULwsq1+KbyP1irf5jCuBlg/Z10cQaB+5w0Ehw+y0tjMo
UlZRutcIwijvRgkxzLNPuF/gtxCDGzcJNe7rPG0n4HWs/4jMSAH0UJ6KfLoOKorOtRbG/6buTJYj
R7Is+0ONFFXFvKmFzQNtIGl00rmB0IfADCjm4evrIDJEOiq7pFJq2RtKhISHu5Nmpnh6373nwq7h
n/7811bv2y7+SJKqPTveQMam1vrgO0W+7dL+0tLORj4w908KAHvqW6dpEHcYbaj/dZVuS5ozHuLu
W3NMy6qOL5rXj3M0TnECRfj0MB5LfDSXyh/DbSjliD2geBaDaF4x69Ikgrlail/4sXGTzety7obT
zIIXRzDmBBnRTFEP3vxUBvOBrnV5MH4PnakvIH0PUe77a56v9maQjDF1Uky01rvuNRhIAYvBuoAj
I8rsp1fio0Pc1NvJ5z4ajMtZFfvDduKVuXoVziSrDXBnkPSLhl49hIA0g6AeqJYucZcOQLh+HJxr
v1paSsOeql3nIDyy/Nypy5PuFmtyTk4W/3C3yVLnyQMneyNYCZG0jPI39EvM7lssT/mbwisy8zG6
9ciDGEIQj/g4GYlqj2Zq0vZuFrzyqFfGJAXWKo+7bMRCgnKfA9fR8tFaVI+MPZ7R3JqTR+sMT07h
qO+Daj96T6TrKGnivZORVu+thEaOGvoDAHswOjKm8TWe/Z3PYLqpiTlnWWk+kUbbucQ/VvzSF9GN
872J+l9uPBuXj7IFnIpb+6ookFt3Nb8Dz3rr4SlGugivkgPJee12wwOD24ctYarNeVbuUjjDu9jt
8KNrJnFoWme1UCnEwJlQWN4tzLC5Osao+dklRbUXHOyrASyVhHm7bAZ5VAISJRlXPPuDgMw30847
li14nVkO9zTqXuPELrlaC4FeI55aA9q2Zdvmc6LcaVdnNVXuQXwIRN7eBmkzhGjroyfIK6O4f80a
l6ierJBPC5Zu/rIPT2i+gUjwg+oCH72nBwCBnEyBSIArE5KBMXrjRos55UFq0j5Wj8U6ogYDqIRV
bawyVzf84F90E1m3rmmjaw0QYqgMinMD70YwxL246UZoOyYqa9w7iA7HwafG12pZroWT6ZN1nzy8
MNHaCocXApjTDheSgYYemkck5V2GWfzoVjz4x3non9PMo6Cpb0AzjUT6ywoz/gjij9jbrrHNHodt
ijNVItgUPHn85WOCcDGuu5YAQD1G1lkvxpi0EQ/KU5hh8q1Bi+U5aMzGB3tXG7sM2tjaAzx3a5tP
jqBx52kFP793rKORY1HMM3c/YW49CQpVL1XWltuC7l6gYb4854atj8byF0ZxpSUQvMcuylz3LKp+
IES3HpvJ2c4itHg9m5TKF+8OVkZinmu9C9ECZ6frRh/YyBknT9QehI3mXbVS/UbwZHbM462vhYve
lUMMnzprU5uq/DRT/1dTRvCZXY1lWQfVLdTBKx+a6UgH8XB1qhlvG2xrQHH9O82w5lbAvFqFQqN0
2s10z6g7scKuOgVV9r2nBZQ6v3oP9JxM2sgeyexZNwETDt9ZpjD7mOZ6VnH85BkkIlXavOAPHh5b
KuQS6vnw8s1Glp5HpsIq7qenGngSRTHYr+rQvUQisk95X9knbj8kBLDXa5p/sBSqgLDMF0t15EBc
hHuUGy45Ylq34BRX7PWYOofk1QKcd8Bwe3En2qsYaUEFePUO3CK5rJh2mpK+4e9s30cAvH1/Cxri
tijxb35q5y+eF+1lH39n8Nd7ulEpcBHY22GjXdxQpC+TdUlQhWd5o+LlWyArWEWLOhDNKgF1Aku7
ZRVllgEJ7bQezl0wMkVGwXlk7a3hKCH6jsXNLllmDJ27pqreetNJuc99OFVM2vyYmvFs+qwHyCRj
Jh/qs52F4UeXk3PR2nxLwsK8djOLyKxyQxBqKOydg7CV48mr24Tz2HLlubSSXdjOCZs1ffR7wrvz
AgUCsdRdZ7eyz6H0dx2hbuIc1AfmU0p+LOHVt7KuoFwcL4BssruFcfM9g/ZBHJdqy/5FMeWljH+n
NAjNnV3wNKgD5CybiuJDkmW48mK/PEQzkSUR5tldm4iavtFR6Nrk14TGWKAXCq9HEIKB098Qw/Sz
JSCdTtwHTzmc6doAxeKhH72UYNTXKmytvRWG8MlM7H98V4dcRAEmchpAloXoKpis9MkYGInQpx6B
1Yas5NwbD21KDfq8eXeN+DbTtz2IG61qPzuluweOet+r4jeCEhllSzHK2UARQMgVKUxLYg3Ztq9m
jHUiWGvWN/Shi/jMZ9ANrf7eF+lO2eTqay8kH87YBnth3jamS43cjEJXWMyt9XKFLulRlvZegOXc
DLXg8ak9sQ3HPeaVc46C6M1jRcDJYh0ZVTGmnoykYC5JIwKibPKQ/k933sWdfFdjkeCKN8pN3+ET
KkwyNi4lhSuGOVamdlmyWXvtdUdWPnqUcZhvU4dHSoCr5AD5F9EFINqF7x8QSBoYKwongot6J34f
PXlNcS0j5sVubO1dY5ZcXLFHr6smpcgqpwZNJwK4n9+uS94468JzviczTq/JhM6fu2CoGgf/cq8t
g/pojx6z3n2hGU02CWF12wtvtCusCWm2S9vJriDkfBzwKFEQmF1hoivAijB7sCFeHXT/o8sOaQVd
9BMjtnuMk4q+H6h+q8hwKaJhm3sBHWy33mZum4kK6DK+1vU8bf+NqWyxjP0XS5mtfCFZ7ZgY8Yjv
47b7O4m5UF3bZbEFXzbIPk0GDPiG+A7K4skfzSt+r9dK6o9hKI4FDXPAMp7nyfjSBLEGwZH+hL18
Lfz+RQI4hcKAX1tHP7zZOlh0ey2OD3o0uS8X+R9c7XB21NU/XZj/RGD/N7a4BRX9r98AAUTPgu4l
LKjX//UbSING0YxntFs+mXeDLSG5ivYUk7kYBdwmmTyPdpP+Gy+elP5/88f6avHhCf5c2/8XK94E
+kENswXjvCFGV+CZkeOSJivNnm4Cp9nbQ/fdiJrgKYsQAFOF9FB6KnwzsKnlSA9OfyFBeKeJtPig
vvSB3L6KqZrdjQZGgB7+DcQvfB3z3S1M0gbJ0G7786B6h/U/zp2OWwl+uhD/B94bLvnwtQyi93Sz
JIuTIemNace6MGt6wgaxa8JJwOHnMyeuUVh/0icYrqrYuwQVrqbEOlBXfsLrgBuMZ3tUbk2zJ6mW
rEr5hSPmNApCQpFZvOa2fXWL+iMyvRNkexrI9wLuJOb4gy/dh0riP5oh/GWN9jWpF2Sf+nKS8h7X
NkzJ/tm2yzfVq9+W4dx04zyacP5m58Zq8vNjUvFnVL7xmKfgLMLw0FoN406TXALT3OtQHAAl3PVI
yH5M3sLnoRgw2tWvJCrvTobLa0g/J/ZJfgJV2pbPLnm1Y09htE4zaz+Lqtro0es2XuoQgohNiOJW
Aet+TDHod/H0EVPoDlUcP3mBXmdip9pipVk0BcIvXgJ70MCScC7SrWFgSvrzs/gXXf6vtzIW3r/7
fv/lX//jwWKxzP/VBPz3/+M/LvHPumzKP9r/8Vf9f+Qnlg4z9t+Orf+He3/+qgtY+OnX3+3Ef/1f
/7QTu94/bJt1CiASTyjXtDgF/rITW/8Qvuk4Ds5ZvkBH+792Yu8flg2EQoCrkhy3Jv/TX3ZiKf9h
E2SFeK/kkmh1vP+VnXixC//9jHJw+7s8ME3H57cyveUw+fn1AjwJn6/8P05jGzxkCdbajX2Yiunm
BOkfEIF3fUsTZepsGxgNpvOKW+2DMbr+N0ek8uW/OocdcB1K0uEjHNvmm1r++9/+BmFkm7Mz/2n8
KOGld8gL1QhW1XIXZ4ds1pia0LvS7nMKTH30PIpIaxf6H2CRN91Tk2lQ77nhOvaV/DmACgQD0JxM
75bC6AEQy63o1vWpMtxHZAXXxNjgwi+SiYt2AoOF42qRUypFihl5xV90lkVwWf7BWyQYCJQ/kkS4
t8gOmPItuLUwlD4SINSyfbX0gjPJR9qaiu4Uo/HQhuUtNNZfjuw/0G6tK0olPh1yQLNZRSeIghtr
EY3IhryoRUYKnWbtMARdHFNzRS/k0QS2e/7zi2wXrM2CmqnkH6D1dn2jfpX0+qJbjeaPJjvEmeVh
01pWZeFGOyUISS9ut+iBaOuwSeRAM/iEE6KgxAb/a06O1P7mKIsCXJow2PbaELly4loBRo1ah1c8
SuG2lfDZeVY9AehFMV1kOU0dDFtKljGLZOcv4h33CgzV6HkSXS+1b8Ei8w0ZUme1SH8KDbCl+DRF
RFykQfJ4iIQ5kOkco8sKv7uPxjrbayLJB0FOZhEZrUVudK5Oa5OZXGRIwp0z9VUiCZ7w7dCiWbo4
ozV8iEXCtNAyezRNP66/gS6st6PfbyYaj66RHlHdRvvs1sUWNCMVe4tIaupPgHdXgWPT9tlA9Bo7
mS4kPvPFaqLz4msYvE3sNgCTa3lXJU21cRBl8FNCdE/MA/xKjF1V3fKwNJ/9rJwg88P4HkPQAebA
z5g6r13X9MaTFQP5EiAeQ6hsJ/x/XzyKsDwvwrG/SMhAqJhAnHeJtkwu59CiNWs05xTt2V1E6Jnd
5SJKG6jTURw8mXDvtukiXIP1lkd3EbOdRdYmb3Z10LmTRfCeUb7Bin3103Q2UMQ1z9dFIB/VkQQx
P6VFOkeq5IY2cWns+WED2nkvIfMvcvtIOTO2y5gbMVzSsT7YcjssAj1lDbTrZfZ5HEW/I2tuUnV3
I5HzNS3yvkLnz9H7xSL828sKQLMLmNgJeD3lwnngk5ds3J8T3UVw4ZJv3bJKKGlxWlYLmh1Dtywb
KrYOoWXs0H/3+bKOcJfFhFxWFMOyrHDZWtBITewosiBy5ew0kMCmVV6Y22BZd+TxO+A67mmsI5N0
n83+o2rbJxJF+bIsiVUFv5fvZ9XM8K+sdl1nQPhY9y6LFqe3frVNccbboo/BsowJS+7bZFext3rG
gZA0iIvGWxuWzQ4ndX+NMIMVj+jjiAa2WfzUM1rsnMtuN/EWvInlS6WqQ+DWu7yeu1PNVEL3Ozsk
n2VSz1IpCo5qRNxplm3TvOydgrE5+O8Jy6h62Up5rKf0sqdSy8YqWXZXkDVpOF72Weay2eow4a9i
rkxmmrcvurrQg+5ds9j2d4AZ8ZBEQEm6sRt2ppOOT5YDDnhgvRzZ2U92pMuuuXB3kvz+xi1FD4KR
HVya9r/TJa6JhmNCBJbGN2zTytimLJ5fWIb/ZI63NnZX0ozBki9etn3cSI+C9d+07AHRiH8PJCZZ
HcXczJZtIaE3dHeT/WHCLqGPgm9mgWThSPYmfoTfe8adn7OAdJZNpOLk9rh1XsaK64bhv8TBHvWy
2BO7AnhbD+k+Wjab2EYoV1+2neAaD8my/6QQiE2o+xn/uRm1ovLWOTSwu4Yb4pyy9SaG2lZbbfY8
l1A822XP6i4b18DggOqAuXOFu4Oj9XbMg8+VPzuHbNnY1qxu22WHG7HLXXa6zrLdTZY9r9ZGeDHY
Y53hI500h+cu4qMGW7vlBlckz06BCSJvc32kg/WV2L68MF8v3ZzuNczJ27cOrlPDwRCs4dzt8Ezr
Jxc59MleviBa4zaMwmdV73C+59feIGZgCnLqI0FzNjHvpV1O76w5xo10u29gyCEoCFWd8pee/0LS
QMZckoLgTfFWWTUySJZQ7Ouge+PFHuqT5yIwlFWDpzXNraNyBvacmR+BlcGDpagFfY+Leo+HN/Ht
8rs9En3oUj9meYWRH2xy/bA7r1n1+WczND0wGRUeakwzhn3Ez59epzzDsm1oKuqk0V58sQ1KETzR
RUUGOm5KaHGFA1LOW09C9z+LKYV90b/UIpfv3lC9+lp9ELicj6Ch3GeYBqt5NNXNc91dOeIIMIm+
bsYHxXpQp22n3c3x6D7leBGqkEpf3Fwts3wjII7APkfFAVBCYoJwbpq9RSAJYBNi1+8ai6iwavvz
n1+C7PsU8/b17B5KQ4cLODC4qKSj8x5iz3jAk5RlYr1x3shHxHWnPGvwZ99d7AJ7O6F+pgzTB3Lv
RSTu96gX/vcat7ATIBnnUto7Eav6AkVU+STWq7i8euSpTpMqjjjgfsGHI6FRgN9Pkvg5dNTRk+gN
1mCRamQljtRgyT1YarwTn/D6N3OtKfiyzFcz7+O77agV6WAgqDKL311r3niLDpVPw0vE41h6aj53
0/hSxLBFiCfoQ0DTAtHgSZ4xoEwrygrxuTpBd8Gdtx560e0djCHA58DImF3AAyXBhtQhNluo+kXl
fFuSKWtzarud05T5Kqy6+Ijr9yv1u7O00IR8t5UbIVk8ZIsG+eeXyYQ2CVtyaYkrLoXEUzPah0Fb
zWn00meCo8FHuHyYKBk+w/H75Y0YuvHYVOfJB240a/uIEFxd0iW/0iy98HLaqnhUuxjnSsq++VY1
HOcA5PPzuKQH/MnRF9LCP4uyDLa1x6/HPk3pg7Jivh2DDbQdirXrhMwBZkxnYvhDUwikTLLcfqBv
ArveCtfnBr8MHuiagiYS096RItPp0GC420b0kqFFd5ij2yE7+bxiq451wp6aewGyBWxbZHXOxqjj
dAN+n5FYguKl0s+7VX6mV7rQv61ApM+Kt8C1SkGJZGMMs81YaH6GOR7pCsC4rUv4YLI9B/RHHIZ5
+pElwudGzOKjNgZno/30N1vRau+JbwS98jfjUkP5fiSUrK87bwKP4wccnenENde1X2lrgulszZqZ
tSChO7NlB9DfH8YIVD0og0cnKJ2oUrd468f+vbCW5ehQButEkhXD1Pii8PZs8NBVe8IIIX9tuHyW
g7nQi96mwKCrMK3rPU4v/B0iMCFw0wXaWnxzDs2aa0IJTP1we1JbBMdcOr8G+2uqswoOVYMjuXpy
XCui4jWugLvRJ2Use0nyBNHO9HoMoksj6xxlH4VtElRhN73FbtfrxQiSpvYlWBhdjTEcYuw8Z2fy
1HUQH4B/h9e4NYx1X4Y3w5iW9iHXJ62BkXeoweqy2f2Bmb9jG06/OB++JRtUfpfDcIQt3j+ZbjTt
6yVX2Od9/9IQ16dwXZBAAeruiibeElbC5a9TDDoLIiCszODZMwqGI4+fURnIHptycjdCr2IC7uF2
Kqs9GWZ11FiQy8x49K0nDqMgT+eZYwupr44v7dC8iqzu7tqCDWMpoHYj3aG1mVxJlyp82LhiulLu
07QmbQCCfJOCjQaN4nSrhJpEXPuzeDsMv5KKQc3GgnVG/GzSQpys+XdK41+Ie+7V74O3oWJySTO7
XzENFSuSogZxtjah2T0pkIYa4FgTvaBYrrauP7CopV9nK2ugJZaAeBOBsCe1J84k09pjXIXbPGx5
tXn3bhGdyfqAKjkHggxCEoX2tmnhigcwk7adw/uMLEfzNKXDl0u+5xzTKm6US1OzNoKrQ3DlmuSc
I0B1UfYxKoacfetxsBYIZQTIzYRvZbATqdRYf5Mp5dUlVSuV7I9DO13KZrT3yRzKt9njqjgMkWDE
bauXaIqXqokzG6iUWBLXAaBAzIlRAOdO9vaK/JN7Nqkl2XrleazsbjsH8JXn+WdgOfVrSJUSFhlr
2FbgV3d9NBssM3FCq8GJtlFjP3QdqTewQac/cd5B5/80H7BA+esYvB0Agh7mhQXiZlN2G9VZVw8V
MXgSd6kP/uxRe6MAn9BEO2xHd2ag6wc4PnFUbgpgjtg3eeSHtl1sWMDEzwHWZUslX05XQxnLTXqP
u4WUnVni2dXOPWIfe6N+KV0HEQN7HnbxUxNS2Jqj326J9HW3RpjRYSjoYIirZSOTw4ViDBteWRJj
Gp/H4ZSSnVr15QDi16L4hwtEV6bBk00d9cWcC5gXOTUUky1Z6uRUneeBuLtWa54W5/Aqw54Hx9Ia
UKmvQVckZz5+LPyG4tTh+kAER/qzEnEqdPzBevAQQyrc5Ta9YiJdEqzINJtKuuHBoQ6rmt3yae5q
bpCU7O0mr5XvJSDleiaIOtj0uAtubPvUzWh5GKL6eYzfNbbzS8PbbAxb9W2I9WlCgye77L6aYbJl
Y9NcQCLVrCizD2kr42gM1bcJx+qxCXG31F1HHbMHEo/5+Aa9C+8Bs90mDZ3ffp6r30b1mCbzKVSG
ewt4y4HXmz9p/E6Psx9/13mmTipvPw3Dy07YN+Ryg/W2WZYaR0wDvxEHPvsoZPROFAde6CXXKEvT
zTi4z/zl3GOZDkxOlN1Og3pxuYW4mfXCLRPIiuusZxzle0IEyQslMOFiLp6YDqj+7CVBiw72UtCW
lyCqfDC+ygNfnIQHHZuQ29mIEOYJmSYyUBH06Bq71II8Zihxrmdc7XFSxNt0WRlGNk1dnNRfY0Ni
gif0k+9SNCUGO1nMkb+DonzvK8N+BjViP1daE8sERxhD/DzYLWdNwkFCGEM/aSN6KK6JlzibFC8q
J1AhxzdnATdabrvvXfgkhnSCzRB08Tnnt9kNs/5VULtwnyT+gdoEDp325r6CFvxWu6PYyJEkZGXv
cXvKb5S44rYujXblKJwbGGzyb8jb21SV4m4a3IM4mL0DUSmMTEUI9KXjIZOP7qPtIgzttXUDmjOe
gbjtyy51z8AC7rHkHe3gY2gVGrm7hO60wecvS6Oc9ucYaYqojF4knkQY8gRmoqHLvsWUN0p9SMN5
QyjyV9sq/cWfTq7VDCkoSU5JlYRXJ8v4dDMY7cuEsXHybDaQs31xGvWYw7F7tgv3Y5SpBR2onOl9
iOZ9LHF2VzTdoAAWP0aGUZ5N/caX7P2twYvuWRIbJE7MUxaNp4wKjiBhaKYwa1f7Bf6AJLpO9Lrg
smA5WXAdArozvoNQ49lhRdjKIW6uYlKReFJ/NaYgRQi0L6RutqYr+CkUYk+McJcpfMg9ZPcunGb2
CNUnFjFnPYYyXo/SHdgv9HdCdVfpEASlNfCd+N0Vh8XXKIsYWWKB+8XYje0Mu9h24CANQf6wJcvi
0VsDOTXPk5spVLa528lhoSJU/ZtnWIyrto+dxxtalqgO5gPktGxTNeTj66jBbG3cpOFYNx6YfBcm
d+U4It/RurCoRR9DhVf6aqENeCDjBpNVsDkWGSh1y94m/Nbb2mDu0S4wtypqXp0oIx26PJ4yekDM
XO2zhurniE0hlQw/40Bmb6G8OCFeHIfN3a006iO0fXoga6sgYoezmQjf1bLwMgUmRvCBqxKO+KtT
ANBj/ffhBfphWdEVDNOvATsWDb7heeYHCqwNbmwjgOWoDLwPCHRmC9XwcPSipRN9/GlQ+n6r2jun
ruapciQv/mS7NCKwEzJwNqbZzjQnqkDS6csDabQxm/rFldWvtiKtBtaIHZHrXaO48J7CUf4mQ9Bu
MykfLRQfHocM0prHiD9nUNJlQ/Q9qSljirB85o1qN+XE4nyoVHOuxnLdNzUCddkXJ91zG460FyxK
ZvJhOuET9Wz0O/CG3nlEuFdjPfofpHNCgDQJvg1bBXApkN6ylr22nfsxjp8p25TGGGysyApJzTFa
F7Fh7ZFHeJZhzpJBbt1EZ9JLGpjeM4zGbOeElb4kLqbcrkx+EfWhzrhL7w6f5h9gDtdh6z8Bx4CV
XxNwkRkUi6BTjx7Xh90a8IUL0L2iwxhpNURpHAdNsmq4cVvTaVDeOob/ehosh/6JlEd4px9DZ8m1
qLOCX508u/LNAp3z2kNFSzNm9KpjSCmZvg9q3LsD7QS1cvakJ7p14kX2pQ/McsvZi4D+GrvLWBWH
p96erJ09/NF4wtyEg//L0/EB5CsA1ynhzUvsUuXVb6CA41MOcNQTwQ9w2PPGavsPdF3MPUPtn2gz
81YpcbJnDEvTmuipu2uqHgOlV3I6ejaHA7dG4pBgXVFWQzep7y78X3ZjXJdigj0l2Sn+JnjB4Eqm
qFZ9eIxVHFK1sWCu8B6Coq/vtfAtyj56cgWpzvdhYcC1GCq4ZsQbtkE1d5swMk5SdeOhmIB/58n8
mks7OvNDA0xZmPzetpODxeZLEnFi12N1bMmqHJVfjtuF3Mwn/3OoZ/NOl9murBaSQTHgMEkJSKPV
RYrEJDv0Hqd0Ki4zi1P6SvayNEBmicm4N8r/oGQ+PGBTaZ/IkoPo1d2S+/OiazQtLl63e0+6+pFM
MwuYfN5XPcsVKMf+zh3bjdUY6sqkrK6+T6CYDghQ78u/tjVRp8LoePSFxPyIH2ybbs5uop7e2Yvo
Q2Y2tyo0zJeBsLiNkWOE/MloQNmEgKLN672rrb46Rgtq2cafPSuVX+3AAJ47mk/0nk9HT8voVLlD
cW5I2R48R4aXeQSC5zltcO1by92GnCrPRVVYm6qVNNHb7oc5RcMN6Gd1KsPiVcE32UeSJbEDpvIV
kXzaOuHF6rBhwAAub7qTa1RE6ryi7sufsTss+ZmdoOjclIHHa+BktwYnDKb4HpYMFQN3knm8XIV/
DYO64FOiP6Og9u+KqtZ1nZf1PlUTwVxghBRHtkdBuhBoWO5xuTO5Pk4Gp0ti+KvQy+ZbSp3xjkXI
sFcnWG71z5pGJqDh4UUUjXx1CmpM6tKLjzqdcXbLXGHI78sdOkJ39gU9VjGPYNsOg9+D231ZRojm
2wEcFZ00drl2GOPNARcShQJn2IjpyinK/A4r/WeC1exOFUaNapt+FFabH3s5LRw3z35O+dSqgrBm
N5k3s0q/yCRe/ULtq7EI1uYQv4mJZBEkQBjJARmE0oZJ2Vxp90WwnVrSE1U/73iRajqZVjOp4sgm
0DKarsSF3dBM0RbJjkQLiAKYrqr4zChE2TmJSWeaz0eV3EK2NUIbsAMoVmlmX6SYQi4GtP2E/usc
0KvpyYhq154a5AYK8iqvffJrdW89UtP6yKrIvSD9rHshzYfIyDvA4kUAysn4JiGhrE7E3Ig1nvKZ
NGfShSMQeig7SdtUJ+KNaiU4UfqErmfK47lIzWyKcijKuzqCbkMxMZnGPtNHpxvfS48wUOAHYodX
pn1QXWnvRgEyIHRNcnYD3kZMqadceT8r1ZpnZMxV7fT6ZIbfwsB178WEtpu5wH/t5srMMT6m+NQY
jsc2nqhQLSpsaUQpCQwCWPHYNiV9kRyTKOcdXaAbeb1Zv2QOeN4IhkZvO8UjL4KzGWCE0znZNseq
dnh00fCCToA6Y49jDoONxy+pT9CdKKAyAtZA6MUboxH+Bqot0G8ebWxYjOOQ4hIrndY4hyrt1jkL
CuWl4ptf9eWKN+S1GegW1lVypGJtfotpwvayZRPa5B4XVGt4eJEmq4X0hsr8OlNvtU78ErJZDd2g
cuelFWozVXO/1UbXvYw0aMSyrm8qz5ptZ9O7lmd4kRqR4gxWj2nB93oWEbwh5aGT/UnDDeW5bX7p
UYp9I++6YmnbZdJ+93nar5qhrZF/SAjXIwNpTZh660Z6V/ihvvvMMUmLmTYWxTuQNLoO2txgaK8A
mbKeXPe2jc8UqXILW9s9RXR9uogAHk5i7JuaG0lT3+IAqmuixuvIe9wcdMIB16akDFoWhn5zTZgH
tvwks1Vbxpe0Tf1zHSCdy2EMIenYcMRF9Rki6O6bYCDm3rjsVFnraENSouQO11bEL2HVGx+uJHdz
SmLNbThy2mfcWV47equg9NqTBZCS5ExxraqGDCmm9m06dfY+rAF/NhEJuI42KtICOLEoMG/3ePFn
Ah5tcc4E19y5bQhOld6ed/RH40pg1UIM90jx9tKuuRecEheKkb6SNB9OppOTmZfAhRyQKT0E5wFU
LIF45qlJGMMV5XCCsPIBkrh5MA2ToDNsFtvpD2pcwDCx5SRA6NFDXVT9fqBecN/a96yT+ts8nnrX
xMVYzu11kXCTtOAoVC6p1R4EjOvhjEff3OnAVdiG53JjmfQJaduvITI1P/OE4qPabF/MkYBvMIsU
5vjw1kRFdy16abGqV/ug6eAUkoAlQyMrxAQhor2quk9lgyTh4GU68yguUzTMThjFTkNopYdSQt4J
YnOb9eN4z82SqsDuU7rtqYvM7sx6h16ujnhLll6YzFn/8rQBQJgYux7DL46o6LNEidsFyOYx88/W
skIyeVyUyYb03/LJ3OCvN7+ZIjkNMWAYhC2x8icfNbK2qW6B1L4DuqPWVjUZO6cQ0CxqdtlZ2WeE
nNmg58qGpwFxPKMeEUTCil2DvxFtuIdz9px44Zc/qeOcttiR43ynCnlnY/nobe6BZtlzgxHOMzoR
kh11kMUy0wW1fjU4+XOcs0DmNS/dkyTrjfoOv8bwXlh3P/JE3JvpVOWSvVSoJy4UrP1YMnFzpu4A
IvMu9pJ0Zbn4JFS9dbF2MqcOf6AJRSzsiD7r2EhXLkZ2VE4L3Drk7MFXH5Hu57PIBpcfBHuFUCHs
pkCDAx+41jCuH7Pi4qVSqvjC2PnD7kbigFa1zz16p+FcQiq5xdV8ah3DW3UBtmUm9VWas0OMErjW
ZfMENYjdJ/vFqrf0qs1+OQbJnc71izWd6Xo1S4RmHX9iqTe5rGucAHTbaxW9zw6vt5gQ1vvhMM4J
ee/4BhXuZ2Oat9EcCRH15HgMev8E/WmsPznOYx6q+PgpgKRFzmzaFTLMb1IKPnnG4odF6Hs20TIr
h+ELVsKO95ZlctkdY9wEOn5M/bAxR7RtM+Yugcv302ps2M0kX4sUMk7uHsZAyE2VGeSgQYtSvM2P
t130uXLlSkDxKbsMjyaCKKMzrnE4vK3gAqckXPk5vhIyI8lW6grgeHaUFb2k/kyrdUx4iXTMk2un
z2LoFqbki5cGFjyFjpGRTdYUOnfqRumzh+apTZdRDB4sH9ATrtXVaKOTBuKXIJe9Tke7XtFKsJe6
/0iZKJoBGSeihWrtOf/J3pnsVq6kSfpVGr1nFmcnF7WoM4/S0SzFhpBCCs6k0+kcn74+BjqBmja9
LyQg5MW9EToDSXe33+wzala76FuYZFFil/p4PyQTjNcNDPy97BUbxiX2C7cZEb8U3m7SfU+Yb6s8
Wrh6TA8F4+e116fJvqctEWCCsUlw+O7NXDKBchu9m9gHrCJ22bvWZP8PxmYicEW32Z6gNyfmnBKU
hGgCMwtqPL2QElOLmiISQ5sQd/cmcqfiwTYQGpC0oMcQLNkNJt0ASdZdoR1a6zrpqw0blJy2DLM/
Q6eVnJI666Oc71IZXIkMi6/a/cNReQGA2LREzeUzDhDrnVL23UxnFmGSutplVkCuMHB6FL3qUNbD
sS8rcV/4OXhfE4r5EOQTsjw90/qLYp96Z0xuve2bFiiB+6eMC/0xQ5ZdKXU38gS9wFuDC2BhWG9z
NDkytTUieHZvQenbNY6ZX3Tao4E4mbFHnL1ntwJynIQxNhna2seufBVtecOEfwOI5R6VrKu9jCy6
tOJ68YYbETdV+btopHeHgn4QdcvyVQ8O0CHFnCYMH+ZlC+LgAV37VYWc547ZHbDWTdAHgAk51GyY
/Ilzs/wYG7Hy2+Ro9FlzahvqvUfaTolJFM2ldxNjPSe0KTvYMhQD0WCI7bOVW+5lmHjkhCZug1yG
+lpo5y4xHIjBdtNsCzVlVGI0oNUzLjHmKvonzi8iL+S3u7BhUGyGx66qxr0tAgciy9INi/8G+8yb
AKpyNs25POvcaY8LIKGB60Husv+A9FEThAiMzd0gWkEamswbcWPso9ekNeMjSRQAezD7wevNu3po
/3DZ7yF7roq2GeGaqfoal86D59araainH3aghEpH+s+Ket4GKC+5O5QbnknTL+l+2qb+MSo85b0Y
6luXTOjLpkUDcBEQMTHnc2PDOKwqKR9Gm3B3odgwzW487whqQV+27b20vfK9TNrHtCs+itaEmcnC
dh8x/XiKfGAxZvAzQmR4y6x6X6W+/FXb5HnmxI6vTqlq8h1deyrDxW6SZC9VHmYXMgY5ZY/Fix0N
DiGmLLpzll4QySjykhqVf4ipTNhMtH9Q7GZ6ey8NziJJ2YBCP/RSWZ8w36XrNEtZj4u4u2ClqvdU
1/2wZbJ3EBzRzLhk17rO0y25xfD698ek5vBqOB73YQP5QstzZWCQY+i60jT9QeZ/RNr2n6SgzG6g
Cgqt62Bo13z09c1tHK5lEzB/Hj47LVPYfBrLuwHPDqP4DuGhMc6wAO9b1OGjY3fQ9w0z3SmqQTxG
bNdIgB/VE3PySjXUFbiu4K9K2PUt0/rJVVDvs/KNeWR9iGNJalLh6lPNdPPsJqCbQ7wacT1cOjzO
pyFq7gxgdkLr9j5W/WuAy2vbFoQcTWGCnshVzgSvL5nQr3THDL2grABzAdBOM67wJUEci2XD04eq
mXyZb4ejfpBKFb8K4WHgn+JtI8i+GjKfrlWWf496OpYehFJZJ+adCQdvnTMLIS3is5oXg7XO26q7
UWi6bhpgFE2SVRuT3PCdjS7YYee5tgDmfDXSXGphoWxRyFFvapJkdVofQ3tpIqqYXZqjcA5+J40D
6KJrKY34HFZ1ciZ06yD9coV3FO4FNNcGafLSZP43phy18kdwdbVXkNSkXRubWP9QTcNDbmT9ue5W
uZMENzpX64d+kIynwmBmOJjVD8acEikbWn8zxkempPq1DObkZmn9hheMrZ0r1H50ScD3k/rF7L3c
8R2BQ5lySY0Fjd55VT51Y4TcDm75aFoh1gamoXezRyWoHH6mVDdfwu3OWTa5R7cf9H4K5V3I1JIF
RXUHi854KNYYxaf2Sqm8RxwpofeZRWxLbqUhfm0PR2kPG8o5/HNMPuLAanPwGS+c/v6oZsxgjGHo
ti4EU31R7TOmVZuZUcBG4jA5TAtIuk1L9h+Iepb/HplDckcY+aeeAOP31PgWUdxDWXBPtkvrmT2a
p1ZjYlMQiXkSUHvM0FzsDUnKpmwxuiV9Kplqiw+40SG3IjtNIfFFmu787LdmtOoj/ePjbl2VdVwe
aE+EQZXlBCYF33+0gBdKPd98Z1o4FB0eU21Ua+NYzt0r/BW6fRMTq2NiLQ1Z7BcHDS1mMu8QrDVB
k/ZXEwNoo4SFLHYcfvlBhZCABX/CfjcMj1lqsgpzO2wcWqroWxl2i4QUbppRW+tEyte6Sj1epHGM
TaC3OHBh59E2mEGNM0pG3UPgfZlolpuy1q+Rbd68quq5KYldus2rT7WqEQA8MIRx5M+AtETmIbLx
kkzmLVQNH8fc8dYWnX8y5+2cAPSniObRw71m2frZQBdcCVqAVgH+YowAk7fXTd6TbpO7aFKvWNes
dVeHGFAVAkeSgytM432yyjFWbjzqMJ4Q7vR94YnTLMNvXcVvczLSTTcdxtr9RLd4mhR3Mbeogxe4
MDe2Qc1H5fHZA9q4/X2BLvgONhIiXEn3xk7gq6nSVyeOL3Y73lH/syEf9tEnPDitwZ6fmiJ6K4lh
bxjVMn+K9r3NOGX5JsOKUQvOJrUSlTy5VljdG6S+WDWmQLDQSsh65KBJ0slWXAnRIqXmkU9KXBdQ
ePKnzOeKAha2Gs0mfEDlO82i8zGXKXQgqChNPrB2QXra/P0ia738qpwWxmYmEaG8O2vxmdBQlu7d
vi7uUEcAA7kemmsEptXDKx7SFowmjhDQ0f0NSQAN4JdyU3HA3rdJc91v0qb/PVkTnqDyhVvqVKUU
IyIh8h5TTtVtXW8canKAE4zL+YqdTcIHkJfhVyLxiCbuiHbMTGYj1bhW7kCSH27jmtEteVPOpTiq
0mDbqJwi6uaJVzscetpVsjGcHygi/IpaVR+Vot0zySEmmxEthgngLyuK9B1SuMe8Nhw3OJXhOHQK
XkXKpIPIMXyiLgkR8slsVOptTtkTWrF3n8lpjz/p0cjYSXXFBIwvEjSSkuAlnKrGLXlMbyVQKC/2
1JaXiiV3NacCD7rlFZfchX4YNHwyKuNKkYOPR2RBU8Y1Fh2boRnrzbwhhRmvB7cI2TRxp3fAfnFr
AnVwevY1vjg4bumcysWGl5aMTHhYVU1irbIgz/i6crSSMtfrVHcPfkk1UzuWiIq90yA2J8nRrbN5
1WEjhHdpbosYY3BDOdr93x9jUOf3uhs/0lJHG9PrvzspcTsPZbID2tnc9Qz8T27u4BZpAlRM4Hcy
UtQPW49VEeYXCj2Mi99Tt2t7AbQevz9BI3oi8vla6xZvYOMbOPT4DEbmihU9AQQVfyembvdSMRPs
bKbZTJYfEOZf06TvrnEr955pzfdlApe/zHbmQzKjIpdht9TKRN55LknTxFD8NwW7egpFXDOjgLJR
O+evz3NSe9Btr0L2wz6POOp2ScP0rRS3KHS8Pa9m5tAFTQ7C3XDGVJSSm3SrlWf445VtCJY4E8SP
UVovuhfxPf7rFjMbIpNThbdkiObLbCUetRU8Zcqq3AhymeeIMpcwiZs7J5rVJu+RUYLAseHsSOdM
8lofIKn9YrJ9C3oiRwPcR3vg2BWAi946xVLBV9HKkQb+n4rY9ykTzUvHaf0yKz/dypaqHhxY845B
Eyy43pBHBmg4mTQfXm5VGRSNgEmpmBeh0rCPrCYnH01ynSeamKXBuUKEDzxzaa6bAQL2RjkdMpY5
CyYVvpTkrqhd1tQ4ECyq+X6gqmiHUVJjZ5vBFNFYjlUFECFZvIcoD5yHOG3hP+jcgGmizC31QuEh
xMS1ntuxuIMletTM0Nf0AGpjlbVNR2hOX9zeoSp1ztSR1lgGOgrhIaBdaCPw0e9R0NtdlmDJt2Ya
1eu0rA8RW/AV+9cAp7XWp37pTx9jzD5WzE6A5XHcjQjZWxqpeNRM3c4cQTcg5mLSkNn9mHjTih0Y
Fi4bVxuO6/QxCtJivxjl7cTQ67bHCtEsP/7+v6ANQugzO8SMFvszpzt+VOJg43nFtFr+cHZucMU4
06kTJrRqS5Nscc1DLcpmFaS+vwoYRZ0cEOu8xsMY9P5pHNiUSAoqNlVB96PuzNcc/8Iqs0poKM0k
t7PBANbKS5gt4rXURQMqYzK2RUdO322HYstgCVNbnDk3i09/MkfjQtREb6LR+4Ja/tvLMLHWmezR
zahYGWu8ISjQKz/Q+liE02fHeUKVfn4pjKxcEwlsd4kphg0QyC+w8r9GMgDXAJulKGYo3m52Hw4d
edfJgXA6JO01cwBxLESOOm1yBulQOuTC6wgWcscMorl0n60MI/+YVrA9BvOWLbQP7OdklgK+NAE5
GiBI8JcMQhb7AB0s5EjSQMUGIMKt3y9QEb38qBfGyN9/JGVyZZ8Tn7weT2YEBQTbK3SSZOGUtIsz
MPgLLwkWjsn/puUqltvpeZI///p/P6mEX6YIWqW/9X/KvXk+8bF/+RsjjH/q/xaW+7fqO1Gf/+em
Pr9/2uS//8n/17/h/kP4WLQp2AjZWLv0ZfwzMOfzb0zPYd/oBK7w/2NgLvyH5ZOTCwPSZD5/hhTZ
PwNz9j98IlRhyBjLd20z/P/Ky/0PaTVhkZUjf+d7gef/l1CyT11Yb3WZ3ikq/tonwjrBs+ismSqL
dCFIsjiayJsJpriuqh9cuh1XDmcVJoia2j0de5v/8BH+DyFjXDj/NSjNCxJUggiHWlnfCSzzPyfo
WIH91JhCe1tbMFrzgKEyXQnRMWBdPjpR7TxoRWtCn/fOqcY5vveAVeyNAS1xrKoCj/JoIy02fvmq
A3aVVjSlHD1qgKd+b59zax7oB83UpQmzb6pg29+jxsMQltT0keylnsoAZAMXJi6irW5FylrdDe92
N3usFgFVEiDUeZ6Gdp+vM0OBvhq60ToqBJVPuBUw7YdkHEBOVfjEPfZ77DQ9bO5sYPG2r3D3m99W
rrxnTk35OixSKC5J6OyoeWhvaZGzI2wRX/9MqMcbs0LJ1CJojx17DGrvsvS+KSkK9ZMAA3ro6lvs
O9GGM7DYTga1oB1+giuyelzuU81JuvZNG/t/yOrqO+6DNAPEW6xH3mvrmuFlMIgJEM77RVWdueGI
xzIUD1QKeouSRsRlLV2vunWpG2/l0EjEgcbGtUzQ4SMmhfAMOkxuwrR2NlpY4Tl0iTvDSPDeTfyl
bwmT7V1EZ9OpLJX7kgRO+pzFufE2DE2/m0NXHYwiCAkGEVBragkYI0OwHnoorBxN3Z0TSb2N26D8
iXyju4aCjF5mSLU2RD8tH2y+E2WXXOPaiu/miLFwXofqLYgoBEsyTd08dJa9yJEEcySgk+nEKV7V
qNrGCpC06JgxDqVKD9PckVhAWb/JPNfvaRbrfdVqlKg41utFH99mspuwLZrsbps4gTdGLg+ZlguA
+NSuMU262zh6swIB2ZlhJmyg8hTXWGnIXKPkhGUbdgU5rJ9If6MR5nSPU+pWWLucMcNtxgVyabXD
KT7WxsnUvCXa47oHt4jEPrTt+lbXijrlxMDTPJcchWnpeRw9U18EA46tY6f0v0+Sc0quObERV1iP
AFLWqnfmty6c2cG1mJ5OFv12z7PiMMOWCeEjQyJlj+gf/DKGGqzddgv8xj1KBeyvNAGOZ7XDEp/A
y8qgrDbMTeR4Clo6CeVIHYHIAToobQRbnWkb4ESEDLcqytlB56WlqjYMUJ9OFDj4HyQ6DViwqcSO
UDinCSjTSuJblST2OSIzl1FMKBScyTGY9xxFTbqB8UqSHFLn0ami+9ksxoOCUXmZMLOhSI8wpQpd
rS0qdS+TBaJjFk7zHvP0PUxdK/YZoxrE817CpsWUDTMrOSPe885Kmjq3DfyZM1pmevIz7bE57brf
yi0ayBNWcOx1hiUm0jhkREbja+yXMPvSRX/TVJx2hOQ8gAsRTqVpHyS6mSlvNQRNRZNjQm7qSyw1
rtXh8kobaonYRlpOw5iwbZhDBLnYp66TvLllWs9r2wtrgoOAfYjRcLoPXsNB83clUbBYDjNXMGcg
rqRXAZTeZ7fvq9cy5AtfWS4jus0cVsxp+kSWW7QUfCXQy2bY2zQa3iIvM0DWMLWSJ6/2i09m7N57
INLgUCvlYL7TxtVGAFhHlCq7oElHRL927JSxLa2wOzTebOV7QET60zEAg4rJTT9AM9jx2k/iGqw3
6Q/Laij562cYEQPq61SW1RHA4VBsYOTQA6nqNHUpZm0g6ZTRAO7fh6bP9L+MrPzHN7y2e+SicZ/Y
T+OCtukV46KUhoSzmIwwoezqNeACP3emdI8jWJzrkGFR2spQuD9TQY4anyPqbdwzCipD46wF22ie
5g0R4LQ3QthibQCemuCcg9yAsBDprlK7rNDhDm6//UqjbvYBfL82dh343OJJt2195BGXPqnZM3/H
cTJVW05BWI76Mmz+xCUuUGyMGhxFKseftMzQ1wdg8zOWraPiWH+Xk9f5duxlKsgOGrnWMqe7lO/y
V86U6Z3zOseMOLB/I7Fp9zZzwNy3FALfStdvHl26CJ+msoH82oVQJFk/gwqt2odrHXH+OET1GBzp
78S5SyT5LeWvOvKR4EwQbju/kIkTVF/bvjg2Gb4EMzF+Kcul2zAfndR/5LmZfuBZ7rCuOIH3Gwmv
27Vd2BKwbdmG3ndumo2cA/FcNQyEnNVSJsWjYHKLe3+s261hGfFDMnjDexlgW3ZxZD7XuKtOodV6
O0q1h73USQqnOYYLQQqLBpW2//R7Q7XsQQiq5loHBzfmNU0TvHlL0I3K7sV48CYKfScAFw2Wf1JP
QU96BapP1MPeia6GFVuYAABb9Kt8UPYd4B+AdsQRKiBxSV8CxZzd/A/4s/LmZe20ZwibnKthEO/C
wUdpJFS54O5hsNDO4rdbzt53p/Gy1FbQbGeKoXHGlXhGKPLrXRLcCOVgaKJaj+fYdSsi6X0ux08M
q5V5VGnWh6/MHP3nsiYBa3vpQPgNAc30pbNF5AfWFsDq/hzHiJWZHPBjqFr0lKpidkz7xTlIKeoS
vug+YjGkm7Dsrc++bYD2wNGCy8EOicafpb0FdCRJqBdo3DHEwajcqwEbGM2/Ei/yVGyJBRgQKAuX
h0c9rIOaw2Q48Z8UpvpquvxBczeGMQMKDhOkF85l6S9yzo5c6YVI/hy7H2o6a1ttRixpDLgYjj/r
2H9IYgIc56Fpv2vWSKvjtFeH3XtfUlzR+Q+ZS8l7m7yA3TXwfeiNbVN6MzHxGu0LoedzjYpaqOca
vIHxpKNsW3c0ANG50k36IAqHAi+6JxDQBdDhzm2P5tR/l26ybi2yvrTLj0mo1jHOrgrljAH6MQCY
6SQw2Vp2cFW6qwC+sd9kFA+DFNcS7Pf06GOqNg2xNt3hPanGH2mTI0oujv+ZO/4xmuWHVSRnW8yk
4kdGL+0D1zxYGRIUOteYqci7AdsJuz/S/cGqzqj5weUXNyzpdvWoYsrnYbZlARCWFJP4S6GeZHfq
ckoi/PC5SBnRjx/mMG5afUtAqlftfRYuLIPPLKCuvniYQmhM3mPooiD3vOiIYIlT5cGbOxFu9Q1x
S2Y8C8qM/hBPC7DHucdUAs5TikHzSthdQDBTM/ZSDTpzyJqx95csFY/WjeuPRypOv2y/qID3gIbz
h7o4txFGKpMdy6ZNHYiHIapI7nrh00AJDAdWmmxalK58rp9dwiloPkA2SJ0fDEqFTvCWrV1bWAie
Rg6s0UQx9tqSxu2UttlJMHCe66tlhPEeGGFMbI/uBWyZKxdJlyj6lOTXsnM9F3VAfSaMPDddO4XL
ZinZGES6QbBGEpNh2c0rjZGPc+9o2jRVEOBblUbZ73mohNfUXtqxtPDuGrnMBHI4NkP7Uw3GjdU+
PlC4wHyEBNI3czVwXZC1pp8ekxggrDwW71lj+2sRjs1jLkLMmlmEnrCexMxFCPiOTU7m4km0tF88
52NKDm2sWkAOBM1UjbALweGYBgl/MOX3QuWW5k7IXNBfo+TOb1TFddYwuG8h2+HrwqyoegpxN4mV
GF/gv1imiCihHyRtuLVbafdLtZAE3YeKxLVR8ZnmMHtWY5/hd2eCO9pH1qYEs2PSdYzTnZjylCG2
3pD9Ufd8Jz3MAeQI7Zj279bLoFc4IyCnqcvZHtdEKuaOMYZBLn0rQBtT7joRxIxMFS22KvfN88pZ
LiXYPt3vKMg7t5RiU7UORW5ukk1YdAObq1f1LKvhoiPaNXYhZFB43CXXIzP45DJ6qY3aLwh2QyIF
sgFo7NXw57lF0FDLQYPD4B5LdMurgCQyDz4ws1GTvVeRSfLYlPHWHieK4LIieqiNIrtljjnvlYtg
68cmp9Yh6A+et/SpG5FzNINuxLZvB85H7ZJJ0WFtrlMZEytII3GdkiJ5VQrh3VXjuCsznB1WFpH3
4CykLzRA0fWRK0I4WNI5+2XKJIWfLMKiN3HDewWEVhxvdfFSQL/Zd5hk7u3YBF7bsDur69J4n+00
OqWKQxBb8CVMLxjB+3qgj5DCdXZn81dq6vEdJv20H2RgHifK1bjWHGNeE2kKVq4fy8sYLXK4auTB
cLMLZr4b6Lb80Y8BOqXwxdFwQXD4GWblyApwVPpJLy5Yu2YEPmmUB/YI4cZuQwLsfoHnZMX1Unar
NBicg7YIlgsjSPcR6xZ5aUHoMYP2tXfK2j6GRvBBrTWuHBf72piAOAjGjuqCbt3Zf2ScH21w4luX
Ji9UzRkih6Luk8pr2/owBGHWqMvoyvFnjzgu5qV+Htx865UFdMcqgriiifalkYZJl4NbDcY4exFG
CCKDK4gnamep6YCsHL6bnnT3TpYZR0+KjE6Ysd03fs32Ef8mT4/WeqP4GUNxVVb1qxhs88lJTeto
KO3vsAWpU1lZEGEaOb1Yfec9kqHjkUsFhlr1qerxbGbJNSnZvpuzHH7TRwHFMHPIRU92sqt4Emy9
zmTMYQj47XnaHuyp95lrAPhmpRVHldDLw4JsrJ1iCh6nuU025Fhm5kY62wAPiy4jzp4L4sBEN4mP
+zyPnPFZjGn2YTppyakU0KwV6mELxwgHRJx3WO2Ddytur91Y/iYlGL1XTeDvYEZys1tFvy4LYpb+
GLQbjFnY2ZhCbzNMNYdQ+4BebKiuOQCIgyg1CnQorWvaVc7ZV5SCCC8oDmMbx68JGtlBoZScAsPB
WOAPdCBl0n8JPWz7UxaxWERjcpSdr78cO6MPrRN0/aVDBYh6GFpKmmrABcVsHwvG6fvaaGkAsEZO
d3VUxSfbmDnGZPE43oFCbraSMumX3MuSC7Kt98bJhj2J39HZjHJQ1vs6JNq9anvH6NauXVrsEHX9
NnccKQKHXsCEnCnH2X46MwYsv7LJ69atA/tQMZ0/J31Q/NBWP9wJYWS/pj639wR2bUYNOa8oJrzG
dAyIzrtPPmufQch/aGfQciOtOsfA47geRkxElW1Uv/sI5y60ozK6ZCFhl9zvGBwGBsSdpOjENc96
+5k8ariN7TjZDqXd0HpjJVubEMgd5dXdk8ce92gCoFoxM4MSS9YEl5aEbuS5kJsNQ8OBtRi58gwn
rWYl9qZuBjrbjHK484aOJmanYfVWtrI3SaN5nvv6J2yi8MrbqrdjUcY/jByqfZkS5R1xh9FgNCes
srK9Ye3z7otYNDSJ9AmKdolV3mmYMsQaxnKaP0Zp61ygvHtH+ieRQ8xwfHX1IO88V6anUTniachq
zqQjLRBeKVgwUuHuSzpjaOhIip05M6WZJj3WHGmb9IFTcrtjSNgyrWYkb8Y6vsdTaF/tlAoEn/bS
qxuAy2sD2T5b0qWPGwf5RklImq7B4r1tB+PdgSfwWaQWHq3YEQ50kEkubaTjOyPJ6LPE7dpsQ6cs
7/sin5+HOJgO5kLzwwke/1I+5Ul9nh0jS4a/pzDtt9wwEY6IGAyuiEuG7GRFTl7cwyPKcXngInVw
6mGTU59dv6xYPvLewdFMExudTi++jZBRNY08ZiVvcORxukkTiu3oSmVRc2SyM+Y2QOZokNfkZFJS
BjmNt150F4ve2a3dpMUZRk7wIvyiOVo0pGxrB4MaTSrid9cyVdHawGcsK3UA5SWfbSoI/mQ1bhF6
XL1LEIEvDMnI/UoyZ76nctDbD2m6mL2FGcj1YmEDHYNJKdvmfZQEK6cDqHGCKGl+c0JvblgfF9oN
vkxQ5511z/aZdCXncRvfgx7vDW9w9BZfg0sHDbplAr5HdPuG7Nmbhbh4N8Ay2dZJ3m1K6tC4hBN2
rLOVQo5tDQ3umdNdH1/SQeEOAUzBhrxBK2oNEnOh5zEjx/0P1LyoaZ0dW5L8IpLWofej8DzK2SoA
H5XsucbJB23p+Cm1H21z0DmxWLZG0WmOHPLKg00jEBYy4yLq3Lkqwxz2wl0iDgl0sQKdrFuL5XoG
rAECBM8mhERTp3AjEocRIZN/+6krmWphiLGfeSbQODJaat+qdPg2FXQHOyudZlebNB1QieDXx9QQ
5tNQNhPhc+AGIA1YHD6tQItdRqhHrRzhEa/NIQdV0DA6/SXzuM0POq78N6OL6l/SVsHRo9f2JZqm
ASAQhRlr02ICFs8yOPBYROIZcvKRFvnlt4kJ0l0U66VnIMruWCT1m0lB5L6gd2HxvsTpYzM2sY0v
W3mfvedI+Gc+bkxLO/GDzIbw6NAKc7E8FZMaSM1sVY0oIX0XhM8Wzw1SMyQ+MJNnNVtbQik7sGLp
H9dIsERHOcDxtO6fQ/q3DhDO3bsKgOorNUSS5CQwi2MBcQyTzThIBNVovtkW31VF4vqUE29j+jzY
T22GvRHqsuXQCMywKt94Vjk/cmiTBDuXmqOBc/6a8N3wPc9YC7EvBetYddG2AOj8PGKTZLOQQxhc
e91sHkAOaQalAv9SqQJidr4ZuOO6rcrwIGSIZNTjVV8kUqqnDdSzvRUq+dLVJRsGqn52vhzxRTGR
2wD+VGBNMoVxzKBdKsCqtprmXKJUVBn0/ja6qXmeT104mb8cowVzXI3RUXS0cvQ5CIPZ8YNt6wTD
WbYSirtDZzCRX3U/dX5B9tisTjzDp4M39OluTiKm+Zz4Xmll8Hmx1rigeClRrUe1axLpbicxcA0w
f/EpDHWa76rK5A9L5wyeSlYX2IUdTXx85GwThuahLL3osW4b+BnAzjGckVw8NDqmHYXDeH5C/wgZ
xPcGK6ZmvML6RxFdSCAFLoXd4r/mRmseewYyMbQC3X9lHH8azCgzOCrAM87FokP6m9XWGlaGxsS1
6ntsbdvBSdhNmm1moWl5osFB3LXyyy2H5HOuzPrS9H1+S4SmPczuvN9mSapyU0JcJ4KUuFjeWW/f
aJQa2Y1S+EYIDC6iTyruyXS8Ol95UzW+FkNjdgDKSnPiQ9HmN2ToCYO+LlqcfUoS4VW1XdzTHuwJ
4COO/5PliWeuZpzrIG1gBNmrROZtu+7wHr11oz1DfE7zXG64rJxzHbrpVRpuoNY2If174Uc2Tpu2
E6AAMm7XtjODc2/rNOI38b+N8kf5TEVP9eA4pveOrglPn6+yM3eV22MkpFkDQauRs0GFnmifUdaq
i1IE1hhQhd2aQ6N9x67KfzTk1KVsWr1C8O+wOXiCqqwqa8xDZ9qcNjGx+nsjm0LwTbEfHjukojVE
5epL49h4GkST7NjQ+igrUROhqcyG/B1iAuAo61OjNcxhSQdRh2juMFTkeABvCIc9OZs/LTD47960
afPysR6ckwHU4MrrFMOXpoojZiSm5xbrwTPGZpXJGaANHaYwj0x+Gba5vjkpezFAZ37Lde2VgHRW
zMm8+OjIed5PnVndwylPX4nKpnjXneaBHmSbyQzWdbMx7kDjl69VGrioT4G5EmGYckXjj9qosElo
MNApXaA9esWZVQHrS6Tz5N0OirHe22SA2QHbIOK8cPKArTENOelaLlWhPSOnThb13itc72X5jjHA
JVCKy1DPS68LabWVT5byo6U46kyHdwZQz6nWZcPlMKWlf/Ykt3PPf4eij8kxhydHB0+bfLZa48PF
mHZmuUoZ4LTmI8+5fj9PNkfasuynR94qt48m9vKEpuff1bHtodro0LrxTnFj+3SqX60IYByCq0Hh
g0oQBntzsv74eW4V+5gnOLpVRbFBRNKCWkJWvBfPQJMM6R3gItM+uA+RhUg3Xk2xmwsyppXGrTG9
ecZ4RBWpHfvpK+me6GHwUVFF7XTfRekbO1pAIalz0kvRieBXrfPeswFT4ELSWx9Ze8seKUVPwuzy
Jea+u8spVylI7SSELfzZhbQt4BqZG9dll048Kh23xmAT3FJWTxME8tyq9ojWenmWoeZ55BY1hKR8
ZeaAQJCRk/RRNwGPjTBgZLQiSE9d20wXwrOXe3O8GqapPcw+2ia2ahJ4qyJIsj92HWOfBkwGDnmZ
73qsTQ8l4RPqNoNp6eyLPB1vdOKMzD9UjkWscqBJ1clCkCasZn92cOWv1OB8NOjVLxb2OlJVhF3Z
2KTf0u3bUzTig1vNXjrvQ9NPHsATdZt/p+48liRHtub8QsQ1iAiIbSJ1VmaWFr2BdbUAAlqrp+cX
cy9J+2nGBRdccFM2i+mZ6ipkII4f98/TWHYvs5jcA7mK9FiZq/hLyaX9Jx3c9o2z1nkoSAt++uQD
+VXHZvACRoLaEostM+wIhDF95ZTjNta30TiV7l8C+uMrlPj8dS2zcYXl4IMm74g+7OW83Bn3uViL
/My+Pf1mMEl2rapwFaZxxwe67LInut18hzN9JFBNSu61tOqMpuwe0Bdn8mPkBWkXxq5wDqOTI00a
hhgP6DNOhkLWWrfUnphvzLZgYSAxUUV5ifMzrUDpLuxiwfeVyXpVbmudW9eyX1ujiFL0lKLizpGR
I7RoyE2scuEcxmbG1BS1KX/UIQfvIkaSY62LR1uu3m1Z1PSjGX1gVbkDdKLzJ//JNjOMQzTpzE8m
cblnuKTBi22I+RFngvtNk3z7NVZ9ya0piY/K7+vf8+D3O2L0+VcLNugYjQtCTQvf9tqOHmY7qS2M
SdmhsxOteUL0rN87fJcwU/2ZuhIblvWE0D6TEc6z91xUxQ8kNRDfPic2LaDrdpn6ATCKgUpdJ654
ZH5ltTkQRTuOLfHozdgGw3nl4/SEm4sUcJx33ZkkekxXXsum0XGcD0rzrGOV9fm5XnXctO24b1hd
fW38IIKTEwHISWsP7kbhcR9uG2g/nsq5ClvFcRjUtHBCuc61LuqRzyARSxhxPkfH5OZEN6z8R9I2
sArygvYAIYo3ZPiMLgu2KadMlNMNUWd5UJbdoIi4GILLYD1SZUDF6RqMAvmxBLNdGpgVGnfK93ET
p0f+zqTTKyCVHND1fsr6ktvIsNjmpkU83fH8Bu+cL7oZp47X15Rs2DOdRbSrdbE8BpMNY0j0JvYn
h169Ws80qDsx/3pPUBrdZzoGg78+Y5DB1uVH1gtzx3Rvlqx9tmqIS6VYLA9vceS/2LkKPpLA8v+6
sxO9Ezjkvd4lNKkUlHl/8MKa0Zxqpz9KW0SMBzL4wNWwnGcK6y4VK7xtVjL3y1Imp3SS1anJsmrL
2UOndR/TtjdEw6kyuUeEJa0NpxGAOaCoyeXOobiY7f3YWp6MYLIeBnQPBINleUHOJGAD25UNBK97
+8q8l0muokCL87KGYiNse/2hBsH+p1394AzcEYJMsRAZTPxZfXLdRbKU9XxS+GFAMNoVf+VeADKK
6gYAcJRS/p3WsmAfbWCrwBRqHpKhYZfV+8OjRMSkR9hZzEufpLjRLGd8KUv4T7O9RPcmaKTk55IX
x6JPBWOn6/6x/FbLB5Es3+zZ50o5cK4IpBI8FlzcgAQwRW9QZ8RLMQCGFQ32hy3Nsu09bmbrpyxH
Zwdgru1oa+lxK3vKeLB7NwU6orqQDwwg2QGbgwJ96w38zJ0UHRJcH6ko+oJZAzMVkdBmf7kgGzwK
qYyTkJlxE4n9o+4LQEG+g0bBX8zNnuMg6w65FS/PWEJfbChQJKnjMmxZSpxsLqo7OSXZBXbJ/KZI
t9LLXbiYhxVgbG+av2lbaLfUxGcfAV5miDFGRGEuwQxwz3k67RFEuhDDMjqZQV5075mOuIxWKb7V
anXHSkQGpARJ7VjacDAnxfLSlWN/5KOQb1PEbdZO5tD9zQCYsFmL5cvaWOsJFEYe2qKBnGpKf0/9
S3GHHbeETcF2Yhk7D16MOeC1QAvRASpp7H0XOa5lBU4dEZ5gtNr2AK/ROAD8mF66ca7PXr92F5U4
TLWoj+QzM2ex/64JPsWiWoM7nlCoqbUkxWmQl9u06dDezaJ27mVAF0G4ur7xNkZL1++SVfWf/SKj
s8xz1Or/5qM8pkC2FtaPkySLo7XtWcIHzQYz3iMSaxxt2lO1HfEKdJtJpVQZ9em7ZS/Nk5CJ/eAa
I/fl/yf+w/+POPwC7Cg2wP+ztfD6M/nZ/uySvv0vJP7//Ln/GAvNfwUWVTWBLyzH9GXwv0j8WARp
vOdWpas6LExX/5PEb9v/MtHepe9hrXOw2QHQ/x/GQvkv15IyAAzDFtaxfPF/4ywU0v/fiztc4ZNE
s3jF+YQDMTj+Vx8fazif3Y0x71zueGG7quDc6y8TNvl/f+nSNCNPRGFE5WanrO6fYr8oHlzVv6kZ
KzIY0hS6E72JiY8fBOp2Z9dbO/asqy2rnZ9O/g1DAO5OyRQ4WTYdosvALQP3Fc7JHCZwi/tCB86q
iugZSyWxm3QajVRapONptQ6q2RPWtoStX89G5wfNw09ds8oz5XActnXDaoXIW6PDb1Rkf0vQ95c6
ZfpueP8nojivPnZfS4fneh2jC3Sgjvz2e5mL7t7WlPSA5IhQ/s4pE9mDw5sT1JN/cieLiF4s2Cuz
tRtAqxw9cnyrINBna2sRcGJay3Xczytmf48WJ3dDz0gPKXK8Os4Ulq2n9mllUxvFpH4iG3bvdZxw
1MHCmYQh7ZrFTejQYR68NiYhRKnjiB6uwUGYQKcJKs5R2OjgoqEjjJMOMw7G75xsI8rzfOa1Styx
2caCFM/arsGVTu7/fAF1qHauDkwaOjoJQdLes//8U+hYJRganW4mainlrKBs8xulXQpCAvq9SzIz
oq7hoKRYtomObaY6wIkbUj6sCaVVcT5EtwH4StiQ+Ex19LPQIdA5Sdm26VioDojaOio6IjRdMQHk
27Wumh/c8A8WN5mPqYc6THGUbfWKK/t4h6iApoFp5itKB8aOsvwcYnFoc4AWzoDxAmmbRvpl8ver
adZPtY65Tjrw6uvoK8/Ve6/DsIOOxUY6IGuRlCUtNengLG6HYutbLKOBLu4otmq3JVYF2gwWZHpC
RKV8Mh2rus42ySh3cnBtmAeWxH+Vju22wrs6EJdCxBUKAa6LDvhKQ3rXSpre8QesdNIfQHMRf5Yv
1y/8i5/KR9kYHSgb0sOlw4Ed8aaL0AGg+Dd3JgHB9m2YDwnMimdEO1xXeKZ+T71ORg1/irquNqrC
8JO0Xkph5kSMOTeGw1zJW1eVw3WuSWTMOvZs6wB0oKPQHc9mpcPRJinpScelGx2cXnSEutdh6ngi
Vu2Rr+5jnz3S7F1M/QUFDcZVxeagJE3k6YA2sbiATgBe6E7VtefF854SHejOdbTb1SHvnLR31hD7
7sl/NzoIzoPEZ0aHwxsdEyfpRsyBUIlLgnzUUfKETHmhw+WFjpl75M17HTyfiVgBMI6yB0nJ6p5/
uLezVW392fNOU0EuwUUL3VlmYdBIcBvZ+dAXsPRf/uT9TSMNHyYE7+k4fPdd6HD8qGPygw7Myx6j
dJsuMC7t+SSz+gjuZ/p0ODo21B5wdKQ6fE8K39Vx/I5cfjbG0212qX+uQPFb3Bi/F0WNVnAbF9/6
spakOQw6548NOMMhTCAt1xQAmcADGAEDrJoQUGpWALjxBo8H/ABeFpSmgxRoLdgCvaYMkNlo4BpG
G6YXCAQz9dRGybLZ1XyC/h9UAZf9CZo4/IJckwwszTQAIs/+V3MOgJvvyR4kBzlhfzAqaoU7sAhL
tVs1JaHXvIRSkxMCzVBoNE1hsu55omjWmujOCHjG6C+FGFEkfzLTxQRiwzfw3R71n1LkevxswDaQ
xW43loLksIJ0WEA7rEyHeWUkZzfyceEQ4/YDeVGNd1xj97Eya3pZ4UQEmhihmmdEk/JQusWTrXs8
8QTxcFOJyF0+VCaAL6N9mDWHQkLx3ySalBXXN5MCotAyTSzRPvyKXB4xrk0XB7CFtXaYnDBLK5AX
rq7rzDvX2hZQk1qv29JOGEHbkNcBYIatyRn4JqNwBqahgGpMwDUcTdmwh0unqRs1+I3FgcPh4G8G
t/1taUKHXaR/PLYFdgzeaxzXv4syNETG2FJ5QsCQAb3QxI9gBCDgm+zwuvxXo+6TZoOQ356OiEW7
BWxIpfEhYERcirlD1D2HhjAFO3U+jnmBszZV1LpxxyRe97vVDkQaqjLkRLwiIEsYodOHFIjJBMyk
xx/K2sfjwyvm82TdGgWLkyLnqwcIRWgiipG4fy3NSAHkrjYv44xLjxiT0iQVILp7f2GCysjW8J2L
9TK1uExp6whxmgoKQJMzFdO6JRRcSLtEmGnz9e8IfHWjNM1lar4bH8VSghtnFYFHtib2YoOAaTQL
pv6HCrOcmSoep2B8nT1tXiRhNJOZx9k/ApXJNV0mAjMzad5MAXgm0wQaOjlCnsEnqgcAx/Uth0Rs
vQ7V+ugE2d4JUN9kauHgiX+6hvXEboU6LIg3sWbfUHkfDsBwHE3FWQgtZ5qT42pizkJj9LbiswH/
l873ZSTB78CR3NZTLZ7jiDlhQlPS5YZngFXivZjhY2tKjwuuxxFwexJN8AlA+Qg8N2Sn0x8MJ9Nu
Eo2xp7ovO8SaATRqGtBEAYKmA6FvDRcTYFA+/Mg1PyjTJKEApFCp2UKjpgy5thFAuW23lEGog7Lb
HKLtGl14if0oNaco+DeySNOLDM0xYgg4VDxuqGcwjoCPvZEMyA5ihn9UtpCQytQCMdP9ajQjScNY
ePPDTWo0QSlrKFsy6JUsCwsEMU8dRhGISznoJfDaPQQLaEzmfC40nWmQj7OmNeWa22RGscViH8/a
XE/ioXaKb3v0vwDTwnuy5u518D+rOcEWkzQzDGxERlSYlcC2Q9TBPCVIOD9XDxNlSaL1nDreT3Mo
3CudnAes19wjUVgfzQIEAPfFz1HzqRZAVZkmVtWaXRVpilUywbNSmmxlk9HaZ5mnQvYfLIojwH+x
oh7OlTy2yq+wS7sewACIWSxNwdZSK5S4/ZNStfnEgwFiy2A18YkL+5mU2a1Cydv2mNrDmZgsogdQ
fKg4Bxdol6okrSCa4+UUuOgz0UP8BiMeFwUQfswkYKGHm+yEus8YflgJLOm5L/Az0UV5cyV0UFb6
d9/HEmFG6mLzK78E0T4msQr2YkZlyQN9zgDGjJ0R+4rfGwdr9ABsGvWHM8fz42xjFTba+hHUGoIS
fLOxAzJU2rjdO49sCT+feWMTGv4gUQwbN36yXG5M0vvt9rV1iT3DfjAdtvsBSteqCWuFab8ag5+d
LNUF+8KKtwXawU51dnuHZHGs/mG1savnyYeNlVmHfuxwmSFJ7CEIYoRgz/OCPwzLRR3aKgdsJ3v/
YBL92dKMEAojNt8CR88PmDOqscMrwYhtk6TnMwbyidBGWBUO3DlTJxqD+IzS5IdVidTXskzZEg8n
klgTBjHRcs5CX0RYvUgOSBh3rabd4esf+HwazZ4GkGG/tv4REMaFGG71CsDiQy48Xlmdds9xRlOU
0lQ9erfT0+ppaCA/ly2NNmPYmM3z8g+Pz4DMN6uzLd3pdZr4rlnIXoiWIK1P3mPlvkHkqc8B31Rt
w/vLAf+xmoQAmMnhRI3K42RCBxw0J3DVxMBAswNLH4ogwKoPZEJ2aFVVPdKsXoUw2Zp9HQTNFkPD
A9nf3OHJIwfLvowLT5yYRzOZg93aGCcfTOljKYFseh3yn9fE12Bd3ee5h6yR1neH5XXYVX/aHkzn
DGMjjN8Zl5zbNBfnnsKE6xJzE8esCgI3jofQbjuwg4ICLvx7yytgTfgG5n4hJnsUNCDvsO0YD3Bk
UiwAaYFJygQsx1M1x221LVqGOUzf7iYZElSYyX8D90+5RS6DI36UeqOgkRxmD5QDIKmq8e+jATEB
KSe19fYgoUfHmU7FX5OlyAaAF39xjzbRBCWJ9NhfQ/xdcVM+jHO24KSofsfJp2lm733ED0Mmy3KM
hhlaqO18jFbwCqDJPqT8fJ4jcqJVdCgaj6u5hDjNTppPT/bSGxMqXwDPMdKrkpQimNTrj7VVXOoY
206QH/hBUs2bWU/E+P+krvx2BR1qi/K+aofTl+cHx1tmkw2FGxpYzUMSrMYO7ORN2eWIhI4zAmfY
tPG5sR4HUfU7gNjiRl/qgguUwLndTE9uvvrvZfS1fvR46uCSLO6WWiYjrNP+FOEHv7aDeQ2SIQBE
CekbFoLc8jHn28UA3hXZm+yn4hr545meVBra+iTbo59FBzOh8aH2g/dyqp2nJkoPC4PmbhzYtFNd
wWVrln6YWO5Pk+n/7vZcL8UcAUcrGp6FKn2KG6VCKXb95DrQIhq6uLrqBqCaaG6T06iun8mhD07I
5eURc+dPqo9y4vXNck5HCLnQJq526gQPBsq0nA3jSJMkY64/jbCfBnsv2OD1gDrrzMlZ3MqDC78c
Bg3rkK5cIRbWKzbC8UDFOr9FtwBWTjmNS1sdYFKy0Y6OnkzFixxX5zmXccoyPHaB5jbBfZYjdQD+
QGeTVxu3qjMuKXaEo6/ZBgmqGxvnONtR4AcFXktiWAULeH/GrRE1dNDARN+nhwQHPidJzO6nLm4M
zCMnLHMh6Beid5FzthZqGGx7yHc0aXDm20lwChzxhS3EokQmoQ2jmHa8k+PTJKHX10kADdH9lB5N
y7ztwpwJN0M3tJ3pZ4ALN+wRRI/mUn3wt50fpEn0zqz7xxIXxEbipQBBSQyLOzmpH7G2JOD8/GEu
XAsiep8dy4ns0kDJB/n88mVCM4ZYRO2qz+b0SlBCHhur/2PPK1Mqw4Yr0Wejyb64nmpOpaFpMYF3
Ht3yIak7DAyeBaYZOqjL91v5NQ4VVWydFi++KJNDsSDiWEuG7yjKwoTa9lEVD/XwTQX8Cx5gzPwr
VDHL+5PV4ODGZHrCYUjehrqxDn/BWCVkKyPWV954XMBVbJtRPeYRRWaGa73hHWDsEO4N+yDrd8o/
sqn2HrG2TizTchiVWHuwCmIaYlz3gUXGQNYI9e4Nq4J70JybfMSs3AEm7ccvH9TcRjrrsRxf4kKe
Xe7vecDRMpX+F3IxingS/zZyRYigwC5T5qBLRvc0c8k+TcTPeqvbGoXJer/rD4k9U9pQAevHYhBK
e0G6x8gVqaQMBVX1oZ+hDrlZQ1jUSQ+tC3WmmNRNcbvcrqTJQqhaEAXMH15sge1R8zsQoYPprmo3
1DuDto4NEsULjj8vVK349uf6aey341p/NpYzbLsif8fi8WYvGv5lbwF1MB/lxsVo6r8Uy+xjir6p
VO+xHZnJ1TKT4hCVzl8j6e9AYjaWX3LuDzFEBP6A50CItiMTw5C/xjuMU/nFluKQdXV8EkZ3nbPR
P0Lt+iZQE92AwUe3TEOUa9axu3/cZdnSkennTAjFKIkZ4OYLB/wZVwl8GJ0w/yrzzMetUYIun5uB
ZMHaYeQLI6YeYEfZ3emrm4UF+ppK897FAZZmWhd2rqiDrUVP7w0WF106eXrTnWbo9LYdXyhBIllH
x8/FM2e5B94gN6wcSubN5o9LNHJDxmC6m00kdsaX41GxztP+AJL1pekqn8IvG1Kq33qhM3EFwt3I
ZziCF5/1gJhA9fVhzd5qXxjUPnrLJY5pHskY3HFNG4ht/RqSA+13LLTEzsK4sIUjw0k4qGfU0Z8O
iYCHPjLhyqZdtK3YhDD3U1XY8tFozCh4pXD3kTvuxYPE+DX7Mar9ZLghL6c6NFWVPK9J5uLLr/tX
XiQQ/DBUEktfDgMa0Vm7+4KBJMWg+PFT+veqemdfd8L7jPvk2W6N58RmFO/xvh1bd1Bbq2TLHFlf
eN3nK7PAxnY5AXH0Qm40RqrFsmOztnu+P0r7VGSGZT2vh5mmuw3xMUYp5h8ugEW3bftm4RHCpDmc
xzX+6uAWAmSm2ChIXF5FFXYAeuzuiV3LrS3771jVjxHrXzr4+BCtv1n0Yu7nkANvk35YXfJrZCu0
BV78lUlk3JgtdGDjg6I7+lLCX9j5s6jJmaIzNyRquUzVXVguIn4pIuOziIawhznziVvumRJoYitT
Wh595y4nUdzarsfgNhhoS43DmwHXY8V7+5kYCB1b8Y4naT+acb1vydIXtXTvyu/m7eqGlTmJre8Q
qCJ/szEl3jwe0+biuHiOWu73ftLQEUVMLe/beDcm+Wvjc8FaTWhxRkeShy5xmuc2LaVor0OHxlNm
sNsmJe7e4pmPhEmObdEn5DX5XfcTMIxMXugAs8KpFPvMrcaQExeIu+9e/PvSDu6HghDOm3V19muU
5aFsu+TLkHLvOZjBWvMnH71yF62oNkjOwW2Y6UtZFeawNb1D3Sk5lw6uC9rfwXWFSO1vW6KZ4KTI
GleMr/RYWgdFR0YrqtdELTFEYCpg4xJ7PEnwjazy8sjjzaHKLRDAliHDvrXm/TQA0C98P9tbmCeo
xVv2fZ//mOPaP2VLefMjG8d55QfHar15rXdr8cHtsiozscNE9ZlqEgiP7RxfAbgt2yXayqXqSQyu
FOsF3if2VbCsIvvg9k7DTU5nNi+TWJm/vJToXS/QBR1+rjH3YGVvyyRyD1bDI1NRpUlhSHaW5UQ2
EKZdKRwY7hY6TyTPXr0+jFlv4TMJlr1RFOeZRvVNvrSXnGzmIcbBxsV5H8n6bQZCEOLjHjYVYFWc
TCMOokjuG/upHEGmIdltHIfi0nXAJVkrDwWRkpMJN1AxUNY0mB726ZhDMLPcDVMx5twYMTvBbbCg
yqBUvPNOoLrUIjjSJvJ5USmEhBVlOqgbZHwIWwNpvLxEeGImX3C2EG/qv9sodS6GHN4YwKttxIp5
HuiKTKlVIRBr8wlsIZMeW91bUuBbCerhAElMhB3PSBmb58XIOW56oGpXDjZCu5JHAz+JyaXeO8cZ
1idPhy2JcpC+6lTY2AOqvdKB/mXEfuyxKx3FH1EtsADT4HextO2Fe6GLyw8QWY5YuHZuOBbQGq2E
grJxfsybGQb36lOZUtvpnrU9Rm+XU5e4eZD6e0vUNHgh0+HX/CHcik2w+3sWEixA/U7Q/FTHrKOK
ob7QrgB0bUT8jY+eic1hqTUmXFuF3Ibi4WIG0tc3ML/yQ5djLuj5ruLJ/NkGCcAW+LVuv1ThhNsn
myILREByVKvfHRX3KroMcE5F1QWJ9ldrccvPYVgPXUq6atynLFmPlswOKaugZ6pVQmms/HLUoxfs
aYpRD2xBHr0BXKjNVYZHovrbqLXciQydgvfJpzmnZ7fgRw8qCopvfHcmiN5zZ2FsI2FEPW62xcn9
I+lG+4hVyCL+ypPQEpvYZC2/TmO0HjByK80V6yEUQDdAbkJ+1cy6mb0zNvDKcJ8n7G+nOvqeFxI8
HD4ekY6TqQJ9gV42S4FzMMhdcpcJVPOKjw6SV/cYG523A0qEQ8CT1wY/3r0XLXeutDrO0Ls2tQRz
H0nytTYdHfyC99Q7bBfheGdBsiBqk89BFQT8ksxhb+5uLNw3AC2M9zJOaAaeCXHkZnPsbPkR1fkX
PsG/lqIZCqtRF0p2iSVvKI+yuypbf7F9alEvDKhtMYnLyogegxen6/9qPeBVlR3iorIeVIweuoJI
d2ngTMf4pXaC5dZaXcvdFttGaQ/F1hzRuAdokdjDg4Mj15LBir5Xw23ominyr4YW5MPMsuuQdOtn
abnFORmr544bIY2HBWavAhu3TJ8n1cMPokzTaqhDW2mg3pcSbz2B8jm0ujmD9KkoAysiZDx/5Zgd
BNv8FJgKYWpImoHufJrqLjrz0m+3MV7lXVLq3nC9ZeuNVf/XAV4D3Nj2VtKGYsDJUbtywZ6Q7Lim
jnul2izEJ/FMOkdcGm+8GoralNaYDB1b4bNgdE7oRKY6psXyiOgRHTzTyI419lbE+fWt6U1Os7w4
+GCz9k4ftR8GvTthHBneUdWptwULsfNmBGWfurwTYYv1wmOkodTsATG/bofZme6Fg4UyVeW6wZVH
xi0jETBU5Z+qpI7P7Nzu2uX9zz5g9i06cVhmKR4LP/HuTtsCDZ5HXpWex9Wlt65N5GbHqDfeFhPz
Vpd858luTsjYCWAFr2RgQkyfn25bA8GCJxdjLMTuVWQXPhHmqTMka1xYXETYSETVdEa4a3qkmwdj
mp/lR9Y+bAn1IqO1qiMtPzT9ypV4l/R3BpGWMDjlIs1/UGR9jVE6MkazfRqwtS3cBmyYdx1sorOL
qaaDuUK6hVFybIbuNA6Wc/7nC9QDIOLwxaWSkMMtdgG8QNL9Yqfp3WE0blnD0igXg9bqxI5bFp52
8oaZSusnESS7fKaSrs4SgsdTsWxJh/EbN1hxZfqYXjIDrSxp7G2rmr8EZv1Hg4YzDGKLc0xF6p+s
nJ5icDZY7m11mFbbucPveh6hAIZI4cVRZVSBj8h6fBq5MvTWKBiIjCd/rfpTKgJAMSOYQbKa+PXz
eLvavfVQNfEHbgL1Z5kZq1F1N/FgN6cWrR5K5Gzt1mE+c1TTXW1Sd1asKzp2rUjHN8XVsyx1rdNy
NweqeeAMwPWfY6DmvpA+KPnk2/S04WH6Y/dzv/dzGhzdmALVKHHXq8jq53od0NqrAWSpif80V7e5
xLqNg/ahJ7W9iul5yftDDUQJpxcDkV0T6pcNwbCg5W6AdYYuZlude7v+5hR1Lj51E22cBpRcIX9n
1Yx8XjpvAEDMJ2B3/E+8Q+EJyJ1GbuL1GdjdwJt/SFQ2vLiCt37U3oE6MV5Dmg0dnrrrP18iAWCW
PUo4GtAoctuc7qUgkoKV7TqRS6SBGucpHefnuEn5EQyz3JFPrB8qb/5sMtc4Jo7HXUl0vDJ1xjuv
rhBxz8pAoIqijqHGYWGmpV26TIPDEotbUBcmjxofk9qsIPOWMXQ6A9WWD/aBtL5B9ZNx41kZXt1W
ngWjBXMtUdlkGq9Y6b/NztnLpe1fir5etr5Ig10b2I9K5TYfNtT9SlnmnpHE/sQcEZarfcB0MX54
qaPAbluo5EYqLqkxwuiJZlvzeMghJbl/NAYWig5P5kVYZNfiRPxcwPIZtf3DYeuzITf7iwSmHrUR
MWjM6u2AvAYo69gubxn8hV1JoHozet6XU7hP/kAnDPrRZ08v65RXO6L1d1WMIFkAmPgVh884rwz2
rOfbsfvJwEvI68kj6BCrY8W2fGMJ4rVcw1fC1YzKfu/QLp3fR8d5XzqLQpUMg34x2YE2cbEfBXIT
k1qitYFX68wLpHSnXVyz1xuTZzeb04PKe/7rUD+5j8WNz6Yr2XsAy+k7cFnqDBR3DUiRaZmnjIS+
uV1TvN7J8tfILHtnJ+QmY9aUdkasrOBM3pU0q/uV+o0UnPYCxEz9HljMCm7S//bK6EUg5x6MyPqs
culT35OFZVLSwmb9rPt+PjvMkhg9KXfRm9u5M3Z+J38DD4JigWG8Nj+befq2ZXaJ+i7BxOriyf72
3TcPNu8e/hcvxBJTwcJ1I253nNsG8PR10ltb7NoRrFAiJ6ICV2Cy55zBYIWNweK7tC75HCHbSW/r
4SXReuyxl/3DkqqwICZBLgFDidcAdWK+ZxTMMfGryA2nYpp3nre+rrXdgSw0r8jWM0ogpmJerDkJ
T/Otso1QIMKM9MNeuQuTvU4fPcUStgoccDxlieUIu6xnDR+sOdSuKc1nPHeY3dMebnx8tmT94RfT
esB9LnT6BlW8W0JrIbWSWMNptbtH5dTLxujyd7wfCaLcK/uul6z3nkSDKh93uDS75cWOfSpItS2X
/MoPil5eJzO5iOB5ZaRogGTRckdqbxXmLeG+S53lJi6+opxBsa8a4Ak90906ES6Y7LjRp8ve1CSR
tYHgvo49ZTWGvjnWuu4jKG7FwKllYmm3S65ei4heO+dXnpITWDKgjAmneNxZb6mwMcskQHRG+U22
BU6VI2U4tPYrdO2Bnz90Ggs62aEXbN+ZOcPeLHB3YRc3+JWx25XUl1CWgF19NjeR75G84sSbLYBJ
+ezul4ZnyBLLaxnY76kNlETE7PLtgnLJyWmXvRL591CgUsc8SaT/q83OdpwzH7Zgn8YLe2TMwHif
xU9lXhI9NQPUvRIRQIdmAV337hYq0hbx5tMEFLaRMcJ+YuFnliT0MjyWXOeHH564i4TZKUmJxSQs
l0KDjOEhHha1C2ZKaZeo/vRwi9GBpDa4Xf6Cz6AVB4bCGniY9YlF+WY8YValSzl3f0FbvXUJVikn
M+/D4F4zuc/Gn3VXvGFI+5Bm5j7w0BjLrywV7MZpHw9bmX0Le3bDuh0OBAbva77GsKqL2xowDbgf
EQFFXnT8ypK4+1QL6x9rwdETRcnWlOUhWOP3pZC3ErdWiP3e2JpNdpFuIreiRuQcoHjSVz1v65yj
zBxfe6sKvee1YKBs/PMAbjz0S26AMW+O2T1hxngA2f2ygKTeRfl6UqsYWBVgguV2fcbJ7XPxb6li
5WaCq6q5dCvISzOjkx47VDh59SFvIsoucN8kayf2RKL/pKO181bai6qJ9TL52RDXb7edRxuiyjTh
iLJ5XyZ2f24arD0MPxO7YVpYWl8HlZqnPBKs2DAz61UgSd0yfsixCO1skgX8m7lJETNQVkXiEYCe
UjsAyNkOw4D4ICw9TpCXMWG+4Oe6rnUujvHMWi2hBZNyj2dhW9N74xKiiRlrrx070plCG65bEKXz
yMKR3vw1JQniDY1prEn1F7NL7H//kzPCN4mZtPtS3iOgKz4EBgo9uH1ZDcY4WADd1XemZzKZDqR4
6uZV7rzM6DCPZBbFo+xYQbFvAmiYXDPWWwRDebd3lWM/1Kin42pbz/OEKaldiwkqONeuESDE1k7i
U6Dcb5sQNViG9GryIwynqWIkc1BIEiL69hNz2q4WxEGMSNxwQT8pb3rwAM1Aj4D+ZA/ucfJGlIil
36WcpVu70s7DgNfPCqevsJ0Hj86clekoxPDQkrBiSV0U3qMTOcuuTCP5IA9DDsoFLr6H1/vgTcju
Y7ticy5tmxZEoHdYf2TNUdZ5PzMuf+fOBcJKdOGhCIU33SPXJRkYNR9WNuHpoCE5X4dfBASunkns
wAqoXE+H6shaKLvJBE++v/C0N4oWcncorEfgKfuVrfmx7UR7CrhnemWh2FUUQJvosD1WVXlBMjHP
edWMtyjzgdI2DV2MqploD04bsAXOORid4OaYhAZG+79Tdx49liNhdv0vs+coSAbJoDCzed6m9xsi
TSe9d0H+eh3mSBjNRoAWWmhT6EajqivfIyM+c++5AvAeQpFo1igFEgIegYMQkWOrs+FjLdA2GbVa
kgtqWZO9lWbBJBAR5ERWx7bVxriyJ+KgHWXNBz0QkyGS9Ki460rHI+TXreOL7zMZ440ODoboP12r
ObSoBW/NnkindDavjWeL3eCY+0E1DKqdKWbHgWSpMGFVuD61MWFSRtr2ByKtrRNPWXMKB+4kXV3S
kNGLM9zB22tus7QSa6LYEDe1WLBpsmx0rbCNIzu2L/7sPbiggm+qJXty9jwoTxEhbsyBMEe2e0t4
PuJzAP5gP7KToLyLXwlg9G9c3mFOeqwsdWCxzEMUVEkV3Q22+V4QYrhj2fcYgbq9Ad7Drjqgb+js
3F+5xFlafA5nc+pOmL3zDTAydZMugOMhrDfE0de8pso+NZq4OPQ1o/K9XS6x31BJzdSIeBHjoLid
XMwK4WCYR1WO3tlXEeqg4F4ibXgsO+8Vm2F1stziCv6jfSqJpT/b3vwq8TWeucDVFmAqI7Sgi2+i
nOVZGJHR3VNdkvQKn392/YO2/W/hCPuZTIZbf4ibL9AhKkjEBgCCXFs6kdcOLcrGyLCMkqgWbkmg
fMfz9QWJqfSZis9O/sbC+Q3LVrkTVb6LiqnclH3AZazZ9lD//HoNc0rYQ3edXXDCxv0dZhxmSN4o
9sgvgk1bsFqRTX3KcZpsbB2lhE709FheUDP/VSsAGGKX6hz6suEcUaiDVYxISMN/Ih4wj+cMn7ze
yNfDwFa/VAwI4ym6yGSa9rZ5GjIfGooxndICZzLL7ukAribO2vAubmOUV7bcVcZwmEufuTP14RiT
92Hs8TrdhRN4bHD6HSyv4Vr6w8soE7kerc1QphxuWfzL4YO9uM0+I9cWZ4sE0ApW6kwsX4uKtGZQ
pSqCSvPss0mcbzyyCh75QY3ixTazDbmG8lDJxL0qIz8jOivet60Mk1deXXeVfWZOn36osd7pip9i
skbr0QGct7WawkZKKqw18ejBHbkYGVAQTtPCNOWh4/XtAxvgk9XjSGmTpxCIE7KVPrs0Qe6QR1qU
tFhZu09Ig4JOO5UPafZmxi8GI8+I3cqDBYctbAJvPWEj59GXq3FWw1a70t1SQMC4B0C4cdya2UcO
kLudInunl1vLWh7CaKFDJkwKaaKK6tL3Hn172cqNRmS2thEBpaNv3Tho5u2on05NCDNpIAqrIz3u
iCSJlBHI0mU/3hdOdSfSNDqzETPS/jac++jBydsUrS2U7slXKP5i9hKzvFk2Xjd//6QaDgJ61GSt
2aqYUplnFmMfiC3jvT0x9uiaq4e0OJ/Vdz0lw6Oq7Edl9o+5XUUXxlPv7VznpwYm+Tpo6m4fGNkl
HIMbQpq3WALA3VbecIuCklZXkxXTWV9R1amnIPWIkELPx46WQXQLSfO2yCxvG2m63zAPdqQNwsIU
WXXHhIYuAUXFppEpVacXdAD2jWd27M4mAqB3GKcQKwKhceBQFn2evkR8iHjq8N6a1DuYRa+ZIR5b
nJ67wJpuBsgJSEUDYxuSdsPiKi6u0vLeMnMWR8OhdhiLet8ZvFxToT7jRX1DusdrWE7d2eub30BP
9b6JsuzGjpA4kWtdbrLU8k7J8svop9k+D63HuXDqG+AMDQw0tW8HiTy9r2B8WVjLhdiOjrX167y5
M6NAn6QTvJCM2d35FtbdYprjQ4dMDi/9s80YZpVP9CnEHkJyDIAjQnOkB6gXB3ncbeN+VFvLbb4h
1x1GAbzBLKIPfD00HSH7Qsp0VXvWJozVWztJ6NAU/7A3ntMqZQUEcZC1EWB4H7zDRGdrYc7Kc0YD
PVxVMvbKDavNmP3B/NhRz5BHChpwbryVCNRRRwLAKaKtKjV7ZonkFswcelPIvMYWK5yUMOeHiX1p
u+W5MlJOWzLmHgbCDz5NzSKNTXAmjZt8gShzkM+boZjRdaEQEobdHDjXYR3Fbyje5+PY7cG2xq+t
zSw1JU1hzZhnSY0JhjeOnLWqZ74DdzYPZvtIo5U+KU22n62QRnWNc0S2ixKm7T4N8Hx3CU6K3nC6
wxyR8sHUbLijV39kIZM8SKXPHACQsFLpMVIT4m2uiG0pFOTfYTR/S7CPpzSw3gxEBwqnXBRvwkRE
Wz8W6S6oue8aXW+hF30bIe28XU/jE/VrvIvHhFcih8Dse5z7sDEiJ53uWJ2jyjdnEAYd9o7J1u9h
AfmkRBTrCC/e2k3qnWKLCfbIOJ3UipWMh3JrifKhjBq+KT6q3ZwjO0wMAnswnPrrGqbszrXwCDsD
e76otzdVGPcHblpe2wqy0GSbd+y3LWzL8K6LMW0ucc2TGiYkAaaU/OXKPw9JDzTf+87sQO9ajv0r
YwWeGUo9LOWLQCiXL1Md3BAGFpwYKHD4W8w3TZwIcugstPpWseYguysrwmAyxKiLMqqo0kuMD/Kx
qwDxYW8/cRN+gxo75kOU7zpyympjcreqe+vJFji6raJuzaajNYKGA7YNksYmacufZhaCLfHNhn5H
SMeRAM4LWU51xDD52voGsoEeR7jxYc3dx1DV5GdpXCxh6OXr2P6RsMhPPvv4jDzSkh33omJJreme
ILVyFycvUZ7f1MPVzFiisudLVgEyRJ75guVREzX3lUlnkrkks6CeuudkGo8pMRpN9wnfpl9ZRhBz
tId4fBFvOz1iRh0ir8URSZYm4ahjKpIHgI/KEt2TM48NxnA5nHkuu6eR4OatI616ZxbnUfr9PqmN
Dweb/AosVnMSOC18cr6d1qXx8PtlAVWt7WJID5lbnkuCzGuSNkaG7tup1vaGULuByQLdWmPh4udv
DbeNcKIozT5Sx+X1HfGTDmO0ydw7ifIOFDKCgmYdiO7YUFtbxYnF5osj9VOtBzTVPUPWhAoizTeF
sm9Y2z41Afng9fCTZv4pzRP0uaHA16PsKyNE/neB8RHH3RnWxy28PmeX58jHWrxx69nKnsaeBR97
+3w7z7VeQ3l2b5ui2gGzptRF0MmIDGn6so071AEamACvNc1Njm0N6z3bUXs4nqcsfjM8QEvFVQTg
GEMPqhoNNZaXcKe13SHLZHjsh7uUDHcw+SSx9mP0jAWmXnhc3oDZFA9YVt5nyYBU3rDZ6E3eoxq6
U4l4+ui148aA3nNpVVtvpJinDd2zc1PhEYulqh5q2TKXI8n+y2rx0CVS7qNgsvczADC0/YVcO4t4
1pJNf+ujt8qp4nVf6GM6jKeWSOsbqJMQv9ii7JQNXFyHbIKn2gT64fFj2cj0Onp2ZU20Flo82aQ2
Hbn28sMgYT2a9bga+x6XqhsdkH62CFozcQIrfwRAjY7KKjctNPp31ZmrKN/UtnYQwRjlkz2Q9wXV
H7Im1DWQwO117pv2WvgsXNLJ/EJiRKnZDsa2t4d3P476VQ164qTM6iMAErzpemq9DLkrZpQxM05F
rbf58CRoIc8lQ45j6eafYQ+zWlbjO/onJuoVmJYaSfCKJeZ7jHLr4tcJwYVyYCcXhvd/v/D989dK
nR9CF/x1K1Ow+lF3rJLGvSn8S44TD7ZaaGwSUC4HsCFrqEnTlqZhek3m8p1rYKfzUr84jkMWXpOd
xyyiFRTyJILysbLQgkTavAU0dJcibL1BE09EpFPaV99iQK7mkfVx6KMqG5NTn4X5rcEIYsfdfJi6
YRkzgHydo9jZGITcoux0SqoI6DTO1gNRuZKyYqYUYs1AAmkyfEUnOatG73UbPvm9gOLtJ8ajBdJl
4+ih2cPkZkuseTDNEudv7ljlwWlTLG3Lqt6CUDamHBBI+t7N1iE0pgXzUZdQYWK/9C46M9yL7pjc
pXPSrww83xd3xgk06Njf+eMpwrTnqZFwscz+GSbLvWbCXILzsmJjLOgPllwM8A1rXfbpe1437T1s
9YNrzyAiMrYzORDtLdXP7fRqR+4Rz5n3aTpsqWRlHVwKt6OL+/4hL66ZI/RtqtU2gE94zNIe9BFB
iJei9RjDwm5BcpR5nCFMB/xgEdyNUb8dJkefzYLqwUKsyYp5JinVmE9QsB9VT8oP1Ph8J1wQtjqu
fGjabXswM7QidmPvG0K9SkyqxxBW1nICm7H5ZAWlt7dYxTMNW9KGsugf9jx3BMu5x8z0oENXM+lo
CY+8WDanmpHqYHMZE7doWcaRGC8UdX4CF7k4DFjSnmB3enwb7cZZlGVwYHEyeC4KHa8RFyV8k12j
czRxnt39/YK27h1mDFHAVqShE1kZk2T+NXZG91BD+dgOyXwioCu6jcf2FnkQ3MS2ZUTlf1tzhRTC
bqm+xJSfE4laqPTW3ZTJe3IL7ubZBJk/qO+8J5eAmetL5+EppUG7lXburWY5aFRJkkShxP8AsGR9
Zv1XJGsyKoPstcP9hpqf18cy/fJNI6+JpD19mMBBlVgYmA7O/VpS17YDqWGtiyjcx5LJotspGLqb
ESVL5Ob6JlO1PC2upLlJshsjtMttnNP+iqyLL2gSdqnkqzY0lW/SyH1F/sjac+LrRNW8NprmAKOV
WV1/58DmQRnI0+295xaUkCnsr5EWP1E/oxUtYnqC4tjJLF8XlIxLACcL5rN249uiRXWhmOytOMM3
dhp1eyNmpCU9Y7EWdnucaPlap79dZO6tYko31EzttuIMLFGz2zTVVVuS1hCkn2Bpi/Wci99qGggx
eYrG8C4Y0TC5i4dmmLibqiS8I6vNuB2NMLriyEdI2CX0emG/ysh0IKojqm4TcXAM9wNqk4El0Vo+
12jfq+rjb0qD0Gu4Rml9h8pgOowjIrCGM4m0rvgyVK+GaJGp+uqYlE73HlBTkpuWb3gLii18Jyxu
EY6ENLlMUEbv3cB4Vzkj5RmrOfZnxW1tWhKdX4sbhqD4nc04/8qo+8kOmvDESo7SN3OYeRMAcSMr
xoOlswmiju2WTHblTEIPIk5momzrIccQN4NPbFeGsiDXo0XeZOVHosAt9F+NvgM4ih/F4uCP0J+M
CYC1Lkujo6lBuDPaA+sZFNmxqllJ1akIt1k1XltVB2t3yeFGhXZXVUDLaq97rPKhXht18DYHSM7q
0KlWePMWY+h2MFjUWwX+l6B9Aany03Qpqs1InvKEVhchwdJ9wIaJWveS1qm5JZ0uwSBmPzAYaLeJ
X32WI4Bue3zrm6NhqsdJ4xMhNesxtBHv0K19O2h3Pc2EhUkmAYZAoVaFP1zHdiZyfTibaK7D286Q
5GW4vMzAjZCGzI/lLar9ce/HbIdRZ3AThJRhvS3ew4ofsQKmxiiFOMeFYFpKTRANn82ELnvBBUN6
gcW6BjL+CM2t6hy16Qbf2WaJRpi0OADzkUll07b3YwKwSz/EfvOV9e4/eTK+hh46hChGT0/ESEWa
xYr+3FP5bSxcpgPKgqNfAAGJzZtY8qHP5vzTRiFR49kvuTuwgczyVaBzK43kRrTDxReeyekTPwxk
pm9rKGF7YmovkSLSsSxtwmEsUF1djRmFwlJim9ovn4EY+LFKb0RN7HqAB0k/4J1ffozo16zY1it2
Is04jOewSPeZgczTz4KbcY7dbddRJ41logjRNDxcJisR8ts9lPebMh9TplNdeTQmoGZWvfViomHs
nGVdqb2fMXXoL6r5ZMDEXBhy7rZt3HMhk2efuAEm2GyFiEwrTiQfHPvEZpQta7GxPZrSBubokdgz
hx16/UbKY0UGyLpL6pAI6qQmmGd+K5lFQK2jp0uiCqL2sVVA4zzhfVb6MbEIC8YuZU8RoXVhijAx
JfgUR/yahHrK7qq/tuavLPDYojYSGzMnmYQz5DZPwx9XtsE6i8h2IBp7HSpsoG7OdzSQI1v4qO7G
aHoUQKl43OxHgpYQKC/Rn2UPzX0eI4z7LkelX96W6ilvshcn5imDwYbiEGzWaAaoziyExIxKNO8P
U0amUR1DBs7HaEx+5BQ/IaPF/qKx2/a6QBZb37KR+8od/rJt3efwB9n89NF6auUjiuD8GNTwu6qC
hOHRfFCNLw5p+870g6wGRM0gVFIiUNOk2gB7DukGxS6LiltLm49RaoiDHepobWOlQI5rvgLIwAE9
01CFRXtnMNTdYM/F3KvAhpEnQfPuGLeRGG8qVgwbj+qIYCXGyxZLbZ9OZM13q9FVNlstxKEzi/UU
vk34fdd+sMxvBr1EtXt7LwYxxwJw30ch32WKmo/VyoXBIDklBEjV8UQrxsWxZrzFgoroafmskuQb
VDMvWVGf1EjNyzt5GxjdtxEUT97y9cGI3JDI0t527m+A9WNLREy+VegcI2eu1wWx9T5QtFUdAemZ
A04ymSaALJ3rTBQVltx0b7aF2Hj1fajb6kmO7hVAzxpGoPeR+MfBC94NyxWXumb4jDqA8KImuhq5
C7Gf6Rg4VO++zE+AJROKNmyBeZrcZoTToQR0NsIsu/VkZtWWxghzCnm0No+HI6Q4oJRbC4/9LW6I
dksnvTWSCPE+RZGHasv0SWDqyadsynDreB2CRMgTRWry6mMwooKTM1nL8Q+TNJY4v71r0Z/qegd1
CElI5T4UuAvWHgORlQTHCla220rB01E1OZlK7L14T4od9p1VTdm7YueABKYhV7R325UeK6TpVvyG
fJf0hJk+X4TuPeEFZG4IMq80wUpDDvNeJ/zQcYJitWJOUDTsxmLe8N5HFBa0HQHZbEumVokDiG+e
6hSF49y1l8SODtHknTSWkY0NAnPNyHDdW8I5YE5s1sLKrVXg5gHySsQcRYenAyfqDrQ3EVSd8dLX
nPWsHdM9cW4mENKoPrnFA7ls5GY2BF0pkTyz+15EIlh7iinRq9r0SXNKY4nI0X0Y/OKAvIcxvsfN
Z/sowwjdwuH5E5GQyagsvBt19M1HITYpByBAVuStYVLhXgyYoFYuyo/lpWny/sssxz28Or9ASGwm
0yLbD2bGedF9HXJFgkLi2IOXooH97uex14i6bagQTF07s9lG/ln2kXsveHgRbIMzgjjGYptgl0LX
zUZ1icPuewuR/aNze/uOcnU3lY5DJeygu8JXXLkVqm6s6XtVtnvPN57whbCh1vElG6x3g9H4fqAo
XaXk3ircXtNQHtGTPI4uO+I+4YWZgroAOEFuOkF9p1TIFxLxPogYI/w4Hnh06k8VBc9gZOwj9NrP
3vHvNKkca7W87n+P8/Jc1ymrcOkQGdq7S30bTit22+22JIuVVmppbhl3YlRbY/V9pQR9j+L4uxHJ
z6y52clIAkX6PPv9dZlkUky5WIv6lMX9zB3q9PyygVdPgvSSfpcza6K+Jsyz5VP31BpPQbjW9fim
TYWkKwregnEkJDYPHdSL4pF+FJC8WUAZS0PYkXz5nTZOzKbejYL7V0Zs7nytFRqjudgVKA78oXsv
A/2myUlYwcf8xwp6DBc224aw4q9cs39b9SCSeUwIEJC31RRN2wSrvTcHlBcjliS4ENADJFVvDxwh
tKigHGLpGJqg4c/SnFU53kM4P9juJjXcjdhza+6hTqMqboiKqFx+i85hxohaPP3VBGxpM/pRWtfG
51qhp6Zoc/ijMof3z+vw5KK6MEmTWIeMb8KM9zA1jAdtUvb6SMC7wtV7hvek1DToRmdQyVslCE83
CAcGX8Awy86wHmyHf6JGi33byxCZxrT/u5XLaCKWuoGMMSHlmItgj+E0WZul/WSo8ooeiNLSAb5F
5Vux1Pm7HcOFayZcin2G3M7WtJqPloiW2eF4AN9/BsRxmnSClwqBThznP3FAoEdEqTjEHEZmKz4g
IuxNdBd+b2PyYxXy92HYQfBDU/p3LwOq9XjJNz5gmC0xUiy2KdFKBQGDbeExNeN9lC4yZD2Tn+fo
N8sYr6I31QNUyk3vDMYVYuC6n1vsvUuta3B8RPWEjIpzqUnEm6u55PvIYvdAh14dtIs/JnBDY/fX
kVtDF1y6zCQNiv4cKRE8AApdBabFdXW7I9/PWSVbr8vEzraamje8W/dTfQqIIVobJv/PwBmfJq9F
bbPUeRPQft+ZqyMjW1SZpC54TrlTdcWXElDHmlVPiAMgxzL8QXUNbCU3jn3ERAUmEJcOK2ls8Smu
6opOWMibDhPcqhnN01JhJtP8NjeCZUJTnkeKyA3M2qKNi2OtcH3HNq9EW4Yg+Z1jws3MBoJTHrkZ
jX9EkAY8P5o+qjq85xFjJXjmukRIKDzjNi2zH8PkcCI6iGkohNjBwD2GnRMXkFd7aC8548DKcROk
Qhy7gKPPRuy9cYm4Cu2UJSA5Biu7yE+qEC0Fx5qPBF0dDgcYAZsCAL+sgVpnKJQGYIF8n2mF3wS3
/XaQvKmdvFe+BuaDWJR+1di0gu6hoyMomrAFWdHtEYT8SKcGmfzshvNbGFGG5AEH1RT6D9hdbwHM
r/q+nNb4BNfaos7u7aXsD9irWqTE1d5LArIpVUwLfHyKyni0a+p2w6F0cZZ0cydVZxObZDdS48J8
itbotBkj2g+8HTcdSJethRmJm/k4VQzzUdxtWsARyK0Q+1MU7gTxBhvyelnw+d5DDct3aX41B2Pi
3zklExc3O+Zp+hGaPUho/VZW1PLhCMandKJdaMRwbTV5UJyOyuFBINo0hd8NgJRWs7HfG0NFbLRW
wzQwPW0oyA2V/BghlmePt4DcIewn1L0WBwOTjnMOC4mlFwVBG26XV8Khblz5qX5uE3TlUu2jvLvg
ZeM58Xu+5I7PbYCSt47jcZETMpNohkMeud9tSmU9j92dGJdxUsRDm1Xxz98NW8PvXzbvUCWcpa7W
NZyUYf72KrnWnKGICikPscjJWD76+UCdXvHxoiOk3Ss4FOFu/TCoASGAFb4auC6LlnX1ADyXZSXX
meJpWOuSk2ZocwT03tZgqbXm3uXzExRh6PZ2bjzgaCPQbffXaTbEnmW+UaDtNm2KTA+the0UXJbQ
n9L4hhRyWqsu/wXUjHUwr1BxFgEXGrBYjDM+hmO2CnJ6I5nuHEh5U1uU540H7rxjczQ3vGIp/3mY
ZbMls/4pdgpMCv0bGApInWyhx276p/Czm6biNxK75OGF16eEp42+YUBvurxSGdenzPOdEQGiQWwF
OI4x8raElCRliVTQZTsgxoLBPI66aZifdTxk19i7pnn+6XSCiXnBKhNlnn7ynZt4cMRu5CDcjmH0
6fk8jbAyEZNioDo4abrlIfqGN0qLl4LSLfCZFRNvkz86Z3LkHmfJYzXE8KAIJHX/o2VNaSWZw8BS
t8f0ptbzcw5ZbjXXXM5VMOEqhjmx5q4AVJKudYB1zE4HYllxP251L9oN0g/rFis2tyYdMS/ra+6U
DHfJVqcEcYaDEQ3iJqyjkWHti3Isn/wQ+NZZTzstqujMW/Uf9Yen+NzRP0ar7Lexz5x+KdJb5P/J
Sjv8sHaVUUhYR0XjHrnNfNQVLiAiylEkkke6IUuOfxVeu59ivoQxUC9oDIiprqdHp1n2v5O3m+dk
2NXekxjpbnMFgpZgZjhGA7yp2v6tVUgmEkJFMmu+APTxcmHjY3p2jEH/K6vqnzCg+A8BBZbk5fm7
pBgc8JX2U8HQ1WNRzFhKIgNowKN54zfZGOKgS0GtL7x/EHpdeZ37HbCRVWrD4x9jg4yxsdkg76OK
kLRMcRuypoHxvscS/FzFhsk5YoErp+lax54C19q0PHNVhe7TlOZjKtlJIBC9wyNW0oPWLF25l5o+
V3vDyPtzb08kv/ggVE1OMlRae9008dULJk57i0vf86TcMnbzgcKb0OZGrvmsoy43eN53XcOoZ3Qa
VuIJxkqtSaLATmluWfemhMuglSzF/v8JdfNKhVq25W/3b//tW//377Kamhgj1V9o9n/+2/9HbE7T
JTnecmz7/8TnfPon+yzCz+K/0Dn/t9/5Pwmd5r/aFihNX7r8eRZov3/5X9Hf3r9aNmt+37Y4ZcjA
Jne7KMFn/Pu/mD5YT2n5vjBNyxZyySD/T0KnsjkffamUsoXjuv83hE5PLeHeZTaFZXH8+fd/gQDq
OLbpWsozEcbZ/D//K6AzThWJP8kYsqty7DewjC5ckrrFq8Tq74Br0bkbItc+9GRnk3eYQCARUysY
kI0OQP+/DAO4epA2AHNfwo7tcrWEHdSSQnaT/2UgMMafu10LQNfAy0myImyxOuyo3vF9bPr/iFPo
SVbw9KyO8TiSSOyn5CVtZTJ0N/VfIEMw5fa3IB5yRIzTIH8P0jT8iqslzcFyFe29HWPqWQc+UkVC
OlvqYaxs4oHhkPZXJT7GHspPJJbpJNkRrPHxNxC/yPGUM+N5loHDXIMsnvYxAYZ0jGs3QmvcTz1y
rUq8FojPXi2mTFQzHiivjRnPydPopsOFFMz6EIyyeJrQLryIuEPp4BOsQAQCX3HFX8cnkMxJpKm3
uB0469UEbR2rjG385IClLvZfxkY7EuQBDyRLXrug5byu4lY/Wvwj3VailqwOdIbBSpaCe86fK2IQ
xiXaQ6bseVEtdD7itiX7o1piQAiTCB4YEdf3FPsaNkA4wBWuieTNZ6nuw3Yof3Fp1T9mOLtX8Dlc
v0E34272CFdl50nOKNDGjT83BJSA439hZdExxapijL4cnO4SaQJfgNn7EnPiGwzNsDkY58hPMR6p
JDxw2oozl21wtJbElHxOaWKWFBWa4+CuXJJV2Not040lbmVYklfGzqsPsAvnY5NgzYWNjTqtVt4u
YHhwtCB0P1d2GbDas0syhZZ8F7fyiXrxM4NLsh5eCItzsW619ogsgtQneDhM23aoUOB6sJAmTraS
3CapoYtXcjHiWyM0q3svoR2hWJhwAddOfbJIX3wxhd9+yr+smpLOn1o7d1mDu90wko00zdcWlzYF
Kzk3aB/qg9l1wx3DU/QnuV2QJEKwFqNZu4J68ZeYkyh54+TKPiAnHJ5Gg52Hs2TsBN4Y/4old2dk
o0Vep1d4H+IvmKdfMno8eP7rpFuCe9jYhEiai/xSLrk+EZEW9xLjFu2bjQYNqZ3DmHgJA5qWXCCt
FHWEuaQFCcQzr/aSINS7pnmaROHcCPRXr2R4Vke0puxoNYy0A2oWkpqGLgISAej9iSbCeu5RkR7c
UU9fAHncV/ZwrCb6QHVf2V/Q0Rx17KPivwAkh9Br9n2kItnSXwKSQE25qyDyuJYL8tHjIWqslf0X
rIRSq2ZLk/tXHOCQyp0gwkhHDFOUJvbTsEQzBUtIE+/McJjaiXoD4ZFzxcNCnpOyS8oOIIaK4Pup
hR9AG5Ns6yUHKizs7uoPCFpK5SwO3CUxyjeq4MRUxToE5lyDbiBZCrSwuin+4qYyM0UK74EEOrtL
HlVfjMM5HSNxNv/iqhQ9Cf3jkmKVQwGrtnm9UB5I1WZD1OX32Ctx/PDBc0p2edVuDTHpXzvBqsec
oqcEdKRf7tJkueHzVDMG7oxFbaJ4i4+BUab7OB9RFHEYLJUXCrxkU9kcPJHfYSRQZn4/zDEFJv2c
e2KtzktYSO+X4pAZc1yyUs67umLAUM6nuukGGHCGjb3UBLTHAYDnkt3EnJ4NNzPtben045aYVcWS
2kA8PrXeu4boiIkhJDCbuW+NZ6plkQIpuLjUU4ClRrhhhScPew7EY2Ni9p2Hv4MrigeCz8SGRlrC
uOm94WLZCy1+jAfGw525gbOrYDElDvQki6H1b0N25kdZoyNnfNgkJ5vZ2kW1qttQ87MvLIIwgivY
82GVkSI+ysVED5/Sdlm2ZUV6Cua5OrexL5Ew19XjIMYWJVs2NIt8ZIrktkDQUq6Qtua/0ZyCRYl4
hl4wtFlXlU71V+lJbJcqRztMhiTNvU78hdJre4csGqv3sSPCkmHygG8o5k4FbxJN7Pa7cIi3BaZu
lkeGGZ5xY0lvZY39QKUdIvpYc42n0BvcHEqBhw0+XRm9VOd4doKfktd2gEU1WA9tDYRuzTBVJ2vX
FHTNoRrCVz2lIeGjvX6L2iJ5FuYEcKhMB5h1GuvqwMqSCcncHseE6BtgCTV6Vy/Tp75jR4oXwyH3
GYneJ9nHzhfvmPdPDH//gMCwvE06k2zjpmGQ1DuYdlhKAUXxYMUBE3KxRjhqdP9Bqdt95JETnVWG
E+KQESd1GAuftedQNZVaVcUgVshji7sGZvKePymGQsndr9DtMom2ki9GffNrVrkzJ5M9JuwRLRsi
SySZeFku+xYct19jUKYviT08hwzuDe4qLO0LxYzc5wBz8ispms86GNFQxJV3K0sljtKa5IEMtIg8
GJIsbCQjSfE2EMr7nBRD9tWOaXt1cF8f/SkibBet0X0+6GpYDUkgNII2DZiG9TWmwlQ3wW7i5DuU
gWTy4XTT1XFqOJKwiheMf2XO15RI2m8PQO99QRr8xPyiC9e4rptL603yqYpi8xj4ffKZJ+67qFKb
U3WZSxZtmz2MXhvc572VvjihAFQWy+hks/NaWa1uTxVDM+wMEyQ/tx808+g5uKd2UJdcYG8ZIiO1
Vi2qk5dqkOqLPKLmQn1IDLBjjUyBoYh6K4NxMdl9RSffCVLKdnUn1acjXEYtZKLH74aZd4iXGRLj
nB4ISCuSDKZ30t90YOdhV4Foa41+ItXQdJFHo6iSR4KESeKYEcGdfC8QKHdKKTY0RNmO3Axr16Ay
vugm7eGNGn5xsnU6veTtKL9xu3RPHfk0DwYdE9iCYP4pM8FkKxhq8wIeaxlylXbz7KJ9hRZQIebB
aCRPOFWnDVVCSTJ37Hz4MJ1OfAQgP8ZA7pTZAaQMYh85SmY39y3dyH1oZcveyO3Riqfhm3RFSwYm
AJQmDMtL5pjGl0mebLQTbYEVPcWvDPmg1hu05mSCSjDgZqmaNwvEHBzqpv8f3J3JctxImq1fpa3X
BRncAcew6FrEPEcwOIobGCkxMc8znr6/YKpvKVXdmbc2bXZvWRktqYEKBgGH+/nP+c62qcoA9c5N
d/XEcQ4DnsU33yfVN82djGBhhgl8wc6BN+xhJMAcm4NAZhKN/cM6RsSSee+kcw7CCCRqWJDwzPPq
Ua/K8tTGotvyTovXsHS1TcN49Ji6DEM72A+3/m+oEZGwrwGoSRxPTMYWGKgVbKPI3naqwvfjkDXj
8Vm3d2Mhb/NXvRTHyO7hs1L1/upC6ATxblnckqNLQAloOPGbIc3ercYRl6qLNDRwCVrF98AU02uu
IXvzGN9PDPV8gqytuS1q2GNTWOX3HQeJxyl22jsG1+VRlpOcE/Syj4ZspydNNhimit5dY9eJjs3k
BLCq2nDD0dtfBaGnwMreyvgM8v0xreJfS2zIb1PHAEiM03D2Co0+FwtnWTmiQi06AFNL9iXkny3f
ZJbZ8S9NcM9BVMjXOjW8xyq9ick6O4fW0EimAUzMD94AyYVAoxqw+AltOMB358dWhinhEOLQuxq/
8HUccmdFOZHzTXdHcqVezTMYL4/96lra7UbSnfipCBLBkHZ0T/TpJi9OrI9nMqRimQW689XKAlZz
FWeCULZSv6mqyp/DNtLODAbhOXmN/m3QMnEs4PBjKE7d6s0f6VtLKHi5Ix7EP+ilw8ER3sAWqqwe
dCC3b4ldYKLCfkF5emNedAvBn4CzsAiNUB/zCMLmJoFiRmNl0+RSkzrni4Rn7tVynBD7qPwtjDN3
RwoRJF9MZmTbE9Qipm6ET1WI8RKtuyUmnZvFismY8ZigK3bLQKP/qBNwCO1oDK+Bifln5rCKbKnL
6hml4o+6xHZTUM+jIlQS8gubKpIhaXJwAlcfyY9jloKTnzALWDeFp64t2PB33yLB46aGv4mwZN1I
ls5B+sInzZPVj5au0dROBmOO7N09VkOmYbqyblLq1EXbnkga5CUv3dIqzTqLafalihlludIz71rZ
26tiioynqjLVml7J9uTkeHKHDKZv6PXTSfofHJOUjjyvA/iEQ1jMlUgnkHljnF0Cio58otmJutR0
dfMkwWZOECzt7uk+gZatI+C8mHHHs1LS+hvAzs+i51YF5jTjOnb20QhR1iDtSOLa0yaOD118N3m+
fxlBCjzWsRPTAuwRHUytkdAWSde+jJILlAsQWo547V3bXIgOFp4qR45/UVMD9JNj1YFOmfqj4C5e
KD0KzjrY5K3N1AfLFO6tr9PN4I84jnVUt7wT0AOi+6wQkG9LZYMgSZ12rwIStqj+vUYAubDT25XK
ZcgIhTQzj7ZhkxNUZGNiymAxoM3RoYnL71V8lggi8Nkwk27dgvWtZbC49Q1CBvVW1tSGX/939aY/
yE/13z/lKP8jX7w1b3/4ZJk1YYPV/qMarx816L5PqerHn/y//c1/+/j8Kg9j8fEf//72PcWehk5Z
hd+af//xWzeFRdDCQinL/1zzsv+o3pJfNKTPv/K7fmTbXwwXn4UAM4QopW5frP+om5t28wUFyGEk
KZQ0TONn/Uh+oeJX2GAnSI9arkLI+qEfOV+kSUWF6wppC9dmgPyv6EdCiFuDy88CEj2MlhJKlzo6
lWFYvL7i29s1zPya7/5v7Ha0npJCCrU9+oS6IDggPxu9d6RP0KeHviXKyH1xzC3iJXIyxYZGQ3tG
6AJUbPMwMd3chQH6fp4zwtDqhTOwJawaPPUcE+25F1Lk4IVdtCkt49kPxMpx82HnhEQM+jrF6gxi
i+BUuPQ987ZoME8Dkb6Ter3Xevxm8NT9mM4LnfPwQkMhY1Ld5asxbe7SajTPXasvHag2LsHwJTfl
muaNamUoy8FZEdP6ZXaXpiDRQ7kkZkHAzjoWPIr6KIBJ4CbHOfEW35+b/RGspkm8mupqzynDR8tZ
dje5evTHb0MAVtVYaXZ8bu2pfq4wu85rwz3zNPA3JXmdh4iMRRqECZUH5NFxAjqbTA88vC4NnlnD
vSrfVyvDb3C0Zj7047QIrrVmJOvML++moJY7Vl88KU1c3E1G9QRQJjgF0yB3WadtJinTU17FdFTr
BLCCIYER71Gba5Bi7IgXLZOux3YsCmisWsMbJjNjFaf0xkuibqyI3VUzWVrHZ9Mzq+egyi4WjYjz
vpDZNsd+Dw8W+aRWFeEJyrlXzNCJFetqX8LiPRmhJJc0KAgbRrntiyD+2kPvS/xE7mkiCFadmyPh
5JGxkxB6aL0NXpixpbOuGwyI99J4bB24AZidXoZRVXtfAPqfcF65JJX3nt5jXtO1Qxmh2U/SfOQc
Zs+tXC6Y1mUUoZEXoldhr3Bc7jvvZtQKelzOploUro532NVPIuA6Q2CyYOUjFyat86TbkzizBzKP
jq/H1zbrjilNXkuTs8CqsfpiLbvwKzGztRer9Iq59ZFRyLDCC38edHMZX82hz74GE1jlGLsO6fhm
lRSaweEdZBjQrqOqSmvT6Mn9gMY4H6hRZHhswtFKwm1u3Eb1DF9nWfDOUwjjXhbRRDBA8Rl1saaB
Xu2SrlQ7tOajE03VpoP2diilOR4SooMG5Jf9RNR8HtdFtDyCuB8euq6vr7XUbvvHEOy2AaWrdpb4
LP1ns6P3YUS1MIqBAVKmyAokeXzSyuSr8ltiwwN3BYmLSx41HJxCqpfrkp8+3vjuGZcXDs3JObT+
2ANbmMZtUHhkPb2Sx1dBG2cecDiP3e+1IfPXsTMWKhnYGRJhsldj5YfLCP02NRP5YYviGTiIM5sG
Xdu5kus0yRJr1TSRg7EwIPOlrEtoB/HJqHXjHie5xeZ7HttlPxe3shnYOfijHJ88dmU2s4yB9Nad
XLHnCJPNqqTJlyKTOpVGcbbLEhu5KOTrd5a5dQuQBRI0+aqtXx0tHs5DPibzKR+1VTo2jTuzbVgr
gYk5Oq4waOoPpRNl63oI6I5rIhKmTL6Yw1bjXGPXwrAPigYdV8dGGR04qoY1iJuQfk24hsPgPmZT
V68SVKhx6rs7LO6kMso+3QYDGGYb7rGEfrnWi3FcEbW+evhietigW5/xOb4w3rXOpSG2ieN26+fB
HQpNtHFivFfSPnqecx5KrdnWOsffuglOBMjMc2xGb2Y0SNImgOETegOxv3JLETSgxUXHievT4LXw
yaguEubbC0PY9aquumMoBncTe/U7pZcu4RKALfhYtH0lykNa29GjDMLuvg9BBhYmfiTlHzU9bc4N
O6E6gVJJuHVcEZcx7lqt8XdaJg9G7RIkSvxizW7qHoGYGovoRkDGKAQyQQlaYaCmUngImTk+BJa0
8eHd1nafR8oYkbO1NXYsYELpds9N54z5FazcMBTcUVm6T4PCWEQ2lnl3FCsd6veqEYhfsYpesrx9
sPUKz1+A9ciV9qzObJN0MftTspgk7D1vPPWlXB4MJ9foA+++C3T1S13FVyfs8WNwfC46Tx40GiTY
x3YLMwH2G1MyMZOd2a/5k4yPeb+XnPQTRIspXEcs/XMo7i9WkRtfqS04EGSMH0QMbYw+lAZTWlA8
NLW26QX5o1GEOEc0C+cmkcRFYGrZ1oyNrR/LZos9axXe0D/smre60XlnLyTQCqDyEeTKsvutG/jP
KOKZ7MK2wAxsHdBN2sWYliycbYD5XevynXDcYIWisEkGv9t7pTkDstWy0yw2Ke4A2ZjHnDtM52AV
9p18yGPa2BsS0G5JKGIS4XhqQrdfgv6ScG4qj5aDulpSluRTgsKVRy5D703Yh+NGjFzxnc5dMgjL
WAg4NAtqg1jnunbTtUZxxGlml67Y9KUg7ZvqB8B0KWYeycMq4I3okSl2xs1ihNof+Yn4LugSqiAc
635zj2kRpJ07bAtmArOqiOJzluvLuKk5pdo6yOnxlZqSd6SCftE2Wb1KcZlAubBQXWgYS90R+ayB
ld/z9gisPfdjOy4KvJAHi/EU4XLvmzao98Cqm8WkDzRhOsYd0HnjQvcd+lLdJ9DquJGTeNTYfSbE
+uwnnmzOQddYUiL6NbBc+Jigg1tkDvkEpnNzSCIqKVwDGCaeOGsn/Y3p2QkOuLTY6ezKZgh6eNBw
1EYCq1vHxXsaEf9YTvn1qIg+jAnhPHIyexNhV0bVgM4x58Fce5O7pc0524W3D5//xQkCMgud8JoD
977M6/Ca3zAaVmn22zG4adR+EZ2ZUROx6IdN1hDxqEkSY5chLO5APJR+nC1pGqFvXLNBCoq42Y1N
4Kxk2vmIZV62oUy5X8JGY8hVwll1orBag9hvMd9THFQi9fLsjiqyxYB4NK8hBgQQwoxiMFttB2DA
gtvG4z45eVRHzH0cShCHKn05QA+cBUzt9xrfzh00u7sYPRQLAkmuLpwqahE6st4u1ky7iteQs+xl
mpvtpq314CSbbhZjf+s1ShdC3N6zKSymfeZqdx79VNs6baGlUhYizGmHqUhufWdiVMSRe5GIWxa2
MYc73DUErvWs3BJibXAceNOqrGFd6uD8lh22nYM25o9TZBk7KzB/08aWsGVueyu3CdlB91Rntbg2
vrsdh2XazCItf3XttL3NPAygJPjVMbQiCHlTRXTGL08aozLn5q5ldLFIS2BNOrXczHpy/TBl2gW9
k9B1SXay7Wz/7GfikexZhRAzySVax3CkOBQngUODGHUaPdwuth8VW86D5hpqbSbuhZFJ8gi5xJ45
RdevY6d+knZVrSc6FYSM2CybejRPp6jAWS5Se6Hf6tmZUyrewNZHkNOw/+GMAv0R5g+TPRL3qK3f
tJJIoReQNctyi85UEvi8ofOSheBUTzm1Q0N60XVFdMrFrsFWzr0jQ5rOOBHThnKXIiQ/1H3qPlAN
so9llpycgk1eLdPHtLF43F/dvP4WgGLByu+svQLYuYqMtdeQYk7dInsIeFzNYh+3dtW76YOO72+l
C1KluLWajZhw3rKy6mctq1Y+6DXMbZDZqJ9M7JVfJd51MgoESB5+XTl4189fSmI9xmfuWsvPT32u
1Jmd9dZKjDBm9AgIqaK2fm5MvrOIRzqL3M+sei2J7bsVXZUUwRtl8p418cUua6IJlmtti4mOr9bJ
tJ1f98PFNwHb5qMbPGo3GbXxkGvAnuaXadyVtzF94MT1VnS+t0Fw4RXIYMNwWtLhg5tPDRGKSKUY
hE6teLQVZmNmGvy8K4IimWnRp93eG4n8WpMiWH/+E5xIDn1JIkzThn3YO3I33WB6qGHE/c3+UNS0
huDpWVaYiDDdbYp4bZnlc5MY3yqT+DJ2yufSzVY+3v8wf8ojFjt/Z/RfhQ7brhgvDlRJwwnumQwu
CswCILyXAelKZun1Lpn48sybbpk+45uGmwjD45qcwbqS7Szw3Hk60OysSrYEI0mGkm70PmdShhWM
aydvZlGXVVe2HeW1rDM1D1K2a//4NY0DKZm+9pwoEqxOFfzmy/JjMKNnN9W3vZM89uU4LEXAvowO
lAc1sgpEjdbg03QefFypqg2CU9eizyVJuuMJUT7SWeBdday3tS3KxzDnn3WsnOXeWZSs5gsXNhmw
CcYhw8fY+mwFBI/jYCjHs+GG6TWJ7exQ++lj//mbeIIWCnYqnAaIoSIgfmfqLfAnRk5PJbZFJzya
0NiOUcW9PznAkk2nNFZ2Z2Md8wsHNZxtuQjSQ1YUcp+MTXKhEiOkRFTz18xTkouuUd5I0pjcWxlJ
nLMWA6GysNaYb8UJk5I4DUIjZuyw5fHbpJ7zHQNFraNVFGdOylM4nfkEHbaB2WNUbgyq1WjqnocM
LXafn8JZFEstVAnrHr/LEb3aOn5b45Hk06bVo5NVl0+lp7x7RjzKqeTZFOHrkHKPJpW/qB2jOI1s
wia/quA68aFw+ElUzP52n5+y/qU7y8d/z9CsmQttjHA8y+hiYdU928XV+2zDwZlCfr97DIvBvGgD
GkRFLH1pWenadLz6lHv6e+aIggKH6asvvbuoi/odCZTw3GDRJO3WQ68eggWTkHJRimCHXdM68pB/
UdRtb2zbehIutH/ViF3IvcFx3CUQFTlASdiHMimgxWnsls4zFgn/Uil7l2ikW28wu+NISgYOgU0B
Vs0fjjhkr0pWq6NjR9U+8Di1cVY5/P4Bdt/MhuOxlO1QHuhzyyhqGc4sjVAh0AswbvLrWEKbTeJY
J4dj0fHzQ0CbGszj8EAHlrsryYHz5JyAurTl6wQuaTsaor4YqB6s17R1hljmS70oOLJm6tCRX2iM
IHr4/FBSx0ERiDnvBG+4FaXVg1aODAhLIXefn4YWqGog+z1oDI0ho+oJn7phvytLUpZl1ZkPjRqT
M2aFswU27uHzA53sXWRzSLSSXYGH5CEkIo8m3VhzpQO7bUt4EKgRguejP51H2qx3hIro6OnzHd1F
zy7f03XIgmPY8xzyobmiMsQ4u+NmiaF5ARPP4GAPlFyNJ5joHuCgu8zu833QCfsiKHZiaphN74OV
nKkyD55kixBj305kPqutwHtzn1CbgbsVjOMQcvUNefVCUefO58B307GSA6pSfNTyBK5SK3AL+XIN
Nooiz2H46FRLl5hRz7TaJe3J1p8NUAt+Noq9ne5E7SrPJ/uBQwDuTPTkD1lxOFDmdCC/RUB8wh1K
gwCSEKbdtUskamdblbnqatb7ySrPIa0ILl7OGUIa9SCZYqopb/V51RaQgL+AScVJtABckwbiDbl4
ZWDVGowheG5yzWDpUOMe5Tw6JTZO2q7o/bUxYD4PIsLbI+eJMAnhN6gAF3+edictAMX9N8kcK44J
OC4xHqDfmP43P5o2ml/HuJSCdvY3xZAFlFGLZTIzvgWuTftTO6yUTrQCK7I9j0os2Z7J6KIx/pcl
5z8YHv9fsjjaruX8mS59eIvr4O17//FR/EHP/v3v/RCnjS82pzylJMluHRH6H+K0+GIblmFxAv9U
mRWy8X+ZG+UXUzdtx3WlaUmhHPmzOI3pCHOjEj8ckf8lzF9+l5zR9HnDEep/fP5vWZteCBc3aM0S
Z+UflGnLVK7in+BFoFC7+q/WxlZRWAYdf9mak7UK7bDeq5YeCxN6h5G3xlbzNG0XlnU0Vx6WXHiR
06xI6YEsUxN/Mx64+VTk0yJAdT7UE/mC2HTZ8VbOHCL2tHB71z2KNtcXP73R/80rN3kHfnnllmnb
yhEO4gUgqF809dTLA7bbBfWv4CI9P7nL+7faa/VT79jPNC/RXDWC/kAdhsykUm2el7pF2SlqroeS
u58atfWEGextG8p06rB+DGl5rphUbTF8rL2SqJxFTxjEq9G/dyY8Kux5/HLIMZHk7desxV6Yzdmo
q0cbTwi0RXXUNBeHTtE0bN6saGn5VXhQ7TmCnvoaZqQCrca6awLm6tLX/MOfvyefRtSf5wxg7tha
CCl0g4cmE5E/zhkGGp2KHHLNIimIVSVCBIeuBygqGto0gwQzCDiYMQ4f8TEZZ0jgC6aWxFEA2lKq
PmsD3b33Te8rOzIdqFSur5pp5B11o5eWLqUdM9dspaBpY64EYMO8H2DBS+VkJJ3D5MkM23GPNLr5
829L/PNFSgTTtHVXtxwqkJT9x2+rs4mG2KoPlrrxUPQMcANqfBd9qpztpJoEWxOJFF0ndHsbflfk
59j0t87uL14GA6FfrjhbCEMaNhebZKZ0swn/NMVRmAn6RlfBUin/m0EX9bJ108+zz8MUrgZfhU/x
0KttIEvcP95DR4uezWTtmCc8c//8xdxs1n94MbZlOdTWWDrTLsu2ndt79tOLodoDzw5YKm689ngD
Lz4Co8Xx4+AqC43j4PY2O95p2zAnWVStVu874gu1dx7aqEelImMwOgh2A8bDk5/35ZpjVb+RE/3X
TqE/YRjqt8qwv05arsFkKT88aKMbAbLnWNIac05GgApojFUYGY9q7BE1gIkSo41P//q36pomdWOu
kvzPvk3XfvpWR40GxHigxTygCIDeWGrTWlio4M1pkgJTOWvs90LUYk1NyrsZnL3eOBVg1g9RlOzG
QncPmY/t5GYNRYeIUXsqAKKly8DfcKzsSoZGLoqWEL5PE+k+xxK1sEYngmyEYurn9nseV/quDFj5
bIhk1ANRS0vm2rP1/P7Pv1l5u0V/voVty9Yt7l6dAnIcdZ/L3k/fbFcNQ4eh0F0U5LQOqEMVYxX2
MHVlX81RG1mQKeL1rIfOu0MHfyVpFa51DVazaCA4dw4WYCtJv2NCpeEUMWSurI6IJftUWUXNX92a
PA5/fbnCVqbB80jw0fzlMkzDiXPzrbKrbrk/R6ySh+YiCHXTuDVByM06Z21h8LwBtLyDYYzki4Pu
0JoqO2Y8bi543dSi1zU2l03DiG3TdmG7+vM39Z8WEN5UHhOGbdyGwMxhf3nKtShNgTQoabFE2Szy
0ny3J0UWBivUuY+idU0rjl5hjEmKbNdWXNnKw+P756/iv7llbZIMttTtW5ZB3gILP1/HzAUR5SMf
rqGGJWI0mOPW5AAW0I3HZRg1NLNhb2aeUrVwfiL4aaO3w5dBbZiko7fwZrqK2OPBjXmRdoRbcFFK
lGip1W8NdhPQey5YyU5ZrwTftwU3+lpEjrHTPJqsKfLg+EQGMvceacYuvzIQIyKN/WPp2lryF49n
cXv8/nIdO5hpxOc2hQjGL49nUsl+nFSUBvMqfhMGdECSVDQE5JgmjXQSsyayweA29wJe1hVLWL1p
IN4vC3zMM/rM5oQA87/4Cch/elFMrhXqq4V5UhIauV3NP91cvQhz1w4+MUrdjELfz3Wz0tLjJAb6
0PsamORQektsl+Y1KLT7Qo8w/RyqvPP2ukM7aQDmXgNQuavsznhmvr+dGnvGDm84sNISfOxSNUco
bRG9yr94+UL++p7Sr3J7Et7WB4s41i8XkJfRtGOZZrBk+YNCzCB33zKzxA9Dt0FpeTuZakCfS93Y
B9IZNkFT26uBbheZadPyz6/mf9o52qwdHBbhUQu2G/hw/vheVkRB8lE22oKBMixP/fvo00eXJO1G
uV6/d+O2OKeRtDYKs+6MrI6/sfLMhc8HQsSvDVrV8lxsQh3e4c2dU0X4wG6pFnrYwg1g72jJQvn7
W3jztPxjw/v7Bvj/hKp++fTvD3nK//80hvX/XViLxUbnB/Q/O2wuGLLe3n8+xPz4Kz8OMdYX17Bs
6ZqG+HTScGf9cNgYOGyUAQyA7TiG0Zv35schxpBfFA4ak9wU2zaWPK7XHw4b6X4BnSl0/qZiJ2Pp
8l9x2NB1+8udodvKYm2XHJcU/zd/ubF934+tMJMZu3a2rbMUa+LGRym9AIsGXOZAMyUcG1wyiSI7
dl67t000BcCwiPIkPZyZ6vTsAZVKAChXyoO0WUYLvMx02GD93KTpoG0cSGjrtogBaQocGzybNaQy
Cjhcqwrem6Tu14GTaKhWxsRVLXpqyuok2tXEdi6BFg4nxoTkmrOsrd9hWhgb0UHvmqpMnn3GeYxQ
a/e1sEz/adLMYI0tPmBuy0NlY7SmuyqFXZwnM9U/RhgZCIu2X32n+h2mjTlQnRGPQbOLmA5uzbok
dpVm7ZLI8mDM6joX3FlSM3dJP0xHLbayfe737TVsmah6SR8GsxzFZjsmQf5Iats8acaYLDRJ3eys
mHLgq2S7qhegWOYdpEh/gRE/AXMushOaLka/qhAvGjIR8SXqQQEYjFcjLtV24JQWwOclsREXAKqI
gocLBjjmNxf0yckZJCSX2jAXRl2NIDA4/LJ999W92bXeURTYehPdhOXdWuWLRecdaf6x+GZN3m92
2ZpvcApfOZpiSxynVq7Bb6Othk4UXzD6upicYXv2fe9uiGmPx7adku8OwzaWaq99qpHWlmMLQRHd
TrtkU+FAQTZd9a1QNLuZWQyyZiw5DjWxGtZ1DIm89Uz/iOUVZnapM/YCn0eeOqu8rScJgklX1Ieq
biRlgGZ4khElwmF+8/AXlYbjVysgacC9Sy8+7YmAqtnxzUqMVc+9QVuxb+bls9bq43FqSjCBXR0f
qPmw92XT3OqOGLycypw/OlOiCjZF05kLiFATiFFZuitmNeDXYyPf+roRnBKzsTD1S6A32MtX9VjZ
D8h83apIgL9bgYaaVYfAGDHKehxcXRuGNuSVYaRISxv1clFoFLLNYrY1G+yRfDG3Sa4mnQlnUZgw
6fus2gW6dSnpvgL4oZ+Uw9kQhjiMCE/aD8BPq7VKcndticpaoyiXuybSqzdqtUeC/OHk3GnlELx2
AdIi10V+m0FYF6pUnU2hIc5VIvX2RRhBjsiD2CAWzVC/IOoH0ggbFfPEaOcRZgSUUcbcnx7oywYj
E7CVnFFuaLrXiPbVGYkouZLZrQBhpP9IpxNul8K633hTo4EpqPPsWEQ0otKD7mJRbYFlhjY9hnzv
1Iqn/t7EAk2GKZ+oxUwyun8ht/BqOwItnLfwFCD3qGVopLfarSE7SGbvL5nZu0D1JsrsoU7eEXVs
F12rBatQAJUdC+pF/Io3PyWkv+5tnoPknfL0aDIM/igRgRFzg/A+NW25alxvWLNmMcGMc+/ZSMYB
VdGw16Sgup1eDjeHTu9shsoE1VPj019JqCgXbh3ae0J6Ame5jstq1gP+BacFAOkGbARBRaFp2s5c
UCtvXgrThTM3IKey851zYtbtmp1FsYutJN+2emice93raJnqgDJVQEIpSHKs6KXy02lZBmZ8j0um
nVHVauA/SikNklnHpdOMiq5TPPc6d8pv1SSYZoy9jXGt6c6dUXruDPIn+74mK6w5TNxyjlMwO099
SODbjh0yJFZHC5y0dmHO3eBmMd0DIprYyBrlsk2n7mPqcwIYXS/GA/t6nfu8t96SyMBSlU3AVkb0
1HBBIl6wvkdQVTAKNvMwcdW1aer62GUxSLAqetPFsOuyOllw7IoOKsFHHDAnO8CWjnZDHpvbfPCZ
u44uB/+iMr/CvqIm2b7tX6howM4v8JD5szTIipdhsv29hya0QcOtLrlmNx9UihBdqxW7ZOyO7jWc
Bn/b9tF0SlxoaFINLYm80X7WU2S4pRt0FCUyH+vmmYoGdqWUUydegEZsa8zG7wy/Lw+F85H19Fim
jeM/kgquz+UQO8z4ldyrBq1m3dGLaS3CouMNDJi130eTzpAVpNQ97nIPLcci/0ojejc9MDibAoZv
GeOKqYOHh/+Axt4+Ccu7mPbKQwGS8Vh1CeyN8HZKEeDrF3hsCEvAk1m20imXmCTFgvpNZ8HgPkKI
IwXNsMO896wqBiNapMbBg/9Ki4roMtrgjHJjM2y5YQbyBsLf4MCvim/dwmFpdjs4LMaMDCMcgWR0
VonLr9XMqjYt5xomTHii4BaTrnt360IecJVy7OG5iR+UhTFdpgx2t5km9KXKGEtRsaZAR/vlKkzg
X0MQz89dF5OC0ULOq/5Y+680E1IK4QZ4NAszKHZN0IqnzCvlypuk/24wrDqQvmq5mzpgba7hZlvK
FE+GGZz0PA73GuVuCwrQjE1J9O+ur5zx3jWCfo0MoF1aCOyrwezKfdvpDab/lmJuBLe4gU7eurX3
gpNSvhhax3Y/G2viA5pHZYdln9JBWWyX8+bR1avsiR9EuSMXnu+l3X5HkxZrag7qlTlhxDOChnF/
g383qWpIOIkZtItwCNRBMiMRLF8m1OfRcerXSqrmJaEC6GJZ7IW4fmT5ZtNb2czoxmlh62lEF113
3LGf8JYycW4zOpqeJQ+riV446V3jxvK2cGx7BimetffofrhweEroMM3a5yJoGLWFTvXVY56+aEcA
TbPKouQkKuNyAzFcW1MBZB6ofIKalJQNhl8a3u50AkO0VxbBseCJfmfraX+k6CeEikNGn42T8W3i
J7l22VqcPJid80wXHjiLtLzXObQQloOTeM1R0BYJZqujxLDCBaJl6duY2nG0xhGgX1O9dVaOlsEX
aqKw4FAYs3r6zFxzRHWydq1/V07wJLwpFZxtXO0U4h4laGN5UPKH/J1JrHWn9Li9MqCZVlIR1G7a
vkd3VqzbVPTsYlIO93mP/bh3HPhRXmZmjwU7raUvzGheYxpdomXd1RF9MDbo2iRy/YcW+hBt5kN/
sjGw4feh79qcevWQ6spegi+f5pqOpYN5EOamLBnDVTEY3goooXhHLAoQZlLj2k+gX6ZaFndNUfSP
rvKaR032pKxkWT/Z1FAuXTD4yK1EIWH7dnuHQtW3zG6oSMoqw8TDHFbtvV5FPSksHr8YQRJvlZdl
wzuF+pbg12c1t4VxUH0Vwy3RQBf39Pd2hLIWldUVGGkQOVdUcLg8UHX9HLCI7yLbZ8NaU3h8os++
fXXDSV9GhjVsOHwPYAVC7Vmzq+6l0T1YQ1VhkFtxJ9a5TClzZpQa7ZNGFbgvDCe860hfEzph0kra
rBio5cvOH7Cqk8J5TO0u3GaxPizI97kYXuX0UpCnBzJV8TteN5rvplfXJytxh6NbuOW+mChuocea
wrhsHNbUl+K6J1tnLRpP8GzGdHbiS6jl5NHvwcRZLzYRRysCuRXdhiGAAoIwbM+TFb33/ZPyXIYF
pA/x5FIQAJ000UgLzug/Gk423cSHienxvREI71vlZROuDyYvyUwPykGf5+wLvw6mSun0qMzOwZ3W
EOslrRedALNkp1CS4AFU1YD3CrAXEzGamHuzlcTBJQafyb+L+3TKH2OOVnDSaSNch5y4qplrYeI1
MoBU2BZgk6Vus8ahbF2rbIh3KUOfLdXkxpnoTPaf1J3XkuNImqWfCG3Q4nJJENQyGAxxA4uMrITW
DuF4+vkYZbPT3WM7e7M3a1bGilQhSALufv5zvrPpyV//xfsQ9jqNeO3XiH76yxBz/eAH9vBIatXW
0cPxSplRki5Vuw392lYiLIxJ8WIxHykWNrxwdlMo5mc2ZJhA80LZqbSQrUvsqD6mChZz4IGHsdOa
nWTwe1OdlKy1kVqkRglY39XEikA8Q4aYNG5IpkMie9GZ0CHrisBDRX7jCNCj/0wrJDjdAhI1ZFq6
ylwbRKAth2zH9r0NAGq757qH5UcZeWdfvai1H1WDuSiBLnP9OW7/v1Ym/j+annLXZFDzf5Yc/lfX
fRX/ojj8/IO/BQfP/gdhHt1zkZZsm3kq2sHfgoPr/YOpH/wlXB/oB5Am/7fgoDv/8BgPeTAC3CcI
6ClK/qfgYP5D0z2LP0GuZmyBRPxvY9L/cWxqe0+t7b/0TRdxDSmXEaynkzzTjB9F4p+kxCrmoo5p
7t5obtxcstskhmTHzxIFpW4mR/szUufJJ1vUMVqYATI0I7iGQrvTE+q+9kSXT5aifkSYsAFOKfp+
gspHy6KabIkPipkcSgq4w9NbcHyjlT/oVcFBI7aCUDVpP80I+qiddlGc7slOSEr8AMEr7ZjvsTwy
dAynE0lmZM5a4J93n/XhHUQRe4wpKQs5DjsDJBi3FM2dI+WWTmktCEMsfMIhiQ77ZNtV+JFmPdli
d8wPddvlh5+PkE6Glc6KD7gy63e1pQcKTkkkFCf/nsarsMd0VUlT2WCoIkqhg1jlXEz54iWeKCs3
iNoVBqGYnDGsO5ryMgsQbCb2ZpoG1GUNDKBmF2TVLLVVN21G+OuGlQT9ZOJduchGBj3+b+gToBLq
evhlA0eerWjPvS6fQT73ydgvNIu4qEYYqIeK5tjxIRnFAkrHL7UH/mg2zoejO9vOhNkTRpzRga33
vqATa6lkxtLNvG+bw+C6wsFFh0PHOJtCz9h1b0yNSw4ne0ekl6kRlFI2441OBo4ayqXxKjqi7JEI
SnvMnpQ5MYCypcUebqv0lm73pM5LBSft8KXRhCwjhx4tYzh7mJOPVqSvyvIq7erQPM0fYwW1DmjG
Mc31t8KJyuUQqzDPZtJZVaceRmta9iBk9oUETdjH+PjdJyY/p4N6rZBD8Nk3A68wflPr8idOOWGm
3UGh33EV6tBje00pAsnreyrFuJ2e0LciD79RCN69xrmwvJP5oujD0fJ5UcyFScH4aC1c5sK4OaFJ
FKKuOC1Rhtl173Mk6ZaO/8pCaNsxVojl1A8nk6MwAZN54jxEa6E+mbhTS1Vdzm7aLg2VtIAVrjPL
+GgSbAPe3FkL9lVLlPUrY5rfE2g9Vhp6/5ovDZavSeKCpjyxsKmA4cscBqPcSjU5Ygza0uoD737N
G/53Wdbmygk9gOG1eWd9W9pGC3282Xqm8jY3+dnRzaDMcyyNMS1YTMoR5dZqto0IoQ7aJafvGhuj
ccmVfgACKzntJJJdc7M1VOVX6CLFM9HRlpxKaGMMs2fre7F0q5mTdb0FnLOhDuzTi+iPeQZmKRsk
KqTAHEHJcIZT4rrFjmeCE1HW+OQGf4cS8p+JBlm8lpXzl2P3H3qWkdLWKe41Q9iiacKQzwzFNYEx
kXUubTyzewHfg7VTjrhAve2ALgjL1FIWXUGjeSbQOOmr5XpJI5UyxWFXNB7hAKl22BGMexj32QLu
n7lMjRF7NxLmniCw59tTRn1bz5UasXAugU2FNKZbVM/qxkv3dDrwBaBgEaoHblzuZyLnsOQ9KBuF
OS2LNHOpJZ21lZa1r1rZlesKPDc7PbrtE4MIc2VLvzPp1avnWW6KhGIDTcJwhe5J5gNVTCVcBZkh
pnwxXHZ1WZyy2AWD5xnKAhVWomfg9YrAE8uNag2Qwct417QEMxz1bhX1G96BF63t5mU50j+SPS2l
SG9wqc2rWoTCzxoC6rw/fysxZd5s/hd9TR6BN+pM/brz4sbuBSR/vxi4Y1G8ex0tTvScDj/08DOk
PVhTtDUn8BcRKyr5GZtee+UrI9a5AnaN9jkQ4S7TXyOk+1y47sZJYoLuXk0ekUvXIj4Va+MpNbxX
HaTeUpkKtAyNnIYs52OTQYQWtGA4AgY3Cb152RsdSKzGYkI5zsD3bebDDjVUcdsyoe5/QcGCRUCz
gV5TxuW00zF2p9Ngl80x4c5lH5rRa1az+ta2EJ0hogDWb9zN3AE/Up+v8qgo+2I2SIh5QHjKRgAd
IviJNHFw9QGEw4gt007aay4otbLIrd68xkYO7qb5DkuMn0F2KUmGuKKdsNFeChvSyxBCJQ85Q55S
szMwKsh1icl4LZ/vlqlt5MXEyFYUenwuBPZyXXRHJ3Og6+cIcsIa0wO6iBfMlo1AbxeQgSI5XyvH
AM6huvAd+8HcmyK9KukM4vrpWmoIYyycDCZkPLdHD9rH3knJCYSiF7BKC/1aTNQo1Ykbct8XFJqm
kLWVsZKLiexjMGSdcawyCxufZh47y4jfNMwWVSjllZg70MmQEyG0Tkqfmp7ODr0MKTp3MfRGo2bv
BlUz7zZ9tbDj8IOn+i12AGtiMCIslqZb5tTptqGwmZqEjywtWzrykONSQgBrpVkpffdcvS2Atm6v
L7ifTLX8Y8pi5QAdu+YRnNUasMGxhdTj2xxTQM9y3wXXLs6V4uorOjUOZibyHTo53YeFYX55i1wy
0mQ4u7OQTNGTB7nGW2s/TTTyZoL1cDtnFycYIZSYhz4Jk32Zp0cV6Alodrd/6Sv9ho2i+zTww/hp
OuV7KkeIzNKl5AvdhEbH+rHoqRd2uF1WXp2QE7NrJD4qLWRqnb16SPdjXeo7lYMWdJGQA4Ve1z4c
CCbCONZLULQTftNfY6YFHX0Zy1jPaN0Jk1DuyCtnK2E6Db1QItunejEHGK/Nl1YluKfMlvI7np/5
P4WlWDU3JonaY93a6O65rruLuAEdXXBeWGiMRY5JxVWSySJnSWNJ8uEPfjSFMoFAHeJrq4wIN4Qu
/YpsDYaoxNvNjvaC98OFwZz0J3u2dMIkU/ld1oQFKR1z6oFiIWlrW67gbV9H+cHJhyLAYKW+dIJX
U3V7iX/VeXPbsTnbzweQVh5soQnxHJjMGfXNCkqiPXDERbQn4fGfDx3Aj0hPzsAjmBtVF0Ofs43B
bhXcaeReZUc9Q9pJ9UvC2l8gz6DoZNpxmivjpfH6bctMd+MZFWlcOmiowZ3ahzPAn6C51bz1sOh9
U/8oIqM/JcTitnaaeeA/betkMobz6QW/s6d0jmkTC54Bq3/MM1FopKrpLQvr10lM7cVtaNn8eQAM
LeS+tKn01IeOom0u/KWknZG62nSAHshDYcUX4GX4LuTsYRZHEExb9OXROHM66L683t0YKp13o0yV
rT56YmUPzJ4rq23wl8Sxj4vXuDRdthuZgvGUFI9YGPqqZ5U7ocgYa0zUGi3EBcfzRBOBV9Ismthp
61cxtoMhbS8zoeyXhKj50XKZNzmmsrRTlMLQMh4gteLrz0NtuV/IPu5LxvOQ93CnopY7betGzcUp
zGQzyJiGOjkrxx7c3ArCUXPOMm87Z0X8qKX2lTH3CEQ7k58y1XpNbTvp3V4yrKlZPQA9+Wz6Xz0Z
7eqEhHNiwsydXOJWNkankszari8pVtEVBxAQImmrOXelhmPn0Z5CTpvbq+O8A7RsyfwPbC4JwKzk
5LzVRgMYGBGR2nA6n6eBRuWJXt0dtPmBvh4W254e8yCuiohy64xkKToaveSle9ByMyfRn9M8KXXj
NGfDrdD1+IUM8sKkkPKCwf7Mq2/d2tQ8mop57vHpn+1qIMAqPbGnsiJfhC3evLgmUp7Wq7AbUGy9
S8MBpYhQNtEdGP2N9CWHSrfDSHgxRcK+uNp0xDmQlS2ifSGDhwDNBu7yINFp2/wQR7kBSUevgiZG
+VU6c/42c3gqDZTZnmD+jgTmvEeoB+lWoYK4RdNffxbrxlab25RG2oZES7iWsh5ehppcb6vN3AkY
hbFRbygarAz974eiTXBbFBTe6CXliUv+drvVuq8hqvA7dQ3EuUzp+JEA7Y6BVyh/5eUcrVXubIGZ
fVaevjEt6mHC5ykm7DRmnVzjsquUbUVdyNivdZtGmjF3o02il3RD0NJVwR4GWpSP/Zc5hR+VYnrL
NB9I0IpqjbmWrnph9ivdpEowtuxASjNe9CqUy4VOf0hCwGGngSYWunvFkVwDgHk6zHJ999MQ//PR
z0Ob4SUhkc+0EwYRHO2H4WSUUHWDjgs4Ll4rsau5drkRj8Ux1ZMINGRKRpH3fEz1yAJSTfwqKPMc
SPpef36lFdWHHv8UL+opZOdEO0ij1Z6pCCzD3Bhwk4ZkfqPwyXphCPasXErSgxwNH9hboBrRh5Pw
1qCYYc0eTuMNlz+xGQ/7hfEQQDR1WHedl5KbZ5dU2z4ITXtaLFM2ej0iqHp4VZ4AG3s7nepbcy/u
7SN8wYN3KQ5GvrPfJRak8OyelaIollQkdylacrQ8pMrFujrH6GCcrBsLdV1sPfGlnqVyZcDoqwDz
cAljafkdPcudzs6RNmPxiLtDXj26wClO+d68NKbPUm2wn97ebh3Fps8V+1UbYH2QO61O8Am16yBu
ntJdJqpe7rpXke/ixJh3BkN0012A32peiqqEO6la+T7qk5Ykv8dZSGfY+ay4kIkX3kdOQkcyK3/p
+E93Wk/iNe5qNMWM04aMo3vDZSOu8m7S1cYTkf08EZmzMc9il9AN9vCX02tPrGqp3rtLfbPrs/UH
ABS2gi/3Zb7CjDYNTmsXdmCLFetwEJ41WrgZkpNCmjX/ObskNHdQNOnPKA5r7A+DKBYo99zVNgaV
mfGX+d4+jOgo3+0XPTl0wdqS9NqsuXDGxakcDk3iPwEJmZ98WH865eh+T38c/Y6tgWkMk3v+lz/0
cxmu7IN6AUClo+1Co6QqNm7WaXK2k5NTO1vbzxFUOX5h1fA9qpXibatpqxuQB1wd/qphSpSb0UIh
Uir9WLdvlqX6cCp4k9Bm561jJVx+FInyksP6aruAq9rwTvzX/hHlXj8bR+MWvaZ86WKJ+p8q6+Io
7XrDYBAs+DU/z522fHJpq0/1lRToImR6SfB4mWjhq2DDdqOC6Rrr9dEyNnWbB7E/ps6SZMrobJGA
7imLfI+fTOs3Y1W+eZFyCAWfu6P+dt26dMIXKrHFq80WQi7VM1lT45OfSvDt7pMj7YLijeIQPvmj
slbxjUA4b1eMhFnNj1erG9TuhXjUXA76WTDjoy9uNt+7IDK+qylI3zRrx3mF+NStfXM/ok/jbcjO
qvVWkN7E7Rb55bzJDtE25+Xb65dI2SSvyq16rV6bY6YHQ+jPcHDFooe09JfnVSsK31f2pZ8YVhNc
WXH1++j3sfHavNLWtUgDe8RngGVnodmfw69wE1enRd1/JYdwAyZl0Yffz5smrxVbZTfaT3CNyi/z
G9HWfXk+AeHduQ1viraCqsDMe7K2d4ttfZ/LTTrFC2olz5rCmSfcVtEt5m5ddavBcFYOjcZj0Jg3
62gf9Ev7lr3Ob9ln/dJdGWU75vn5w4+vvX2SR/KC9FdsOYXkuXj9NlK4tX3kltuWBu6B6ho63STd
znSd0UCPfqN+IVQzkGdhIR3sy7c821vGuEhe9ChepdcC4Hm4qK9RS2odvP/VGW/TJ3Vg3qO90U/B
djrdJw5JqHsJ68EMMGlTFNdOftqekrxfQFbfkEpaaeOR0wxz3HCjb9Ir7QQYgg8bdRPvJgK+GIW2
ClnljfwV5YhKDCRmqn46HN6vw2v3Yh66S3N3uT7rh/vCLtJ6j7WP7p3IgI2pL6Kcj+7rtHB9VYSX
wm7MvVPgtsYpvVXUHROskeGRlwRdzXOew0ZdUnDXQh7dFqa9TFyFaGeyILDFrQiu4T18aQ0reEvm
i41RGCkhDIzyT52WAXvSa0V8tzbujawYLmbAipXWb68hc2zcSHyjFfev6K7RL/lUtpj3YjVaasfh
VF2mR3Gv+RSzNezEKhcpaOUBTiX3GGryunELFYQm7XC90lJ7UWyn8g+Hm505y2TdpJ61HhXvPsNz
3Sdpoq7iSI/f2djtsz5Xvo08/6NrsrnXuruPcnvw4850djOB5kNNgnKlR528T6MtsOya8UUbtR4q
vx0tmmmKXhooMFtBFjFIbSneJbPBcqK1Fr6jfa7Z2iVuZv6VWeEHtUrqe9jcvaj5yivKiPVEiZa7
MB3RetPCXrtMjedjJC3OrYQ76lt5Ew8D4VCNAPkCEe9JpNvfqcV7Uo2ydjm+d+96ZScB2Fgw1Ooj
7HPDz7ikrKGpfnW9uncruJRTz4QW03eAncpbhdUQnzwvSbdpbr6g4MZL3Zv6bTrbM9Vx9Zb1qXlx
uL47+3no0EJ93P/9oV1bYCDn+EEe9Jq7g7FfherDGLx2sR5dY1qlOr83q3cOzQV3G9TMjanN5wb2
hbbWaqPYaOtKM9Tt0Mv7YBjOCRvg+MQk8iHq0rkdrcoPK15bQRjx0D4ffj7y3OIlMaxqHSc0lLW9
vcQnIPPI7zUVlHQQmgxk4yY50WI4heBGx/lu+2bjZf6tN1x2kmpEt2eobTyLnJPQMgfSIkHqWkzh
CUmN0plBmdZly/scolS6wgJBt0TOfj4B30BnmjvbQ8BzCRJPWjVtJ1Tc6NpEr4euxax4GPp/Gm49
QZVZdNBOWmsIoi1fNh6+Wd+JjVmnr5pk71x0brtxW3MvMTLtCsRUSWEJ9ZMvkxiXadt9Llyj4Fi4
px0k3MiwfJsGqqQyh5MdQ3xEL708dm1THac+qo5AbG9UY5Rb7JaST2TRGEbs2m8wZecdxgc9y3Pf
PM8DHcsYf5LNW1Iw39MOTcUOcuzEpwGO3H8SluUfXJKgsCGr6DQKGe86QvppSox2S23En1yxsktF
dREWOGfYhACnL/koN7hT0qNtxDCSLZuOCBuOVgugYWFBGll5QxMeZtv1k1A03K175IE5POYUVS6f
5aDm5Bs0DT4Xp+jV/Zh/ZZ/ja3cVF+4i9AWqb1y3lA5emmRfpaVNp9ZAuVhFxVlb5hdywvWFNNfR
dvNw77wiFB/zSd4dpSpX4dNipvfHovWQiiIYL+iKsSZLgts4y+B8fVtDm64YUCOYMg1kT4TYYcx+
ZGi/6boZiZYuxCnOHA/6r5yX6TQhL1icKWT8Zmv0Lnn1xdLMXy0H1kUP6WiR9PnH2OB2rHN1YYod
34SzcqeGts3nVAUeCqelTx0+gwv628uFWJXUMIVcMKAXgC7nL25lb8qoTVEi83aZwQDQPYBQTo8S
Es8coIqVQrE28CsCYRwsJIo4IDMDgOWw6rImh9ahfhpMoxeDIohoaDKgQkAcHIer2u2AMYgqF4Gk
+FVpPj2hrDHieRvqkvtC3w1IVst53ox482Rr6zfLgxzRm6+y77O1IHAzDDRuNgJXSFpvSA98ymfZ
rKN0qxqyq1/QkROrpHNgoyGkD1DroVwZvh3dEjvqzn34SfKXajUw6CuXrpGlVWg4UpLpXRPqWw5m
f0EZW7i6p3OTXBwFgc6jFnxhF0+YhE2xd5E25FSmdz2lwdGur1BzDbefVzVUBn8CDdya3gX3XrKU
RheAcvxix6nUhrbBpjGs5n5KNsYfmrvlKjT65Etox9YV32reevcmwj1qYeqZFFqLRkPlFIgkt3Lc
2jfDMGZ4l30bNse2lhnIiBwIzk9GwUgbYACRhioZZVzOpa0dINOmkLaYEJqoP53jKBzgkIDoKKfF
CRmK9iw48s3epppymSr07+EF0BZDZV0HEJwf/O1AmR2HOVhKnsmDcp4wywBZ1D16Ef9ubUGWjz37
Dq1CA4iDLui0+COS5xfElBvt2brFMFg++z56gV1vB/Pzd1OlRmrI2RRBVOPIO1JPKJryQAuLuwnL
9DPyhm8u4oloJBeMVw6/6mmwF1ZhsilT7GBUGzaEYy+D8GLMN62Q0VmROIPzwSMc047cg6aogGeb
7iH7fLrJHO1LUX+UjcdKmTgWthzEZHZg9djrQZ6OjU8FmbIZIrEPk7J8ePMvJXOUQMEwtBr1/CA5
MQZUUFTcR5JFobSPDkoI5dkpFWBIbdwc7eUs9XMaWvTFVRwyK5Geilknvm40ywJF9xh57UZxc0pa
80lbT/rwPk+sq2QZopVJ9VPWdmgpz54y5MuZyq/qVtJe0xCn9EOrITLPS5+0aMC4SOqg/hp6aOqj
pr3Ru2usaLuAk9FoCzxB1tEoiJ3bSIWMotkV5+ormFu2tBOL3US9/aKYtOqcl1F9HkEZVh7dYnkf
4UnW8mVBnbwJuKU1kONrnSFToZGLC/N7h39+mdBLtMl7KhmokLZXHmitvfN8CNvxowcpsZlcQ9/g
+aTHw3XyfWbIg4oMePx5KGiGZ4wxbmcGSnsobfM+9PCQMpVkGpFW5YHsyntcIVKHsCOc2TAXs05L
YJ7Eml/grF5pOpwhpm18F8q8nR0b6ELvXWmWze9gJnyXf7iecd0E85TZWJjiuzHVhIkGCub0kI4H
TItbPMcrJDpvK4ZXUMP1i+ze69rtFywplIRP0NHV3kwfODyDGJjArSnpIDYVOplhxcMdmoEFxdhA
FnXkTSsC0ivF8N4HLMQrCM54lxnqgkwG1TFj/iwklhznAU/AfYqadC65bOH5Cekv0/lkWCdtjl4v
FPBZEzEEZ7QfZMx4UZVKMmpCD1fNTyfRZgz5/YEbZ7nM+vZGvfNeB2tShQ5Pj5HNC3Zwf/J4upY2
CBZFP0Q5kkYaLdsq02kd5BaWKe2ejLiNQwCHEQpcQLs7PwzZMhgy5akNo10WxsZujIW5dDRw+TOx
qEMHBd4fJkJYeMF2o80GWsTt1lGTjSgUz5/16htXKoMTszhEpfwU2ClB7VAIOSlhi/3bxL2fpP0y
re1k3XfXZkisA9mpo3AFZD+QKLn3BxM5B10Eba9hnKZWGCMhKrF8qi7LoFHdMn9iVKTOHA+0HnuR
MNndYCrgu3wLR6vz6avGYMBOneqCiNU+7fcGiJagLEYUXOUDHpB+qVPVDjKvAooxTHvNsnECqu0u
yyCEdBd7PuJtFAEsd4ZGcflF5bN8K/VYbsIppg2bbikf+7azq/Xpr05azimsxLX8MOZqOjg2oS5v
xAoAEHk7UzLCW72jpr7+zZ2MmnWlbwD4NYeImrl14UUaDSbuRQBMvTNyjHfSgJrHq11/xahxQ2sO
H1OvMOts2gCjpbeK9dhcsxYDO0nb/mTFLWU2ub5qWH+ZpzuwLkbGFV1eFzAKDToy6gQ7KFR+bmvG
PctBW6ZucdFH5ZVjiR2wSnwrsdutmpbWsJGpR9XAEh9Kpsc03II+K7kNEeHwWZ2pAJt/OoDL+C5C
/lE2s039Gd8mheVcJIUpmyhhPufMdG5GVvvPDz+/l2duXC5+/gRH47ipWEdZvArWNtX63VliPpIP
kWudQfpaEbXxJgZvNXjaR1aGEKnAzkA9MfQLBYu90rcH0eftIeozZ5WMILuZDdjUi1jWnunBuBsp
VPj5lYiLvwCEOCsrMq3dlIoSrM+ngkFghwdt2FW9pj+Np8HgDkHLhXT3wIj50mieXfZ01P08mA4Y
cIaVmyhWv6PBa17q1mXAK+QG+wH7fb5R7jwZF72ai1vBZJZXrDs7kfM9qan7qWhsgeH0bPHiDVvQ
j5wHMOXQUeeIN+T9eMTvzjAkPxHXVrk9o9ELEC4vIh8ueVMdhqwRX1Hh6RyYeNfIsUpXunCMEwOh
T7KGVL9EwMiyktHbUOCOx7SYoRVjADRqHfdOhpknSwz1sxQiwJsZ/aU4xpc+N+XVyKOj02AJtGNo
iyY3+6D1CvMMKY0vEjkWjPorfnSPDphS3ZSZsD5aJJXMAOwX9x1SgvbQNIywVWPUG4X+4EUhaf9d
uLZT72OBgc+Q2XZ0wnnXPx9+PvqvX+qDpm0Go2byMhU34TOKcC+gAoIGkvDR7ufwgpEhvHgjtRxg
YIytU9LaAbl4qWN7XUYfhvE8QINixFRgXJTZOGlWvxi1aV+riR97mBrRorn7xeW8JY9DtLWsl1jM
cwC8uMnNBIfvWFBX+4aZuN3GsVf4EkI6+xZlV0A69csc70jraa+2zClEVOM2mBCunzPxb3eCwme+
pg0Iq1lr2Q/Kt7ohDMOJbWXXzLPb6U8eqWJV4AIBIUH5Q29guNDGt9JNncehiG9ugxwfWRz9MVGy
CEy0+aYjlzCG96fZkCVAz1KPyZSXrGaPCoAWzVgwTi6dxj3FrYx32RS/yjSxr2aR0NIr83KnCD+i
OupsdN3D0HLaf5vKDJKSTQM1ohYFpMqG3LeBlKDAe059y7op01uE02eZtOC2VDoLqF3buANivqzn
aJtM3akRYRs0fXG2uSS6Ute3Q13eGKK+t3qsA3Yt33pWuWGAQiy1IwDt31pt/1Ja55dt4qBVOIxs
sYmc+q5YmU2YcUXjxq34jXxS/xBNWdDXXTP4SooLdnW+r0Su2dJ0F3AahHXyyvwG2GHg4Q61zrs4
eL62aVhQblVReEiu1oqm6NL1dIThQ3+JvBKJiCPB2gZBh/srockdkuzfv7RCStVnXhiq0Vlj9N6x
ttLe4WbmNmsc5WhmUDdhnlBy8hpVlIiCBbcukWisS+F207ntv0TtlJyetHZD7iNblmRuAhpb4k0p
m5eoS+oTK7zwseVShF7ab65pI4rZJJgbJdbvnqGuhhZHkKBtAapmaOGahe5EsmB+0NALtRijMZbV
85CV0Y1D3d2eB9CZabFNKyF2Tq2DJ2Wbtox7a+fYkrosMYuPAnDVMqFHOeiRc06NgVbdp47JMz3C
Y6+8Q2r36oFmNqZR+noI1U+dRmraL4Rz7DnPBlVP6Bn8MnUqHj4vkzH6su86TMQliIVyDgP225s8
TKJLPiBY2nP5R6dteQm1xtqyRHR3qMFaUPZuAhfbuU+1o69meFHxtCvTuDtg35ELRjEpvFAKfQf2
OQYMKd8l38TpIF3GiVjPGa2zanoM9bLcW0pfIqXa18TBcjzIfQX2zShTY13G3W7m2zKru+SICUvq
3syWsepKY2e6kQRRpgZZ19FVigl0MbqYn9untZqbGuXLgRUV41rOkk4Dg0bYwdOXZqdLbo+FydCo
psewG3wJfZSRSROkRfKemmfdy0mE5Ihuk6REL1WjzrecdhvyLgy8Ue7FXJnH6GkomGLB5CJZVhrS
p2MB3CjFSc3xHodYjRBpxEc51Ut+TLz0WvXqULGtWOaBrJUTKTjQHTzhuslhqvRuBJEMjjiCSjm4
wmutmFCPnco4RK3xnoQ0EdAgexGTu+smNXtoRNhYe8pqE8bTUiVNCQA6gNDzlk3CprJcw4KjP0fE
umCr3YtgYsj5zSaVBZGtyKs1QjAeFJzcswutyuzwP2V2vE5Bbmy9ydXWTVTziVpovBguFeoLt32v
GbvZYJJC/pOpGVtIe0bhtuW+4EiEmSK+pK1zzw3EevFS6eNfcW1NgM30LLBrignfzc40Nk3niP3P
A/ebpm+Sayzc6Eaqko13aAToUPGLwCjv11bNclLq/V3G8IWaCdauCdqvyMLyxZI9O0iVE/2siwPe
mtb/J3vy5W9z77/Akv6VzfHfPb//BiIxpr5UYSRSa/oo0rdoZEQo2JjgnRvXRsTynBXph65lgSST
KTtCNeoSJ8tvm3cMph2PQ0Wj2P+XIL7zrySYv78r4BaebcLGcfic/xrEbyoiI5OiMDOZTuq6fi7a
DIke3Q7vxNVkiijLv0AYLlSjegZ5/aa9qdfJ/aqKba+tzJt+Mo/G2XsZmut7E+G+s7KtpEPvKcBc
w6vd6rfmq+134bF09EvxMN77h3yIu7g44TbqosUvyzpEMZDLehEUPe62YGQGW7OrcRSX4GmNd7Ln
/CFsppnxsa2C69XaUrDLdq4m9ntR9v/zC0Uv6H9zZz9JPRBJDPWJJ/H+7TnBa6AD/Lb67XzWr9O4
L0mZVGf+m4A3yaBm6Bey7a0YMjEL2iZesUSyuSGpmGQMLPcmuY+VC3Z6+A/l4kgIMGVoeG0YH/aM
EWEoC999DhY51FmMd52tlZyS5Bw1XB7HjnMMJpxMW80X/ThnAd/EO41Zo4UKi3S+G9JXwYnoj1qf
IMnKr7LMfc1vSt8xD5+E3TDAOuSXjnuV4cwheSRfc3M03quvbqT4aNvPG0/1yXHABuS0o66VTavO
vnuEQLbgLATPpngMbEAF3uarMnjB0SajnDdXmH2YlYyX7GF8d9iv/jy/vHoW9+7mPubEH87yNWBY
9kAEOZjXLN0+X/COF7z9D/bOpLlxY+3Sf6Wj97iBeVj0hgA4SKREjZS0QVSpJMxDYgZ+fT+p6752
lf3Z8UX0qqM3CpdrICUCicz3nPOcR7A39vNw16IhD3Qv7sFYsQtrVOeEy8PYUMOHjJ3v19GpAisb
qlPfZ681+mV6u6BlumiahA/RN7FSoXVy58conx4K6F2HFkq45Yn4HmH6cUcj2mZ9qt5kvw5+Jj+/
Te4qdM89K/m+OCUordENOxl+zsqjfv/3lw9sgr+4fBzkA+peHbIHv95S7KNzpWEQf8jmJqzXg70s
1+7w5L4V2VtlOy8BK+4LP5Zvy3N3P930D8ydnypUNJz+O84LMOhPTKD4Bu888yAD5rfplbY/8HJH
SlhJau4rFLpHLwr06STQ7Qr0O2EyUtNuDD3IG0wQPnhjZFD9ecnNnXFMEBQwvT42r2vvL2+Gez/c
0buF8fNK3PGz21S3MgGKmvhgoyyWFBpcBFpjz4qcs0j4va5/c3od231+1FlMttmo0YNFzdFA9vOQ
gWnd5BhKxieI71N9MKTIeertm/FJvyivtnlLQLi9Iy76tlyyJ3HRuLa1W5E/mDvFWTYgS3D9h70H
mKDj0BAdVMrGbtsTAUOiV0z7eS4+wMeiwjTJNxF30sW+9x6Va/Uuf876q+nTeU9+kM5vriNs4uUD
W85NWv7IpOx7ZZ8891vQLzfD1fBdtd9KRBYIVdM+3U4Ixw2deE8eu3ApKIccgDb9fGWd7RDEObLU
jx4B2tgYfYbpJsj0bXOqnqqn6D55IkipsQTNzm66ctke7fUimKmLyokUXIb8Vn7zzqu46Pd8uxqC
3lV6ic1tXf5Qd2P5CmE7cU0fMynXhPUiq5gKgusH120osfcnBjubggbTUHsh/EkNxKXTv8HQuqYZ
cTOwKr/JH8BS4E6/Ux4iChzNSKcc2xmwUCIdsAHE3jYY9DwVwnwthOGQ8ICyFaM8mVWKA76Z2i1t
UDGB+8X2e9U8p+o4YNJbJWqcQR4jmk8vdrorpe6yfVlSrklfyD5ZmDZHHujzmf7Dv7+JjD8HZEjG
ULakU9CMtGn9guRg5pfQDjrwg4Bvr3sCkXHUn5E0biM1xjH0Fn/rqDb2ATYpm+UzETJEv1HTtQwc
JlrWS/vYP2YjPl5MznyY2inft1Nv7/RI9fxbxvcI6xF7vlGnpLaYCsFpreV84Li4PMW8ZZqmHxwC
lvdli0lijabusa0XZkluGURR8Q+QKUM+/X9OBBngcMDvucQEbShe/P4fEkFtFMUmgkV36I1P/aqx
7M1JWApWO5Q0Zz7AiN7gXdYT5ox2fpi3ipivlAeNp6n3Ut+35+XGRr22xXsvUjginGZZeSdWXnGv
YZGwjt2dgv5dq0hEjJSTf3ho6n/5/inq5fOClGWakj70h/ePp16vCrfs6cpwNsqD8eJV9XY1Pkfm
6Isv8r1A8d8oHvVZz/WznbSb7jnjEAeSzcD+DTDSvWLDDqab3pUtuR40+pkAyt9fV3/1NnmsW0TA
gCCZhkXG649vUy87raHStjpYblTuAZY09ilGBdaULN/X0K+ugip5MiLTuJaVBuG1Y8U0yKaXk0XE
5DpW87vay55Nta/8L5maM6sZ0q1Ar0MRQ4e0e4tRUZehRmWW+Q8wO+/POxMDYp8hoZ40nXMx/vz2
45wyXmu1ioPO2MzvRvqWsmOer7YPwcxnh4RQPbsnpazcE7GkQ8mk+OrrV1//XzeUQ4pL8ZjG9ucw
tAUm34qLo1S2q8MeUBYU3gOt7G4SeBVYR8VOJZDGwxl/uzXqzvXXfxEldq5NGjaHJp0AFjbWMepW
6/j1X0hWGhwsoAhrTbPFkC9sLe2CSkmiH1JRnpGWO6kx19eOVJyDFPF5YmpSSzValbo0FT1SpXZa
87qQujWJJ7xTSNnd3pC6tnUYy2+q1LpVtp9NQ8pttSvG1mykOC+5eJNTPBMeO+pNprOrAsCdbPI6
mba4h2lMnuj6RmeH7v1QSOW9lBq8LtV4/NoZ4g0K/SC1+k6q9q7U71WEfNaeMuiltn9nSJ3fYky6
Po5S/SckgxXAk56AZfcPF+2fFkOgnCyEns1aaFG5/eunrphxj803PRjFq6hskiK7zmWK73baJ3u9
qk+C2hvfliUXN5NyJB34gSVNH3ETO8QhzDu9EAX7ZR1+ljo+aJXZBNmgFjdZk3tbotUL7o5kuI1R
31a3utEyRs+RnkS+jLT8wzfzp0uYvTWbZ4ugJWlLoH8/X8K2SDq6vIbkoJ8o/QDIGM0Bu2BlJfSm
edEpjoYAKro42EOnXjU2ErhRdNiGjKQ+JkZxToewry6jbnbhfNPejU/sKL47r//Zyf3fDtX+P4f7
0lQuN0c+kv/r+O3pI04o1Vt4rv+7pO+rie8/f/G3GC4leRbQYtjAGrw886cYLvc76C64nM5vv/Mb
90snu2vz6p7nuLbhUK33ewzX+pfKqkdqlvS4pzksj/+NGC77cS6135+54BR54LoGQRnbNfnHfuV+
DRGTAovp637WvUeqwHBkmCM51qruH2ly4pSZswcjw/TZjFR8WW4fn5dG27c22nDU9rf6qGIrrQnh
VlndBtqgWNvYI8yiuz1hSjkwG/LUPa2j8dYaqr4j0EI7tXokLePR4bSA7S/QE1YiANGYZzeU8DUk
EBnwzun0qlB42vpF7FwpGVqdK2d5uZzqCTnfcxj0Qb18nOTkz/yaAcppoF1vMzkdrOScsJYTw0HO
Dic5RYwYJ0KR0h9dOWEEFWgCI2Dq2DF+rOQcMpETyZrRpCdnlE7XLVtemvakpN8zfEHqVNxvDG7m
W1OOOjU3ts9x9aUOJs9F2XbXKVHBXV/H5kldb1f7ypBT01rOT1U5SbXlTNWRw1ZVzllLOXH9+qWQ
U9hEzmMVOZntGdHiTYjP9MUN9xnAfDnFdeU8V5GTXZMRb+qGFJub77Wc/S5yCmwzDtbkXFiVE2JX
zopLhsYI7uonLvGbgXHy5KqcYFoKgxT3JkMdZ2hE3oYd53eVYbRsUF7a00rjE54piqW9/KIknuaT
Q33JquKeRDIbQwbc6ZLfLo7RbhdyaaJpY1heHpDHWd9rcj4uKhdGxkyhWX7x+vuIMTodQRtHztUX
BuxFb1j+4qT9ppgTuBYUQjBT7J4TOZnHrpTISb0lZ/arnN7zh55SOc+v5WTfkjP+uKPlHWNklWeI
MmPnXS92UvsRyUmkHwKCbpNYmwy/YGCq5C1VLqVt1N2/tNnsPOfJerFMNpXUTCDBMNa0kqEPFWQJ
B3liQqYQUq9Y2umiVHPrU4lF0Ft/clt+w31fpNKxSM3DkepHhwyCk7U6RKi9gSDiCj23PwI/odXT
rLBwEmGNaWwZlTXotYjDjdcWV3XFZCRVlQ2bL3jDbMM2EKUZjU1ZMKLVqGg2bMtuupbLTYo5sPqp
pfym6wOHfdQehf4Wv/BS42AtM2qjVIYQAvhidO4ph9vQSz1y9vu0LO/bkVyh2mt7PdXJaP7ny++/
BAyRH+hTZ5KAUEWJGJpVLGRaTgpZupS0dLQtED5d2EVL6Y+fa6KYr2z/1L05UwKmijsYnhhpSCih
RbjwruZM2aadSv9aVTAhH4DZSpUNyOA3Tepu3NTbQipxntTkTKnOrVKnS6Rit9YyvYCzJGgLW33K
sfNj16IzPgJVLCyWLfDDM/Z9C/vRSt5pVsvjXPbnpI7Kh86w6XlqJvWYULd8o5k9ZbNk+vOhvzgF
DquZGhRCrGiQplQj26J9K2rNeVMEjL1Ib2+HbvEd2+rus4KTt8Xj48pYQSjPUusUiJ6JVD8TbolM
6qEWwqht2BWVCFIxjaR22kkVdUJOJZywbaS+OkqlNR7QXMsXrXNKTtwFu++JVjgC19mH0CbrupZo
8LanuUL+yvqScmu22mYZ2eHsOeI4SMk3K3e21IEbqQgXUhueEIkHxGKS+cbFkPqxLZXkXmrKZCB+
UJWKzAxaIZwTgfJMUR8OZ4EcrZgI1V+//v3L1/+bJCaEpvp4Tx7JOXfMbjeq3uIRj6W2Tn0gYB0S
kIsFcjB1xyD1BnGzSsmcZDP5a4Bxh4FWnJMYaq5ivQuNwnvXhWlvh8p7GtKZJctZd22s6Y8RDABO
u8Uuh5wTqktS7pV1cYGrLMP1YpGE0VIt7BfsDJYRD0jzg0diiaQaCV0X1BTZa41ZxdqK8VWrpIG0
bL4Jo57C2clwI+rR/Dh49jlaTPVgjqm5I11FlXcqnrg/ykM5lz/GngzY6hbXHAKI9+OXqwDWHNtY
mY7Oc1lTy5SMDs7e4YMQhHNV9SXjE9dRghbL6z534uUyjvm3VmEYpA1Lz9z+pCkWfqdiINHOvRWW
rzQM6k9RnxpXSR9vqX16WPqpREIxnroe8IyGWljmWFgMu0wx5eMkm7EnunVjHCIAV0qrBnpdkpbU
XRwIXhcTG6egGfg/5bGqust4uoHkNbeLOWDjM98BQHo+tD/FrxpAhQUwvKsqIkc311i9pGkxw5hV
dhE2kgGiBEv6ZljdxyFfRVjFjoYN3cWJayvjnuLeJEhwO/odT/idIWmHagY4ISmhKkE13whOmicu
tRfFccStA7/oPi1wU/YVnUWs6qGypTOQXIRtV//+skwWE+TOeSgr6wGjzHzqcA+elsqxw6V1+o2S
8okmNn48aPP0U0Oz2Y4Dopgx95ulF/05wozRq0YaVNFyXBon9tdkGo+QLpE+U9VDTXOiGz60U0Fx
z3EgDZ7ISjHMTRUylvgce8oqO0BTquFhOKmZB0+2ypG+y16UuFkOOXNZBwFoTJOUkiFx6NXVRKx0
b6faHW8NxoxEe12U0kDBKMfWqvmWDdYjmdQSTZkatRK6QV/FQT9TO9VHzbAdrerM/r8JaahnkkVH
rzdTBFstxL8tiD6A5WsNpGM2ML0Bknaj6QXnOjwHfUP/GmmwLsRzYh9sRRl9rTOJAdttvWNkcc7y
vKdHhcUkg/nkZ/nUBQZzrysvmenvEluwdUcsRHdeVJOH4qfZpirohEFjtrzEocIUqJrdbIcNNts1
zAM5d2800MiVF+GRHtruFLVKd5IdERPhtB1jYOIyWFhApwLg6qn9POEk/KZ4XredcjoXqdc9Ih5G
p6YrwrVd7UMBOn6rFeWHqa7fyoGQF/jkzjdn1950gmLQNVIS3nyvHRbQkNdmRuELz0rfqlb1rLhY
WchEU28wxle9CsyDWCYPaFCuJBzxvWkj4SWLqPyiA/myyuuxqy/E83B8r20JIVNpqTKm7bxybxaL
HLTowd4nK6ZEB15VkibbyqCoF7/8jilFCJrkzdLqaTMP+Yj7EpxVVfOxN+OCNXE6Dqup+7mW3PW5
A9ctv251h7HEIJWUvgmdROavRHKYMSVvGGUHWcK/iru7YfJA52sj0kOReHhrSyLGoEqeDfyU+lyx
ZenFbZ2AdUtqh7LndLibabfz2md96m7sxYLomWL0F0oBUaLztkZnp9fcfq+EXb1wEjGj5ES5UgqL
tit8jz4KdZBmS3ywOgOMgkId07rG3qkGB5yalDq5MaNSKoLgVRKxVTrSqM2YxHslcXxh2HuOpM0u
z9LOx23vsWqH60i4EoeaDwqzvrIEdNVmcTiLF+ZHotAiq2LHO4t1aVjvzGzrvVIMfzsVIyMwfX5r
tGv8J+dFJX2Ur5A/3PG5GarBB6v7wBZ3wgnZUco5gzasML7TTZSEZqe90TFRb9TFKHytLphzSaiI
oVjst0fyM9UIr1TZASmKjjb9DP2Mh20yndsuafeJbfBtwYDZD9UKczfF4Wl4DB9xI08cB5r6ZYRe
iUOOYKHevook10h4qiEJXfMo1uK5taj7pl58wxbnOYEJeAUeq6iz5SHV7RcExz4QHR/11/nz/5/W
sVt8/K//+e1HKTfKXd9S9vXHQzfbN4mP+q+P6pePrv8fm48q/lb8xd/77aSucug2pQhMVwbzUTmV
+Q2YZf3LJRGD74RJC2AsXur/HNSdf3ESxYurAs3SHYa+vx/UNQDdDANcRvjwvR2mwf+Ng7omZ8d/
OKczN3AND6K4YekaY1vZqvTHoS1R+lhQqObinsxe07I4Oab6ONvWnhgAjv4Iy4eC7Wu5UTyz4yH+
QFnPP8zgvkS7X96D7MYh++6qAJzNXzThTAcRy4jO2bV6sW4by/skAXyqTHcMRVtVgfc+ThFubmaG
M3OPbffsOFEREtafgjHLuOvgpCzwfRW6a0MM+FiD8QBgaFrxW6ktCS/XONhC1XwKoG+Xpvi06obH
HGib3jBABLDZdhNGfU22t4QCEpV6Id9sy32lkUzX0oiTZssXOBVGNB2Zx5OOcoi6xC3PshoCgGLE
pHS0jGA8y0A097yjAx8tllxT+f6Ha+wv7A7az3M+YO6ea+qu6pqqxfCSTf/PH5rXdcyql9LdWZH5
uI7X7JHKIAcD3ROhYRHYw8Ud2bqAVYWUxFwhproPj7mvW9UR+R+Qtlfs+6a4xuH39g9v7meJ9t9v
DuqarqrIt4Zu/fLmcpe+gzkb3J2rDuCqmyV0q4ElN3nXJvfRUuio1kCBAbDpruBmkc+Nlce/fw+/
DJ++fj78gDDAA9dgBf1F8HG4MrJkzdyd7PG08ukyFzneuFa9mG1+ntKiYVgbhdVAcvHvX/kvPhkL
Z4PBxYxdn/vm50+GRVtT58z1doaT4CnHwAQM9DJzBGTQLxyGV78VJ/zUm/BH7wuLxK83MGY++sgY
YXP7ftXW/EEc0qNcE5MVOTsLm/1GwOIlOj3cj2X6/vff2l/8UGmSgdLn8b25NAP8/K0xReYnLe9S
xy3eK5P5vJJ9ElK9HpvsR25U57TR6LG6/ftX1eQ/+8vi4Gm2XDcN06I37JeXnQcKrRwynDuldN41
x7gtluIqXponT7NehtaFLdb7JfVm/kzl99+/uMMy+6cX1zXqnEzWSNNwf/k4U5SftcVrskMyveEu
80BdGSJAVcX8bU/R1QTAStEDDvtY1eZU3S99k+5a9ah2T+xT/WLI3W2smw+ZklPFls+XURM0AXY1
xj/55+F2lD44xYSpgdvuFFIluNcDyC9ZiENB0zpy86Pb+glcGNCtPl3MNH0rZrGV9n4fPDUsQGu6
rEquh41NgU7Z3CgmXqe+rybf1sh1wyT0dRvycGQA2wOnuycJhP9vVgYWCI2zHgc0azGRpFS24vpc
fq8LA+Ytw6dgEet51ojO0kwMb2xtr6ylKfEWgrzLZJ0CCF5q5ysRxI3KjNTglk7wCi6RQ+5Qd7SQ
GfaLO3fDrjCJSDMA+aceMuMv1hwQkjYPU6bOf77tpgoTOqNNZxfb+adSKc0mExars3Vdzva+1Mez
Pdiv7pK/mWrxOerzbp5nbA80fMOqHrziWNfNWS/p+pxtbduLmnq8+Dn1PvQ4/RSm32qEk/LM6TaC
DAT+ZRfoNn960c2bRnZXrk51/vuL7y+vfCbnusk4XrWASfx8w7XZYlZWVHi7VVBqn0X+SAmWb7fD
LUPtG7J2NC6w3JuUAuqGFfz9q8t//Ofbji0qGw8WJNey/3TlM8/qKJfzMBzW4pFpyVnx8rNobIT6
8s2u1BO42u4fFk/WkZ8tc/LhwfRb1RA22Cs5jLJ+/p6hVRmKo3fccN6oh10JFABuIG9Elc3xb603
XbrWZDFNCcLkmSbgFTnpXjem0NSiG/wLkKiSbFcvMKOw/J+0YOJ6p6repQ9gEYA9Yh7NtqsSs1kw
nEoIsqvCbWSqYcwjIqUpsIMt0I8nuEoAe/NNbDM4nHCz0hD/2He4gEZImGrUq4y5cJGS9ktAtKWb
QUzS5Nr4+Zy9lupsbpqF7qpGeUTHeVzXbpcN6WfJsRSzWeJtsna8t2bAjhmUnwZIE7t6Kti7e9i+
7ymF710hB397RVO2llJtkZUx9PSJn1tcqB6pRbPudqrBPKEu9jWcssKrX+iFC4dG5WhcVtSnEV1x
bYtBRfGp2YC1Wskcn0p1Y8Ok7x0kaMflodFVEemd+TtVbTlI+OZY6QVS7gQxjl3OnZjsi9zJtM2c
+G1bvJV4KvzKmxK/iS86AUwmzVBVmlklffkNOChDgkq81Y3yPQZJRJh271rjYSauww/6Y3QhCDDu
GX01tthItfD5xpcMhF6uEEob7PJYTipnXx0AuJ6UbxPjii34f3L3G0WLgsg0Q+A3l3IUqR8P7Puq
+lO4nGC7qvik9nurEYbDTo0Kve8lzdoqyvc1Gx48LP+dhmlrWuZ7u+bV2ogXWWZqAfqcAIeJyc7i
0ir604SYx58rPslaUyo17ox0CUE6ghqp1q2dzsfBarWgIyrvM99DG1/0MIncx2hmPdHtAA7rsIk5
bi+YB4KBzS8AIeUlz+I99c4qD2xe32y5lIAe7nS1ZacWO98Ymgx0k/NRu1n/vVPqLQszCYNIpQ2r
gTw3Pc5df1dWc0adTdNh18TmmfIPtqAs2Q48UmCHx5Vg5Daf8ndq05/LzrMh9UBgkEgWhLCJC5C/
0RcDn/Hyg0yh38ic5GwHM/k6xoBighKS9UzNTTQXPidXeOd4yQBkTQz/3djyC72tg8kbN8SsQHZY
zcSYEtWbSKSzSTr7wkKahj2/DEjbn7SjNRLF1bIl8PLeCFWL03rZexsNGziXEPcvXoHreujS3WRn
rznPLe69Mt4zad1bKYyUEd1FAhtFzYS9mIn16H0M/qOEUTT4Rie9aY5zqScr4f50VJ/uUaxfCikx
RfVChgQjoXCCqY1t7BEwYVOK/oLmlgeTs5qbOG/YH6dYQBSCoxoOel2x/Byli0M5cEFKR38oBq1u
HrsW30ix09pNfq1k4MEKxZPDQ2ebyicqKzj9LB7sc3zQEAkOmTi5+cNEzV3H1BTab7RsrHlknFzs
sgoDKrIkxxHL/TA9Qla0nSIsaXdoSkD8Su4cjQztpooyLD9cwGw1kw37AW55ixupac52zy5/gES1
MXS2FJGR7ikzhL6FZ5apdkpsrBOMqnyzBDsxzDkcLK79RmmeU7uDVmLw+l4jzqoroAWxwyu5kJNq
uuR6+s748FwW/IhytTyPXXNUMO0E8ohG18wtQH+IIgfoh8uugCm6GZMVhIFB8NquIIlWbH/VPEH0
pfQ0mfp9rSrgajoim1ShhbwN0I0bvWk4bMlna6mMLEAVJ5mibK5tbkjQXNdzqb20ZOp81vXvTcMn
A3uL9c+b/FYYFn9hugyWpVGxaG60pcm3c790tF9PzGHKfita7TRkIpbBkee5EoKYQ81BYbkYM7ci
VZl0WKvjbhwg0wFMZ3lDpRq4SSAZ2XbYkE/gfhiZMtafXjuQC5Jc9G7EzanajQtGQNLZu+KlbXmm
RM4KRWup3mzMuarVKRvdpBZdGfMbLhiia6kWUMYrOjz6ldtxGsr0R9ql7+iLvQYkyirV8SWmYxp7
XPZu44IJJ69jYzMerLp4bzxOM9MM61cfmu3XRcKDaWINMO+bTt1HRCAHFR5bikHPyPBjjqPLUD+7
45ik8Dhc0nC0wWjlkF1M4JZaeTQ9+FTeQV/NG6Osz3bEwzZik8Xmx9jXQg6u1ZsqHRDxWzCA+Mpg
z7opq+kw0cqbZ2Kjrs6z15R3KJKbxStuVcLUp0ZfMM8IrQVqwHg7rgc7XOflQSlYHbSmwd0WW/Cc
LWsK5lm7VCD/GIKXP/Jivmfg/20xktcqK9p9agg6uWKOVzqSr63X3yqPC6jvXdb/qKODBjzX2Cgc
+MszW4rT6ozvkxAKvF3tRCzzouawSWN7PFQG+atcx0bOI3OiS0OL1wcCtxWV4hltD9BVK+68zixh
SlPuJEyeJSoUDpWhohmnXJZ8mtup5yk0i6BTud8Jq54Q6oM5V98GWmfCr0fsOHKBCbHKCem6m1zP
wX5T7REqcOo1KvNPSjKqWPFVJWPNN81jVSW3uUfCp0AkykeXnY5c0R0lQmjUuMT6BQ7yYCi7vGWJ
aBRYuqsyHnNgUtNEtMBKbPD+eXE015ta7VtClqZM6Izh3LrkArwWmFsf/HsHM/JGiVuTJpv5ZvBe
XI1q82DGDDGokb2mFOglI3AJ6ZjvwzIeCvpfqJyOSMut4EbMdIBuSv1C2VUMfNHD7Qax25ija/Dg
aUj77wfy8D1JtM8YyKXfZKy0btNfxpl9NTZmraiOdHmA/4H/43stOqJWc74xEl7VLMuHtlaOlhl/
ixmenXnFaEp9A+dFkFIetRsVyhsWQZbGVWwi+ulTY684avsv07YyudD10CxpORPQmQak7bjcT0pc
3g+x/tinNkXwqekETuccnKZWzwaQkpDtVLwTIqkPSqolwWq26Ffu/H1s4X9MmttuCXxdWUUmdgAj
cV3l+aUh3hoqlUjxYDGk1paCOIwCuCTDPJrBrrrJ8mzaEj5/tkb2jF/DNaKsid+ZwAXmNOY2m/od
Tqxbzmw7d1Ksa6ziL1ShZWdizdSHXWDnRlc9DIw6hZdmKio4+k5GuDj7rbO4KTSG/2ZGWih9WDVC
glafIKPrJAeMHlYrWc8iznS/aMduk85YbkqHZ0udHPik8RGwb946KIIGPJvdKNSe6j0GgkveDxyX
WMxhHiw2Tcr0V6e0cLPWEVZD3dB3iu0V7L0aI2SnGTpm8SNVUgi+VYnqmnlIysMlb5d7hdsoM6Ag
M40hMHjmjtt5VT9s23zaTaqzBfFD3xgweT6ED8VdQ+qRNyhzZUOOULlKmuWcm/UF0OIhd1dwsL1C
8MyDDTNjzmvM8YBVhxqW2CJFB17aKFu2W84YdJNuoMz30Fuqc2IsPVvX3Dca67Ia63VjGR9RKseE
JxC0RN+tDpCR150XdjZzUrL40+Vm26vv9QNxTaMicM9btzKs3oMcuUXeg8n+Cdwoj/hYb+MQT8et
JdgsZazguuJaoXbdV91nx2kq0KgE8es8kml4AyyBkSUIdfNd2ZL7GZOj0WbQ7Csj8ZfCfZwK3ORF
lrFo5URy49nvBprB2vW5dXv7VCsipzt8OlFv5YTkGFwt2XeYl1mymmjbaiH1A3OoestX5e4eG9Kz
tHP5c6s9pZzOTXf5vmaAiTytagJ3bFpfWAhOk/ox2Y+khaKDnZqwomNmAWWQ1YiefV42INv76wT7
RdhUdzQZxIFRJt+LvkwCFQeN5+AZhfJu+lqrHI0IX0KsnI0G+JWmsoSakFBsW39Wa04eTsxPifbu
FdJlDqVqk/BNAdR+NpJ0DAyrAxZGpSSxaAltIFfYo6/SZIQkWKTWuMVLcVrVoPrhzsDmwFeftFEc
Kj27mxoFTs08b9MR22mxhoY1YNbqCUxLGhQ6PttToLP2fFy6KN/GnfK4WC7yeDfjoMLk7TX6D1FO
IMv06DiyQPoGPQF+LxBqJuzgJgnC1oRrKupDwSOFLfaDa5KArpLojlKbxwm1LKLmae4eGqED3XAz
LZyGtwlI0QaFfdt+VdEZDBi0WJo7AJ/QUROlueMPrvJhifIdy/kRTgdgwuredeUuqV/ZXFnJN62W
V49H8CtqMjBuqLz2RJEPVQl5krJoDTWZL7fceX1EU1sKAoIWngq2RaXBdu4P+kwg0WqyQG9Iutt6
CixO8EzIBqzlkA7CcTLGAL/J4xjPD6bm3llCV0Krp7BcDD5i1bDRRcSRSG7LJoVKmVglyxXf0Vn7
QCsjilk2sMc6GmP/YkmfFXcbAylBNLDLbBBokwZpaPwgnu2gp7HFQbPXA70SETcHY/gmsjFmJ08D
PRKTPLJ683pXdc5Hm+N7pyviJFR1W0TwKriHqLVzT0t8A/eXQjlzEltk58DpV3WnSfyMNr0sgByn
sM6sZNsOmbmhPY0qJTxJ1E99jzRaAoaPr99oGfEFc+VqW6107otZcXdaAjtDNzmGJVHicVTgv2pl
v6a3XTxS1YR/bQQ7k3KsB7qUftIfkm+I9dwpEXCq+fsMYDFkIWFE0V6zF0ngknDC17vlR9NHbKay
odv0qRxhmJUTTmMBx8YISZvCiDTViQ9y2CnrClMwn44jJAuBW7FbjR8mKm5IqdeLMyLmL8l14SUk
O5oAAbNDrSx/aDBaGhrJxzkBJNO8UmJN7+p4ozJo2JTYtIRdk35y2Sxb+Om8kstKz+MIZfS5HbkJ
FXUbEbXUyuXDnGm0KBXmgqZzL8zqB2LPzhi1x9lJME907UvmKN8FoczSHg60Ufpo7IakAaSBoL/T
VTFBjV3y4K3RrWDr3gIM4wQFqIQOB06M1KORJKGSmxQRZG+OKGxp2z0G0fOaNremKOVib+/XWd/1
4mRHUGI0GOOMd9KziULUR3O0myrOR/myt5UyCtqJ1WDRRr6J2U8qz/bbocHMvXxGtrS5G2OYWwDq
6qK44rTcb1IN9HAHFi5smQ30OomkpcBFOSeofi2su0nLD2vCVWjQj3E1DMupSNfI5yPJ6eOw8BbC
GvCJwHC/XMpGL/bsA+6cNeDhTikJoDFftEdHJndtPeZZaa6hhYkr9Zg38ZiIe0x6Cz1sbrWvu+ku
TtW7yHW5QBcB7tO6bR05xuxvMyKQsZe9ZGJ40hIFeuW+cedzn0B07hI2gxB4LnTshg6XD20r131d
5QF8Vg6EWDMcU6MoarI2eYzMPy3le2St+9rg0V7O8zs1Ah8JXPkpN3nsDu9oB+AbNe6mvn0XtKT3
3MQ+xgCX/loomYtt7ieLM3miladpLrKgixqcStGQBe5KKZjTlt8dDhJ2vaa+PdUfYBmwv0TswbBU
Xc+rx4k35czvdjkOlqI7UR21y2cGBG4Dgkc46ktfevfuqrp+m1ucKCInaHQngrFA6ggaPeUeGGUn
u7kYzStiQ7rNdYuWrSp+x39qbRJTvZ21iDNEQtzEjkMmnts0w4eiQn6O02RmAw3XRDLcHJ3PWmDF
x2xjvg8tK5MNqCH1Cmh4uXdlNDbmqRRzZyXWA+n9Ww9mOE/IZMMsL2wc9zTbHRTo/i7DuAWPR7lL
sB5670v0wA9r3fUTto9oeB/u6XhhghSzvrcYidY0pwCQigCKFnn2TRWnvYlkFi0mN15f0TkCGMj1
RiLp5p2wburqCcPH/+bovJojNcIo+ouoajK8zjB5NMrxhdKuVoQmN6Hh1/vgB2/ZZZcljaD7C/ee
u0ezZG9Loxi2YxJw2baRb6IXqj3OHdfImEnWywdBjY92itoIJ9JXttSHqlrKzTLKrdbWN4oID0ks
oS4QQehy1NGHj71LiejIS8uDde1ehqo1IkuGj+0YX1sxQl3pY8hnHWnFMD0O9px9APv3EMUlkI2F
eM/rjziuQzp6+jk2SKwx70ZLzmfukF3ukYFLzN1IKRn/K3qXiyFsaJyx4VuDQGnylNT2nTGzAaol
2uBE+l9Zl9XbpgpfAl2714lkyTGfxdHaacElmC4BsYWKr4hWFgS/cA7g2JyLlTg4RCmaseA1G8PQ
j0MDim+Rxc2DWBjq4qVlOPkY8qUHdzL2wq+bA9PRbUFJdHCKimwf3CAFs9FtY/KWTQE3pp4Qos05
1BzEKw7HXFox803cnHDk3jnJSkWijQ+ssMRlyIUToTTBd6qL13R4yFMn2xtD2QMBaotdEXqkfrQw
nzxdQRpHeRgR5v3rS3Gn7Y7atwn+Wkai3/oKxKzHMY9eRKPTHntWVqRR7nPHdQmpxehoLMAbi+Sr
tHMXZDSeUMNarpau1bZzWBDHYHPAGKFwHkyUSvESXyohrq4/zBfq+uAEHmAFa32zCjq6VRO8thO5
wSIdjoUIYEcwlocERvKqs5Alh6xvnNvxMJN9s0XJeaKRYK6QMKrNMU5FhchENJlJgPvWJ6VLrWPI
yo8kGYJkMuKnLBBFHAdt/2SaclfZsNhEfzNucjSa4yLGn2wikSj3A3ym1b3fDLexLFPgG9YKSo/b
a0ajuzWm8uh0DQcpyRBbr8r+8ntkslm8i3hgVuw2COVLMsYLl+SmxPpRbD0mB0RMOpJ9xacjdbmr
8ch0tjyzvfa3ZS3mCDMGIeS2BQfzYsKvNT1glxLNGWSCVyshBsbXq2t9QAzGx7eW0IduGOJNq6Bg
oPc7zYt+WhSC7yDEpmDkPnWu//R/QbD044uAAQvtKf/1lowKtmPrwNyKhUE5MIVx9yQKVlHhjmCI
VX+1JILZGh5ImIonG17IVELWilfEfQlcuZ3J4oVZ8VRJ98tk9XVM7G+np29OMT9XVhnvRFWCIWHM
35HxQ9AibY1Zfw5e/0GSy66KzR5RjbxOfveBKeM1Fy6Mn6yMuEo+dMiBBHNsIBaggvXf1+3OQaPO
k8Uk3mffWdWG3FlcIMxLnwn+fW1MLmKuS4i/EtFfMzxNGpIo6rd3Db0NNiQE/LQyjpSarVZyO6OU
PiDM9iZiA62JRUaM2c52fmPfX8mM+dXjddizLJHbQbr/pjl58QjT3fjZU5oohCUNuiC1zdBxbZXs
O0bS6R+W6XtdojchRxPpfM/sCzWD3A1F/jwVzPv8RcKDzKvPIpY/McQz8rCgWvtZhWH8MloAqmYq
wmPlMOwE5iu3rC6/ERi+mpbAj4womBk0kBIg9XPnzQeX6O1dzeOogi/t3hct1QaffZSW6bF1+tdl
CcUhq5oTsqDI1lOzNaDLHAmWPJGVM9Pxd//I58oARHjVjgUWlWPPzw2ja9sw29t3Yn4oMrkj+Q5x
r6+56HDL6ILzd/LoOILgOcyme1E0Dwo88b6oR5z9wYgnoaNlGzIPQaOtznFvo14mbC1ejCfb0nJj
B/HDkFfVLkGbO7MHJjjBiJhfPKRpMB0UNv0NL8df4rDNJwK9znObB7BsGpRx5XDWrqIpzbr3EmEi
QSz8hN1vPcR7oQBrdcEfTMIjFgHe6tY3kgiz0R+HicnWKQ885xj2M1x0lqKem9m1rB4dN7Del1Iv
ZEO7PUrk8mZhXViCEVWpYL4aus3HQAVwaifrniH8nmBKLnPG+5vcXWtQbYl9Upqa0Wj83uW2RKzK
/87Ll09DqgWnBeBbfmtMBYlL8JMHiMmkzplpeAlCglahYfkHjW3SWFnz0uCK1UlVHJKZDVv4UTyH
VggtVPUv5Py9cvH+cR1HnwE50mpb6/6g9twTcshdWgiTN4fTm+TTVV8g7ogifxVtg0CqoHSQEA1q
CztvQSnYOXo4tolGlG2R656/wOlzPkYB4EjAklCxBQdTFV+WsP+wqsHBAnB0Y4cJEEbzOQyT+y71
hogU0F0ej0wi2yJkHF4dTNd5mRRYAswHYTi+Nr4BQbdhYq+JFzfjJtu1g/ebOyakmwpQqCmrr8mR
LlOAYueXLEYBJPmHuuDCIEiYtduOzpPlnAKKkc9E0BEFHBEYAUENFiuX06CPzRnTM92pFP4mKZA9
motaC40RsQfOLTnXD6OnOTGmIWMz3j0jV66ilDFFVjDmRftwLtyZmUM8wii0/MNfhyJ5T/sK/kO4
G19MH8zmb0OWnV0v9ojPCu8WK4a2lTIj8ejQUF7bB9Gqvw44yQhtv+IShNsqm/xhYSDA//AOanUM
NFTOd4CsIJwRPqGX9j3mDMTb+r50RrF3kb17rcnWa2CcUnUyx8mW7yZL/XhqsVbeIoAkehHTlyuj
yYt4rdASW6O9Vft8Gmzgg+MfN80e+7krI8bmBln2066ILXlnSuuGOSA/WCktXmu9yJB53jpvvyVE
A/b9+rG6wtjWSfij6oy0QO/Fm8Z9k3KOeenqwZrnkzIr+KZecQq7xyGlApdVp68MUjlf7YSLlKR5
f/T2KRw5Mqen0zgSeheo8bdqKn6NKdiHIgT0RXDGqxOwtK6wKbv2uGdIQZickt2GibTadFLQJ3vt
e2W7f+dBv7eJNWzboXpLmtFAcA1yX2q5Y4n1IEc6y9QH1NAP3NyNZ+E16sq7cb36QOtuutL9G6ST
3E3ODuLho2nRUvgMtKj+7C5qZ/ALNhueVcosxpd+9SuE3fKkKgaGeLo35twtBG6StwPxkt6EwWKy
RgPxPTodPIwy9cC0jc6L62aMAsAFVan7hgUpqvLAjDrAvowArr7hsEC49CWrfTtWX67j/lBM/a8m
fovN+Y22Mxih89urT62zgmSLDf/bLE360/idBHRgRdK9JyP7XKL/xiKyK1tOSfCxa7Jkow7tcj9r
fZpMVMmdn30ERks0vIUSGIGmWRWnIa22CQIq5p6AbVjghEzN24EmZnG+i75+aWp+4NRaXuPEuieI
LaWJcv6QEwdgSrCvI7T7x1jtQjwUD3PYfE2Zu0sCYCAJj3YVJJt58Q4a6/C8GIdhBKLke/5HPMA9
s9kE1ATFCdJ40taS28yu9/CrftKJjMqBvb6bc+mTGE0fi96ZzQDKbeVnW3LR4ZowA1QNdbVWNbuA
qv2AAhA1NgpPd2aoXhnBl4inqFPzV1lMoFrZgzrIObLcYcFkIeGPi/ynjAc4IdVemy5O0um+spev
dvSQWNvlWcfMZKwc90Cmbl2IWo42zsGrqC66EtzyCDaiYea/JuVgwxTgWXoG+P4GcWVZ2N3JJSF8
45IvMscuVRslWpsjWwiylC6MRaRviem4Cv8S14VgHCb2tnUeCRzINjBRaUWz+Vsk942KQRYyJG8N
HJf5dUQjsBKbWdyWvyMfycmsoJbB/A6o5gKyBqGK5VmBpGq0mVyVHc6FIl1DUFE9dNwV1eBtCrfF
I+FoRuczRsB+Zej6Mw8G28tUVK+u4PxUGgPnWJX/PG81oGNd6MYKZ0nGPhMCNn445rkk8DFpmvrh
x+mCs++Qc6pkftZLsmwkf7cRAI43MR07coutHvxrl7OkgSuzFw3VlRzNJ7Pybx4R9t0QXvRgPTY5
MGj2eC75EAAq4SWWLnij7kvVFXyEziT4pOW3n8WPacNA1rn1Mx5h90W73jvLoHGfJOXCF10l+TEl
qaXPapD6jJQfcgROo/KukL55HFiX7mKJ3gXFyUb1vCDkhEdxVf1JR0bkKcqfkBhdJoSvEzXT3RQe
q4XftztJXuk6skbgSqrXz4P+nNMY3O2I+XVmBO66TE3xyh7YAnrHrDNudpx/jalBbKd5b7Sh/9wx
hkhViqdZZZG09XYRIaH29ouF/e/slylCDY/ekL/iUURl4u4cYig2RtvtmKxFfjq9VgTKcQZRbFv6
GRrkBezSvTlRpnZjsTWU4BN2j5n3VpBwux07ph8zdXq8LrQ6UW8q4VX71kChhAKpOJix7HbgNsFs
ufm2KMh5bURebPx+ckEdMPkdKcEr/ZrGCbRlHppN0vjUobJgBYTxZ+lROhiF3HNKzgc11He2g5M0
GNp//pRTTw52ssl9v9oszZq/tdy8urtZw8gykCFP33Ltp125V2B5d0FBqK+FD6QCgCVHWhCLQQ6c
NiJ88uRFwHiNvGp8a3M/u5qGleFgYkWgD2bfXToJvl+2f60k6E5wqPGh6elVCnIvh46mJ/SPvgV6
vOyv0sYEa0y93oyNiUTGrd58lQDZQsJp+2InQSJzCaF7B669art+jXZ9NJf5GW3vP0R+NgdDE+x6
PTGtb14x6Zp7aWff86SRakwoT8z0JZgpHEzJzm7QyL7zsPxaBq4iL4vf4oRxci3gR+vnjOTmg4yx
s1hhtwlM6LN2RzABoSpe6dbHrME55b1hBN2UM0dXHH8tncPouknRLWczVMokwXHp33em9VbkGd6w
gqsG9+USEfzKXDbMfHIKYLUnzAVkwtEA5RzZUGtTNUWy4oW3bZ4/n2KGFGcIHTIsR14Tl+fRUM+S
GTez13VXsDwVFisHSzrXBLke8hrAHmPgRBNbW0CFxt7p05tFfFJk+0uxzSu0GeaA2o0nXgZGFpmG
/wu39jxnQCKdeRT7zmjow5EQWH1Qb3WJiix3uvTA9fJU2Qk5a4FPshTf+0SQodkCC+Ub2QAVp43x
dwjeP0ojeSq9+t13C0qJyWTrS3TjFrIS81AH26GxEBSaQhpOfLigKzAy9Md9JdSV7Za4MfK8oDSh
PZF4I71kePjtqpCHz2cUoOsd8lBYWeBmdoLpX85CHXYol9jEcskeifzpfB53xpCoJhpC06ayY2fn
EdiUgJ2mZyeZmWUypO9rbeU/HYAPKCzfvaMPcZ8+kg36aHN1u61JzAXnpNXC3/PLcUdKmGaQrTM8
WWSNjMNC6enN29HBzQq8/K12FdAx1L7CYWqLEeG3dNWhmcuHHue6BtWIZiJoI6JkJdZpUma3RDCK
6jKgZCHppBObWi/wbwOuYKdEPEMHwoj2VyxgyTxl3Si9DsZscUqst5W/pHduiS2xXZpth3Wq8j/c
cNx1IUrUSbBnbZrz3J+XovwaWj5NmdTfGTkEW1O3OyVyyClqfhiE+dQk4OlK9pqZMV5y5tyTP146
t0n3qVhrQ07jYs8KjxqVeVzcdQR1pNVz4xr7Ka5IQWwx6VuVNW6QFj4v8/Q9D0aJfgUlSdz0D03Z
PWaW/T4kIQ4sLhXSDmlLx2oXmOb9YmlSs9VMTq33oBnxbJg3bqx4FQRNYlckqBCsMc7YR7B0sReI
A4kFmB2dmQssOFpcEAc9PnF+uGlbBcTc1jXxyA1DMcBWp5J55AXx1o8/dXx2KYEPYwMgs5xIhRmN
cG8Unwyy2FKqu9x2v8ltaTZma1annk23mUn3UnjVv6SpLnSp33HQ3JGCEpk5hYHFlet7FPlB9tmn
4Um3rxNYU1807Jnd6lAI8EJDWSNtO6CPcNj/9e8uEidQFM6vWRq3RTjfPoW2AwwqFf1FpP2v5jyE
fF39Hew/wHKzFeCMIDodmUuRo6cnh6ZPEERm0kuHoeF/DHn5PTtHVXdoieyV5443Lmz0CbP6gY7R
2RmPM0HOm3pqDvUCZSqX/udsYh9GfphECxH0e9cqTlOhSESb8u8ip3wMBDoK39PMaR49B/av+ewx
t2RzTu04DWqvFmfrdlbyYrXZgCQmfMhYrm5GydAwtzQPBNIOwSIVWeFeL56/acI3WYJA7cGT8jFe
sM4nOygdD5ximJNt502zfzxB9z/bFv11ngzDuZ0Jq7Pb92IewSaFy7tTNJ9WP/HEJgr+O69T3lPk
qzjZZqENbt4xrnmzeowCRY8GMshSrJ1a9LzBNO6SuHjF8DJuwCG/mmHGf9fpeRtOj2ZuXJbeaV+G
jCm5DstbZ0CCLcxLxdELy/sV/Q65IwrsLq7RrU+e6Ayq/4Rs7FnlJsNyh9cVUco1Y1q4cfpZnI3l
XZXlKoje1oCbY1VAD6yzqzfrEBUasQWB2xIzyVds9HRIAbNsMw2eSNn/2lL802wu4TlbUVUxxTRP
VrlLZ8SEMiSsgZqrxKU6JVuFQx4d9KqgiOuDkRp71ZnDY1vnTyaHRTuQViczph8e1tACC7/sPvSY
71G2h2ejqs9lXL8xu2ZxC7G3brz6avbtU5yaZ50yYlna+9hJqWyIwuBmpc1Dm8jnM38U9rAAbF7e
057OIlywaWdbd6abRnPU7uxa3iSdd911cYRQ825gkJMUx1RPtO3hTz/8a8rQvw15tsVL9dR66tpN
C9F21XNNPFkrsZymbshvqIr9zQglaXQdZmfsS8fe1IckZZMxZBcjJuNbziSlVONL1vKMjB7zJZWe
fMf1N9MC2TqFsbpIf1gDhyjgK/s7cAwvQslFfUsAYiu8nyCEyYaKjwPCBFaCyP5YpDHBgcq9zxX8
ZLwA/APT+lpZeqdbK0MGtO+yYFhfkK07zPItXgM0gM7KYwnhnrb9g6q/eWYCTx5yeJrrbB0DihPT
pXbLtsM9DRZDjSS9ZyRTXsDxyD2HlTiInBwr2RtPae1mz76ZH1OH1rhA/34kRP3MthXOhmH5bLwL
9mgpHxkwjeoM+/glndrXhazLa1D77IeaCs9sYC0Xe/1DF355quMYo4gTYmoeQkJJB5gkxnzJp+UX
22F26ppyPI6T9SdYM04o3HBdG9OyC92Mi31C15YEZhIZaz6KZp56z4YNLql0VpHgzpidB8m1uG+b
hBxjhESrpfe9L2R3yMt6uaZODX0GvR6RrDUTQzt9FMXnMkhk0oE22FktEVdruHe8jHgdq0DRNDq3
WUGsR6Tw48VQQuOv3uqrs1cQJdXJx0SEdDbd32Dg+BUCrAXpSTlEOmiCfayuS2oyaJVgV+nb/G0z
GYRRg7v1Tb3tAIZGQvYCAb+9nZ0k3xpcITsStLJrGTDRpmg6pabzgFDB38X8Ghi11i+5wQCUEbmz
Ay9wDqqXUHE68zF8qpmglRIL/5IRwpJAykYHX72n4iGm2YhKN7DPDKciI9D26kr41iarrXk0Z7Lo
vW9dogxCj6sBzVvcK5m4A9/o3zujC4znqBJA2ab4TFvO2lbAdxuBtaBh4twZm3MrmbgJJMfbji6f
ZQJXYy0YXw118eVQ6BLQgh9+5EfxQOd2ZGNcoYvsCTqAYlNU7UU0mlCS5dlFTwKnzHqaTKi0Usfy
YmY4bnAdJBs999lBh/GVQ5mOGm8kTRqjTuJqcL2zU+19vlbqs3bsNO3pADU7VLCWO7fqT/i9D26A
psRypreplSjILTbVIvFHyn0XsRMp2jBNXYSlswLbDxxZFW3UyYIcYYJTc4KlSAXB6KBcYbMLQ52e
yoTvSAAVGj7h0nAOUD9VNXPynvpwp2N16nAkbRv3xGyzJP+kvY72spzddebm2ObVtEumoJrZyCrw
CuOcxDDf2KklLvc+WpaHJma/iae9yCFk+NMQwkaFQsItAPZvP2djeFVyec5SBpHWADGUnzwd7PKA
MuYoZcpGKNbPaiIjp6xSNNan0aK6UJOzZX44nZwlILRiOEGT+c5nbUSQLmhsrOaxI0vW7YaSlKGu
p9qU3H6LQALEtssJp1ecZsx5PJnsy4nYZ0+V7X5qh50hVEyvke+7SdP62GGwTTi2GHkpdx+zvN7w
SSOMkpySWh0ZAzPh0QhysIuSqoJ+kV8rKb9LZuy8AnD/bBOj2/yL2SAdynUXaWXDY6inkkcFC35S
jVjLOJW4I2U0Ok51Em36103bEg7xsu+HOTv5Fq1E1jn5rutJ+mafe1zspD5k9fSnGxwyX6xXYcon
giWbg+8y8Wvzej2yi4tZeczxiIxbcudP3o9R7pLOmwqLeUhMbFbd5o/4PUBDFjiQ4y9nchn+PUpi
9UryFVIj4fBDxxg73RP9CwWuU0YFuCdkeDavmHWLneqwlNPNoDfek6xIK17vuopYQOIINoU4MXBF
MeQ08jBm4sok6VpMDp2KguXvhUR8tco8LfpvqlmYtQ1nisLVIX35XBDJjSTbrraOpCBtlifLqbMt
SzvkfgabGXd+YH+/c5wMTdd0D31HUR1AxQqKB+UvrG0I5dtZNQecQULijiks4MJCy8hR+uC5yaWH
EnQNcMbtqoVRj5Xlv6SnOYw7Or2pA7yg1S8nZnYK+GhzdH2un+21FmjEiMYgVC2qHPttGSFNB7F4
OFg+09Vk9N441w/VYMitN/tplGGQ5BrdTRk6xzR1ugMDoHvfGN+LFmRrPY7kX3u3bgrenJQq0GxX
Xe6CVLLMKe8djQyNdn/XNcHq6f5ylz5y2KXsBwxgjFR+S1kqwsssd6MdJhiTQnahw+LEAh39LoQK
QrtXm+lwTAIm4quVKJVBsfcbyLbSi3/LKf1dK+ipoFNEcJ0cSPX8o0nKi4o5p2ofqoOXUyeTVXWr
a+tjQcxPnM98HJFr4BFlT8RO30HYld+7q7xosMxTbE7tBb01jk9yy3imTdslS2EqXnGh6GvJvL2W
xL+6dsGcO7k3y0adLSd8l+wuta2XbVKVVFbwWpCHbmzR4UTtgYOMsx1g8vkXCKYFrkJKHi4fnWIv
0imKRs8jhwxF0j024vgc2/aT1WcPgOlqUEH+hxitf6HDuMVWiFqtpDROtu3f5thpeYhm3FEGQqqO
iXHP+nNs+0fbDKdrU2s4JaphFxks5NNW4sHK5d8ebeD5/38K0FBtjWGxt4RQUdPViL8Hx8Xgh/T4
kNsGz2jjf8y49c7wOvJHs2gXQhUA2RTrW7aEiKBroiuuIJSQy1UKKVMfBucc/MndYOYksXdR7KfZ
vbeONC1s3H/TVacpxrNJZuO+UbQ9SgiNdM1LDjhxnPMo3e4Oc8Yr1LIvFVDtMFCqCjTu/yrRv01D
KX4Sv6dME+0TR3+7ztWMHVQBlNAmAl61/mG2N1HHxXVokxuFiH8sDAo+uwlfnXqFyizD1V//SKzk
LpOqujQdkLTBKOwzaWgZ9goWXUvaXLKgvzQ1SaVxINnN6OfJ6bE8dVDhgrE6INs0o9HNCjZqRrAH
52ZuqxKBXB3AOPbXKWlXFMxbZoqLzOVQse9IrnkTlX+pEbma3k8dOkSRossvuorBG/sqNcDkU6m5
nWp40NDg0p0yg3+Ln/+pg/4sq/bms1N+GO0BpSKs6x6HVxSYsMczFqtZxgqmuKUoSNxA8qyVq9J0
snmp0iyq0+arnREheNUQCRRYsaaymTWxmBXoXWTpVX5bChOuDaCbpGWj0g7ctQE5Lq9iXNjSuJVB
Qck2LO+YulPZSOotAi6GNlipLs1H7Vn5hZlRvO9dq3lSbgjhy+iH7zyvjmYHWhaizTtxo4AV/bV8
NF/xuj0vobUPR2ab3tzBmvDf+saE5N8MDwipjrnhPJN2R8SNR0mxtM1rr5xHUqgQ9KT60LXVsSEG
PYUUOIX2BRUNxLkE7UNdkAja6QH+TflFqt6Fe3BCymm/pcz4to2wp2NSqTKikWAxvyBqsHadVSKI
Yd/VzP0BMRvNAx8mx0QU2zcIk7eQ7xigEwJRm2PBva3dQsajt1VhfUYfxTLTEqc8hVvpYmPaa8tG
+Yp526iDSxvsTCmJATH5/Ck5q4GhgrbKJy9AaDXRCoeN/UHa8oXMbB8xz3izDe9Xo1kGs8ZOwMO7
ZKP0cJP1TUtA7Mc+0A3DuRIgRLc+VvfLlIXktY3NQzNLuc3H/O8IcRH7RonwheV2EkLmmFikG3ir
kyEGvVU2n7ZEA6FGsDmwxW/eMLPIU+y2UZYYhKUq78SKuSgGgacLCZTyQirumg6D4LmhJEsSYfyH
UckmWpamO1tsCwNSvxoL+tM4O8ZWOqwSC+cRIkWAeAuRZGk6V2Iyzgjg3Mtcdn9TXpWImhdNFmdk
DK+TAQ9K8WV5rPOAfYqPHabkkdsVIul3LuJz0Kz5TphsxtX0wK/13lNIRdiNX1nwPQ+LFR6Vox+1
5rHtKAloPrVxsaUZ4MH9TGv777RinPpOiZs5dmzIZwoOeog77rTl/oLcT0eu4XwMjv4m/4XtSmyU
zzn7vKvRM0esg0+qvOA752+mmJwsyNDlIeXMvmJ/SSMSsEPkS+5l4n0ha6t/TX3k0qRA084kV9Ys
vEXxhC57jVKxqjASkzg2zuzTo9jbPMA3HQ4iRN8i+scZVAv0skFSBzWaGGRiYm3vO8OoyLsYmK94
mFL20+HGFSjMYExsZscuHhPc+JEK2Cgsk4AdOeNrZJU1EERS4K6IuhKtfGv1mqsTdY7KkJvBjieJ
PGyQRxrxN13e2HKJLbt0DNIb2A9zlygWo+EyPFKYMpUgyJNKZps0XD5xExOXYobI3Tq4CL4yydQm
A3RI8wc/a5hrmgokzNI/e+XWEX52IziPUrMOqifp+9ex7OetALd3nBYE49biJye94OxbnMlk/E4h
kaVTfseNdilKu+ZFoH3l7DHYgWIuJ2Msj6YyVheRTDYoKGOK5FLblzRl7IphZ3jycvdqUvxsMpra
V2/xxJ1biH8eKn3yFr185xTGp0ubAmF6sXA2T/QR3Xx23I4jaohijxmyRbYS25ujk7TJmTV2jXu3
JBNmHXeLMh7vgrId75ywxTZPVvixiZ38XrUtIqv0kNbYVtnpD+fOJ6rId+KznjlyMG0EEaHySGtM
GYOFq+TBCqnNQ4ZaGyJWi5toPs1qsK9s7NszgcyHcCjGq5vFybVfikuehI+QTserb6rHFon7qShN
6oMEB1qWHmgGuHKoQdMqLj67QPC2lN19M/bU472MinBkRzCZ45XA70+NFe5kxqnY2YItvEJOFSVj
IiOBslWvsXe9Q2UU10TDI4qjpHHkSf5j7puiRm0/5jItno07OLvmWWFppu1Ep4EZFJFSF/52+Jfv
pcVtZNhI6Uv5iXT72yns4qpnYqNbqwA1ZE4PTWFC2Z6y+GC3Pbtvmd+ZicTClHB7z3NJH5Il0H+L
bq8IqtuwPZzPwhMXAj4QqeL9p3PU4cW2cRIZVj1SdHAMwWUCpDg0/ca0BoLXBw5YlclbO/NErAm6
CVpCpJ3mXb3qhOPS7w7WMGNhc94MyUKnaLNjaE3ntByKS9yrz76HJaIbxg2sX+6M0Dx6s4UNS71O
1mxGHMvt1i/l1dX6y23HnW+Tt1E0luIkwG1HNwhXrobZ6DcPS/eHKpRx7ozwK/VQoeYuzwEcpb73
UOs30wcyatrhNn9ux+rJLIHAN1bOhpH1SSixA2QpVwMxb+OcPNY9N+n/IFKGBWtSMtoD4fwOHhF9
XTtRJ1BOjTcPbek6HL6gRvm0fZB+OaIMwYdHAuzeUSzGrYDvdyJsjfSr39Qrjrh9uMsAHwSKjpod
x2fTeC9Qg2496ct2SRrQiAKNca2nT7KjZBlU++NBVd5UZv3DYFAajJhcORPU5HdXpAVkw2aR46Cv
tDKX2cZK0RzYbG/zkIs2a1nTBlDumHBQNyBNKxQ6EJPdl+jHm+rD1zQM1rBFVhwSF4sRI8ErfOAB
gcLN07Q8O1b60KJQHTHhbHJ8HIvr3Fvu8jli0Uvs7Ndp7MepnzZN532lBeKLcPZfPMwqoa+fSPXD
s579WdL4u+vYKbLZajadiS6gV39M5y6Mh/u8wjhbhfxb1Ux/Frt+TJf6a8VeGB2zK1Ve427ks2Fb
v+nJBV/gL9eTd8J5+xHMOVHtli/RvMQvmYseaA1fHKSKUjSCG8ebH2lnAhcqZipOsPBqtteRCyEY
CgPQc1ms7npOJdTpyHSjMpuvTht7wIsNUhgNXAK2teZETv1HME3J/0+NtaA91wOovO4lYEOzoIZs
HEg85pydMb8cCedBOzL5bGNQRbcAl+nF+q3hGrSv9aJRxOwQJHJfxBkYhZYxhIEkNqU1qNgJRYnl
kV2G12GkAnqQ6ZvuFtydA0byplxQJ2DM3Bihu69FUUS0+5EZPvt1X7DUYxmrpLNiBoJn/6zL09w6
PG4mlrDKfYQtcQtcFyWgYCrXVG6zg/hgJsRjG15CKC0YQ+jdfIXgbC3GfWCtIk4oNIIeFXDPl8OK
H9/IsrDyttluhAhEuN7WgML+UGZPkGKujuGbp27JUwruwdqEwQQasgu3I/H1oCO9GX1ZX9AHWy4g
s/oVREr5wChJBGK9OOkF2aLcmGI9GMpGFZESiRvHS7sHmPHbCYb7cD+erLylIvMNitT82xvRFFiN
WKuCwmTUp50TlQ+2nSNtKWnqtg4ubjoj5+cpWdIk2Zve1L9U03Jc0v6RmvJt4KUhb4fteexSI1dO
caSzk1s1a6I0mUrRFebNf+ydx5LkyJJlvwhPABhgBmydcxI8YgMJkgnOOb5+DrJ6Rl5X95RI73vj
UplZQRwOmKmp3nsufVVYBxWa07PVD/iu9BWo2SVPob6DCOSin2M44Xjt8MbxDzSp0X5avriX8MvT
NHb3ttnwvob00KjHkhks+XgFhpCYrN6FQii3JuqP+aBmad2ClQ+XGDSDgl4ik/ZdlPrOWW+HEyRv
LfxV1jHBo5yphaAXYLtXc4B8ZKeMFVEAkr7Wr6wGE3SQq+dSwwviKGc9WtZzO6AgarqgPeh4WG4M
7269NvbLAl/OqsmaB80Jt43QN2E69Wt4yjbdl3G4BQc+q42ORyOnB7pWJhbibm+L5rEepieLXtwK
4da3KxDlGOVzV+O66InwsPrkcagjtGCFvZ7YyRHfaE+sZzkTHXiffk2uVKKjdw+JOyFFamKFXyhd
++0WHPboFHy2enoMsPwBwbxFZbdX5fTtqnErUIxCGot/60V68bHybOsKe7kOHLZhXla2zhHubHNW
0r869JR3rZFfnLIKLhn67SCETtJ6iiKUntHReGegS+0/dGLTTa13juNsXZuMgQLbcmie8wtPlWxO
Q7dTcXPVoO08J00UbceMMWEY88VRMDtGJcwC1hsKFdSfkBV070pKyaLklLFtfS41gqM3aPlw6un0
YnxwDxPYwx3olJMLh/bgJGm4zwaaT1bpnhWzXY9zG6cmRz/aNqcPVZiPY6Lre9qIn2VQrcfJTdf+
YKHTm3mfTX/u/OTJyD18efaAWICkzJOVpNNhsMponr79RH7G0ZORG/SCryKWTMIsm0jH0uS5mad0
KOo6ma+CkhO6offDqUTRZuYIg2rBpxS0QMyDuS3auvEDb3WjA5vGJAcBvaz6K33i/MkCHmC7YXSN
ugfdkd5B1Sn35KgKRouJfXRJyNw4wkcyBixawsF+IXbnW6/cY+r5xbONQo+4kZGnFPFIGdv4t0Lh
PVGcrp3wamd++qFDWVk5gZ3uiyHdDFEMNT/FpZBUybQbev9WCD08RH5gnKZxPEw1nwXkGXsb2hzz
RvysJ0S+HYP4qyvk0R+NN7oM3c5vLBjiSc7VczmTdOPE0ooibsZRUtO3Fi5fb6LngN6C9tBoDL9F
pO9bL6HHo7N4omM6GTVo3hR7YGtCGtTavTcPMSGHJBA6GltInlKzXKthWvR6BR4jcPwdvzB6p4rK
gVzxctGTa38ZrWo3QDf7IB13LwH/VK2a8N2p8TQ0YgcE7RuJxPBCeM+9rOQ3Pclx5ybJq89YaOmb
YXyIauM+sFgfhav9HqzmM6vUcB4G6NL+ZD9ymkeUZKbJZQj0X8ridNKYOeOtzhVI9/XZ8Yznu0Kr
cKyNFAj6sMIe5zyNyjC3liy2RhlYbCZdeHZT9aJ1dnDxx8swS2yMQl45/7HLRSCqEzptFzabXdLn
ybYpdGhzc30MpqdHTpgiNNM1CbKBhr0ei+PUVuGxTcpjW3bWTeduX6tMqbXTKIziYXLqWjv+6yXj
DMBsXOsXprJiQtGd7wpx/quMEnuVMP7GXmtD6sRt3yCBWXdpnjyaIXO4ojg2ZTvC03uK0zi4hfML
3XYzLceT5B7dYeIK1q3nsU/EKn1yG4a/QIrCVSV6+1jEUHINL2vOcY1tN5fkqPbVjxnL+FCFF1vz
sFWV9a8gaypMNzRq8OUILFWrhOZsW1WrinHdU2bNU6NBHKoKAHVWTcMGrktziRv/s+SWdzp/KSyB
FBuYQ5tD5zUc77kmIiKpcQzUJCiRqTyL2loWR1ds+1p7BX8URvq77lYxw/TpHVnbNz7LrKe5Ixrd
3XR2jRSF+jJtad73QbOpA3LFFk3W4XsmSmqtmzwO5Egi8DJ+IZKZZwJHNvhZ+SvGX2lH9JwIfY9r
I0mcg0OBd190NzeK6v0cmGEFenVKAueuiZpjVRvIbUy7gd5zfTPRjm3TyH3wtMo9jb75Oj/QtK6H
l7aWyCadetu7uX+2VVpu+47qGGJ8oHvv0vHvk4stM2Eqt3aNAtaDkYRniwWPCJBtG2jOifQlNH0k
IrUhhJbASeloALpwzcFYxxk7e4bJB7IBQZ8+bnEZ1edhwpdXG9G3njEXrOGd8tge0Uw5R1cgxu31
4mbkyHKDFA6sxHYkkGPS04aU0xLOsio0QLJMJ08aakxa4Mm3bcaPLgeArIL311jkSxk4GCmjnwdv
CLeaV353hRPvDT5GOI/kH1kGiHIpmWI2ZPkytafGbrsNGAd7GdbC3jvxQWg7o78H4QM11bjiHaHq
8pR9NDV5ajkp4zT6NIPfdTk9GlV1C+jRFsb85smVQihKQBSfJHaWzM0/ZI1c20HU8bzSaRq0KdHD
KC7bfY5iWq2p0rybFSF4A2q6LVOaaGGIyUFHDtCMprnN5I8foG4ieiTHxLJ29LrG4akffQvVdq2w
AQT0T4rWPmFs8G7sm2kpmCOl6LibIDmFZkYD56mGrDaz4S9qsndKcXIAW72iaruV/oyyGmcYxWde
MZNoZqV8iPbYn0qk3R4PuWGWN6enQw2CoMetyO6XFWsvIPsvK54s0rMXuhE5O8t+Y7hMyZHZaybf
v6MAfRnijxWh7uRm9xRgA2+iizqXtdxc5ra5GiUVZ4k7jTWZuYAf0ke8qkwiugngUJkx8D2+15bA
LdRiLPyF8UAiNTPjweGAp9tfD/q61flV4gkqCH1hoFnhXFTVDsNQn2+qx/G2Lv1dVTDP8XrAJ9WI
yNkeAEQk7mfngOAZDP+tnvAd9RU3bVmqt9TA3egN+hLGy3ceCjSf0zFJQFF0qgWIhOJvju9gWoxJ
1RiyRyRIa7dsf+CNMXp34EqAopB10jPZxoc5Vt7v3Fe3ykiemLmgbko/yl6E6BkhQrQG5bbF4SsJ
1K4D3LCcmC9RsqwSeliA/MLfZs2Qn0QDYEErKnOaek79FRXUXPC24O+6WO1kQ6/Qujce51kvY8Ti
60ycQ3bxQnFyKViPqgYA3DChVHfIsy3nDukof+p0eLTzkcMnh+qxKhdQhzTEtvlrb7DEjSrOF34Q
fFIktgP/zCD46mua2ugBcuDBZPXC4bTsxhGBRfIymWO1Gap0Sxcx3tgp54wMCtSiNjtIfyUnmcZM
r42JhUChDfWY0OD84yUds4vlBqfcR1Tnd5ATI7fbpGH30gG/NQquPBP3ZAzIyabPJesPP5oGUipD
E1Vzceum+UtGaMg2VTe+SqrWpjGx17RA+kkVsDjM+HmDSxgkpEHbuGu1X0EbnQygr0CLezP9zTNz
wpwP0CyD6EL9cf5nDucf4mWejH6ezbFffxExLdoRtJtNCyfYzP/9N75vgP+pKAKSvztPkC/h1gDd
AO11hv/NU74cXSYziJVQ7c0ArFoPT31T3zIh36Bb/MxK5aUckED3lXVQ1N/I2Ldm8SSUeQZEXxyw
Bp/RQYRECn4R4vfOVvkQxx107DS/602zhoZCkYiUgZ3FLZyvzjjC5qwX//w+DfFfGa6uDrrV1KFi
m6bh/A30O7FmOqE7OFsqbZLZgbUvCh8f4mgj1kEOgFDvratquXXMFKNZVxCoXGOg13IbZkDHvV3Z
Z7+td0yKmHjOIGSXFUzQB+NAl93zjPGI8Jicw2SjxWiu5FR8oatIihzwCl2ryDk0Pg7bin6+EVcZ
S1B+FLk8JA0PTVU+JgWSj2GmkdQyvndEBoLQedOS/tpr2nwb0T5hEogXwnuZ+JYLBrXHMMQaMvYI
9uKg3Lmehs/D6Kstemm7vFJtHKx8a+rAFVthP3RTzA8PxEEj3o9z4bzCsGCggD2iQMTPqUXMPRr+
dhQ7qr0TTF0dUYzvcssyznfClz8PTmEDYgRbdBCj84pxAd7Qxq/afG9BvgVps6o0uU+VHBYqQr9Q
J80joVl7hJ6Kxie+FVBaUgSvtWwuUxT/BpzzOyuj70LHQRjx+Iq01vCSjnvdZ1BRaltYZPApJHei
GSXXxB03tYw+mmIew+KhKueZZ98NOwaa7oJpOv0P03xWBkCA5MlyV7Dj8NJ0ALtKDZPC0N37UH+F
j4eCklYI65r+PdRlsXZSSXVjWodA5ycK3nFkbP75bvwDs/7bU+eS2wWvnz6TYJr4n5+6NKstbkgL
9q7jLdKJuqKgyQknRKdLgsods5+ElJH+5HXlbTGpYgtjS3fQZeOILM/O0P5MKjVXlaKLPHtAPaV9
cATC15z8ro2qxlQmX/Feg0CRGDfccCcrtBtmlJurACRQivGVKTLfIccjq83IgyHhn+zyd6YL0py1
5IiJYtrpFRMK/NqzSYr018jnh7M5DLb3pob2yZutKAUI4SUjIrYJKJugWngbVX3QZ7iaV6ARV3k6
X9i9awPXtui3mrxTJ4U5NEoDYAqF6T9fYfu/edxd2yANweEVzPCM3v63dS3MOg+UYuVuq/ot6MJX
ozgkWkPKGsO2KKD1YxiyQ+SS7GEbgta12pUW+wz7jVGneLTe+5pDsOoy5I/xquk60HuB/+3aNHVa
jQlnHsFwKIoXZnq00YadCrtvP+QJTT7tGoao4Z9FZe2g1R2KunnNUu5c11CvjtnvesmFwRiMRQws
gK17qFuS05+9k6Ifwwg5I3RR9vy230mB2K2MPsKM6sgJq4y96Nc/X6w5dOLvNGZQOdJhYQQXil38
P18s3ww0acjU3Q5m/jGK6NtAVgio9uVjqOeSgqExbPDkY+y93441MMYGCQxsdu2RCLDS7e71n38h
9d9wml3XMvV5sTZ01/jbL1REPBz0fNytQgjG8Cb8dJLHJIYYZfWrsu8Pma69Tx0Azylw9pl3aIvq
kTgJyiwTER/6eU73PB6jEN9ATs0ooAtAonvemut44BFgwvURpsXBmqGclgnV1HPsNwG9Q9eg9oPu
/4l/RWFPOZZ0r6mTH/K4x2fHfrdqycvjlocJNaZPZu6Byikx9c8GusQ8w8DoVy5AxcWcswY2o3no
fVXdp9o79ykAT6kxIO8FoXw/mYM5C+Ls61QO/hmdoG7Mwm8/obRJ3ZUQyTbNktO80ImS+62zwnd/
4OynDBIOgpFNiU8G+txHX9iPQTG9/fPnYP2djq90Zls2ukMwtfAixd/CFtBlThDgWadyfstVSvww
VuduPdAea1R8KuIHq0zuYRh+Q4Ddj3r2FXlU9AkhDFYflcthxisz9MgWeIAXpsYpIIIAG85BOizH
YQseGuWC6B1k7o69qhtrnJMM1mLkJNKNz52knCby4jtNcH9qZX4faBGs4Kqu0b85Sxn613p+OGE2
cSEK56915H+jaZ7+OZqGWtDlofz/R9Ncf8I6+Pz3VJr/+JK/Umkc9S9L8vg6ppSSW0hy5/xHKo3x
L0u3dKEsNWd5u3Mk8v+NpTH/RUbyn3Rh4tTnr/p/sTSG+pcDBA0jlWvM26bt/k9iaUih/y9xE45N
XLuQunCEpcs/wTX/vj90snQA9E+bXGHeQAjpL/piaph6mM8aqVQIAuAb1WccQ4QrkiFtIfZVqbcd
wvrX5LjLXLOqhaV7GVInBBQok8gaD4ptVliHUTXtHm8otvT+nLzpXbOwQX6zxmjHogk5fARsv4wC
zgFD8VnGqrawznd+PrnUSj4dFM9H6cFgs9UsgmMduYy8aAZonTk+PtcpxxY1eI9CzgxQ1CShziaO
y3o1DtN767N90X/YlIMWn7JOgZUZNEgafvQ9zodmQl1jvkT7ZQAzKfBM4wS1W6jSCMWPKkVn2kf7
cQiMbd2H2q4X1i2djOQ6VYTmdeYjc/OV73jLSPX13jcQ47A8YV8HjrqmJXS13Bw/evkS0FBcAUKE
oQ9CzP1C48dY8nkE8r/J7YSrXYDISTCd+Rbnbj/iQkcSQG0sHPzpbNVtRJWRb9DoAgPIcTSozOQ8
iTR80VX6ixH3z8KlI1dWr43Mnuyq/7ET45yV6Ikt+9LVbbBzSqKFGKACc3Gg8dG/RFdCvMbbVMDY
GVF7tWb/HfnhVdetblMN0H4QUuhLP+mGC6aKK2L9YZ/pFWM3aC80fCAh1LS94eb9YuAUHcK4alZC
euJWxI6+cQNHnsIa+jxDtIeiK8rzrCsUQRSfAzdyNgxkGAVO8tXotDcjoSNd2TZY/TzHOqiqctVY
2cGjT4UPFbluGfcRZy/jA7d+9DQyuW9iEBro1vRbXqLh1C2rvvjDcA092qpV54+rJoa4GVqTv8EP
+9QpGdwn9OKlhwsvHa2QOsyam6bRhfMIDe3CEVc/mwDSDnl+qsra20HVy5a5SLGzNtpVuAH2k5J4
A/Rv8t6hmRo+C7LhmK6VxMk18C+nGaQ16PTVh+7LS9tu7bTWibkLFMVA3owyWyG6pIdeTRNG6wRG
qoZxoU7FsfDlm+mmx0r4W3Lqvlo6PAo1U1DZa+W4BsRg89q6ajkV/WNlCsakmkrWQj6O+DrpqsA1
9SZa6kpz66WEz0l7jT6yYagONkXD+YRkNSTu9o5M53w1yNil5WN/SFXnG7NrqKxHGATIIfBjau6H
VtsfOijb2T1Nu7AKdm0JNZxYo72Rehsv124+6gSRICfScLKjPVpZhfpy6J+hxPgoffEBHp5KBGYr
6gqp2kssuAOyiSF7FvyyRfieNepAbx8NkM7FaAvvjjPL0xCdR1H0TPJNn0Y/Tq3iW9GCtXTcdm1r
dXXlaBLB0VQ9hpoGgW3aHAyUA8c6x8Jf5Q8tRm6kP+y+ogTz6UTIlDocwt++9wgM7cVIENZy8Djh
o8s2pg7Pyabl52RytqfSYg7SMH+oqurH7Z68nDCFSbkeYa5OuPKxdqwaKdAg+daDxbycxrFZHY0G
zlHv5+Opt/ttlOdEJVoRNRts3l2oFz9+2Vo3rSXaMkLmu8KH4ZChmLunP/+FGKagQtb6mb50sL3B
pQg6woVPf3GyfMLEspmy6jHT/K2nCOTmfngd4ie4+dPvFLdBacWXMM/Lo7RNPJ19MC2lFNap9UYX
wEKXbWoHXFMp3S8vievL1KWfTMyaDd6/cIPinsVJFSPV4NStdVRvh0lO7zIfxbkNCeUiPxU9ENDr
UYngwhBWrns8uIeU31horf8xV0QRqhtMfY12MWGPbFsPlYEcs4ZVFXiVsKubyAd0BYiFtv4EnljT
muiie2/25OXkItKUMJV26sIOWFtibMvaTo7FqL8X8Duf6zmG++77pfHlAa9aMNkbbrlhF8e+QSFA
12PY6WPxxQaa7lqLpBAt7rw1G+0X/q/pWrPp4aPwij1pmDhfKt4NoBcaS6PtHl3NuJnF0NHhkU8k
ExjrToTlscGM3hY5gnap6VvWFjyi0VG3bbktFVHBsd5yl1mguIrczjc1sJSmcEiw0Lo90W/oLSr/
R7XoSc3RJHJNEivqO5a3pf5+jR3xXTMm3cGL3VmV/kPUEur8formpgqteh3bZGODmRPGEdZ/9ta1
XCiqSWsb2O1BC62jz6W0GT924i2ZyAIz+b+9SJSX9IBaLruk8TAPbuWGRIc5I6OXLzWu/KoW30OU
QoeexGONF+ms9cy1rTTaNW5WbhSL3kXvyl1Xi/CqYNMv/DRR6yJA6IyFtYDPF6eLumO5cfD7r7Gf
99wAvNQmIgqGb86uIEYFqZ39KdF1LippsXBM4bQHsmEsigYAZdSTvOknmEs0Xz71mrmseld7QT5D
3dFgHoWyvHGrsHvupkhseo4KCPL4YxDLYduoRtHl7uIV38w6VpN6bc04OfszdcUjYdULBTxm/TBh
YADuNvTH0GQqr6tgWk98CmB2zfc0phSYCG9Tk1gTGfoJS7PUv7oUyNLQ1rTiXfQbXadPWzeBiamD
YiopvVHbxF8FlKAVnCd2Sua0sRNDrIyje6x793ijT+FbJLkO5oBLeaYX+WAop2nVIh9AMTDzTutr
x3K4Kjt1mwduidA6xIUjqjcr0lZSoWxq/KhhoAExNejPXKeIjcjTkXcHL2HqH/s0fiaUx27AUHvX
ZOoslj36s7QrH6ocZxFYP1kfbU0nq3UKfgYXL/kQj0ep8c8lZ0cQ1rhJ36qkPjW29zzBHy89FE32
4PUH1++Hg2gBHXsCMmxlTtGp9CNvw0oM15tUBw1d2BIIkrVrA3cbSu0YVLFxM/Schvr8MJLRxf3r
D3szc5y7qcUOoh1LrGmY9NREBWvsxQhK8Vl5Xb4emxrdmVEFzOVHY+m2ZbjC3UECqRe3O5vygsF6
iZfCJaur0tS2riebiYyfXEqX0WQ7/UZPFu+7ygf2l+eCk69kGxfc9lM1oTtIuxe6e7j1qbis3nH2
jlucKie6TxZprvwo960Tj24z56TqlY1SkOSbvEpRHIcZTccIaonbT5DeWPBWA6q4LTeKdsQZhpmi
e0+cWmxyovC2mKe8xSSsHi46EMwQ9Hsf6Nr33PNRnPdwuznZZqys7xCtVZkESBjQ2ZzcUtzNNtIO
YWHm68IbGee5E1PY1B3XZjBkuCrkTfB3fIrpHp8gBXiU6XcFSugUBMpYakEL6DGdnnebgPLqy2yb
91pS5Cs7xXddvHeFPX5+TCblmWkU77XHfMPkgPqkCZhP3cB3Dvw7gTo+c1w/etVdFFoYBJB1Vh3n
4Qw92DBjQ5PskxRfLEhgR8jmrdZOOQaU897wHrhQoBq9ANBgX4ZibM+NXpPJFBOpMeCVOjHmeSDl
+IsV8kWzRXwNYKkt6zZCA6SrO/cq7u0wKX6ExgDPK/IvX6aKYQSsf3Tfp6giS35MRbpMs0j7rML2
7KI2f0Zb1O7y2g22rLgkwWUdJif30Wya/qX23elienRm0dvYrxZyiW3dyBb6t47/IG2eHRVkG9/C
M1g5GNayoK625FPUO0oEbxnrjXgKmsk8FbJiGhYG4on3fklrXx0zgPJ6lYnnCS33bf6T0UlscKzi
t3IcdwGujsTpT1UbfeAb1e9R6hlrSysMRq+I7bjLafrIDhHjn392gagf7bx/0lTUr2or91YOWcvX
yc2c65hp4TFuUszN6YtLMN1+QD58ta08WqGnRLPgtCUoeZcM4Dr/YpyJWWZ+sQ1Chgrv2kYNh6qh
2nTllN+a+UVSht98Z0lUYY5fqUoOkzGIBzcX2dlvTuWQXjHvQD+qxk2XRMbd7XO2oqQnF94zig3U
SrJMXSfbB47R7NI/xEVOepvWnDw6gkvif3heUDiCDwZC4cfRklMoW55FYh59nuZJ0UraIO50kWLU
+VViHKTvMcecN90PM5c+Kfxf+ZypkqPKhMskz6pwjBtYVnSw+kvlyfGbOYeRZBe7rNpf+O8OediT
Ztzkr7IBK+zV8kP1gNvN+bMKuv7L7s34wo7mGuXdRqG9D3EoaWzeHiOJrs2h9sZJs60lk8iE/A17
cHEHSZyu2PzQd3MsckjreSbU7LmySrSNiRbNUvjk0+w+icwUh7jDfh0GnXVwi+DaNlIxnliGkb/X
mN+vlIrUFr0ADL3M/ErbHD4IsiREkrg9B9E+tPmkDvga70OcleuWo4MVOMtmdAWqcR9ki0c0vIx7
QMoyNg5EuU3uvi8GDG1SqlUTPLCpYJBpU1D0JdIfM1SnsM8hgUyO2qUjY+xMmTtk+8m1EWWIm58T
uCxeBhqK77MqQeMjeKiCad7mmdXrY6d/ZGb/ivlHPUgSZU+y4PJqQFY/WnROaeilj37guUdEQCFk
dP5/JlGkFZb5z3xUAiScL23ffBNjylIOyFC6tzYOOZsyl9BE5pxx86K1iaKdgRZXqByCwDxbnwwL
RW/94imSzMDOLFPT4vfHGw+dK19YfiufQsPf+gW7CD4HuYMdHFFSNMG2Ki0ul6ozBOQCJE/rQG1w
S1y/+LzUXHCml66gyLUUkssgice3MAEOlUV1eZEqEA8FNIHxHKZtcalh0V0ICyg2wrMUh6RuluAU
Cf7GFvR0rCrQB9PwVIShdc/pgULCBBtuvNZ5Yx6dkKxH5XLgYBe+JzBel2TW9PdWg+TW6YqVjeS9
I8GvKZEWYG07N+CZmAaihUiQWIuom8COmXNsFR1/ECbBs5mOL/SW40dv1BE9AfeS4dRCkiTd3KCR
QA+FqWsORnlT2W25TwkLG1sGKcDzKc9iIhWKKuIcRqAcgY0QFBqtLdEDOtq5CkbtLCRHBQcp+Er4
GgNDL6mvtLvodOL+3BQloLO2i4oN4Q+YRql+Q+G7j60evPGMV0GM4SnTH4yaoUsImzG1OXuy8gaY
ONDCRGliQukb3jtff1ezXqaOnKfWMtxT0djP7BBoairzXDvc/rWEnkiDKj6nSHAqEgQOUeQfvVmd
44nulv4R7MSzdseaVTxVNViHqMEqrsNve0TbTYodih+7vWQIcn8DpCE4CluWkRCD3I7FgreMYiia
tUOABmAR2b9iO9tFpXI3ht0yG0qeTHRHFfqjsQfmRcr5+xV+5CfdpK0xy5ViPsu47GEuqQGzPofZ
SLjv5JEbSyQiAICzGFNEBQWluSboofpZGJXPEinNggyncQg9TIF+Kj0SOyIW5iJNt+hJaf3OYqu6
vXugUbd6ZH3IWY5VhxdvHOKDa+c/lTHhv5Q+QCwkXNLq6rXWZPYxMrpwBTypxFHZpk+jFX8Y9mSi
pSU3SWd9PvVbHJruNU664OZpyKXiJj90+VjgsLn2s75sjBD6aRN7gp7GGat7eQNHzc+flWnk1r6M
dDfW8axaQweQnNT80s+atj9/dJG5hQ60mDgX7cYbpHUrVbIvaC8dGWPs23l8GpYmirk+qFYWya1w
SBiptbOyjpAQNHaRvrGjPrpgNbHXuGGCzZRmKLBKl9iS+F41bvNotoEPGMmbM2qgvpqgEy2B8t1x
XyqrKj8RT2CVKLEaTSnBNw7GiiKq32yohae6dk9ZassnMH4+jcznDsVEm1qoHyoRHkawBVNgJiej
ap9pE0ybxO/9NSszT1neYXnGP7wpYz/YpwnS+2hI+tcUxfsy1IR3z6CVbHDiMt3NUxz5rcOuWlny
OipUmUUZHFyvtyiXHeueSuzA+mBiMeCvQpXkV0/n+3S7MEmwDYoEOWqZHVSuV8fGEclSH8g8s9vp
HGiReGSAAdbwjHXI/rK78MNojAoXUzxsMFFtaeC5b3ltD+tWYlSAIMIpvgiwRLnc3iQzyqKn0aXN
zVgdAb0Zf/vdm5V4T/POuVJVelAliDyQtW92EBxIe4SF7/6UJrQ8iDfR2QO7tMiDdyPv82XbNEzQ
3DUWcCwtPjAuHWxzooKfGqEqAyycnzW5gmfT6Tc1M0ZuIGdpAT4y57BAIgF6bmgCOV8EMQ8r+Jbt
MjfokMWNTFY5kuuFrOvPPOxOuKwKQALglYx58OvEqN6FILyowXILxHxp+OZvaUQPMW3trWxwPQKU
EZ/KfQxC3DJVTAqykRkbzuTT3Ut9tS6zHCqC8TE0M2Sp1s8q8D/yzM4uiLDggM6TnMIr1aaITX/V
mWN2yFTzCVqnf64L19vmjurBT2QbMcoz1OXiF1SanUYT4fcwAkAfCGSJLYE+wB95APvytQpsuZbe
Gad+sgp1gFNDeAg5xywTPUUjbWbjdSqd4djrzSeigGruiIh30au9FQ7kG2m3QZTJyXHebKPp8VZA
hgVy7D/DP9bhVpQD5IuRqMGINEsSMdKvegiwVRNEUGaIBsLJ3EU8mdB2woNloW6wTO3uK6g1+Jc+
6tDhISoQrjekDmYIKVd8y7lGmRCbJt+onoHo+enGneLfqGeVyWaFuDOq0pTaD2fLWJENgrGpXXim
2A0NCkrg9FVnftQ95KLcYGNvFGsPui5cvAdlK3+Nz36TV7l7CAVCmoGT9q6TsbXTEc8tZnnlhX4M
WqfcM46jD4Cp404cGu3NNntESdzrW8+Q72Wme3ReO+3WldHRKMbp0KHvXdpjrV3BU+PIrFuWZG82
p2TzfILyZ2WTpLDqfVIfm6Dol1GoLNbgsn+QvuFRCaG3qCrBZRv8dhUTWrCJBytlQhAtesE5R8/j
6IZR95O4zFfcfwRCG0ptDUbgz67RPrcj4RkkvS4Dzfum79+f6Ha4z01kPDbC32T9OO15ztNr2GNp
dxu0YBjkC3QIh6G+naallcvoFSPFcO3d4DPpmuemxd1DgmK0KSojO8XhBB1Ro7Kps/yp6dyNbKv4
rHFYXuVN895ETrpJChegmpGSb21H7xFdgYepMae1tICclg3jBkEVsh+VKR4drRn2uMqo7CLHXNGi
Sbe6YR1rAhtvVg1hoSiNVWl0xj7H9bnIU2I9ZIQExYrzA0ytfqVhuJ5vavfEtHeWBqZIJeVzBoCd
+Ic22oQ6cU+ea6YHfT5bMZwhY5hj00HUYu22WXdTW8LB5zAYRiLKx7pMZBwoYzT9cbkek55yTpIS
QIRZZKccxZnpHoziEfmMd3BSn+AC3Txm3L3oN/Tznxcx7jQrqu+uO2mHWCEHzrx97+GBM4NzQhm5
zRr3cazZIiObt/LXi2/ypv4Pe2eyY6myZulXSeWcK8AAg0FOdt/79t4jJsg9Ihww+sbonr4+IrOk
m1kqXdW8JqGre04c384G7G/W+laN1xc13rguU9u+6oG4M/GLnie+GcgM9y4JFAvLvgJAIkB18mIb
6RZck/NZcXBfKALf+a1Memo+2mgMp6qZXlil0aH4EuH6RGuGLSwmT+0qUwQ109hiaVhKOIk7eNtx
Px+TrPWY7QPPInRDrDOrqcl4wxdpwy1bVdKiKWiYurJY5/lCJficAwCCEin5p/h1t54UyOUjvZ9R
cD6Q/0N+Yrbt0/hd4/e8o31awAB8a6VrnRrVXeOhN18M5ahHVyOgBPC+RiCPR2ApAADX4KcM7E9g
aumxzvk0YxlCOJnnYjPNWDYi+q2r0fd7Csu9n0ARqjH8FUF0cpPkmicJOKcUBLsqGip3geybxwlD
DHuwtYUPoJxw19E7ZjOLPSIqrK2mJ9ug54uxU2KXI9ZIHyMoGfesYZBl1vLTlrEH4yX3LilDpG04
FmTJK7ZQpTlk701IHQdt37lblfFT24Xajb7kjqqlfA6HknbT9e9xFF5j/GdUHFH3YEaNXJewXrYS
ec0FehWBT6QBqy7HzKKikp+kz+mssdQODaiVOFpFiRqvVTnBoaJ3YtTKdolTGysQsp18QpTbKsKk
svjZx70wZI46msKw1roGjUUnMsGWhybKsYIjC7ir4Xtq7ZsmVpwg2qUMTdADjYiq6/EwWwZ8zajX
L+g74Mvnynvrlvm/WRmIFgEUmRSupEXZ3jaEG7jC/6pOJqJwAr269Kj1pFe1mZ6TVEAGnox35iEQ
+b38h5Xk44uyc3C9Kdog20zbHc87tEIHlVk0sQaZ7e6iZU5BQQy5t7ajutrYnX0sNS8U+BaQYCY8
gPB1luEL8t1o0Le8aTk3AhBFZQSHwqbvaFWWXOTQ74OINTXutpurxvnkx3vHjruLP+srj2e8SyMo
NqM3qo+OUMvMlAcjzP3DEDsfYzbCPbRwThTGT4CjiGfZFndUZdFovtV18LOIrHVfihcchYRnkvS5
8+rWunb72Yr0W+WpL8cT5z5Kigf8PcaO+f/Vir1hbVhOceh0w4KN8IOdUJQ7UE9RJNdE2uUY+7CW
9pckZWeYBuqhsv3yQQbeS52E+lbSapYhk6rY5HQNGrx6FdwX+Ijjl2dZ1ZOz/OHBdtg0jn0CRW+R
PjZ6Z9F+ozdbNoPlcK+x9K8pIR/Cou+X4QPiYSfK9r2jopORkrs7lw8N1wDgICkb6F5sKHHnKYUb
5yO43CUuopWAMKg7TiSDwalHXECPHJykwPrB7xANMsXKdwYMufXo5sQfhyAzgUs0LwqO1772fX2J
y02Or3CXzr1Hs4qhmPcGg0daoYOL+JL+O3lMDKWe6pboOtVOZIOTQpA5ufhR1mBrdYhi3tM/fY85
aRggQLXLfQNhgRfSOsIStxdieGY59WJiCyPF58WPvIuPxTYFqN44GIJVnT+VoD/mbgBL39v8N1n2
DrX6QOyJGpsKEnNXtw3D/NrGBVOhuuaFo69MIYpdGVuvdsKqGaJmb8/+zcJcyzQc0MZCAzbN6Wh1
tNxYpjd9n0FPH3sSltqe1hfZHnpxFe9DkPeX+xwlyV1m8Uc+tAzdmYlJCw6hRlIIERJRZFxTEyEU
2jcx1rK4EL9So7dP9UL79FkgpPlIRox+y5esXJJx0S8SDKWIv7bjiNqp2nUsDcIcD4GRF8ReyPB3
FZiYmcpPHWCJynnJOFlGnOHQkfyAKHKd+0QgVy0li99sxjFP30QkruTR7oesIO1qAlvn34MEqoIh
ieASPSsn7JKiEm8BAuGVZ2sCNDJKiFhNP7KpBXWVOfzf4Q8QgOzEWvmaGMGw7kpxiSIBNyEsznnF
/tqKP2x0m6jXeu5Jxi+8XJopIWDbnQhjYbK+qUT1x4R+zdAEA6A2rJudDU8hhro4rvXGq9oX/vFr
CUj9ZNQsa9LUH99igo8J+MINKNKyXuf451aFkN6WnqF+tDTGBx/jQFmOvyfOvmsQ9y3cE4LQyE2F
+9GYH22ZfamF3BMSS7kZArvYymX+g4C83Xs9trmxBV6QBDzFdWPqB26O9oJs5upEZf8yJ+aNse5p
HgXU1D589tiGbCE6B2Rw1/pQo3OGuIXA3+oICAJkkW1oAvHgKCt/RKZ28O3gB8zE+D5Jfzg5dvuz
87rXBh4u2g3jORILoQA5wg6LT7YKsMmeeiGKp9HznqohDG/VHMdbXsrPGUTUdaqgkVSdSVsizTvN
GYeSxpkgkNytLGfaNnHn3yfRVMeJ+SLYVyCFTaT4m2n5whzT3BbVn2SGejCuER0P3LywhkFvfrCs
+pG046HFvFD6n0HIPGh039IIfEc+74qpfGoz/ZiYbHul81Uz4xhDjyNKjatY9PbWxc2szCE6dT4z
ytjrWQZzvYV3Gas8eugNvzgpIe4+C+NbYjbjJidCBDsTsai+Ls9NMeu9H5to0Kf5bDXkz3o6XfyL
9YVgTovxYpfutcuyqlW8hKDVy1VByB/vQ9ICvSywt62Ygl1O9gZRWS664aoBHhx9hJQ3TGT69Jy6
xB1ZVvNhQnd3PN0BqA+a8WBtGTcyOE70KY7iheI+b1JwFWvLC4wHQ/XPTYXGx5rYyFtMAtfA1rK9
7NPPrOFch7hzTyrfvbKOApZqceSGUfQkuuza+MAWrJwMo74b9p1GzyEbZjGQIq4MlTwbUA11UmXm
X7MdiR3W43vLvKRXAcTjtmIY1OmzT5NnJTOCjPJJom/ELWJfmQtikNO9cehj6m/V8bcL848/mQHc
UPtu6aA++33b7YocZa9t4l4cBn1gt0o6PCGbF9uS6owiOdyVWGDiApQiMGWx90aTt2FTeuzn4H1M
8Z9ksoqXWJhfqH30tirZuKZ1G+86j9PWdrP2jbRpMJG96x3qGivS2GfBxVXF1naLjHa08LdOb/dH
x8Hh2tYgLSVFGY1OeIiWMhdzUbTTWFQNZoQvc/HhgAQg8c65uR4EJ7H8UQcuMwcQ616k+n0uQMOF
AUPDaK7kvjO98TA25nDXYK7bxBEnsFYn8rC7XcDUC2eXdbYnI/pTZfMTP4QxwICIQjtl9kStfkvU
DaVtO6vox7gM3TMlxdsAz7yFTLryx3r8jaUB6jD+TzW6x7bwWbbX4qqgwl2Z+JdboroALPCY3VB0
PWLOSpDP1gEJ3OM5q7PmpJhwY5ZQOz/gKGJ3j7NCj/wW3cG09JtCibGqQ/3k5vPFmNhum57/Cmy4
I40QelCQctv6PM4dRji2uOTmNfDGu0Z/wUBmE0+3Ie2a52g0nwYreyO4kWCX7hsRI0Y+5XE6/Z4T
6mgkvhu9QOYTRx+zoiMNsxyRI/sYMzxe+OXEe0HN9p84jf/k49KZjepUyfioeyqGzpriFcg2DqEm
em8CaR/pXzB6LiIuDU2/swhLKBRs16roBriTIoU2r6/oOKqzk2HBsBTjJCTvMJ4oEzfFLMTN1ydv
fmfIDLOnxdFSuumv6mpBOaj7/rcE+2U25lNXql98xycnRJrWGy2Bm9GdQ0GtkgHaOaka9U54uDoi
idKn7Unxti+GOWxNk04tc1BBzEu2dBz/puhmAl6gCPFiOMMxY8vKxmzXBT8AD7+G6AVn6f0a4+lC
3h+ZyA5yYSMhcbesmFwpKfNbKWv81FbDS20jR/1ctC6daBY9GWY+HCM2k9zHrJGlIs40rOaDIaez
GHNge4syRrfpmTPWuA2B+8v2G2MfDCfDl/qhwUc7AUDtg+EJQYt7Dey9p8LyQB4sg0+AgxfCbh7M
pJWniiHAIUg1OQv9auxkvB9svgaG9tCXjpOCwoOMaoyQNVe+hwk0Steo87rVaHn7uPAQNiQDVrtU
PLBTPYXIuEkrhv3BeHwVmMMORfU5aIxPH3Czt6Qvp55/GdQFxZmB2CpszuR/q4OtWioZlIMv2ZIF
U3wkYfAsWnN8UCCjz7hMKO8Hjd1uzn7Kcsk/DTTJUxUxnFb+McHc3M6LUHxs2W5qGZwal1FDjPZ+
BYAx3pOnLrYG8Ro5dJqn0PZ+jNpVF4dvnw64P1Mhn0pvOCRkbXOb1y8yrvmqXUx/bJYGn4ZqGZi1
hyCgOhvZpBnwaTcO39JM3CEn2Db2+fmGg8i+98nQ8ukpXD+48LFvUVF+ByjfAOGTBWjGjP8penbV
lJCauPcFUa4EW28T8qzMTJJsAAzGLt6yRSvWlSyMY7/fj+GCS0PrSikky1MDmuHQlUtuK5xt2Ct9
/IgQl0AOUECmtPsz0VCozJLEI23eBbo/lvnGdSD5aN2PBNMSEjjFPJCxq74qkaW0sb29r6MMOm4U
Ok9z/Tm7KM0skKcTksyvVL9MKATIqS9e0H1wQ4efFsb4NbXIxuj98idYQwO1FWAmcSLi6R7QOj9N
2NA3nVE0r4zvwWq3Lxis9Zddu5fRVnjjTHybaU2KYNIZw30QzCdcM7taHsSn0oSDYOZH7YiPiWSL
I6ec2oY93rkQeMaOvCrCgkugh/Q36SZOkw8jt3lV6ZFt14xRxQFIbXNU+Mq+m8M3Ub0bq+n2MoU1
4QMLXyFi+CxcBn+999Oqgxn/CXRBAwgzk9V0T/bVDqMbrE4C5FaO1SMBBrOLkZPZdqKI8TXQyNUg
gon5eC1nodi5Mu3RabmLhQ1DJogzbJs+iBmEd9qON2BktoUgkChI7QdzY8YYJNqkKi8tQ2ruXmaf
efnCNO6575ExgWDxdqwvSXiXWDvGPvxNsKGAKbmnVvg2Boo9kxGy7yDL6zku1+FZT+a5a3qHQT7c
Pjx1n3GP7LoWsLDgy5WrLG/GdU9UCNFZjD58vlYibqHhhPsm25sM8A5WjEKCrS2R6AT5df2fsmpe
wHMmFK5YT6mcAtrWMzcLRA//gAAWhJLd7PymeQus7hKNQQ3SiqxgGkriPskHLccKlXYtwClfTQKP
NnxzKRwL6z3nxVBO4Y/uG5TTj6aEcg/6iJFz6T2ChNb0L/BljZ92gli1Nqel164xYdIg1aH/d4H7
OgV0qf6v3DEJN8xwuOIPAmyY3Pqb0XEhI9bZWdlCzAIRzUmt3gZosKrRB9HVKY0cPmrGk4ROJ/po
dP2rmWhnl4/6M0oC4taZzHVl+wPloCAwniQQgf2z7tf/ZDG4/6dB7t8Knd/LpOja//h36//0BXmB
CFzpBaYZSM9bVP3/pNpn0FvnfE8ze9i23U52bG+yUfo7otXGgCULhF4IpU3AZtLEjZbCrhV9+Q5q
8OR1Sv8Lk5kl+XH/3cYnTSx8yI99T9qWWD7uP30cO7FKUJTpuC8dpmJkOT4MQ9ls67nvCMOku3bq
9A+LLw4LK/npdMa1qn3yDVrvjywMrKFFxVc3vnpNyC1pW5t/cbkWm9T//HxYG/Bn4bbAUPU/PK+V
6zJGz9t5P2KYWacSGVDlhMXBlw444QbwY8y0b+URONixfYDx335M8stW1WKVJEU4jt1tMTQDkgHu
yL+f7v9ba/6FtQZZms+N9H+31lw/f8fT57/dm8/ff9r4ny02//VX/8tiY/8DD4vjScvEvgtWAAvk
f1pspPMP0xJYtxzft7HNYPf73w4b7x/cqdwKkgPWsv7esW2pu/g//t22/mFKDxgHOhjSfHDN/784
bFzXwcfz328+y/RwDdq260n8PouZ558fjsQy4Mync7vzYHGfJurabbZQBFjIxE8kkT2UARDaND7j
N7lbjjs8ev4UnXik49mzjiJkho0LG2q6PZ0CdOmtUYibBI1PJoRD2zA6Gwoa4qOnorokmM13EXUa
Kn5tnoeGtGsAsITT9kNFjaqBg8L+2vDeYZHDDnc7zABpJEW2JxN5H9IlOLbUXzzqxpPCrGMnb1n2
MY806szUwxWp7O0+neHKtGHuXvxBZ5cY7sfaxmCsg/EIRz5BVN366xkQ50HULanRjH1WUQtbIy9c
5kpxK9ZWxVOVhL79DMJaEtfV7ACZpD/dXya5TCsfBMD7NQG4/CMw8nONgRdq8+wcHAuaqbTfwvjQ
Aqg9QPT/Zc+fqUEqn0AKuvbTQxsyjcpgcq0IovEEIvI2+6RcR4Yapt9zWxJg7m8IfnJIXJzeZDVe
a+ajG2Os9UV71r0iOgcM0yaa7DdDheuMZt6ESTdFhb32lIjuZXcpcyoswuFRIg/midwPuZrDU9S6
EyA4CNliJjscvMVaWAq3TpTvi/rqto31NKZUA2kPnxguhHf0vfKtrUnEdRZz6zIosCwdbZwxTo9/
BVsabcKpKcIbNBPEOBKOaxNR5E6JvseJjnZsne9egz0G8cY3wFsikRH8wyafyg2BcTteyuUuTZoP
duQfkQ8fBLNFghKQ6Nkf8VARWZ0NatMiud1Yo3KuUhLW2TaViX//UFVj88VleUAf7LxaXfTbn2iw
gWhTkzNjMaKKOOMOhYzInORGwPnCc4l8/IvchLac3wsMlmSHMJGzvOIqs7E64fl4F5bnP3t1+Ehk
1qMsB3k2GOMdRw/rgk7C4qHPEjS+Cq+OLCKEzkLu4PvSzBfPg81qzKmK+qBBwCsslnidAh/uPeQm
E/FPiATyPJGGUnl44eOgnra1w+I3Ud1EmLl+Lgu4UFSTP2rHj++RwqMZ2gEzJi+j1CYVYrCEfyum
6N3cBCYgmsmjTbNMjFNISQH5995hnOL5dQJai74A3E3bVjd/lk/QIwXcjyJaw5IhG66d7EMDEG3Z
f5DAwFL8oXL7O26r9dyOFU434gbc5tSYhg1LfdYHTxm72gvya1dY8qgG9xq6U/Ks/QbntYslgmNs
YStZ17gSZBCk1gND80NTjJ+u6YUHdwTskZSQKsjSsFamw9DTbkDvCChWdjgfGrC4cOEQ5IwRH7Eo
vIMgjGFtLcaBwRklRg1fbprG0VS+EbnLJRVTmUA88HjObwJR4EK0ksoqdqTmhjc/c09mUNW7ZAlB
KhtEhNCbiuNomv0Ny6N5GmR5buc+Oaie8XLvQNsdWa5xidtj3+X6YOT9LrFG6+615EUDJjI2XeaR
5B516W0SVnkg+GXtIfFmQVNcWZb9AtAVHeNwmSG3zbs9UIfL4YGboQAaYmbYknk5n9L6K1u2dJW6
4HsXG5mE9kE3kM69JWoXqOe0pwnf5jYO+WPjFd4F1M7EYxHc3SyqQRq5De4XTIQepGku6YUBT7OO
FXSq0s/ABDH7nya4r/7y2tHeAUE3Q4+mUSsv7S/kVD+GjJ1KZ9EvZ962tOxHlOlb0XElhvKGdqgD
lhxfLWnzbyTelxVHxxmK5iZMAGmzZxuY1PA2VUNiP5UeyshS2JeUUelaDagFWM7HVxnAoWrlT0Fm
632QTEYhlz5bQifHTsXiIMXw5HdDezXxKm7iKp82Uk/yxh50VVWT+wB+kteWtXFStPqmWdvnv//r
7x9tFWGSY/b+PUU5aoYUPSD6wIe2APnWCP/awGlfu7Y1vIX1UwL3D09KVa5F1oG86NXVJujpWTJy
DgKE8Jn7TixxSphOkmxjxwA7GwtkWcupZc1kDjAKTrejP0QXJ3Jgg/TzeqwU6gv7UQREuKokNne5
uey5CYLc5SLsThHt0T4rpou15HFmEDQ2tLIQRYSNyEZPNwHxyG5K5tWts2PMzk9JkP8rkGWkOS1L
ZMxQgGJJQKzZetEEZg270oR3M0ECp5JyhHPAR5wCnnC0Zlq1KH+ufONiRf5x6qKjLJxzN0F3Qf16
6oFVeE8tee5z/8IjZABGzeBQgowXVYmtAaj8xgyyc2LZxmaeUs29JHmLRG94UYjhCOMN+QbDDqM7
O5L2wyjJRsEXwDbRfTem9JLCfOxphilou4ey0XthY+yo3ZQtZFuulUING06/WLw4Zupd2nB479L0
1Yw+22mXQ6qdUQwRq5esw9y66cz7JeCwmo3sN4ZO7xOO+FVveAUEJ4OMnvG7j7Hb5h0bu7D6cDXT
jFK0AOYKGF9dhcYqUlTNIkY86TkPRq9/ptx7q8FyKoof7G2UcmyPlzx5t/5oFRiKVm50kS9xS/Ol
QncSGRWDB/PcD6zimdetigQeT1sAcrMr98RLD3duxyQpJPNhj5X2q+ymaRcSHsqNxX618BlFysJ9
Gw3zZZoYKaYjwAFLLNRC7FiBL++GOzIMJJuMVDc4pIAy6cMV87HWzJ9myI7MaKubaVXRHgTzoiLE
40uH8pIsO6SgQKAE4+JLunGwSxz7bDTWa9Q7+zHt6MQIA9ya+e/RCV+sgq8MEyQDA1LpfFHeRIXv
ckkY3PaSmUzRiWRtRsz0WdrvgUyAZyLmln4YIppLMhqZEsxXUcF2bNpWkdohjDBvmEZYAeOhmrC0
iOCpN+Mzu+EXpp4/k4HddG4v7/7w2bFHQhyiaN75Ongc4/rZiV/CRdDBcomVGHOH3tJ38juO+C4k
VtR5HThTtNXOoofoxbyvsvY9zhKyURYw0BCsptp+Cr0h2Yp4xBMyVDtJXDQ8vg6RcY8lU901sw/0
sg2LL8EUeIpYJNrIzKaMpBci4w2fUC0zMq8EY+FWlfNLn0Naj9kApShCoQcZGVOBSsLMnlCqDLIm
piNZt253Mar80EugJb0rFxMlIq/COlcGUnAPqA8eKrGal+SPnlcWS6814/wf7giRAoA8E/4+arYV
SSo2uE7EX+D5w3bnF2/DlzTI3wqgEWEZTM91Nn8JYX8Ac18NcQ02zv6NsXv5kP4Kjd+bWi4IEqnx
1FqfOUPPPWqudUGo9CoMrQ/hhBFEmPDZjbvfGCGw8ObFW9I5L+wU+Py/SdoG7cd6z0oDb2dY+mzh
6VuHqWVvo+l7wsCyrgDTbZICc0Sl4XOGOj31gTeuPQvhsHLiXRDVPjLzjQEJOs66dzcd1X4e1VNk
TYfGH7fFOGDTCVjoGUl5z5v8Ih2gT9mA+s5QyDXHlmAKLcSbcrMHx6cRVk33MKbevDYdoE7FsEQo
xwfPid+pkB5nwkOCCmWzf9YjDluJxnUTEJgV5z1UUelSvNEkJGxvivlDskFd27mHLjv8IRs4A4pU
861hFTePu7LyQTCZJippcAK+ixwMeeyvJmb6Flb2T5ZKR9esQhwzOcxMCg4Wz6CcuojpOj7wJoap
aPSLfCB34Wobkb83g4/EtcOrGMYDQDWm1S2Z5BBKgn52KWFyCRgx/TO2wt5nJXSc0L9mGAMxGRXb
DlLjhiFSCzfOYpXMIctDN71Pgis1DeQFw3tHRup+pyYhNDBc2EmH3pPKGT66EtdxjGe0d0h97oCM
VjP1v89kNviooMKRPpsXR134wwHhunMtUrH30fpjawysXYdFiAvZHfPMo4QDp7DPjIdYsWRIqRMt
UiA3siyHVazq69D2w6PdRe9wYpjb8dOxPPxqKZz2ZU0N1+n+ETtBz0fUSHLzdFub4svLzOd+xLfl
FFazCbC8LN4LA3/dRhUFvwWqwwEIemsFH8hbuLMmAowx6T6nPUSSrGVp0wzQCFGHr/3a3zHiQ7IY
5+jyQjJj+9kHyl5/BYlmgDcAeDByOOOEYzSOhKRne80Gk0QmPzs2umtcpxTbrb8jiwd8tJnt2zF7
tTC/QKKcSJ8sYAWsK6q1XeSRe6SDsF/PvJmg55M+wv6mmM0rZOKB4JAXUVfhLvYJn/Xl76IV8nUc
wfYrwjDWdTmdY4KA8asYAdnm6BSvrjkSZ98Nr87ImRMJUo0HnDJMjN6XHeEJMOzMEqD6JR2PNL7c
fWfRwSCdAKIq5G0S9TFmGb4UjCb2tUAz7YXWdzxrc2/wWjYnuuaqg1dGwJdHdpiOtqMrIeSxVA7a
6Fc1K1JlepfgR0J9oCm78ZNmMoXj77xY2jdzmUIYGwCzzpxumtHkIRlsHtbY0qskI2dsSgAvK5Cc
PpP7leKh3gQMnHck73lbzIQT6g31PpV9xQJ1PA4TyudaEfBcNS5+fqZ2PNFQM7kmHSiptRrx8Sh2
TtafhEATU8xnAy7tvi2c9onVMsEq4oFV3GGKkILnEETWobxyZPvHHqBm7MVqy2GD37j/k1cKfufC
LxWlAoXscywNImYQnWmSytxMg2onbYQ4+d8FXhEsStY5NGoe7Lg5zExOGgsrSVPiN/bTQV9yx4AH
hArCiaEVts3QrB2PXh29I9u/L+X1OLnxeuHG8jZzjbG0C1mZjChGDCiM8YwfeBjUsK9tuP+YbAde
JX8fs+Xe70HHj4GiBG7Geufl7bHWnlzblguCuVLlnoXlkmQ9fDe6HJihIBWbtdjh2/mOgr8acv+T
gkBs6hE97JhFDBrTtMG8eLUDc+XUr9wCCVYBaexnFkx6viN3fCNA6x2s//yscNxuW/jECCe/PVez
MwqQh9RgwbfgVdAuRvjhqozdKBUzI/o6dU5kQd7aqnLuRXcalczuWc0KyJLeVxqUrKdVeW2rnP3t
aO1aS746iTFfGz08OV6dozbnN2LZ01cXF3oj6pr6YqGB8Q2JND+aUCSG2C9N266OWUI4LI7RtwlP
y/vCE6W3fdUlmL7oRjJ6fplS+QZXxAf/oPibmb01+2o6k+/3XRRYoKYW/m/vZG+936T3MMNVXrJN
hXAH+kOa31DMCAsyUfaJHrd23qePXuYaV1wZo9/sExx029bHg2sGlKnzJWM3caorC2nzfGKxRFbS
0Id4LOtnCCq7SUVkKhvsg4qZ7qDR2dYQSwhzLsZNtfDnnYXyVxVGts+WJr7teGptWU6vI4DoLBWb
rg/n37mO7kR0GA8y9L/JL5sR8VJnKmy67MSwiBfgwljAZNWa2o9cA2XqNzRSkPFFH2ww7vxWslHP
c2VerW75ZfRo7wGlt+gx9GvNMu8mPbKrEjN4wjxAL98N1sckqgMThV2Yc3yxjdZrS8Xu1QRItxrN
AkCa86sclkhZo0ZrqcXRcOg4EizV66ScSAyMnHDdjvyKZb3ovUBuelhSN7zE6aTBBQKf6Q5ggKJz
YdQ3wqg7hF91+lj07luGDht3ZuDuuVI3TaTJo0Z1sqqVvIzu5J8ZY+4iFOxM80s+31xtHS3UNUnM
i5ya6Gpl4nESxs1JZnJoMr3NgmKbibeWlf6ZLgv3NnkPW1U5xqVOCJgRyXRrh03kiOgRmuumFSW3
FBAtMdf51nHkSznbBgHZRu6czQB/D6bzS8GOuJWOjTDasEmjTgVXvaRoJHIlsutkN/n++JCyIE20
S5SaRdwxmEtxQGFF9e9n1aGoAPB4bIpWYxWwSLVNtWsEIgUArIMksSS11E9iO96pkV59G7EWbVy1
8jLOONOqMQcmXrP9+x8NNZQPWGQwaQmlNgOzOBGlgc0cMcMGy+K8zwOKPht9wOjqghOLIUVaHcvO
/aTgXYvB8259qcOVy0m+puLAh/nYSqotM/8sR8r/1J9+D1PnUPi1vxb/w6oLDPt9YMQXTolxQ0QB
UKx6od+ZXqa8u8iQeAbarJYp2hwQwD4EW3OmLdJVPd7cijSBVFChGACdQEzkT8HU/hTVCWQhe2nt
7qdh/q1hQNq5eYz0RBaO8YIk9COq/qjZ2ZZUAa5dXsqx3udl8UPkzq1tAnAyvXhEU4VZ0nixl6VY
kRwEynfC3plPhr9zojTKIFvPoXicR4+SFPSr8cuWWEz9PbX4bTSzC/r+/YgLd9VDtC+hhWAMwnbB
wTTUzqOPrImI+5L8BPtgp4COopj/h6P3OwMO2hj5L0iIQFgL5zFKg4SRTf0RG8kXDZe/aFPGgaOg
GydmtY5sAUonzJfXbAa/sV0iQyCpvXJuoAphUqLRjEKczb7/ghH+U9/QuwD45BIZ2n7MBFNY0yW2
2Fo+h0TaxxQMYcHUwvccSRRhgrGuObRCFBSDhQUmRESDZPrRb72jUyQItGf1FY0Vttz8nDfqi9jQ
W8xwnFcGNipX72KV/IEgTZQabTAyCrymQ/KVy5zmXtC9pxtDxO0uijU3aGgmn65GKUbeB2mF9bVq
0YpYN/i9+evoOA+mJtjSLQNz21Q0LQ1BmL01h2QzIBhbrqFTk9jJPHZjmB6/EjfRKhrajzjiqQnz
z8BkxjVwaZ0ePILLxZqigMTx8u5H/KtVzpUvFDHMFGa3HswrmT/FVZcgTRouTEBAgg6yZWTZENQ3
glWRiWltfUacDBFU+aBNf2PBIHii5TQep6gqDlTFjDOyqn3A/EccXcL+veBWXgHes451SRXnuk24
nfxwPmNU5K3Zi03ALnQT66xEx8kfTjV/crtLEqSsDh40fF626MvjTvXsiOSU9BZQj9ARZxxlGJ9s
0q8oleONcmR48PvJ3NSVW1D5kepkl3JeuzBCnocpaLZ5nCJ6GMqr56XjJc2tYYcoq1sN2g83IHjt
11635D1KC8NMmj3XzZidjQ7ByVjI75CS4RZm5V1o39sEKvrT4c7YS1vRRCCJB4U/oPRBwb2ugmfA
jjPBFvkx7tFLOD0KQPSb07Ehr8gvBA0UAs51OTPeqiWK+78+Fn5WzegVA7lhZQhBQrKpJ9tHARkP
9458MmQ7Sm+jyvjm5L8xf0iPs5L1sSrTgIo20bsaH8oJP0ZOmxSxYJiriWXHLM9B5qw5oQQxZ4m1
C4q8OhdDxXcdV3dlY4X5X0SdV2+tyLpFfxESFBThdeVoezns4BfknYhFLgr49WfQ9+EeqY/UUndv
ey2o+sKcY3aM5IktJWskyz6bRXjPUQUZ3GE73Xhj9BRWb3wUMOptc+qkc8bagKFy/qexGCJ61qDM
TKL3uCnHg48zq6z98eZ4WPQYu2Vr7MDIS5brJ9947SN0GxDw0Yhizgx7xy/vLvjbaxen8Qa/quL5
y+nh23TYt7QhLV7ES1myEKCe2QfYJPYqmN+ESRmio1Hc56y9Lpoc0dCeg1vrdy92zFJBBhv0MzVK
RR8C3CAxhCrxIEtsPiM0IktABQDZIBPZQp6L5h35XLXv7BmnjISVkk7+w4AKIOizP/S5Ioq4dzeO
UbuJXwqMfHJj24SNxbcZpuQWw5sJyprKfjAyhxyWwGqGCC7DeiahyjnjuhbUEwRokiVFdBToi3Bj
62C/dPqnyhiUIyn32vClLN1ia/cjjlN0IYCQoowUTHAE8tR1/rPsHIeDqYbq9k5oHOjVwuqOYF5+
pBUhxL2i6xkZos1yW1eLtXMhjGwyL/6AikZguWxOwicu0eN/JBNjrSc3IUcgbxqHDCETEVIUs7lE
GhqvHt4+fXJygFEATqmxvO92iBDe66jhe1V+2dX3InPQfqxaUluyBMxfIPkrknx1vp3toqT1wdu1
SFMcA+W6PDWt3Bsno9+00/tUep8iyvjPK/tfK834UGJZRVFwS9xBXzo8OMgt0U54EMyTobunPZPO
IBzkFUHIiYm02U6afRwaAuIbs0memgivuEso+cbOLO+6qtE5Xn7OCL7eIZJ8c2tWi6JqvnTzI81t
70pkLLXFUF1wPHzkkzVf2FyeFzT3B1ujNEoYNJ3rxuwVa+3nmOHu3ht22Viam9d/ltEv3aHLLGe2
csZq3kLxcMqHqRdiCZrkpFRMRDyyd8YEjM0L2MO3xm5+cR+1e85p+l5Vc2Gj9Olr+8ODyBLh08aG
Fx36nhOuZOdGoWWPjJoSlrG3rHWumV96x9BjzcYgZniV60lVSqaJYBRpw8rQ2YkFMr3dWdPF1i4C
1xBrOkfjEY5URHZV9wLpCQNHK21WTe7PvpaQFENiL/25iV/IN1y2CNkOqZnyfUTjAKCCucvIHOCW
OfFxFcOcehO/CCrZ00wQAqERyWtt6XHTUtS8kBbJets86cCrX2n/0OaZDEh2Ht2iXB87OscLCMgv
N6qqd6HCrUGdeLY5Wfy6g6ZdMa0pAb7kHf7kUi8kL9oeWbg1NJ6wzpLTIHLCLWQptqmLqDlD2U7g
Ar/TuJBshoOeYnnoEexq4tOnBJByOhtSXnNSODqK0UtM9HgtphF6yFDvfIDUz3zi/NqHfMr1X79E
dP8f4Gaq/JehJu1uHPGT+rixj9XSriVk51wwKhWYR9aDSFBBI8BnR6XFjSQbh9znyATp81AzSPMI
mEgT9eK3LJmz2Wc5/S/LNXdrQiuQEfENu4racCETrKhsgN9G9/fBhQnRIL4/InkdznGZMz5cE1HZ
MiWrfgwGTgNahLzGo9H68V8o7BDgFuuE4AlCh0lUAyTF9CtZKsSy6r0VyIO0j6EadZbHHLI/Jjlv
RTiibHcYp/lZjkI3TnmKb/3ouE+KGehOi0YwRF35V17onLrcvXUOmZNjMKT7uTbNqefYXyzrB11w
/4NaNULY9zRwgzxHFupfdEtbndf9pdUEmYRDr86SK3qdOR+5rMYvMdRXxQ4SW3QUnaMuFeeMgAMm
W7aNmZYur2Ih9Bz7dGB+c/Hsuxd45V6HwbsnYfYCsnofCowwsEp3WpO0ijWF7KgZwQNEI7/N/xQ1
E+siDOyNr39bSZ+dG+UM+wX0BmqKhNxL0474j6EcNtNjPV4wQeCpwtvuT6wAEI9sAScuQQ2KKGQc
XwT+LS7lDyVC4D2Ej5cJUav2/Bl43odwoG6HOv2sGQx6vQadMP7LQuIOK//e12S1D4siF9HpaEBs
3CHgDEl+CUeWNRmbrn0fyLPpTqHt3IAfSozIrDnDpNhDBRwoFSBWzrY+RrY773re1jxq7hDwvqHW
14yMKV9Tkf2hCyyP/5WLKSVv3YhnJ3mRghBYu1meUhampb18+KL6GUJdp+J1PjyEEbHtY5xy6u/Y
t1BkWYRNtdNj1gmefhAHu3engIpvz/YmcYgsI/R3Pxc1yTLEAOTELmCYNqxaf3uD4L3wM3E1i6O/
u823CmvmjyTKQjzJhb37728HYX3Us1We4e14t7FHZQ7cCIGO5bPxEsO3OO/SS0tUx65Ce8vdz8o0
DEvEPBg6ipkhoQ0orrkqyCaf6QQ0viQoBOICuEffM49+KMdrrFbrErPYdCmSb8MQvEaqj16qiBVc
61J9Ae83Ll1R3xPIE1GinCg5+1ttxVCkKKEiMTAxoHAppEi21lz+i6mDXyy3vdkQrzBAotu26vR7
kD3T1hGwMbJPRQ/9QSQUBpVWcREM+xFwzJbvp7lY+b31reA6+SRV8UiNbFss+crSh8+spwJTQ36g
x/LODvcwU37vsyXENqPVDCeZ4qzy/plcHJKoBeQEo3xDUlvELZ9i9kmubbM8coH3kem+fEMU4PLy
XsOq8I6yLULWYx4eugGrtoFjvso0TzWJwCiRvbM1syP0Ml1A4Y0KeKyLeClWw4zJ/7iyDC7JulWv
uk5cfI2Prknkcm6ctD8XK8kGFom3dSvANnG1IrMLrAEWPSEaAPdhhSdHs0rLVNe91t38TVv6a0TA
caL9UId+Gg5ES7239AwXFN3zTmJMBT1Qb62lnK55np77dIRKUwfWprNsRIt1iZ4Qj7CK7kmqkoOR
JeLjISZYPHpPNTLe2l5+uAlB5X3BdyYz54Gf/Sll/XDp2INtVJ8/mqku36oV1D5s6JjGXSPXTapT
H2YSb19SQxllKDKOQz88J2lrXaHFIh/KjnwL48YhanrJYL75YXgfZ5aYlNgKRALkoRla0bkUHLAa
Cp3PqAfHEJ1QneS7uWdK01nMVorgN79FspUFE2xdYWhaAKwo5Lnso6ziZApStOa4vNSGlmRwXoPA
/2ssItfTZvwrib9UttEggJanREj3RDAUWt0xOwZTq6+tnqDnz/BNh78O3IKPrKUDrZJ4V09F/FT0
Dgkr0+G/D7LD/SjaUu5LWc0vXdH4R9XW5e6QuaJ/4OCNdmmErcUvBhi3i40fXFOjd6ZxP/77264u
WMtNoSJ7A/mtMKO8pxN+UEbOp4W5kB/28YGMdqJeqrNy2+CBtS/nLjna5UjAF0Opc1eV+iKj5hrq
7DumWcogjHbXkUNvN5dLiIk0e5jZ0CpQGrS1QvZVqOBQeMtnq2IbcQ8KlQSlFHul5Re5kP0BXCwD
pYUTHWmLPhappa+CvO2q+Ei0Dv6IhEzMtMus15A5Ao60Cr57Hp4D4oGgFWBPSOq+3JhQMpJOlxi6
A2tOBqNkj2rV7iXTRTZszPJEZN3jAqhH3jn9tUdrextr1NraIRaEP8mu5DGMrUOcDEed28GTmGuc
3zFbltFCIYhj3bk7jkdPEPGo2U1z8HGfcJGCh+APKA4QrTEnhsJcIi9kQC8d9BGB2OOMIo23wYFq
TPNCKlP1VAXJryxX9IW9vXB9aHcPzNtsNfzfK1yAaVuODjqMPhuAjyHmR2b8qJtG712cSM+ziJ3n
ABNrFz5GnzlDk6TJYajFX5LT1JMvvWsQ9LCwtG7uBckrtZd+6R/aHpqzogdhqX/To/sHHbo+mGyi
OGoPcgDYGWOlMgLGWsJS6GKy5hEaB7R1lIIbGRn82L68KIPVKBxo5yuJcYygh+kp4sE5RLwI3PdF
+D1n2ubsg8ltXvyxb9DcBPZzC9ilq0PWwgHJW5nQ4Hid9LXwgrf1coDPFn96TbQ3KwBBOWgSDN1/
BrFl2wfkA7hYdI8O9N8jq9KXrFDV0///X1wkvzpygE/lzAHC6IMITpDlq8G0OnjYmjYkS6K2mBJ6
Twddk+Wx03KSd69NzROmq4zM1FkwVcwpoXsLz6onkUaCBK0q1wcZ0I8v5EnvwyVVD2Wq99IUH21m
t1c3mFc4Ju0VewP8ofH40jTsSiKB2FSw4ghTJ71nuXsaBwxZhFQeqzh0nyLbmZ/aZ4RgGhzn8Fqp
gYELOWZ7YdE2eeCxC5vTEvfzD69iHlrmtb2bBM1UCofDh32eVv9cMTwr1EVHJwa7tyjyR8r4lepU
jB2mCVZcjDk+k7l+zE74bQ3hOxvJgD+jfR7csISjzjyqz5PwpnYGgdxBFPrNaaefBlrXW+I1/Y0g
r2fQJTWv/sSCN8gEG9Md0vI7/v3sliIbGR2LiK0YF8qqm5URwBgGyEchwEqBzMIyyYY9bPwHyaO1
nvdOhUZoJBqxJIyyjrMfigmkqQXG5VIyrkmcX+UkGwKi4H+hhtkoUn+3YRNVwEIicMhkSa3Ha5oK
zljv4SJrhsPun2TXjHv6SMynoMXBvL7MfoNuL3cc+u8BK83P3lBzI9mgnzHhC1qz6+RSacTAAJq+
OEBDY7HaA0snokthzM6+xmIOH+novuXxiuoNYZ/bHsldSP/5pdp/AUrbKw3N71bmHmktLmR72RW7
tm7cS9dhzk7KoN/HsuswLhrrVLiMAyBD528J9NvBl+mdtB118ZT7MpisJxuQtRlPif9IUlqasfAA
X2AJMmBGS1bJ907iFsvtYUYFI/5i6yUsQONp8uXkHbOJfMkRIcomY33RgitdRPXWCra9k8STF8Bd
snwVf4He2DEqck42TrrN5LFBTaw5R30tXvueom4Op9vgpzyTxW1yi4+IapTl23ha4uhrlVQtiNKY
uegAqt9LILpPlvdXHMXrDmVPj+2wGYxcC44UF7ZMdYzccNvNVbDHh/XJlf9Lj2TW5abeJy0Zach4
X+eB8WXdgrht+bLyl1j33zsHKP0UyL/otxHPFd5vTrbLUC9A5fm62rfZ1/8m8v9OdLKbZvStXRVW
Mxi88pzKtn8QzSUhBP4a03ifgIh8Vt38iWYXyGYH39Hxa6YaGXNaK2EH3Q5PMCwDrtM6eURkqhcS
iPLSIC0pc20d6sHuzmgQQePN5TehFkSf4Rh8jGXBe2Xs+ns75RyOApoDrCt0GfnAkVYGmOuaWOYX
yrxkN7kgHSg6Lbvtdqm0Wa66bGEA3DV7v9QRy12B13Q4QIbJn/zBvFpTVR27Oib60MpxkmY8YMSR
f3olk5PSRmWehMi6wqKifs6/si4BBfG9TQtsv4k7nqGWARQYC54+33tqF/7cuJzHHY/Uql56Sixc
KoP311rnpWOT/q0oStkcsFpEzsDFIB4FENOtF3ovUONJap7CbzxJ4bZMs/dwsWDQxKzOZEveN90J
ZO9wvGbe/DVSeQxtg8B/DQwGffwVjGjOMGHXJy9Knz1n+dF2+g8fEt/glsUDwzOMgZF0P2orf0Q8
12gR6b35HD2zRkdjJd5EFqExPO708giHR/hkEBRwovG+gETD0g/U3h2ei2z+mCzrZqGpEXj7t7KB
Fukqg0oVUnkXZOzivRGcEyzncXmrRWOvXq43RsO/HN3/wK3Id8IOijiKEJJGhJqwZNOgFjhzyc53
QUWEHiHDw7DQGk2Z/dZLkszIyDpo4eennETznxZghXiVcJn0YHphnuL0Ljr4M4UFmSXNpkOwhB+i
S9zzNHTP6eKcxwmsG9yby9gExGVS2+PEYnLJUq/bGlB/AAca7vSVA2GGVQmsUcFn7U0lTn4sia6H
ZG8ewOhYMLVLT3xsMDlHj5gESWG3pUT/vSC3AKHv/s3E+NZYPO6Jqn9TT+5mRac456gucpY/TdVd
ej+9myzoLsJu/yHUHIiT7sdLW4bo0HVwrAd/uQFRw36WhDBKxjq75cqd0fA4FvzEejlJYuhJNMuX
Z+DeqTW/FI1qyFSREOt1dvJUIs4hrJuiwkPQW4atXRoVmNKoiJcBiOGUmK8wy9BFpPPvllDVDRl+
1UYMg8OoYjqDG7VY29vPkz3YD/0NRCkkZk0EcTkQo4JOgvF7fWylx7bZnQkTpeR1cWXvDWM8z2mG
M4MqF1pcne/1yvKYO58bjesSIlJLje64p55WfmO7/YqZZHEoYNUZh6hcsY734vSSLYwTvAwqOtue
5pkJKFHy5my11FDMi26xIpioSCgDeTI6KtlrP1vcD2N+UFULr6jKzwjr3xjJxCfgki3Brsgtaha3
KfIDj7UUyzfr7k0tjtewHdB+NeZeIyGFo/Qd8AwwzYzcYGN3O7kshLtEIXOyNjg3eEF2Nua+KUwh
V5FBn9fykMEzYvzXa9pr3izfDX5mTE0O45gCl0h3wB/6XVLZZtet2/Ry+ofSFkeuEt+pmF6Xgq0X
16Zrpd86sMocwtwpDWC6dIBpmCMzmsHT1oF3UkssN8piiDMl4OLacCgP1rWbneaoSv2eL3hDUkmL
UVM7FsXy9rk4cucMFRDJ+Vw1rFRYxR7hhycb1x70Lu+taWvF3dEqu7+Wm1m7NUJvbhwiWYeHjJYL
nd+289LH/CnsGk6Ua5kdBMnrkDclllNoMmjvplsCJ2e3mEmdao3hs5Xy2el0cFF58JnXzV6nQ/kC
cPLSeeW8z3w3O/rtnB9kPVY7J6yt3ewtznFg47mNcB5d7FpdiRgILnw2EWlC2oVWv2RHqfSLC0X/
Qu5ohfunOft41esO+cSU6iv4RcJiS8yCXvzLRzrwqF3DYts9Sje8NdME5SxAVYXnm5xVi6QQ4j+8
6U+e8iS21nulzOssYMUDwf8s7fyVQ/sjt8d31czFVlnrahiCawZFCOtVfwaE9hO0B0QVOCTNe2/j
pnC8N9q5i1XRvywVlNv5e935N3BnF+TP/ADx977S74vrwLObeBK4FP7YLWw/Kb5h1+e16hsii6cs
PWSBuiwR4vOeV+SU4GjcVBgYXrWfJifh4NI0ec8YxGvPshHYrRtGxiB/NnY5tTCXnX1NTPduzC1A
qsT5TMwXp5T/eq6cegcgae+q5TVE0toXzZsXzI8yZNYdj2Ck8vlViu5745PbNKbNVo8h80XJUC7F
ETsOkOqCLw882qVI5S9fQ9kDjs2kBIoGrMbW2pY4f+6z5r3ESZoYoA0Zm6mN57WfOmjfglxT5QrU
IUweI8f8sYPqrUcqnYfyGDB52vRWUe0l3jQxhY++aBEEXSqiIHbSQr/fh/sgJV0+t0N8MZAHMYfj
0pfEe1K8vhJ08ul5bLJ4Do5NEFyXfmaVVhN5NHmvU5oLBryIHCua5UzNp9YPEVEI56CnaI8i97uq
AMRY/am32U/AMMZlTWhQK1fd3zxuEODrjbaT7IynNYOYFxa7LuyY9aBwQog41wci97Zt9pKBO90C
xih2c2znd4wY+d1fqt9hfM5LwTgHfl4NAJx3GxFz1XwDj3B2vAUJMhyXePIAPVEA9RW6e8zpW0HL
nKX+oanUdiCgvauKZ6GhGhT6AUmW2M7JPSl2VGtCKu0s/BmL4b39xQbm6ujqYtw3ZVDjZinj2qmM
DshLYVBCFRLTLJ6ImTwnBfgbwHpA2gypLsFrFyDyA5LGZLacKipUTF0zhmRQauU5mSFEDcylE7Nw
+6UcsnP+VPGvg+KhdDBoTJmJkMEgbvUCrmuuQz4ZnkGEQN/6DKAhf8WpB1H4PwGGhQJPrMq+PvtA
TsD1PMnPaXT+BgTtsMxpftJAc08jmMQpXB/MjEyizfnmEa5u0ahDIpAJmtuYmEyPIMYyRVDBjplJ
cDSA5eppDw5mwuPeOS1J5El4qk3yqgtFvRSzmhK6uwMr/Ds1mPOr2T1rRE6Qw9Lj1BY/EUdzNs9/
xqT8pTFJ42JPW3z/TzZS9YFyZW6tM0kJL3FVdMRNyfc2rndJjH8QBVZZIS2rvBa1uP9ZtzxWBoXC
NkghYcoqOUCgZKQp3eMwrPb5svlAZchATzGE7Sc6MD+qvjRZzYwUU/KhTNQcyaWBlTKWCP5cTBqI
qCj3OA1N7pNulTq7ZbTxnScFDy2byY0c2GFn9a5uS6ghSwplpFmuIESodKy/HpKhbT04F1PBo0ws
FI91Un/vRtkeHfI8IYU2OiAoPIyg7zj+VdTKOng2boVoIqaZd/0/5KbvS9yRUfyt7vmCBnBOmc5p
nnGVKz/d94AiyCmMgWg+pDWpq6v8S9jWTyLJ/JNpfSCXyLkytQoyGQof0GEU7ryKaENcjYgC27b6
p10iZphRnN0uGXa9YQJVq5QoQ2bcqSqJ+qgjcnQVKypZ3/MF4dcUA87hh60F8oI5nZ6xaOc4VL2H
HWQXO14PnwLVX0Sjk0XPWN2QgNGhbuqYPqflGWRMgugZQvW2UojBpsVCjZwxdu0j+4+XZo9hrn4W
bvAHnnhYRx9VzaokHBm7oRXYuAvJWfAlMauCkQ4t77OWfMMYn/ztwGyuLbtf/qSQ+4oM9jmPeZyB
MRYkM6nxVT2jHKmpvINyO/ChNoZYEU2MLfLtP41URB7A5WcCpDq73lWAIgA8yQdDKb6WOYJVi9hT
OrAiXXRRdD9Rgj6cg3Y3AEQCZw63B/DdDH2YigDErhqR5/D40BzN28Lnt5jXjZmaWGePBRohr5oP
rc2Pk7TtziNibVNoTvWC4cuhYCjXUilC/GUYnla73Jb+zkWduoaLTjyhoJ1M+Vo71XhCenyvkrDn
4VtpDqV99B3E2S0SphJb/TZc1TIkpBVm+ccE8oNo+WoLKYMbxIokieNjsA288TTD3dqm40hUs0CG
KBJWSla8Ot6aaYsojQzTBFpHpn8UHeF7ovnJ/eSjc0SGLrqOEtXR96LjAZQx8nScUnRx1gKiB4JR
Octuu8BK50mGx6tvSUkArh0iZnIKucFVgLm6WnAcSPFii/GbGuXPYOgW7gbpobYHF4i9dt83dx8K
YBY4vzxvadaAYiR7bfriQwa9dir5cJfPhJfbFDMHWsktPrtMPkbX+qjEBeUt+RMJBIo07Y4L691d
XPDz60D8xWHdbaSloQORVYEL60jA2d2nHFrD6g51xaamCO/2GIHsIIqXSNFL/J4o9AH0VC4Kc3VR
OIkR6Ib/nDh6gAQW7OZhvoIB3MKA6zfK//Ltrn8gRoLrVZ769YRXWDRmyc2OeLM4iDh/gRkHDIeH
b2/Gaz90r3DnwlPTjVf6UQ7FFJV+YNkHQ6T7vrAKZ1e8gz6kbaICaoPhrSNXHOovE5gMDgxi/I4q
A5Btl96bjigZAMesMRW9KCizWw7k5TINqPBMYYZdhzJ/5zKUrO3gy58j/9mBcy8HGs8MG0riyJ+w
3bEKJg5e2+iv44IAKUfvCX70o/xlLOdPO0SYpDgz/dD6jWrwaXJli+ERbYjlDn/scC6prsr3IAMT
gtb8mmQ8FZkkDJ1ZvrdZZPAzn8lH92EC7uPGg3fGHGip5Y95QJUpRMqPxzW3LTLNItgFtlozgjpm
yvu0ge7zHCU/bbrkxJqmU0tGoRJn3TjLY/SKgyaWjkuZBWze0BF1mL1x8yDX79oEVTw0V4dON2+U
POnY+T1U/JMMRZAEasJQkNrMhnAemqdgt6LPnHUpiL9VGN4He5AguQKSblr62zNgYQ77TVJSmOg4
+iYS+U9HPeGT5intmm99gl8pG3G4J7wQcUCJFWDF0+Drd81Sf0RtFF3iodmzt4hRWgQ/SCSE9gkV
e6D07/PlJRgI3nGjyX6KhOlQWq+clFIDeSVGwExYRRfoclM4nGvOzmsdCADC3JIkw3EqlUuyHwmK
3AKjO+K6rbF7Ez4yBl+dUeRXBeHJXuj5lgE8febjBms09pE5ag6Wv3x15Xi2FRmbwlnf4JCHkti5
c/2ez+gRSf5IbmVC+KdMmJPBQQBAJlmj+s1dzpXe2gIXh3CGtz5lKurl/Ag0D8gqqe/gMiyL9vbs
kmjvkHXzsWJrLiX2KVe9tRkp5QNHymYd1ubpwB+JK4svAVlUQJXL3uVRRWN+Sqr2ih3pk0Sy4dyK
mq+j4VOBmsNCaCS2fYvWAMHzh5faQBlAygDInwAh9zCS8PwXCtdCiid9yYflXGRMz2aBRy9JzN7y
C8BmgbOvoN09LQU1qkUzOP3RSxQzmaio2iI5IiGHr7Xw3SHW1Fhm0/G5pHI54BdPd2QRrz6l+jxD
w2KJ9ojt3x2RRMe4d7K9LvIfoSaTtJtdc2pZfd/LCr69vzpJaoZMB7cunTcfhsIEke6po+xq0O6e
mzJGulDRbzQIkqdqFOce+jEPxlBgr0OVj/mDIDYSSZ2WABKnjv9JYYdvhBYIa3kre2W/qe9sb6YX
xrmktjQLh0++HCSZQW866FatRpz+JY+5r7N3mP+YwIbCP0EVI5qCKXgPPWSH4jjZRUOCiUZkzYHC
jBlZv3eQALxrjCDPSTi9OGTnvGZVoS+FLP6K2i0OpJ37m146CJIK1vhonXAtAhB5XUUYjtudQCU/
m6rrDypJxr1M1RewAoFPS5cT5CHhgx2dTHctoKVTnkbTtiXM9JmgsY3bwoaIQcq8SM39oLG4HHXG
/pshMXP9QLenKJn/WHlfXILc2vZV4L01YGSxmRwdH3F2t2ZU5gKViqvted/L5hyH43KYIuAPrKSK
fa4JiUs85xRnbOVGLcXB9HTDqT/bxI3pWzxj43E0JnTkodPV68Jyb3oFBZKRiTtFFoob2J3gtd0j
y/Zq200hMUgqIzbQnk9KYxCqUyGOKapv+G+ReFOWne4JIe3hknEQGWZmp9r3MZB43fAIYDLv27aV
cCwoaFHMsb8PzZ4YSOCIWKTuef+KS5hiJBnGm2SwsQFqhrTSRWjQZsraGaJhQ7rSl0yonM0BEGNt
77qM+tXBhovzzN6H8/yV6ogrGllrC9uxJ4qm6v3wUJb1mx6oh7tF/u4timlyB2KW4odamG9MFE9N
6q0OaygZjZqqnW3NzbrESY722WL2cWmz8MTCBmupWQ8DRzEg4+4gRUYd5owAnkkAeTUeZmc0ImKp
QfOaGe4bSOMzi5lN6rTZD29tk72421lBNr5NHHmk7tjhdTH9wPhGV5xRrNKXhHOtBAhRBo8ssemj
BI7OyHmmoQw2zQJBHKcQmlMurqZZY20H5ycnFVQjryH+zG2vXQABm8lA7zryWgsi2eS0bpnCl44e
8ih654P0dWGhLY4FUMBcdafU/HG4T4eTcUY6MgxetXtVkXYviiZ8pxEEREowoiGYa8f4Cv2E8n+P
DQxDB082QzrkXaw9PhA4pyeM7rgCc2rVJXPP0Wgz3FTjpR4steeg8fuGeW3Yv+Vd+NtBPbDR0dWL
3faiDRNNbGsM4mndYmY5cVGjdjkUFdzD3owt3SKbqzRjVW6h1kOYkR+Yz99sC3ezaouFy4LYxImV
CXumO9OY4mI5zjvT82nf99kDR1xx8LUBS9KrvcUSkNqq3YZzM5JoPG8zzic0vNX33iQl6Zzih12w
fnaYS7doJ3GbkM9qpdRZshx3ECfQ6sdynwTMNnjD+40r8JQVcfDlVvEeyHx/FItymZvb9hERW3dW
A/dqMLFRTi1vfJ2qEhDVa7t4+W8z5O+94F5vXBsRMU7hKhlXgApUKqs5KBZD8J+d4ci+y7lQH9Ed
YGgdJgvvdgfZlg1ct7GJIbl6WPePprVYdE0qgZjCXNJujXdPdWZttUcAgJLmy2P8DKQjNZjig5iZ
kIWHoyvVvlWQK6N+fmdGCCbU6fH5z2hUXfyqDHDd+WIJ+h669G7T+7K/Wk3CEdJ42SNKw11Uz+hK
ksXaR/XoEVhZvDlpdM4d336NNIrPhkUAJYy8a0zr9Fk8MRnfOO6JstiL0pleizD5HbVP2eSHTyOZ
ulsRddUefCOoFGmzk+BFPTYW6jAXR845Y5CTrx8X4R8QNczcs2Wb0Ns1M26aMVg2RZ7ibaVR21pM
PZpqKhluord3EBO/gVff9Uj3BruyP8IRAX23bo8hhTwNa0ZURSAGTXK1h7b4yRHf3RnyrkrrU2LA
t6ZLx/hNs+S/BVL1bxPBb5tlDMoD7diqS5CMIBd/PiI0qHflyIC8D62abWtevo1BRjSe5by6pSzZ
pRMeWTVOdR1IGzzRNvihO71TwT6H8V8JU+IMCG55mruxOnJrNv/3lJA0eHfRMJ6dlP4B/PGzgrSy
qyqIEmZJGhalahPCFXkzLpbksd9qOdr7WgfjdUZ0vc+DnHVRGJiD7EEtD+iMVNhbBC031qWJiXLV
ZngnkO7gT327tUmXmfzoI25JLLIQA22jNOtvfSLfiXm8BVkRvDCuYA6O3TetS5APoLMPPb++dpCJ
oXCf9gouyjZgd3/Ly/FvnO4nXpOLPXnRpXFT6qs0vjumpprpRnKD15T4YsKxlNLvJVaXYX+zPsbB
tHfaPTCb0SBYIjfvJvfiCxvFnWDzdBE4g92VV5IrBPLOuiMnO3SjclCxVstinzFik3Y0YyU2szpE
dN8GJJ02jkB1UQGEqtyQ8Wv+0PYUnKd4EPQhaUeVQC4kZSVJmXohh/pnKyLzZXUHSn08ywAnLlFL
qzOM0tp1OSTfqbKTrYO86WlhqAsDfzcQiXr2gM8VvHIXzHovvHEEXM3DRxxO+tnuqfUaY/pNOuju
UM0MsTIse9v/sXceO46ra5Z9lcads0BvBjWRSEqUV/iICZGKyKA3Pz359LV4bgPVDTQa6HlP8iQy
T2QYib/Z395rk+S9952d+UNMDGRQ5sLVFR2fsiFxeJfj5VQmVKwChgenJJ00g5Dm7BQ/82Tot17D
L2hHHM0GzgxISSkxnYRmIEaLlHm+lDWuZWxSbtWkP3gC2buNqMOeCqzRmP8KxNi4mRCRKjw1ocWu
gP8y4PqsI7PoOwgmuzScuGEy7IOlNb0LZ7Q3RtZ+tau/ppEt5EvGX//8q10zeXMrMx+tw5ZLu/lH
74YvdOBsbQrpznJvyGSAeKx7QbuhLH7IL04fjWI/JVydZ0GAw2CCVmZZvifet08A+iKwQOUBhEhH
G0c5ws2tnTIbstFIipRcA2a7Gj9HTVCMomzeKRLDQe5GTUOf+6zNgcCBT+0wLRNdGiQK2E6l/WBT
TgKVgcRVcAChe/A9rDxMhyquyllczXr8oxmIUgItJww7Ph53gDWb2N7DssGPDCU5x7X7IO8WUAgh
B9XQ0vqt2rD3y+md2gEWwbZ/4RPXl9bUip1TJ/NxnD+Z6E+HMV/XNNppM6NInqWVEkUmvNoMvR6k
rAbs0zmYIdp2MeEJ8nVSsRvyNvFj2a3jkkLZJER1KZqL3MBDkOUH/jxC+Y35Ra0shB+FLQPXZb+L
mh8Dd7GJTaruneattiZABebRxPS3GdUm94q7yIbqJXKml6WGEMGkuKEPpD3UmWEeFil6oz4wO8b8
blPULangPi1eG0s7mnrHjMtSjm0jOU9jWPCIwAxh3NifLKuBZFAb1Rb++BH0Tvtcssh3uiPdaBp+
UxlWZWY8nETGma1A64+KSSO1wOSWqd6fwuFgZuvUUbYtST4ZiERqrctMR7EjC+/FHlSOo5gbXcNM
z1qhT+ehj/+mcTQEFlRxDo7iMXZ8AZhdi/MclxxBKB/iUTVYCaeycus1umsWWupzuINNGyVEp1Kb
zLqWR4GOG5q5cHTGyy6dKtTNWiEtnButckkLksdGEevbITSKXcR9+lSOfK2Zpt9nmtuo94W7TE0Y
8IThp1PShreDKJ9hG62tgou0X+gvLqaBDHiBMjo5Ue6l8J9OI8bggSqjwC4yiP0FLqkEF29QybUH
sid+6HYTEtTqfp0FS2nfmmEQSgqeRCc9mc6PFNFnNyB9nHvR/89fSC9sjWkqDsCArWODlLtXhXpi
edUOnbQiXMuVVkWLEdUy4j1h2i2NMCGIf0WrTe/cJJ5KKPmbzwhxilR/lhnJLXM44vd8o6WtlRi8
UOprTFfWXMnHTKuxNjZcwgBCA8lCHXoh3V0OKJl1jpPGpvkUybDRtotdZzvlO1H01pfpL/noChnn
ep6xOIENIanf7rOGxi6U2Z2OowuDQRm65IYYj4naClgR3giDfTKImhH4gQdTGoFhd+63c6+GGwqo
u7s6cdBMFabP+B/r7VyUDxuLet+P5VUYVuqppSM8tYZ9x7ScLEC9V2An5TQvIS7NRPQn5blMKhpk
K2qNQwWMoYP6xs/fQiai+YG7D5dBeeF+bHN2kyS52w2l3W1lc7V6ov0pC4R2incOdDClWEPyBDMn
diDSOfYuHXpMu22908q1Mbpwk8zDkEjn0TARwlrD0FoCuvjRYyvcZ2qKxSFaWE5lQDybsWUYSMsl
nhtFg0tDMdm2FOMcDAwFD3J8oT1b8ydVGzYWXDPfUIyt3lHyJeU1ACktlP/9S1Tqik+xJJkZlgX6
0EFIyCUzKMleaUE2kadm+enUcHqZujlweIkubUkOfi2gELl5CGuegwz8mmtipPP5ccxbtX6aocuc
IjBudz0pJqiYkVcuND+o+kJcKFp5P079WGpUThY4Y5u/S5FBLIjmPA4pynyUe/W5YkHZksAJKSdM
fiqSKvSIhFKwECzcIjLJZyAbpBj75lWz1Pex1xVisRBvDBLms1CWI4Bm7GVtWl573r3I4sNwQStM
Ia4VwrfaDshwX2e3f/7sn9+hzR6ScihPc0cFlpzCpy4W2vAULERwGsl0paAwcNZ5kwa4idHgeFdM
w9qGHSXLsQ4bi5wl8bG6Os4wiQxNdMcu6Y6hzCAn6iIF6ZUpBvedecr7+8KwSe3lZAO3lIBEGeVX
EvHZNdPD91Gp0S+7oT2BWrpV5TzsiXmOO22Z0HXofWZyX7/GmvIa83a5D3n02pTGRA41QoDcD8lQ
X3iwu8+ptS5z9tUlYXRyhunGTRSnK2DliDoyjHQztWoUj5/UlN5SYOuvDcSzJw4x+hOLBGRy0u5I
llRNmAWAIyHDXzaL5tvuS4JuRfKnAioO6Js8bqkqVPQ0Tfzeyj+GKOJzGBH+sIyaNbkgZKwMb7lj
v4ca5kx+Ek8L8bJNanJKbAaJRvk4/ND7MQVbkBYe+Je5oV1nujWJ4VyrOl224BECRHP9+M8vU98N
W51r7rE1WwezFdHBxeVKDXoq4q5jTBXdONqc+70N0aFwODGO3EyvkBu6oCYm7tINSjeXZbxaxnAi
xk+iy5QwOBnk3wCm+G004uW30AwA4Pn17OXkZ/eJ3H0wZuNCl2XAo+ptmkWqK0AqxS0ZOS4HZfzR
p4N0NDv4/J3pAaW9E5umNl652E76grUZfyPbQqkBbGSDpNzkRF2CesRs92UWuo2VNKd3zMTg2Z0L
Bc9cTUNRYh4y6F5/qkz3KapbhIY5f4kKZt3yD5iZh9Fgl5ZC1JCOsc+pDYqUXh/FBtfarZIXU1dI
5xJn5DjJ4iuestAfUbY32LEhEKilS7ZAc1WB8wNudO2GcfPJXTu5tR23SWg7Dzsb9aMxwELnGToA
TO23Zc8eO8DkP6l9oPVm/pY6CM2p7oxfeVd9rohxYyqUgxUW1n6YzKc41+efGJltkfpuT4Y33E5J
FxO1FRp+IAc/bq98oeZatzSpL4RSySNUen/ldcgQWfLSNeyJC3BjT67iVNNWxzbgTUq1Q1FUHtyX
0DjZG69NEdIlo4KAosqUMeagG7Tw7cLL1C/NZ2ETmnOQlVkRmELGWfOgynM5T7H0wnGSUwK+y6dQ
0wnftFHrIrA2gJri+iq1gCCt2S7PqkSIivoT4bfYMN1RaXe1DZ3QiKYAcy43lAGLbkfV11aDVOOy
vciuPlK/OSyYGc1GOhA3ggzfhqc5okUsG8zlQCoH+Elq1ftZspMTfKSrXVR+x4Hnp8+sR2cAJsAG
atAdiKtzQI7zzB88evEmS6hmajXphjuOdsBJ87hEEasbk4NAScAgRjath6TthYJLcyq6hUKC+o+q
A0LFb0hqVzn2VZk/S+lzE3bJpVXobQ2VbKYyJ1112eYlZ4suJiAiibZ++9/jktFYXIt2Uxk8jQXq
/MYuKGfp/oyOeJ/hl5gEc6rhV9fBULZzhdoGe4Phm8OostCf1hWb2SepMbhQ85bt/5+bsB0A0Jo7
8+5II32qI/YpZ2Aen1SOetM614I1em9r50DvNT2H7EWfdL5tAaJFpznUao58mDdrK62OFSkMOjTi
F37A5pW9YSJu1Mb7sUsSF4wIeR9RU70hipeJUrKGosmT3UGC7ZyMicdS7O1xISxlegZlkDAkOuV5
yZAa5wWLt+J078RSA4HgHY1l9++DWjEX1Ci3NzuH2pfYxoTzs75XTam7s22MFDTx0jS8Zz2nhJHI
SJDDAMUQx7kA9dmVDOOKdJr8GGezj1ApiK1HWK+dUfXMhDh4W5bJTukubUavQbUUPTuimRyiIv7O
xoOqGvQt1auj2uQ91ZmHiSi/y93GxAIp1weBTJgKPlSRNZ2T4dK7iilsEiGYjxpqp5dEQE/RxkvZ
ONxtIhKumels1GatZmyj5dSA4iueuhRvRV0SC6Wfm/wTbvipIUSpOi0ERS5gKH1RwrIWc09mSZyy
RuKMT0aPF+Mjw7utaxaQiyS2DqjHr1lri2ccYRwc5rDbFf3IBX0wD5XawOsxr/Ok4QxLpTsA2HgX
EUvmrFVOB84F+ziclV1NM8COUwXa9DyFx0XKjyq15QeBnYxOFrPcKyN1SyKVix0eHAgTjRQMFtm2
sux9o8yiwNCi1zjP4QUin7s1br2Fo/jJUI0F2A1XtsTQo50iZhYN7vu1KU55U9Cvh4dxlphGm07/
JNuJNy+ac0oqK0OhKgseoCZQ02UK9FbCPrREFNyHPeWKRp2dmgjQU5ndwOMVd2cQK2Uus/w+H/8Y
Q2/SWznbaDM8dI2QJi/hLfGiGANmXIFNXiR5RDohsjbkR0mRJd200Tpa+/BI420xo1WFr2nSwrbC
u8ZiSmm0DfNmGhSwLDjbURIgUvJG/lMP56goLnH61sU4r1pNvjdk+Tey1Y8+HFGj8cg72Ye5+KsX
+Opt25kh1I0tA6nxa+JskGFqlTOOeFX7zkW1DrSMbsjB7nf1ACyzJS5WQlYr6EndCGYCYExGyx0z
uk1Mw9kXtZIHsvWB0MIWOjo+kSXmokURyGryneFraeuGnpguTp8LfnKAONILTZhl3VpnKDi3YXU0
akOnBjKAj5p2BERtkH9zrIaHSYQXCsLfEsHshbiEinOBQ5fMNno2Ynjlefvdp5jg7WPK2K7iTsnc
NRYMN4sxa05AmHWm9w7FxrCPb05TKxAWxLbicrkP415zdSwvBkn2oMbsh3OeLIGkAyQcwsb26LML
6YRoWEZk8vCOTOygoWjXATyTEP63yg6rZgOrbSETuJEKCA84FT7rLtwypra9VAnp2TSy+dZa1tZ2
rOimTkXtxkx90b8TXxXz+BJG0Cjpz/nWZjgZRPOhbZqZXxlGTPSJzk+rnUFlZq3xUZVjeViE/otJ
TfGBsuIrtGX5wyEYRdVa2wYalVZDZ6ZPyFvP9CEOtCJXlUs8tdsnSr4P5VC+LW33x5S6cGd2jRGQ
7Jl9a0JoLIvsRW6fedqVvSXwoYKf3k5xOHzMvYKvLlIIwGpD742pkbzTGYThdAnGNvmAQb6nog7e
XC12RNNw2Nnx4uareTDDh0duPBZM1hVer61WRE9pO3OyYMpodp5JgD91JIG1AkMOmNfI7fD3A6mi
yxKar97hBxxphwrB4yE4N40jbdqe+UUqKc+yHSZHx+F7NPES9bnASyDnR32GwBlrDsGaBGxcRy9K
WmcXbSxeRyxQDSvrphrDj9aINDrlMk9enxeJcYOhpV+DXFJEZyREPZpvoaq2J9NiOQgR+32KdSgL
cSFaAKxc1Ex6gHW+ekAjr0SAsfktCQ2DCecRp+pumhG+yXE44fAqmttgqB4wdw/9R/JxfdS+rRh+
DoMXm2IDLD1tIAjrzxUFuTtYgNZhWn/Rm5Q6VyqTthTc5ReHEd2OaqlfqZw7WujYvLNWPc1m+CcW
KTHupRcUY+rvmQI2LMpDCCdteR4lZpJqHEpeX6ArOep8aXqz8dmWnueSXhF6L/k24vmQN9zwyUGc
prZ4k+okp3Eq2kV02uwhtqD1xNJra4Udkh0ZFqhHcBcTWd8S4K9vlaXxKOYhda+a7BW5anmNnVnX
SDaMTUxOjVoei4t83dnMZh5pb3e3rkUg6PgHMwXzxoZAlCcNITS1/OQ0gsrT0MZtuojiYPf6Z67V
8QkI2bNVa3je0+GZUOl3yfMjT1pz5n2VNALftIyTZM1Oj0xTUAYJjDVg3bBY65dl7bD753dTcvz/
lSQlt2BAZ/Xf//zXn59irYrCs5R8d/9br4isyBZVvv/XVpJkqZo/xf/5w/7dSOJo/8E5QrXJDJgE
dhSV4pHxb9v9578c9T9U/gKHn2XZmiprdJWUVfNP74jOB5msdbLMvEwhwfev//HflSSOjuWSigFb
4WNN8/+lksQ0tbXv5r/7cHA7GPyZjKtD49qvgJ/j7/+Xvh7NIfiEz2LY65lGWbH8psgpB9N6O0if
oXnBsS0RUUg8Ewytuo3ic0maFYsBp9c+24CniZnIc9v+ZbhP95+OoQYIhb0RCzamNzoDlGFH+M8Y
PmAhT5TIFWfmAirYt+ZFRC+Jep/VnXMkVvHlEMSDi5W/zJDn5EvTuk3vcctePGqiw9dad6vRTQwq
llxOkwjzHPAxvZZ0tZHkLoLmo9PfwsIzbZeyNIzdnk/glsFmuGA223PuH5ggtVwIjyNnsPygRDSe
bEdW1TEAbFe2LkhZrqbBSiIAQmm4LbjbNsZtnF9UQgzkwOtA+jA+IJH0X8jW/TcmXdrwYI9uRLWl
aS/adreSv52xpm9x9uThBucrqpf8qraEjQ9rS0n6hDZa2e6Z0g+FOLzC/HajfCpX7UdYgOm2BTJQ
64GRXfD1AfTfZRStIgm+2V/SHheZ/j7cQ4a9xFNe8ZVLn4xwo214AXjN0djR0QUWiGVwiogp2y79
pakvn6ejecp/N8m0YUiywUk9YgZC5ntT3mvFg1qoMjtQ3VXyKbc+/b0tt4zxeVouQ30tiVkB6h/V
Q5GcUwqdNRqziBT4JgSZ/jef7syw7JNaebCJCcridB++wfZYzb5QdgijOpQ7htripL6zw1AbAy2j
gx81QcWA90WR7IG5IeWevF4vPW806bz0e6N4ghielDvA8K5pnJsxMIdXozs3MnsuEepK7v0J4Xgi
jEGxm1YTsMSwrXM0itVnZXqRsNnXP/K+n+N34p2fPASenZ5r/QaQ1tQD2O4YmOtzqrU/Yix+wagC
0vjN9epgsDvoAgVArY0j7gEvW6xfjlkubp18L3XsxQP4GgbyPo4Pu0xwVHXJBqvnr9RIn/MUf6ll
D+pz/Fn/O7TF48tIC9C2xUOZikeVfFAS8qIxnNKZDYj9JF5mOz8SOwwWYDBxKrtFBtFOfeYITjCC
JjWwuLj3lM0WxXyopu+OVGAEN03Q2UNpnEL8kTxWTy8qXlIjQvPBVKeGhIQ6iIjVRXB1UMVfDarC
cIR+tibm7BF9M+CwwexXtAGd0kXmFsVebay9RkoxPYqEmmp5I6xT2HvsbtzjMaJZBuWONuF1is9B
5WnhsUa5C3kwGsT0uL9Ak8L9iV2NfPcNjUdEB1AGCejV/JWM0zkbPMkAuFBih8GmXftYzJ3kZIoj
updZMMAyt34c7er2wISOaRisKmpRy+Z5JmHJw68o9zjdN8q2U5JNDblbeQCzQOmsp0cYQaS4gUTw
k5nGe+zfDQNbyGHVDp581NeugwVWDH9yxXK7Mt6DdNlO8MhCmJw01/dY75cPabx1/SEdlE3f4w9k
L+/nL45im876LeOvGka5NL8pTJwH6bBEuCUO0thuNv0rsjbS0SWhBlNXv9RpX2MeWfTxUM32jsoM
bHpwu01CvQroRWw81BSxOhpfILSk2TMV2rcxHEAKfE2m2m2bt6b8kmjZNa6k/9S+3lZnSAEIVU/I
Nozlg1Z6N6erbb5UfYTOelyaDwWH35oK6J+77lmhXEf+CqvLXP4MIsiji5Gwdjd3N2tIu71Q00Vz
Sr+RtasxI+eQnGNEby5BF+77h2HcGlIzXL5r5VkV38okuaRALfyvTs9C07A2YmZhDFC4JpvF3NPm
MeePKh9+4jB+zHb/A0vu4Yj2Z/2zMjN/ZeO6xPUpxxFryPDBh1slP0m5+dv17U/RZg8t539epyFp
+kicBMLhxKejZphCJTcNHwKS8WQtR+he5xb7TBqq13IdiQDajuu9jps+AWXIcDspKclgLhezKNo9
4t0cB438hJEOjBXP0rB2eqR8yZl5Z/SLWdYb8DfE5mtUeTHgX9pCKIzAfj0prgxxu6FlgaUh3wEe
YEjA/DTatoOB8EBhOdvHfDfFr8DcGUlbLTV2MooMxb0+sDzaA58bq/ghyNKaHwmrb4WqgNi10y0u
usjUGNSywUbY7JjnWy51Va5tG1tXk0uu1epNImRtO2TeotBrI+VWTAg3zJpx4FOlyCh8Il355vfK
NTNYopNPi34da/kW3JdDgl56xsqnrvlnCHZoefR8b2zZhg8hs2Vrqztw02AxElTLcF8JGnxozP02
3K+Q60evijPPMNlGxVEVbwjAivIz6gEWZM8uv3uG33X6JFMxJF27tMdN2T5D8N1QqkXRA3WvVF3S
GINF4svGjqtUH2bMflM7H1pmehqB1Ia7dGkkmwkWEcELzHf7VCMGoHer9CBRRIOeQ86Pqpx9DXpN
0IimCJcbu2B6TL6fzpYAezBXXGfTmb2vxtkhtjF084qV+Z9x+cOYwNXZOpRu+gjHM1ctMO7luCGi
iC5pu3PUHQYuehK54q6pcAJZT4x75kOr0f4d1NI1085C+SgGGkwMlCUV1uL8Tngbr/aniliuF+94
tUERTtVRAC13OxkQzmiqp76aFUhxxbHN9Hs4DcNuaJ7juWDO2Hfvi5wBSsr/JsMpaV4Zx0BwMl2C
GkcLQh6OZJfxLQoBq1fiLTEtjwbsFF7KcKbAzewon3pBVMcJFyLYQ6B5HZvIbef2R4F1uVExTEQF
UZiYvATdaVGeI7ey1C0BKy7vRWXX9sRTACuA+105DfXdjJygH3DmxclhAdtqEFYy0wQdXriRafhW
uFzPeTKd+/gGm/bmkCRY+2c7FlQJBcipIdVQrmTd7OnTFEDp8dXnUcu6J2AI422JqMST7OeSK7Kb
dfrWnDkdgEVO5ZsaN+BC6Xpj5EZy8pZZ5V7X5t00o0tFOB4jiVlKI18jI/Fp3zCIwVAiYlBju7Hj
W8cZEnrUBk/mtnGCIUdLmx4GzR4ru44uOEavxQafy3iXgH5rlyicAPsLr8Z6LUu/klw9K0vs+fq8
Se4QMvHRjuQSKzpFXI1ooBr9nZg1o90ytgJ5wHhStXedlFBeX90kCB4xmWgHZ4SR8Ihz47eTh8Q/
LnJwhdlNx4Hqt13HDMPcRpD85f5bzn8UYsPlc4ZaPFvyXkbfZuScbXySgS69n/46TlsSqBWL+S7x
UuuYB6g1PSTOB/xHvcbsSVppCvKOf5WALWAEQdkNOWu1f7ed+CLHybmJZjeZLRJhb02mXkQJRiMc
qICR0eAHEz4bZh374BT3Jnzt7WdRf5dGBLaPxQ5PNhBxcSe+RHtzuhvpZNPMDFuQHECXcnPSIaFO
e7cuCEO/dA8r5CqB436eNb8vpqultpiFQUM0gGdW5XaSP5XQNOAO1fuhHGFjxN+hM0B4SXY8gGt4
saHmbNiqq43Qkk8FSETRGdfEiYIpc77KDLNfb/wgtwSpWCBS2l6y+VLi7Dxvp9RGyt5DuIT1OvEe
bAMhLlle7kdc/EqJhpgqC4m6kSGofsOcFrQGArk12ajT6ZOTN4FJqgX5Rr4Sd197dOIPaR8lZwlo
Rstxq5of9fg3m8ODnVwi3HiTww7F4atK9TvBPrEhYpl/mYN+gztHnXi3Uc08mBPtQnk6ECB8J014
90F4U+JRIWPgWUyYspY7Pd5P9krIMQqPwfFTWsa+PH7Fs4xHuvRSpkZxetdn863ALwn13oou8woU
AhTsp9AUbBF9QKADlKi7Jt0dsWXuBYmAWuMnz7jcT9R66zv21exfM+U+UHRo1crJ4r8yiNxErv1K
C7fgRYIuT4LG/MGldVCwwXfaTG6IGqyZLQlNmnjgVg/N01hLwILjPc5FviNeKVJXxqnPoi9Zcq69
QRN5UvmL5bgMcNw1I1XCc7VUYnVjupuLX3nuP9NROxQsCPbwq8idv/AKguj8S/prV6Eec3Ol0YZT
MPfBmcEuPSQcat+rsLqX1uJ33OuQtSk6y16Ndr2Y0EG+qFtZwuM3l74kvtZGF253tm8B9NEGzxqh
LlEdQPaMgggfx6snW58lW6ThgACn6C4DTqPaQCTgfUJx9BjvU3C/tdY65UV/a4pvVdPXyiVgjsvk
UQLsfVK7uxbBk7bC/R3hQGOMmHEFs2JMtX27HZKaCkjobpJEqOkhsSaoHDBMHo9iUDfxdG9Ar4Ig
oEy9CaoQW2lvnKumOA728gSwiEy3/oqdAf/FssHKtuK0Ywp7pJ2SSHt91Z0l2+2a1lNN4MiXQUaV
5JbBjQC/r1OdRV94PZQ1Gt9RIbwk/JDrH8IEVz1TvIV8X6Z7qOeECHI3HTgIkYi3zJ+Frt4xU6lR
l/gS+sOCUrtI/MMcJa2qu0pYJseJVJ+gvomroUq5A7Q2L4PGQYP6ZE3eooDJ5CRt/GRq59eAgxOs
9QxEK/ujah5xSRDNGDa21pClfKEMWzasN2FSVxkTE+HgppTrGWlbf5QoExWsyJZVdG1nliGcznix
s4Y9q7s33CqXG99rCtU9pRCT1VNlF5SGQ593dGfRd1U/Tf2x9hEQSvivHUDC82h8mMi/jvzW2YHJ
VTMNX9PsFDe4qYKCTcTA5xRymcZraQ4UOZpIphrm5/h3KUHlAGO3wYg/gaAJGLgUy45KIHZ6wKlk
UZ0dfIQDI54NlQ5Z9VhsnP0ah6YbKzafcMRQvvA2sJI/jvSykNxRDTSD4sVODvB+DXnaxC9meWvb
2zidFCJzTDVluse63cLLQcGSjHW5sDdSy7uZE2RhvFg4QYr5bDhBoXDeLL/05YXxi6LeZvDINr2F
c/9UkHsalMtMmsWhWyp5MbszARi2TESan1oom6+ifI+0Oz8I4VBCaL1l05OIqOouuLDYB16M0D46
9tdsqK4yGnuSibBZrKuiLgylSRepf1PmsHP8YYvXuJLoXIMUg0XMAmhXQfUiD7ptxYP6SL5ME508
w02Vov7YBf6CBHpNcZRWKEHRN0zcsBZg5xkC4EPMSdEXlATDPGOVcBF70ymwEd3ousXIBWvrWzO/
ZgagOf7aWDq0rOcC9KmClalH4tZR8r9mTT+W8S20Lc+xQ0/HTqNTeq+06dHp3uR1RvvazOkejMPZ
zOI7WIWjw8LO4EXJWtbNp4n40jgj9RvpxYkeHM/4wRee43zXCTGoR8jEUx0wmcGGMVx1CLcwRnZ5
m7qiSdy2fyQSHwwudUn/EKMlE0ogmJo3KbqHRCaG1FV+dFusxIwvctFrwHkTmo/aODvRaVTSLTyb
be9oQbeEgcSA8Ndmlpo3BxNlq2fj83IMAtawZc6+1imwuR0N4A9t+GUan4Nun5r1ZSxaL4oD0r/b
Qn9Z808WeNPFyR7R8rLsad7zK44YpKOId/JjfLMXmIHxT6X5meOhJum+ztTOZVZpt+bJYgvUIJdx
VZ4L05UMdTPygBm0+7mRdTCz65wEk/1oLRhDM71yds1w76DMVuDYNH5sseYGs3lhX1MRG82dWeEF
KGhwZP8WUcIhyXyWZaLyKPDMXdD6uBLMySVMaOS1yEBzhJJdgxmpJvX7hhyhTTLVzEdoER8pJUYG
8Jda/s7sEd1w5C447XRSlpbDbp6/Wrb0k0xYkRiydKMFL3szGtlTjemn5zqgc/dasFmRIECj+IZZ
QymStm2T3yyHKPC+5olGcZvVF7DiiYc+y62OyDLYhUT32bdOMQM6HijC2OEU+tYzRP4nYPnoeVTL
QhGZzMmVmpmvmupfitDkD1JQvAeCgiXVHNfDPWc9s91kysE8Q0rl9PdtjMxjrZOMcxvdtoD7TJc7
keZdkv0lkMpDYaTYqA4tjDW15YlAJDU0dDUL7Y/KO7pQHCJLjYVJS7rNjfnPnTMJ33WFCYnypdjx
1vHD/tvJsDP231zxEBL1byGeu+QnIWCbP5nhu4Qjp7nKQO+Y+CHWHqPB4pAlX+PplxD0ppaYtM2f
Inruk2Ojr61HsD+eS+mBdQaM9t+1nkWPi+uSgZyyOG+qI85ljYTee04TieWzK+Uda7wrh28KLNgJ
fNyqVulkeN3aoBia0FPDiRTJZ4huZZ/t4nitBGNFJpgkEScW83mk4qkyXXlM4OJ9oNxK5tWox2OX
vywNrpsvrrS4GSpflfi8QU8Z14jMaZmBwQ9CHc4q6k17TJrLov9GzPCQcVXckgs1g45ggijzY+6+
SMCoCri8L9IDRr9L4gAzBpryVQynqboi5qXGn6H8mJtLIi45jUjAg2hADarqiG7dolVPrPFx9oen
CjzP+0hHJcCBljvpNP01KQewIB9CQKCh6Cmp6VdhGdH6j5BB6HonCnl7N89JKzZydmTSh6C9fOoF
oJlop9O3YAy7Jb6QkqU/gFVJg2lNqNXU2fzPpnFTUh+QEcGgkVLEMwA0bf6x2585mzaRXnnnsg3c
SQRCg7kgf3KxdMPGbwACieoX6LAJLmxRH6pWg6x/x75HsHJbc00N6SOOkydoc1uGK5AquI3KGJJn
jEK4jWc8POKqDSDlDmzrky2COe59Kk43jflrqN91P0HCKTdShD+HwaX5Dn5vU9jvpf1TTEip4+px
4xLNeh4t9+5mRi9ZfizrfSXtOUmr8y0bAtTPobjroyc6X1n8tA3CYpeNtInlrlAOS4PN4DRTH0Wg
XBxyjPLLh6PuHQE1kvAyt4dpr3EAWrhkIipS28pgd5NBxRR/YFz0Fmmozw4tc7Z4EsFkDRRosAxY
F4UfuCNfED+V9HuNClZRCVwUhD4zBaJ1gLn1Q1b9jaWzTT68nNSNQ+JV4ngk5j+d9RMhbRuZfMCT
xSqke/5oX2zh15LPZDdXOIIicSbPaoEFca8zSIgppS4QqHzfoMVUPGnOvbR3BoYAC3rwgeMsXSK7
WN/N0tpZzqf1s86HHbylY4ZlmMZbX9EDG9ftML2R3IJgo8dPxBdz+wuHc9y+GOu7sA/SiGCS+mCR
Jh5O6yqixl+h33sGJ3ZGJlxBP3vB38WSzu0UdIR9XvTXKDyBhlpSr1OOSoR149B8qJrYITPrW39V
oSe3LeeXdTSsXVqujv9F2XksSc6cV/RVFNyDBJCwCoqLKhTKm/Zmg5h28Dbhn14H81MSpYWCXLDJ
CU5PdZfJ/My95zrPneFRYNrG3ra/XOvsBlugfIVx4r3fjVu/cn07vR/cV04Z84segUkJs4atapBL
wRbsGI4b5okqnF9y7AxvRf5VLO4GxBOqOIc14st7yZjZRKKD2PKetrdlUoGKu2z8Qb2bWfY0fIp8
Azi3w3z5COGkQrfHAgkQRaicWJ7P8UkZh1UbboxqGxGed5XWA8WnjQiAODiu6Xht6bztrwMgcZ5H
BzPnwdFgUd3N5n2iHdNnjtGq8OtpS6iZZR9Z7Df9Ibdfo/JqMJ6RaKHugSuF4pC1B3HqnFMrt1Nw
gZQz2T5ugEx9WNqoWLsSjeEsA3b3Yqe44fylSm8NknAxQOy4PD1smSvcEYhsKck8h4Rm0JEmUPC7
iv7e9ER3g6AUF5vZ/qXOZ3WtPqHNpqL0dPpd6C/osyBrUSahH0WJNLyrm4VczdwowTLV+baxjfSn
MDlm2sbAScVUFB0miy/OLRRW6tp+sj4r0xeQmpW9863+lPfTt/MlLjqQt3X3DeAOhjV3t4OE4g3I
cw5CYsXot+tWvCmZ+vn1e/vQ3OzPItoQpchHG3YRP9Tw1PIgvONVdKmcHQyMV9WLnniFPJJSimJP
IT5EObZY9hhrZXdBd4WXk45rG418vhrv5jvzrO/Lc8kAeD1Zfj2v+lv33Rs7s9xB7OJlx+/XRp5u
r4/V8LxhKQVxgu4QEAyz0XP8JL+zB3749kO552A+DgWuVmOnfwWpPwYbDJiE9NKIcY9k9YaBCwEu
DnEMWO344PzgAWCWNIJKtlewmiYDJCgd2Kp6A6niJPgakKfs8tSfe7xpfsjqkPbZAcfhcblMbAXx
YazECzsZKfwlkxxSeLapLXQUR2AxRoIciGS7pZFeNWPzQYYBipLxhm/5hfQF6BvR87S0u0oO2U5l
CtuE+nbE3lM6yRtEbWJPJw9zANw9Yk4Z9Cb3vSwumor/rYCPqLbuayF2FCS4ZpLknsCosP5lTFuq
a/BnLFf9tIPKsyLna2r3IO5xtqbIXCp/nL008fKQqEpWnfhCuV7ItsjGm16AwyMPJ3V6Ohh/xFLI
1RiAwJvSD7dRN8K8HxnroWtirWVc/CDZ1+EZLEQUOB5zBz7WZX1kvi/7DHc+e+yq8CR5jlX3E2YW
jEQ6mTraQm1B//GUszRvq5b2nAhbmyU4dQdQMS5OPvf0wxYRxzgSCdFbObyeLuk0QFmnX+ggOXgw
ljkbBccvG0XB3Hqg9EkCjgeyn8n/2uh8IlaQU/jYtU+j9kHm1XgE/A/oQa4DnaHK52x/KZ0FhqVf
ma9Xywy9tDy5w0+8CJDExqgvg7UuGBc3OLhXXn/SpHit1DeLiQBgWmqXtS+w5cqDPt4XWMRahFX0
0Zr1Ng64vOZfpfSXJSOqbH/vj/m5BUO1hnZJCRyaNm/nZ2oR3dln0LpH/W5sTz38p8oHB0PXbaRe
cWtPeb12dzAwGVy8ULSOV3737Iueo74Ty7MHjNZjrs0QHwW5AKSRGARfeiR/dcpOoOUatgPsd9t7
5eHJA0Fcy5xiBk7DJ16i9XN3xf3orKfXCLJiwTO5qsirwN0oocATtbAhW8U0tnwUeS4Gzee95XH+
91/cqIueCzt3sGkEZ4dPskdBDL3hmcM2M37ciVTyYdUpz6ykLGVcsWpUxH6ZBdYe1g220EHozY2v
j8y/MFCTcrJ8/rXez6PDWKHc25v8ttTYb1y9eL5hca3pjcuaSQs0AHouf8CoP+8WsohQfuFlKgwC
DV2EeuiUjtPV4qQ1vChlnObxvHYsMuHBVYdE3KS2Zy9a5lxcW3ibaeX+CvRXGDD6XQJ5GSbFK4cq
XOaFjspPgiu1X4/Udsjcs5beAsUcD7+O2ttUnrD5wedx4MiSmITnLk4vE/RJFqbPyievGcYCgqZl
ebCWRMkN5Nk6fxkoWrszMZ7+gpoNtOIZKNiPa3mDvaWdilLawof4ojjuNqKVA03OhLfc+cqI6JcN
ZFHVftwC2c/XeWDdZ86jPypPrOMYASi9ek4QhyEFiHkWVdXtKKEYbDjdOeQkWchILar45pepvpjG
Z7QY5F2CRYYdDKTV+GlDMXGGD18ar/mMq909dZQuroPSEbQUIC1I4Bji1Op9NJ8bICq1QZg8bQtm
doeZuUb7AEp4GTKthEZhQ3quYABiPfgEz6qBla9J12uulW6KS1bsMwJ975GFy3MGlLxyzZvag0oh
NLBfRzWwjp7knwOyIOIF0vrDUBuTY5w6x3V8C9rHJndpUqOI+XjlIJYzeqoUa6g2lTLnh5AJK7sa
bTiMVraIldVtJbAHN7qhe4HG264U1XjWQKmRRHQPX5ac+Si4CmdmL9IfECo7ul/DJ70loGSqPnms
jelTBNzTeow8R4wkdC+at7Excz+KIraoIE3CH61nsOgk6I2LkGumRx+z7CeqyVB2nTUkcH/uLOzu
n6Ex064DHiGrpjsIPQOtZgRMl0wtO9WNRCG3/K9k1rELk09TzMa+s4kDUpCQ+yo8O3Sm494t2voR
FBvRAQGZYfbAB9uV83xI0b1vtYpuZDQAjrnJcHGnMD413DlHAJ4uYA5l3JdddAxKvN91r/tmDe+c
CMl9O02wb3qZPeP5xgoGI3msZX4xUe5S4+61EK6kg4LyGM7scltMtx0slEsphf0EJfQxllW01ZCq
75Rek95AA+LVr/C74rPdEhHiOnl8SG+jpTOEcrEb57PenoTKdm3qwMegxGT91VEz1xwNM9w5q9C7
x9qsqm1X4jYSaRY9RAGN7rKwilsSr5quju+EzoLWbo+/v5jSoLnILaIvWpsq2yxx2NAXNPV0rLXG
PnaMoRt51xQo8GE4dF79MvRls+VmTKJnC0wg6y3u7K6Sj3z3CI+aVlh4ucOKDmvvoWhmY5fNlMAT
BGo0O8MFNAunBkuaaZTEuwXDo8iFuc3z4ttEe4q6lp2RGUhOb4X4isJwtnJwf/qWXxKXXwjJvAGR
qzU+wQTUjN9dFyxBs8p7nyYVg18IMuALFl1UYewtRV9bmf4axaAPBcdSZFmPsZY8QqjYJjZt12AX
2zRjE6CQy0AktwXQIIcdIO0PCcSZ8WrKWqueOgphuzspXYYji3GcYf1YHeAM5Bkq6nMwadZ7TT6G
wKdNmleycbT4Z5pYICoMKXWVEZqoU0wuZJqYbneMCuc25Cix8ZdHmxJK9TDKbau7dzVDjRpoJ3hc
GriyjZ9rwgIKiyJLn63W72DjhQa99aL61HoXzQNWeYch+no5W7UU0g6rbLYs3LdF9oNyj1gpQ/UB
iO+yTr0LIBl2zUjYCt2LRSWPJuKpKsdnIfVzMCWIqTSa1T71c02LTuyidrqTESiP5I8tBQqzmWGW
zjoFXDa5JsNwEVXQH/NU3fUo9tJOe5SxS21ijz3NRbGOY8c3TOOroXhWXQPP4AjFxkbVjyUZySAg
E2JIWRYbdnIxlknCgKlPr9KHXqcNNJPbxIM1bvQWwGtimR3sod2+hKN8R0yur/QjUR0C5RhvKVXy
Vg6mY14vqOU5fcZzt43n4h2j7tkyHB9ww7thtswKxuaxLKDD1A0pL1J8WkpHlmuhPNWqtrL66MgU
iCImTZ85bR/JRQGYWzGVtXPBup7JamHf1AoFS2KzqcQLOpTKQ002JBW+DckNM13WVKiBxW0QGeHN
QXbvOMVrw10TM44uDHXXop7ezmZ86lUo52XQjiCUyVRA0RDUibWWbv84SflipfqnFeCkpIqcY3fp
T5oFEVyJtaMsqK+JtXuNpT2XRB9XDNbt4qCUw0zophReEi++s45YgsF6itGzekASsMkKDdJCaCae
y5aAdSbKkzogLoDsW/jfoUpXNHeAzzQm3hGLF2uYsTPHBQcXHV4z3+aQeb+wHsnmfhhb5W3UaDGa
EZNOjzhNNXuSP3nDagZlWgw8FyfS15yibJma4YiL7zHl5PSaudDYmemXhOyCadJfy/DJ4rMhp6dS
R+KyPNPWHN8GDeS/aX5GWvltGLyGKV4OLB1w7PvXRBrNAbhZ6Jl5usRDl2fFIWBG1eydWozFiiFv
hw9M0REINGhaXIM9ewmShzc2R7jQT24m31Dmk2qWpfDZoZesY5nDJtRZcod19oG5r1ypxoehK6fe
TA4agyQEdcVaKsDIOAx68pcQq0Ka2cM+G4GqJJ8yhMNGRsJrn94mk1c2Jk6IIG4gGCXQ8xCSAZ9D
0ka15tOuXNhufbix4SLqjBKtoHw1rf7Sz/KkVWJgHTgwD7bLs6EGe1dSlwmAHduZNwaxB0zBtYXV
nU2PWjQPnjnSkbbnOY+vaeWYsFxNnkmwnlnCtlhNnRO2N/s8KeZDkoEJM4yKE00tdxyM8qgDeFMl
JP8uaI+IGPZzwdNL9B/8S6fwhV1dm8wBUkcP5Vj1HqkCsFLGqY7N4Alo2RXHB+J/tpOCVyubOlbP
XfAh0LiTsc2WvmN2lURAdzX9tc+mnZtE8T4M9V81J4bbYf4hAzsqnc7XJlgAdk16jUniksvP2tXJ
E4B7sh+fGdMVfqCRBBHl9gVdwlsqx4vl1FDuu2+90e9i5oDk0nY3EQtBKnnPsrUh00jQdRcw6KMw
YB2M359XnJwGBEXcbErAHahXcC80G4UDv0cCoJNtbIFIckbwrAft2nWKr2U3yVOLK/5RIOtZOjiH
PaTROxgBUVVMLH8RfWof5ueiDV0Y2CyAfha1Z7VnRfqpRh1OwwkOlnVLg8ETgP4Zs40fEIYNrHQM
key3oEcoEyrtF/nM60k+c+F8OwmbDgxkm7lAJ2IZpbEIXQBI1pcWAA8mM6TBB5E4J2ky8DNLDlAm
SWYzbisz9xaBXWm5PCurivqXN100zxlO5tlZIyRRGf2N3sB6z7W3ba3ulBI5qhpQaotTlC+RklP2
8VuER09aaNk1AVNGG6Qf7QZHgu384LL5GmT66d4IfGODGCsUFqDvlgfmP6PDrczIpcTXky6DhDH9
sKAT8vxDnKz7rxqTfqeiPOXfcvm3sKI89pSQvx+oHo23atoaifsjBc9SX1k/c8btn5ZPWCS/fv+l
nvSMCVfPItddHnIRFqLuWg298YWmlknR8BY603W2UlZhlbOp0x8Cpo5jgZTVEWDp80UNNaDOpJDn
JESYk6VQxEqJBcYRrielfaxbumGXdNlVohuvSpYwirFqYg00cJBsC5ss9sFbY8NOvkN2T/WmXFLn
fYfJbSGf/vRvf/nbX//yOf57+F3e/lDmy7/9lT9/lhVE0TBq/88f//ZYcmTnv7/nv//O//6Ov53j
z6aU5U/7//6t7Xd5+ZV/y//7l5af5r//ZR797z+d96v99b/+sPltpLjrvpvp/luyHv/9U/B7LH/z
n/0//+37n7Fj6Kpw//GZ+lce4f/92f65hxfoEX8//B+v0/Lof//G5Qn8jz+t4uhX848+kD++4Q8P
iOP8WajCdC3DtUxifhenxx8eEEf8WQhsJvAOhSkgY2A3+S8PiP3nBW3pYvNwXMu1dft/PCDGn/kO
Cy43xg36N9X9VzwgumkbeDz+xwNiGzyOIzQWAKaJ8U81+VX/0QNS97jtCjcX21HeOfMw+E6O5zOh
V/Nm1V2ZKBdPWaWg5aQxDqwYqUqhbErO7RXEyxvsuPSg0qr31gQUNBa4+tnrrsmfJbBGz0t6RvIJ
emfQ1gpW6wNhCsgFULokwzRS0FXjUc/7TZSF2jl7ine9QJ9d1SFLhCralQKLG6yH7JhlBtQtFZrr
MF2xVg3eqE+QzlptN1jJd6WW5hOhHF/L/K4N0cSo1vxNFrHFkLW0jxOz6Rwu2Z6AIRArEV/G6SM1
w3injGDqBgFQeLCQ9eECFpqbXl1w0xbFsdWmUEwUBnHxnJs3EUYseOsXV0d/U1ESzmril840ohDY
8qxMW3XWm40THAtsmkgedNyqDSN3Y2LzG4R3/XyhwFBvjlGWfhw02iYc8mtnpMgwG2XyUwsFb9jB
WO5BPrvTRHjiEOsweU2vQS1SqBI9DoFrUHqG+uja2Skb8Y5Pcc/5A4HK6lA1BFU8wpVGVEysCGOd
iKNJH3BaWMYc7tLF18AUIjyUEXXiiJ2dlCYRnSq7YvlNDOBKE1141GP1G/lSRQjMSCFP5s5pxPnO
SJKJJrM2Y6sodk4RGtLtSTJi3DC5VV3Xe/ijNZDf9GFQX05m4OKlxbBpTKp2Mw39M49de2O1xq7O
M2UH8lZDtqttp6mDCRqwfyjRWx8qaL60OYO1RBFP62JiFZKRLLap0uoVaWSHClJ5GEvmQKVGjCSl
Hml2bqr5QhiQNAp8P0SPM00dp/SilNkXidHTwQxnvpjyZzKT6cQ6ns269KNKo7JIaIN6u+xPxKGs
o8SdQXDo0zbLA6bsTEjaqcsxn2aeFVGC51m6BIvMLvuONGJqMTPhtY0PKx35GUKXinAuh+OIdj0t
VcwoAVOBqCFmapoNE+5XpCNpWBzUBkGVHbmdK6sJrlaTm3hKsNOT8z6eBvb1TjOGh4Bp+hEmPnN+
lzFnLaBaTKEgg1aH+qrbC3clo8UbFJTnOlZdsPbU00VOTItJlEe9WD6TismgNUeg9HH3ZGnj7FAt
40nK8HMFAfx2RgPFgMa8yInvpKm91qQBHgJ6mFwtjVOpmh/hRDR9H0EErKwESGx2zLnM6FpDC09p
MO6GQlUQOmuebCmOtcJqvibWsTHvo3aMpp+K2MJuziRzfYTcDOC7ox2y4Ybp+FUkIxN8hED3ozGw
sCU3EnSMYrlnHM5oFDQmY6YDzCPOYtfLDcaGOSXItkf9OGea4lsxJjYnzX+FsjEvZZsjcgP2AuLw
XMZL/d+iD69EeW/BKACmxWgfJqSJfagBg0PvpJ+qBuW9E8Z3I1zVgNrsxtzXzat+Z5AcljYoKpum
39oKebiqAjCmLySrejj11RTtgCLULUbsPMOe0rQ40ZMA8LK0m/MoagZkCSKjQj5WtRneE2AGtLZK
A9Sx4Sa3E3cHrKoChMsxaeZQPJM6QYSQA3aSSON0l4KcOWXwEJlLTgR4PUTtRrOrX6psnE6ZLB/V
vjG2vVnfFVhybyCLKqQpSYqtOj/HpaodauKkjj26baLz6EjrzNxF5fgr0druEQsANIRDoJfdfgD3
x1jceOy02CEkbAYoDjrA0ws05LZG7m0g3U9zMicGnMzfehg9qBEqRger2XTKO11hiewSE1Ka6WNr
fhV5j+Z4tJuDyNhouan7mnYm/KM8++hdlmwMcdmmc/JvyoWVZUGV2UUIW1dqBIJ/NJJsaVR05mEn
whr6R4U+7lgxGkLTU9bvs1CfyzFmJivc4WioWk6Mu+YeC1v7THLulDir86PTq17f9diJpiWfpwt+
BWFY3dya7UzLdrlT26cutOhdpDatwiI1t9CKIDKj7RiHIvQa+jo8BI9Jcw1n5gbGXDssTdtt5po7
CNbvipYOu8lliNCj6EEG0kUT+VgKraBWoQWJrarElCXPZq6muzZOzrVTV+saXN6OyjNG1N46QN1R
FBk7oPDkHpSxzgbPZkllqHJNlh5yE25rUvNYA4S15V5+f+l0GW+Rhc5Urq2zs+lxfTmyvq8n5PVo
RCCM2oN6nboo2BNMp3haTmGb5znXL8wZrjn10JQmKheQxbxWqNK6Qpvg9bSIxBAwmFWo7vTAeaml
SOn407e8JNsDuYABjJ7dCHRi0lS3M3jbbfiSdgq792Q8RAp+KIi0VAoVImGr7SYwaJhGXZmmfmNO
oOnykCWyfCNPRFlz/M/oo8zei3ha/CYZn/WO1WjBOHldoRJe2wNPqXqboD3sbGGU66FhoqEwo0oL
RTtW+GtXvZqbTO6VnVaCvRz7M6NrqUGw7hhRrznjkB2MiXsJyq/cAD9WuI7hycwRr7PVIxSNiW7p
gqNSYSJF1HQmrUs9BxmDi8Tap2kRXuOuvSsibT7//gLI6a7pBdD+vo8Ok5z2JXTAtZ0SpBsTjz27
HKn0/DHOqqSpUBGLqA5XrU47Y/d9dcMCs3Cumn2qyLdsqN8KqZB4QbzV+feXnBT4RFrxTs8wZSba
hs0pE4O5v6RNji45iY+Ro77qOUop26nuBx0jpZHqq0aietPZ96lp+qCi9JyUo5oR/hUg/DVa3fLN
rsn8WhMIVWnXGrc8RBp7ntiMX6cXF/Sq9mzbarNOjeGhWsZyyPDZq00twgpwnyKv3p1A3+Thw8xN
l2dF7gVJGO1Ma0ncCcTzOI0EiPMTDmrz3jGzGLkNUOowGRI2GVi2islTRd5f48dRsl0WjVsGvCVv
VPEEWOLJXVrCwGgpOVP7oY9GX63CRwmnwuvK8KVW5WaEOIIqXfPhlD1UnXhiaT+k6d0ERdB80XHU
XyZW56Nmjh9c45DJpZE/GIrT+mEizGNUy1eGb9BChk7czFFjiFz10k8HAWQfTfWBzSrjc9vKnpoO
HGpUY/ht88zXCRo4DiR0X8qUk1IMy2+UWkvGsNfEZLaBzWeZWr3HDLg8RWjYGtwWqTYIugzeTqUW
FyVHtIp4NYWVH0nN8SRhOWFLn9+Cqr7DuH6sAxgJdvIxFvFPNJfMmkuTVEryP9YgEfHBoclRJ+WW
JuWacGiACWiJEwQ1c2EfXTN/nm3jrEtr2wsTrAsfHDD2DM4tSFbglkPiYgACca/Ovl3GGDBAEOEa
6/dQFS2vJMd+zXF6EYp+K0vUjCIZlzjP45BQS48xlm1eOsEua4B4YResRbXwDLC/OxnLF4E4gKxv
90lvvsNRz/YcJUfQzNMJClzL++0u0qvprhLWzNa0QbYPfWgFZay57xmqa3ZifjdN80TgU6cjqB7U
6vb7S+1m78zAbkoq0ktjYfoKuoZJAlked3GESbsCqe67lmLuJ/2tiWb9M3KI3Wu0OrjqGL85xRFS
EF/MrVseEytl/6tTETJASE6pJmb6AyfbxtIWqxra506Atr5rRB4fq6R/4rM6XiEnBlsFPx/eMhOs
nD0gJtRI7HSJ01lL1WHDhldml1k1pOflj4VVqLcC4oRPXmh14EDJG1s5qNDR6oDnAKAwKOI0fNIs
IwfDyaLXJdGUefx7nBdyTTg1n8gKkY7WGOu6zmZfsIxUlUXRgvdlzNs3tTfUTbzIvwGJkwWM06+x
QQ/yFkySKvSJq+iQDUTEZs2sfZ2FiajPcCN1JEat+d6gcOXj7a6LPsNghNtlaM4wPy9ZOO1zWB5e
BhR+Z5VxvlbtcTwQzHNf5m7iEZ47M2PW2g3hDghWTCIxhIKXE0NZ1PD4wRIpLiUZfMR0S7iEhylu
oKCkMOzIgn/Mprw8alMF7Le6JkOE/CEmfgY3Oj5pzY+67mZyMsBWgwhdTgF4jQIjVz5cqVk+uo7E
DToutJIR2FaYfb50g1szoFJ3gIFsZGpCGa+nnZMEb0NIdTLiLuskE9cuoqJZuDOrICKeIyD6ET6V
60GCb5Fim1/Cld05SyXzU83akhh+06mlKQjHH0MUL4XMXlU247kcpudJq9eJOZyweL734JTos1hu
jeTVNKHg0JquY+8ngyx9ETGZVjMpjg5XomUVmIBcuW3yL93c82KfKfZMz03nl74JvoxMXjMabN/G
pVENjPAoW1dRRq7F0LBtgwu3rN4RA7vztaf1Wc2N8anKmvdL3b9iFFqsITtwwc6W3wu6XoTK3IBD
wgi45xJDH6TCWtrlKvdrKvoTb25iw+LnvDECn7vCJNDz0IfjTxMjy6pFeC0zHUpi2p7iio18pzMr
52rSt5mNhSeyJRA1uEOu0n60UKRJlp3BEqVXZr39rlFUJqYGahOx+K44tGzdXLf4cfqCvPgYrTxi
GzaLFuXCjNFmNMpgbSf4sNoGgFaoVoTYzQCi7BHNFT5qjfcnYakpJXsvTgNmErAKwStDFm50XPC6
a7+YWswH1A6PEIE2xhR9iCDcJ5NW7GIzPA51hGS05eYxm/QwBOaptu3ymVZzAILOUFjtInMX6L3l
G316VsIo2zEdf9SZ0R71kLmCyzPIvytxEhG9iwJoXD62j3GogSjC2nZq3XkjCAFYD1ZXbsyxYZoy
tge2Alc+NqdyUO4GlXiAblgGtIUyeYVrCQJyuD/U0FD3RCZ4rhIbp7g41eEsPEyVbFmsnWa4nFsY
mvzaihS2seLVZaauuc2hdZy3ZCoGDKdk4pTwDLnLl4yH0BhRvbPfj6NjLPv2FpOPmHRm7NWC6sMV
lcunB4G6PZbkIQlI8rmFMRrUY4MkHRBkFPYGjrbkMVQRgUTqZkiR9LJ9oZVFihcPCBjjidCkTscd
acg3tMnzNtSVYT2Eu2Vp3ISXHsucY6TNvcqinrDe+VqP3Nc9EGK6C2NnU+UdVRiJxz7LL46Od5n/
jpIhfjO4ci1nw+qIrMCkQLpsARAIn+y+PbhEVHBpP1Smjg2z5oKa7Dx+ZAVP10jICUECCZ5x1JHE
JBCnAse8Y92ufZQm2h+j2jW9Hm4L0IB+G3Ko9/n4k9Xat+g5ICNGGujfsU0O4WedRuhdHfVXpKog
uxlUmG2hAtEtWRPiX9NnusHMCFmFjLO9yiSC1TgWt0JzLgYdeW70DX+7zZjZjEz6C71GYg9ToYFj
uLIrk2WSrgH1szw+zMW27cYfaZr9Uw321BdxujfhdqE5ZUEPNwgOAy9XGTFHYSmPc4jgxqNiZKQj
ZW647WPrV2s05IcF7C15v2/dPjhxHLB+q1hhDeNbo6Y4DSqTbcuIVsHqPUXt+YyMZEp3UYSZLd6g
mGMM4wTUVbW76UvnpYmm+9HGchbH/bbMTnkDbkQIhgE0D4HXhTkFP6+F4QzCKyNqEd1CFQrdn3d7
48dm+1Q0ULHArr31AUrlxNiHCUIrJ17CsvMHYtuXdifZAlQ8SiG3mTowPiJesXVidtIOCkp7Tq75
zCqzKlEn4x+nS0paBcaETQmQTPjWjmokuCKt5aKfMPxOlrodxuB94CiB4l1cSzYWR61FW0CjkVI/
FRvZSySmwny28aVto8R6KJFseo0KdNUebn0P26N0GYe5ZPEVyH5ms43ObWdzr4b9Y/ZiRM9BFjAi
pCdO65CPIJNatoAz9AcOrj5sHsNRJY6O+9jT2ujdzgoo5qPwxiCJeH6NL6JK36PSfElGZGhlOOFW
q1yUd45nav0xETy1jZr0aysGPmMmD22eJnwqK/TU5TPN3DeYcjbHBnVGAw/IIh6CrfPw1dT0nkp9
sYIeFXmJZrrSsCfEXBBh19u71DWwYc7ywO5vX+dOzBCguxLLRDVfEIkjXQUH1ZgdB4lnXSMPgzYm
AUpg5g7JRWghRhtFXm6ZWGJaI6Nk7E8co/jqRmXDJFMyTsuQ3QkGUIWuHPHQOhuN7oZ7Kdu58ZDc
t23dbTS7BQDKjI66Wmc6xoe8A4+5Kk3YHxLP9EbHKRpWHwPBOLPt4BQnDKCknTBLrAixtR+VToLZ
RWeX98vPEQJCiXXEbpbiByOu5ChrT24lWERKgD0ChKAyv2kCgbGTy7Xe6UyhxvDiBM5mDKs7MgeD
nW12X3bXUl5F/T5io0qixbva2IiEqElZ9zFlU/uzWRqlnxnnoUzTA+ZLkrDkNh9G0tuNpyDL74uc
Wzq04Ty43QIVpO9C5Eo+s71m0GmguXWw+SDVHxqMkEM2A0CvxksXF9OmaI55ACOW9ept7pNrY2AQ
nETx9FtCNCTs6mZFch2JFoVTlXdbTQ7VFhUSozo36j0b5KCJMgks9osNMHkDodAEHpGfhIYzdkQa
2rhvPRJugxQaL2l7ZIKwKxsaR1Mi9SOGixA8fGZVW9/XNZpiyLKNZ+XiQdcD5T7muD2OYnglLsCn
vZqQE2s+1NmnMJYU2trIuczkINSG90BwPFWw7Rvn1VJBUZKv8GA2DeZO/U4xy2vRsc0fjW557k8N
Mg2lNuXODRIUKqyeEdDYlvoEAZirlNxbXkeExOB2y8D2UB5A8LEeLBjA6ywd7hHdtKsYoZ1FbLNJ
xU4lxCwOdCT3iFphza+YZLr4JV1lQ6fZbHAlMp6v8uFl4v9ER2bKI1dhxLaeZt0o7yuZD5dcd5CQ
RP1B021rYwCnWaVGrJzJ5jwVQGY3/UAWRVca5qlVUmXj6ITUCCvwmC3oOzPqbsSn34weZX8i5aWa
z/BBQtjIayVD1k8/dU5U1ITY2hjCZJjfY0Rtofi0pV2dmCttc6NO9p3A41U09RacJqiYihVBlJwi
t94ZspQLn5Mr3HnO4iTzmiC4OtJqT2UKKz/MDeZR3MKVERKuwTI9X4hQNkMGtrBIAJqc1W+pDhsc
/pcQFPHQFTdtbiBuUIjIJMPEkJa7VmU0O1kV2FNmpq5dP7IXIoY9RQ2T9eg5EMmtAhHv7aggQznn
U5cluu3F2fCai0MzpPsWKsbI9IH4wMEiVA5mfk6Ejc446bBofiwNN7fdIunV22vRhARjsXYiZQp6
KcprUlJc1e7OVWfwuBmzKX5dak2w7VumFitWdzunG96Q4E3HgVraVavizmn5+IFCqSF6+gNJCNJE
fh6DMcRB2Xm2YtxBa/C6loUEsGXiP6cOrWzMsmjIqD+dBDiyHBEaKwnaZ0lOXSORRCd5u0GhhVKB
hy5QxIlJWpuZox/W4EK3H13aqyhink/2sUzJDrEJkUy1/hGu91dM43ZyGiAPyrR3pA7bnCpmI5rB
pzQnZjFvMgYNnzZn40TbMHUwCiKEX5oFioxzNKyQiI0xJgMVMvqWl8LMCWaLuQurJJKn/2TvTJYk
N9bs/CptWmjnNMAd7gCsTZuYIyPnsSo3sMwaMM8znl4fSHbf4m01JW1kWvSGxsu6VZkVGQH3//zn
fCfv32iS/cxs+i3oqMe+VpXhUXjLT9spSMo54NPSGrtj4pHVEGFT3lAy9ViBqX1tRUB6l4I2JBM6
gikh48mbNPtYW/6R5RvXGNSwp6SAdzRmhwqB8ywqXPyDC62DrcVdAyVy0w3Q1JsUx33c+ffcW2/o
DICk2B0t234baH0FhJNfRTP2KA/WKjBun5tNcTfL8Jso+SkLo06Fm7xxl9zAnsL6GJWQmRN/H6/u
Bw47FLWVYOtTZurpCrmJ1cWICaCtn6XLojMJ3PQUCwF1DiX+zioM9maLHeB4wr/3muYBejk3Ex8a
VVsRsdN9iduHOdik5b6VxXVkWDtE5qnviWbLKb4bMTN5YJJQgMHQzEY/0MLx7lhUrCXjYWLuZWQu
zhWriI1d8zZdqQx2H+1nj9gXHIjN3Lo/Rktigi/X6AtTCZK0H3ufHihNqgVogxXOp86Xj3oSD9Lr
3keFQtAjPGGbaMbdOF4v8xDd2v5jhpHpOnM4iHvbfXc8eQVvfPqKfENQhFG4clznOY3u87xJobCo
hix6UZ9SRYykYqv5aKrgIR74O7E70bdNuujniMWdly4vitvQqQrXl5EeyL32a+z6jBEbOWC9UHMn
HkVUHNKMRypXuTObGI/wUXmka2m8ocN77Zzk31BIIc403bvo0vD0j18MJa0V/th6uD47l05vBqOM
u8PgLD+AEuurJC7zI+ZC7q9TFz400RAdUjnWt/m4qGPhftG6Gy4dUxyBEoRG8t4JeUuGo9az+sdw
aofHIAhPcJP2WRM+j7Hb3RQgoxLMzTLicgrqAeOk17ANk93wlpT2Vdh4jIIqS+78bLToCsOMQ12L
RHzi0znNy8QaOYGHiE8SrCCKp4omC+2Tm0c7RCcHE+DRJTZ/58kThkZ5N7VJeB2n3U1X1vIuh4dS
jXNzrUL92S0rwhg6njvCBKLH+Ajr6RD4itwRC+ViMc22Y/vaU3W3HW082BmfBdTyPULNTVkWt0WZ
RDAT0PobxQNyqA6oG8V58JNgI8d8ZUMvL8mYqdtS+MlDG/IEZdvjDJN8Mjl7LH4IiBjsi/hRdJ/s
BM+iMLggs/ckc6jwnfDo9ToXQBDrPX48KAfs1vfAU9xNmvVPbZt+weO/I0qe8cqgRifJ/K1uubnr
Kn+ZaT8RVHEPMZmJafSscyxImwRdcE4q6ypZC9QqqK01PTEJbOOjXoEUqXTPdt8DV6HUFgDFJrZK
9zYaOUSS14VusY1WZX8YrAEYECN0VBFODiusgN1FK4hg1SCaXTU9V5VSRzskzNMna89C/5LYPZ0Z
ozOcWKlijqgiHHtjsdw3/bxHILmlZAbr/jwnx8Tqv0Rj+kgXSntky3YTNH5y6h3CPXM1cqnOhqvg
Y6Yk6pAHGC3mbinWXLvclb56dtVSXSqabr3kKRztac/jNtyYngjC0FEvFI49rCLvucuHp1R38Gld
UkvFwD4z7PlQerzmYgQ7Zsk1zpWp7HrBeL5NelFeh4vWtHQ7LCYwzrtDcDe55BMU+tEhD1kCC4Ip
bfkxRHX2SAsHu3LxNoBSOQ2LdTflFntrMzNAuoKgG2IYfWe3Cr1us2S0ky7gCVJXvLL9Z3irfJ+W
8mZXZ/Pqbb5ogviWQEyzYpJAUNMqxv6N0ZganbkkNoVEkk/81LwYqliIa8sNi2+xD+FhQD2bvWUL
sLOBQMm5LwUTRxzCKQeAMh+GfK9TnpSI3eOxG0nvaZseIRo+GayQjTYyx5XHmG9TcoC620XRuU7x
T1iT2bup3V7//o+2matjmgN1CpuILoyYTVdZq4duSIarJW7PXP9bdFjG20yxTvbD974iKCJBf4OL
a25M+56qoPoM3eCKdfBtTZxiSw3vFwwEFA0MDuRx/TZPfB+2Sj87m96ujGF/n8HGpvUh7W/G4Svd
TYbL+XzHEuxghU21d9q85y4DeW9sICeF7VVr1tI4vA2ll3bHOYWgwqSMn/RmHjr/aRyCn5SPHRNU
aYysqSH16mvChJ9t3a03IYuw0aVk+DItcRwQGj0Re3RPGbOnanFGGyGqjdUMfPjjEIIV1zAV3dgI
2bs4lOMWRzC3CJ/3SLI8LkW+7IOOgLEfKHhI+HqAapIziDHU5g7jYE3vLA7iniclqnE6cVGQFJjw
xqDHnMcwihCZdtCZLoNq+W45xMmH1sViU3/zS/+BWDpxT9M9jRFB9akP30SlsW/QMsTLulKYv/PS
JvsyBamRxJg5K36Cju6Xp9gaHbRBYAP8J7TThvQP6KoelvtrO3ZiBRN9dxt/2YaG3FJu69u2yZ5S
46LUEyedKePcI9CTwCxQ4id1n1CoTkz4yyKhMMafZsQqzvIZAYC9DYUGpGsT1gesBfB5t+1xatob
WXHCOAPhjgqA+dZv3jzWIX6MMnYXReMXs7CdKOPoOonUOfAXfzPN/o+ecQ7ES3NXx9Fr6r57rsfc
Vpj3oYjaQxxbe7jlB56Sy56NaIWcvB96Q98ofAFHXhcdSXaABumMG9OJ3gKBctsQu9lkGgpvvPA/
9Rg6SCgB6eVF70Q2vpfoNDgl7zyFjAUNvHdA8BgFuIBtAGYimS/gJUkt9Pzxbevc2EGcANBsCE2D
6qgQUZkQTmnZ7lqWstuQvpA4BG9rEJUGofaxV78a/8VUAKMYKXqJmDXQXRtbBPyi8DmLomPvWnKr
LJdIkgtyLGwvuavfMLleKLWDKELNr9UDnhWXuF4ey9G7WRdCsYOnSxiq9hiFdr1ovkpjv8EIJ3NB
/fAuVvVOtthmXCt8j21icv7R2OUOZXVXhCmYA1FfppQNM5uwZJn3o9XRlU2ezvHCz5h2tkJUCSvo
Frr5NfbrFt4RoujgiefEwmZWTqu4Mif8HyfylX1wahL3mKieRdx0E+MjYfMWcN9S3yiTzKiq7ezq
unIiLpB3Hn9+pJqjnVkRB6HaY4k+Ya65lfiEQAieM4zr9JoD0hCuOpa9ze4P3dNP+MpeFmBIWv02
kQjwbWRnN4YnNNrZ18oPrisV+LsZfKeNSx41w/R8rBUL7o0n9evSwtCsPpQVwOAcSakGqiUiMzI8
uNZNtu4zyxZgZcuE3UJqWKl1LVEulqDO2e/NIQ3QvyzqgJJkuBuS+n50oxdLQrlTLGacUezaKn+Q
XZXyWA+vh6zlVJ4eEo/NJx4X2CpOyKIItlLThee04dYg1sRy5x09Wd5VvWGiF917XA/JbbeA7ln6
gCZpZ2quhR28T07bEOJWF/YuxXPPd3OcwxoEVGfve5u+z0lze5pqrz+3VvzII59NUGNei9JbrtQy
0qTnB+fFqM9cxRKztPPCI4IeL7ZWVdLzXRcwKoFt3ABpovEr36xbS1CBzz2rDWci+MniOZf5qWIT
zKuLOdpzistis6HspwNQRu7w4fRJzxB7hnyxdzlIXe4rNCPt3SRp4fgOBXTBQlIO6FuUGJ4n80ZT
QnhS01heqXlAd4xHdIasfqHiOqb8AoJsF1nvRcvZULdY5jxrwIzgtvHJUt5zSafaYsdE0ybM/G46
k5UqUpKoE72Isp7T3dxhYR/85taZfpS57TzZwJewByxXXcjyyp6M2dE0KGGUIuVq7JPJYt0AYoxv
fZYbs0wes4mTJYgl+0xcbFR2YFIo77A8wcMfEvnpOQSKasu69ykWv+5oD0mL5q5h7ru4uzy2GtSF
FpJmVcd0czOD21VBJagZGB67ubnQ7TMmQwNKloI4BtYzrVREOICfxXn/zKqaesikOpuyGU/WuID8
YpMDkgl0qo8bVfGqVHP4WaUZj5hFnup26W6IEruUuB2hmD3ZWA8vTchwCADwZ5JO+QmfDzbHfKDq
1qnsg0mX7HoEE8cR0WWkdDbWyCXbKQhyFy6fO6qmW1DCsES8ysIV4Pj06yksTMXPJM+v7A4G3zTH
n1PkfXOd+FyierHiLZ+0NRyd0Ns6w0g9aVx5p9D2buoIVBqFIHgjmJlCjC8WESsOJJbWL41BRqqu
i3XuJ9pXm8tgLZ+RMK/DgqENMndVPgqNrwCXgAb1grA6s+1wV9IzmtfBKZxwp6KQ+NHbqDDwpe4I
jMh1H5uUCFGPO3WKHdooDKqqE2cfdWKfHbu9Cbu8oLaUwtnMkz9kBeCjrFygFHbM9iIfovNAAeAc
T9m123U8RED4lpOv7koru4HLg61Hsk/QLm88xQP12DuU1A9J83NOKybSKL+yOoUBL9F4guqTiPvs
aDTgcJIO0yFQn1U2uyfNALkBccWFED/Di074wNl9vgVVGH4Jh+FNE/yeenhlbhLvy8yPjyxxuXpr
GPKWnbDi52Jdusq7b4vS3VbIwefS5efJviBL5fKEP40Z0lTf84IlowDILJpVd+k4QhOVnn81tP+X
9f8/bWLQyld/Z76/+sjz/l/++0de/eu/XD5abmd/seIDqFp//x9efNf85rq43XnqIMt79j/6GFy8
+KQ4HM+1WFI62Gz/3Yuv9G+2wru/mvG1b3P3/3cvvlpbHNiueUSxlGWMY//fePEdxZ/0ixVfSPJy
CCnSJyLwqwWflC/U175d4OFNJJJz136tnai6Yks33FZOasq9I0347mWaOakf0ghKT11fZox55zIM
a7YLrr41xcQSFnIkQMzEOmeK6D+dMslMdsXL4QtJqr18d+JuEmGfUzWx4JFDnPICTG+5ZOiJS1k8
mTjD3Lfq9uQKx6NkTrq28ZS/6UWIK7jTK9wQLE3m4WH1Q98/Fwu3QRXTNpXTMkRHAIJ5Vcb2V9/2
B+q+JY9SXLM+c0E6+Qe0z3WGAjZUWKZ4G8ewRgkMwvTbOBn2K4UHDNEKiC/jYPPUQYtBPrPxLh+n
MidliG+U6xk6WPm8LO1EBo6Sbne1F8yR8z0nl8TtXGRfRNElGyKTDSEhwy7VeKZ/Tkw8YeKvic8t
jrzoqZo5pkx0trgaHLH5UHAWpPoqdaP5mTpP17pQxsedB0/AGnlPK5A1diY7OsocnK6r2F2KMbjo
xK0+nXSBnhtJ9qm13+2TjopBv7WaH2VSpG/wufNvQZcsa0eP/DJndv7qScxNRPvy6Am2aQ93ARtX
h0RaBOEhcr0UPm4Vg6ExXgfOQoicS2KnA0fgHs+j+wZqHmZLn/qLQU4AdgLL1g8jF/S7hRLxF+kM
lFcwDF94/5Yf+Ty5XO9U0+3bZhLUIQbyQTHnYzGLe/k4VPZ0K0AV4O9PM/UgcPABfvDrKnzJ2xnQ
Qkt7o4BxSfc4XJiwDnaRttO9n9fRvZakJe2qQZcpq5IQ7+Ky1V138tVWJp6+1KOvLw5/mrxvEqv8
6JMJRGfILE+KtDXzM+bz4rjoxSLeXTHXdyHVZnNl2H23ua85CuyIL0+QH9dbMNby0TVt8OFba9K7
77S+kIok0mDy2STXmLOne+12XFIXvwJt2S/kVufe2DfLXHUHzw/ib6Q/q73V1BXuIFpuVzpiw3Ex
lAKpK0aPEvSFRPGPQIv5Q9HD+eoOFRBwkoryhxMpPmBRqMt613COkuA2a7KuDfN6/sxp6lWURzkr
sjIDfbqbBlwLjOF0YUrhes69qQQlJJg6lvCD1mNAd1PnglqvRE6QRdOCu094y6CVuXHzkwK28kwW
BX5Vh8iGdBIWLqQdK9ArHpGwmp35/uNghgE4R7O0jILBFD04fdE9Nky/NrGCanqdRBJ+YIjr39Oc
PZ5dBdVD7zgFcuaAVXrKy+8Ziyp6u0GsK5wqAy/6WI72JcjQyPHi4ep2iMEhTlE8V+2zxFEPuuqL
m0zUAIsyJWJ3K/SkvvuT9H7EPv2SG4GgEjOYxM29SSRoOx+ldRM2ZJqhuM7OO1BDNZFFbug1inML
B7hJ7hBeYEcxcr3HUYG8VofqTpK6OgIeUqcgwdlM+JUVYd9QUWhP4VvUBuias40+69j50kAPiaZd
VzctBtt86m+HqC0uVZYU8S6rA+gDnjXjQxyovb8d0NeGLS4kiK5147ZUV2ad9ZHCksDx1Pu8Gyzv
tlyyh4UbGcuJ2iIcDWar1kqyxnaL4s0bO/eMXLFWQffON10J6s5K9nq4xF22gHp5VjGIR93G1B8u
JWn8WGjy1ZBjaIuV+3okYSMZ5m4inwnRhJPzVSUZHKeU9dGxWv09CnwAJm7KBiMBex2FF3HNSwBs
5RVeIlKPj2ym9HUre3Fb6xF8N+LqtdO33kH7xKhUP4dPOF5XSzps+WizJOiQWjXzqYhqwd0c1Hps
suqItQ7gYgU3CMWaOK29ZGPFEQJEt6aS7cavGw/yl6zVV2wT9PtFogMXMXUPk1NAtw0GGwt2y+IS
PLyDhkmg6MZepPNuxWP5sljsmjEypYyntbHeZqoNs+tmGleo7lRGP7NE2+oonbK40/GaIXFGewTk
WlHPoIEHU84KhdlS3XSjJQ7QDX4LcSgYAWw0tdF9oAbepTARNRqPq3srm0U80nqGw2lKNbBDwrt3
HTzPB2zVwfe4acUuyP3wJaAx4mDXFh6lpYqaH5ZWcXQr3WH5sBgOz31f69suXSxMB2mJRyyJulNT
teE+5MHB0qovbtuWFYBsw4TI+UiOJK5C8q0Y8AOcj2e8oNHe8pfhWFNvfmv1xIY2Ib/laWVGQ2CH
HlDk9oxXk1/b6FaFT07dkaCmpaZ9l7U3nmc/QjXqcfq55ADC9ANiiwMh15fh3VKndAw1fZxc11or
dEujzk3QWNa28cLxyvIIcgy5NWIes/pjs9AGY6o6/yayhtpUO0zBrIvlwcVldehIuyEsevVVGHb1
SzByuLZRvFzFPQUu2AHEvQ7KkYVg4D63iT/cR8OoTktOyIBHUHwpbzxB6NpildCyjdpPS0sm2k2M
e+0vMvz8f3tt/v8xDGtIa/7djfi+/95/i340zfxrJlX+8dv+DKVycYWD4CCRaq51juK6+0co1dW/
ae6yLgMT+8A/fqUofy8ms7k9O1L5viSq6nvSISnasuGP/sd/s63fPO7T2ldKSkQnbrD/lgb+y2jz
j5Tzv9BydF/GRddShvaXa7BLw5ni4DOWq3yHALzH/f3X67Cu/Bmjb1/vhae/BrRktd7IijHs3W02
Dvji61Us8d3rqlDffnml/vxWfv3SRG5/uYH/xy+9hmV/KUSTie2mKc7YvY+TZRNGoCSjZDkRzfoc
a1IAf//V1D9nb11pubZiItGWcRzKF//65ZKA0u3OKVhOCDqXWMmwauRsU9L/GrvhTUMp9GbyZApk
s/pihQnLCDlD26QgNst6fFDNKsISFEpZlOwG03+xe/trLL7U0R0xz9d4iW+ALMyde6OTaat6OrKA
3uUzzlVpXatF3NdjdxUVhPrL5GKrot3//V9RWn/tmHMd4gi+TTsNT1rNbOOsP+1fX9Imb10z4CPJ
5/1CpP+YgtdBDEn7e4cKAFg4AjVpCV9quzcbgcC8HSsSyC0eQDuqvhg89OdR3KpMiGMABJVqAX0n
p9raxWP/mWkYKFYGj+o94LfiqOGCS8BfJp/CYcuunCOxmk+jhhVYGTx3NTNB1J3JTkHwyfGeJWtQ
KtREVCzPvcq5YZwRP+ajN1NNoqP8FM5RvJtK72oGMPXcouhuWwrhJvGzBHgxU3XCZWojZw3zgr4c
t9tO3po5SE4ZPnIRZgDW9CYdcer1+a6AgZfn/rVXOlfBvV0Tt4Wf53BLTmrrWIbyDreSU39v7Ws5
sa7Bz/c+jJEGedqeSr0yVUNtnVb1v0u68mqY5/ZMoOwc52yLE9phZETstm0NXRIer9JUqFen4fTM
BTB5CFZ3ULweWmd4TeB4o2JFj3NUgChN7e9yWLzbIoG9NaYgqbjePC0RvUQFlnYigud+5UsjTK3G
juydl9Dss6w6Z6xotlHPNbb5kYuxpMFFoRs2VFyNvsxo7bLPLu0EbhoeGkxsZBACOImBfzV4BrZf
NTlka6nKo8Jsuo1hYYeWvwupJjwYbpe0uJh6N+YxfL4lHS+W03IdRrAOixi+Kb0CFhagivnyKg2a
5FwY8z6lgb8Xcwgv25f5TdWBl2001otm7k9+eusOdXAGB2HieNnmfl3uRxOHu8GW86Ub5yfLa2ns
60EFaR3yThxSQtBkTYBFk54y8HwHXrPSJOHOy0mkZVyWWbYk3+noGEmjEiFEWqPhSX9hvMbOWtvD
Bmuf/ZDq5q6VHPm4PKA1kcAOjpnKD7EXXUWs5LMw33Wj/aVh7Y3Cju9KUUmWvditRxkc0Z7TmLPf
yugPv7E9qtz78tnNeK///SfXoZzyL89CT1vO+ix2+OxK465iya8fXD8s7brqZnufpP61LELaC7n4
YpZf//WPfwiaXbibv7sWoZ5iYNEWQgMrvLA6DtP6bEoJ2iiu7bGcyFNjQDGFM7F0QJZnrvP2GaSm
q8qrcaqU/YUXTJ08V72sWcVlCIoL10CCryorLrwzP6Ki0zeZzK6r5DUGm9rq7gD/hL5D430vg76/
DKlub2OXgbqt+56+QFTiaMQizJTUHogJ3P3+Iv0XkeN/V5BqbJQqx+LAAmDyn3AxXrruo/lIo4/i
+683Efsfv/fP24j9m+VAp7Jt+Yf6xhHx520EDoZLbyq+Ldf2XN6Bf95FlP2bw1tSEsRUqzrn8I38
eReR3m/8gscNxVUWSh6/69++w/+DuwhEjb98DAzflrH5tmhwtVwXhMc/fQzmpTaKaAwoCvyAOfZs
9Bw/u4NOQMmYteDf6ykhajs1Xoc6qG8mGXc/lraaHpBn2hzAjIF27UKkAKwHYhnricZ9jruOaukO
JmiAiebFYQ9Mywb92X3nciqGrm99M/GsTn3CCs13hN46ChHEHj0MsZTTHxYElBgrSuoDtgLxEJAZ
PGYlyxideF9FkeEBS8zrbJn7AP8Lo8iaf1vxS5hyWlw7zfg4IxSC/02r56UMOGw8ZCNyEt6wY3gp
8PvSVZzXpAkjbcHqBHYAfLCCvTGwjrlWLbxrqw+fvHlIgXqLGh7o2l/lYoFv6qcB7jqlS+QYDJZd
FplgiGocXjOK6kNPASCGDIJBVSAxjrlZerUsaDLpEEXmkE0NZVc4G/R32dVQC4QTdsAI89zjHBV2
+bZICpnxmnlERJrIYBt33ZkJPjLPpu/EuQuleUgjahfTJiW1P1l3Bh3nEk1O9lH1HbISo91gdZgB
UkhJvlvoDScRfHM/oIaOBBxF4skICQBTXlbjA/MoIE1k+TVPuEh1Nv9FxEsKULJ1tlYqzK4ZrB8t
U/muks7TmLIGAmnbls1NOcaf6WoIdadsPNYOJ0KRuUxbQ5KcxMgu2JYdb5YqvnE6wLaEnGHzrZbk
SIb+USzLq9UhR6UjmwmTYqGKccyUiox4SYE60hozLyCDaIsNlwCE12BiaqcvzJERiyhHYniiHY1L
YXhwFGRodlDfhhBxMZwMbDdG722aT3jBkhzGaOd7L6How0NnuRiKBPbt2glhCODnnGFDIERqGdH9
PhCWmTzkXldTJ9cGaQOWdrpZjLdykgFdBwlWsSb07YMOUAnr3BfHpYmDU+nOVKcRvkdLkCCSp7A/
qhqyJ0tUvDlz3z90s1hN0sy0XQtiPW5MSrl4w/nbiep+nKt3ayKy6/pD/2ilxr+kE4wwfw0oDFk/
nLHZsd22FnaLyKjpXpFquU7mVF+0roiZWCF2o8623/MSfTWc5uA899iufWH7X9xU9xdXKPPYzAEs
NyrvHmb0cJSNMDy2xDsPddSLrWMSnEVN7N7hD6b0ZIJqLxpXHrtwiiFI0gEfpUo8Vp6pTgCfMjxB
VBr2PG/u44Q6pmxAZrMS70mtLutFTlj3gXxBz8dGX9NAsyrroPw7VLVKZHjXAmu04VFGy3HoaKXJ
sY28qA5baFEL9yTXSqcoGOFjg1W5anFtvTUqhL1oBPy6DrVvGHpWuymM1CmpA7bYqbo3sAGvcsTk
y0SUZo93mMgeqZ5jHuTqZOHQtlP9QkOvdcPjOntAO0FXn+hpbwSRVzDSswM6PQ9eKwfWnltm7jkl
IQ/FtWjJA1rYlVkz72s3Bagvfp+sRnrgJqHrW6aHZtkW/OVsujeV+dpqEgizNxPqofqH93E26884
peVCLm1yDArI1oBgpl0hGzwki5LGO5B7RI/sRuo0N3Gw1v/53ui+gmfiGu51oO2FiQ7onc19hskW
TThxgLhHFKlYWN5tKV59d+TRqWL0TGLBNYv+s1Pm8L4syP4hgASc6eROOhoPaI3AiZRY0WtdKz6x
1lRQkEYiDy0XzufM74jWrFq64CPwBvpmMpBCeDOIJD8vGKW3rB+XB8+eu1sQTHAfJ8nGJYAt/3s1
K5D8jnw9tEZihjyamohgaeMV1lWQd9WbhYp0MlGEHEkqF5CE/TNUibkmqYTjkq+BgWlFIc3N45KJ
eeuKVWjpEYqe87jsn/skK65SgqRHZ+xq7HFtRwVHhNGTAaOhI6gIE0k/LAlMKOHVnTPmz34alNhF
KFngeUJ3yENt6e7KIma1NW1nzhECK7SsAftyVz79cnf4X4zmq7zwl/uorZSNA821HVBaSBT/NJuP
RBJz08XBcTBe8JmVbczolIZDDkXPZ7ordRLeI7Tb87Z1xPjT1ku3r5wg/ZmIzCdmE83l0R4r9gQl
rOhqtwSKpp+k7Hvw/n5MkakOxBsvAweI63NumALBG0hFnCc7BVPwyelTZHVOeBtWsx3Q6Ts5j3mZ
cu46Nq8hE+RFLXH1k0yrea4CEZ+1zuYnRlcgKnGSD/TORPVMDJGcr3dufLrBkiluXp1QCUBzucze
/v5l0+5f5ZT/eIFZNY9fBnAwOlWjlcEykug8O7oZuE8MPGMNA6i0vrQzCyBkPVITfeuTSWAvknBP
j92j78IB8VsAn60G027JAeJETOsC4xhpr0XnX6oaWzGGE3z9sZDNhkQbXGl/KWjJHDxNpeiMox5D
aWw9TlmY3ubtmqKSZXJKip4v6hhR78cSzxVcF/Rru6eUDVPAjC8dEfYO1AwPnK6Pr0G+UOYm4VD6
3WI/OV0OxaMjXpuA61qbsfvHCCn7OwcOTH0No/xg2znNRPNsntwlXlmZpj5yecRSwlUKGR4b6FXj
suiPs8zfu3ZROBvikmrbFQUFF1jgOxuBwvIRZIcZT0/qKwd8MU+guczrjr+iU322YRfTcNSLjT9w
EvoMbFDeZX0cg8l7rDtbf4kIJ9NyKAxdq9xmiVOJCNSTPVTuN9rnKKYBYUhAas4ysL7pBN287vD6
A4qlGJEP81MHIYnigl6WH0KJ+WZumuAdpAr6MUyG+3xo8I/VvpKkLyinIM3YniYjrBsvroufMlxg
T5X5dNBFMNOygGVrh7NCPIVDbF3haVweBoUmiFsdUhYBCa/aJWPhV9c6bagnLP3a/4H/sO147FUB
m+IGPNqcu/X3ys3xgor1mWRIHsykmTQ7jn4uM9icaOwfUVWXd1li++/E67qrJKCWHK+YjS+eaqZ9
lADxbAmMX3WC99huaWb2p3NTBDAlO6JIwVAC4fdp+yvreH6a4nAiBd/a91AzmnRb/n4E5OtpkPP3
ZJ3CzydZzwq8kuZzWM8PMAsIX6NGXWuCIn4vfz9qwIMx/UN6jvHqWSkWTdqO8Xf3lfC+2nOT/sTO
2L3im5lOcujaI9WznqKnUfv3gzH56whZJt/agXAGChPXI1dUs7mvZJJNOw9PbbcFlRrfgooGXDw2
JV1L68Hfu52g8ITez4sOPehBQWHVR7PeIsplRjvIdBe/4GTBCw2HBNT54vkUTafr5QUh0f5izSWX
3dYWZz325sKNeoI6VFWUNVl1fD+M2r5KIdtdx3q9ojmOwG+9mPjk6ZlmwqzI5vucUMmOn5i5FrIc
rmJlvCOrSo6wOBDZi9BrHWeBr1wBobYTvNrN2H5JJstaS2Ip3giBymy6hkyIR56ZGrlwBvRvYwKc
xzwlX0pARM6F/wAgl820h9C8rXB+71h4eQ+69IMD60QP9kTAseeK+l6UGFnHMPXeVK3cN+xg9ndh
5uHZHXlMhagfFOvN1U/wIAN/fWyJUBTltK1dK70NhRm+gipTPzEUcgBqOFd8eub8qWHbe4AJQl6N
W8py9owNfUx63sVqo5Eq5rCFO1KHdF9Zdf08Cjzfhd0RPZtqSWtWG4I0kQswOM/v0F0TQFRlndKf
WaOp4hWIPUrtAnVXiCY4k3ydXq2iHrD3Wv7BZIC7pGnZOpqs+Jzdbjg4tszfZQ/AY9GyufO0To5y
ElS9Dk66VjdHctrINIq+JviLlm0WDM3F6R1wPKXj7IYkDE60BFR33VjQQGYxgKgFfA+4M7qIJFka
32GpGLSdR/fb4lvXAV2vT1Ccmp+V59vPHdpIxl0p9UvyRRExspnrzGboi+y7NS/hda9THG9JEXw1
gVd8jWd6lRuLhpoqZPdtyQp7lKcoxPaJmVJ6xNYcnYU3KPXHRZrtGTXkFqxUfUKY45MZ4zAg2kd0
S/IQszc2m7QMs11JH49Jnit3CTCmWKV9qFph4q2MUPnb0Vs/6qhNWyh+8QHzWbG3BRazoS8JC9Qm
X4t+0iB+baqqvEWJgz9ktwuEsSyWb/+TuvNYkhvLkugXoQxabGYRWmuVuYFFKmit8fVzwO62IrPL
itazGJvZlEySEZDv+XU/rngUJEamCQ6ox00wCqOqOHCw0re0goBu18Idt0h4aSuQA5QIIqCyejtU
Hf0RTVroMwLkOXEXyuy7IjHHpQEQr5dTe9natowaL7Pg6gt2XRg5AVW12rzUXHMN3MpYWxK4DEHS
8q3oSuJe7L34Frl63o1ywW/3jhAnYNrtBE4uwWAVHRGWFugO+ibqoLhIcpLfSMZlG8XNS5zR+ORx
o7SPiGDHAi3SWJX4654io4Ary6CBBhfSdaPGZraOFBbtptyV5AIyAl1OOyxhNLDKZJK2spFRxKnE
4qbwvOjREHeZ1q6TUtUkwJ+aNbKP1kw8BBy6JVDcXVhKKK3lppfjWZREg2Fe8WFbI8l+io0hfThJ
ZsUEQ2K6J8TWiCDZEOLH+uAIPOgalUIcyFLo80uxkHpzompNm+7gtADCsnJqlErF+4wIhHf0TJBF
Zppsorz62cUxK4FAlWzC5TH1s6ZTTdNqzisuP1yydaOGZMoMhRSASzMT0VA2syqVK01dzQ0COqvK
aNJTbEYbEw9lnCoAp/KCjr68AjupxDMCu+ypVPJXT2zmCPS0ZVaTQFO9g6N5PcV+VbnogTKwAJLF
OUv49tXAiDbmymdek4nZ2DE1Oik19yL3DZtvmYhAJlgYGSJAZSs5qtpdyUuC8UUjnMsgKuc8nmnA
kWMd43TsfRA1C7j0bGtELRghbCbfUAGb4OKmNHq7diFh8fScteGK8Gr6upy1EQGnDjnq6hhOvjFB
t0dj2SZhhJ+BIlGdBwyG5DgDdqgl0hNXsz7V6to6aliwJo6rAKQyGH8nha/t+DcopQ60hMrqMCn0
PapS40rOmI5jyAe5Cb0nFUqy8jLZZwAPojvDPEEaRAiZ7AueGK6MrhFWhpnXzKVadRG1unS2CZDj
ZZC1DRB4a6V1ajAkDaRbmaOqp2RAydYW9ZU/qjDGlQ46Fe1f8B6axzWfNUF6EhWlBLyYNzvV57YE
Qq7e3EhV3vG8JIuMGONSZ1s0iT1dnqqNGeCcj0yYKmU1rYhufZlxYBK70cIrFmpjxva9pfRVV2fI
MOnKSVmyGL4tYl/V4MYA81m0rCPfWKB/WkSTJ6jX1roQy6NGIsZWLXXaWbI5ixQKn9o8fhfsZJJm
ZTORe5U5BmuyaZP70krzgYF0IHDp/yB8kShyvMLc2q5SzS2nLEMwVrWq10yrgn2IXnFGSfpV8Gii
MuT8B5p+4UZVJgZyn/+b2aP6fS4nqTKtDBL0YVFC5je/zeUKi8hPnWHyEKQ2W9slJdVdRi+s0wNg
T+sUxGRY1wO21KMRQzakl8J06XfKE8P5IDrtjy1FpOJKkPy1wCP3YCLUPlyVKpFQSNoZ+tnGU0Li
BL6EuUORYUiOIiENNnDNaFjr4qI54KuUSOYQaL7qjmDQHC534aQa5D0gyxSPmXYfP/O+CukCLHWX
x/igCAY/xEH/h1DYS2SsWJKlEi9rlkHHv98/ScO0+U8+MtsnWTEUAM4ML03RYMj96/bJylkCqkTL
5txO5/6hPLIn89VTsyuOTBnivRDufvyJ/2szhf+DngVFZIb003H/N4T22QvI1/w8JfjnL/nnhMD8
gzvKklXUpcGdO0wC/gnRNv8Qkef/fULAGECigx1LAu5cbXA5/DkhMP4Q2b+LBNBJT//wOPwHEwLj
V12C7lFV4VPJkmXqDERU7Zt71wbWFTdAKBahXkFJaKQNJVRn+Widk5tsenvQfMfkaT3EW03BaLZC
P6LjepQVtc4WwX6kdTZxdGuR2fUKjmA6sWLxxRfFPc+8bZC696hF8rdMADDZPWTGm+bdNnjL0zyZ
p+91C1NSNqbBLbpFz+pmPeRbWshvbNAVKFDWKHXLo6uPIpvi6cC/iBFvQFmVXhKlOLlaE+wdCmxy
nXBJG5TVzFPoN1eKbFFqwTW71DuqeyigJsRzUvRubcYAZwHSQKGm5zbeWfDUQFC17m8eT8r32+77
UR3+/0+qBVZLdBezkxbwa52pXVSnUIv3NJVJpOypSF1mtOja8klngtKwC6RnY9bmJZN/I17z7mXW
sO5otnjvt9k5OqfX5l7cNejYxkcmUyKv0A5P0lXwDr95YFj/9sT4/tG/CVW8WaI0T5Vu0XgiRGBp
U6gwUQWv4cMRQIUvRQGhoNId1iIEneJUqOa12+3Ye86VWt4FsgYJLm9HemZFExEBmPTzRjPZ5Rk0
F8r4NUWNzB+X2BDADEL9WssEHdIWWlV4NFXAkwOzeqwJZjT2SghNiv7WltTbVdR6oQuG60wsdSzZ
EJ2pnUnnRe9RrqZe65IAqNm9sfVL5jiNdVDp9hJeNanJAtcdLyJvKSQoK0ypt33mvg+m0WWQESRG
6bInvUOgv1McriMfjVr2qiOvCuqoKZ7pdN3YRVq9VnwhWmpKOzcyjBEhUw0A5lPigmAXIv8tALM9
NUz9Dav6zBV59Nutpk56k7wgSKqtEjL2cKuGr6M1X0Kus+kEvzbuQ/wTajumL/Kgc2qHU5xzrs0P
nfNe3tt7do3P+Rk9idDwWtr0AccnqFOS/pwbAU8rRJ90SwcNQoA5JP98h5G94y89UzjIIiszINws
sENxVursllTquR2PFvLqvWH/6wqoo0EJ10F2k4ZWcNpyy2gn5rp48lVjy16FldmgLPVs2innRPfx
ncybdg7dHRLE50T2r8nRK+RtXd6r18gxV/otKMI70sK82iWi8iKPW7HbCI/iGT2DJ2U34qoJhYda
xNbaDrpF6evCpKtAn/TupdJY8BfsAHXEekrT19k1OCbHki1yMRal8q4W4hFS/Aw9ZkAf6exZY3Yc
1XU4TFBbVu3FfbEe1juDdeAW5dK9RDdlr26zFGux7efnoR4Wt9QGgWAX0i1KzNcfsUJ7oRXQL+7F
jcGHNjILc4UmgY3Lo8I8wsQ4ylkL545tj621sklOLrwMfBPRmiyU8Kh4mPkynBT6dR5RzkTUllg0
FHDr/JowplIRCbbe7Mqm3C70dmgX7jTKJNCv4kLaZDtVqsgrFHNZ9DbBNDS7pR2+E7sq2lX51r5B
cmOfGM30hJYh/Pv+pNmVlyw+C3zX6Ok9LfUdA8Y8OwmP5pY8dcnWRqroulPVNMd+oEJxx1sLa1A+
EZGt54FS7QO5SCGD0MiW4WFX4mfgBC9xoPTjYF3t1Lzbx4f04p18Qgglc59Rnr4Ie/tomPN6wuOO
hvi0XHJWMtcC1VVmwabXn5pd0SaHWLqC64WZ1XbmmlR2C6/qN3W/yXIRQ8RCPjjX4Nrei2t1zWgq
UuF4zTKqfosdSdN0JLVVO5VZcUIRcdtLa5QZeWrCflbPuizOjfVbj2PU7wkx+/vqs3gtY3WqpC7I
IZ99qmVdCqWB4w69V0irK82MK21n7MxD6wObj67eK3y/ZNpm0TayIATZFYZSA6LNsMmF70ZHCumD
q6qGG5B5035huXD56JYnmzUEHVV1pkQxmENfG8kuZ56DuxEPZSY8BbUg+mhpzwK9nxFGDgwmz6xR
WD2Fq3phzxqO1IN3ja79XbknRwYuB0NMX7zXjOuZpAIz7QYeLNkIuztzjQb03/Atw32nhMue2PC4
z/t5Cp/J1V+d1+KzuWbAdnwYK2UAEJbSq6E/iqDOs2erNrHmGeyaSsT+pL+jRpx9EZsiHTx56IOl
aZNXcolLkctb7iZocfBAIPaRuf1EDEf9nvehvJdk1xqHFHACwu42tm+v/FOU+xP6IOdBrmLvdZVi
Uk8zIC7+OrMWodq/VZf2Fl3kh302z3qnT336xaTXYlgLhG8ZC4PBBJbf7WG1EA/rhpAFhD0sJFhQ
tGr7IiF8Toif0hdpLsIunYipCQIUqm818AFIWYjJKj8V/DnqQ42Uo+y4e+eiHeW93ThnRaMQQEvD
iSW/KHIKSytzHy3vplEbZyhuEt1Fo6dR5K8UEYij6CIc7XPUg9gqJnEYbrWYMd2TGf6tXdXxh3zu
KJDP6AIxv7RTeR8uo+HZU+8ZhiSmRS26Rje1HUwllQSTam2TR9HqB+koidm0b2jSflgSntAI/8DI
wdUC+MHakg7OqkXtRTACyy87lj8YfVnFm2Wkl+6hnwuNqmkjGouUHdz8m7JF+xi8VUo2Lr9aprOQ
nVDNptHBP7kndnAjFDgx4jioe0AFtrH0b5SQnOwLKQMElhnFS+p4GjbBswjobGgwDNpnea9s09S8
KDv1YJ2ia3Ytrk3rPAKZZpTD8D6S7tU1nNDbvaLK4Gq/9PfoNT8XxzDam+4ZzMaivff8TH6O8+go
rSu6w1BkwnPTrqcGX0B9F14l8xykF+nYHeq2WOat/yY+zHN/lHb2BYIAwE8o25MoSFaFrN4ACzbM
ffluNIAYtjkSJ5g8UI1mhrF2QntVP+13L4jG1lHYNkY9bYtb1WJgiZtZ5J6UY7mijPAOHx326Qg2
iqBMnG1J+4NcMyR5ieZlUO/B4vIPFdtFmnU7NdkYubMkjP/0LamcBDUwfmeeQmL0WZel1+ic7Yt9
2rVXBAfQi8VBukF6JyqW2UdIkdr4qawa3HzMzv2XTEZwy41kRvRtHOzDY+4qO9ucgbs+hzSSy2uK
CCBaDD6Xqf8Zf8q0VbijLploL/Gn/xq/WrQHe352JBA4T6gAOKZH4j+EeYEFrLNDfIq8kKITHkdy
gztVYlm+Ktt5gFMU+4isUTPvUy7I/NtSr8gm9g0QJ/a1+lLzePRBOh89K7xFpfzQfOsgp3KwSfnx
ltph3l5rR0xqpgY+LYWle9YV3Zk1hv+oar4wObyxFufuNjAAbsoOgQ9wiLM85HNkXTwJcE1PBMge
OeNML0obnKe2CqArotksWIpaygrNyx9uK6wqKxI/iWNslbzFMmyp3bipyBBAXhAjrny/AI4vIUgK
+ZsW4tY00Y/aTIlxZ0jGtA+9fRnopBgq5hC4dJa9mBN8F2DiWabNpKr3JoWvULURQ0ePWuMTXAht
GaaRLrPmoFRSPglU8RohoQwjpAYQA6hcMBZkxUVqIx0gcXVfEzwpifxpHkl/2+PsMsxHfSoW1ACB
mtKdlYZasHB9tZ3hmaLwGdaRLMQkoSJrRoqiHcU6s/mkQW8IM2HnYrRc6xH9mKEMKwxfC50pMF2K
3pw2oG5AntBk2TPER+5vuaUsoKARyAN0rIVjlyvCbO1U6Ms7S9sz8ERn3nSQF0iUT8NhsWA05jhP
jWDMoHrF6OhU2VI+PZomPSEwQbfoUzextwwq3ct904o7qhKpWm8Pvt+uraIg3t1kX2qwsjg1LDZJ
NUqe/xUaUTUpZJoCQa4YG6yna2JRcz82goljaA2qkapBsrQJWMm1DwdbSZGQ/YNTxeSiPRBoIK7w
S46qOJ8CwDuYHRduZEsLh8D/OEv7k+qx4qCnadwCMRsXQnRGcMXA2rgUJmdnzfloBMLc1KusigJP
b9CoyfSnzf1fzPKlH5HWn1UV9kjMWPirBglHtIxvznczoV8mLnpp0e/lY3QTK+gRgYWT04uf29KT
1THUhhnPUusinrpj/cAZJ/sL9ZjcAB3sMTlj+w0v8SU6wayyAQuXmBgY0kglYwFJL60xrOtH/zCT
ndCBb1Kbg3fznik9gJrxRoUFQdIP1ay/mIMsTaleNCttr9uKNGLXDi6TGB8jaOeplHSR0OeknZnK
HtRXJ9mJw6so4J3UDi8nLHOQrkfVPjuXV/c1vBZ39QSG7wtQ5Kg92FdD/gg3chjcpHepsma+FW2L
aaRBa4pu/qXCIZeCPLHK12wkjq3K+2KZTetjkTz6ilwTFnKWN8aXrLtjahOWLAaqk5F+uKfgkHn9
ax2ZUIFG0pcbtQcreY+/Ejn8SDaUIo1qO9imKv7snq1NWA6vJpJcGN+tjMeauoyHXhU4/+Yz4hUQ
8oVZ554dqsRtaEEaI5mFkehzPW2pjlAY8/VKerJxKg46Hjo7IwCYF7MCuv84C5q9Ub8W/cE+F3EO
VhlAWpBpC9VbV1kGv37Ytw7Wm8FilVVMRfxDbYy4/SpcNgL9uuOIt9xwGLt7c7d5+xnuOYj2Of8t
fKV94sW9Fot0Fc2CSXkV+ZniDmiHt2nNWzW/ptfwap6Ug7xLeOv+/RUr/4Ue8csF+00u9aEQkCMA
BSm0zMBMmlNWANWXDrGvh/wwH/0ttJuNPcJF/yJvSIDOTce/d5eQLVz5WpVEEuVtfIzZ4P3mkw23
yr/dSoaoSiJ/UU39m79DagT8QNRNLZRzcAueShC9VSwEyL2eRYkBwqV/b77g/I23qr7uNPXVhfkX
Ky9waUT7JIUSRgemGSWLBIPFQnbnlvuHpPkP3+9f3e/Gdxftj/v9pw85RN9/knMEzwaUkfigS736
YIXyJ3lLaRxJJjicV4UNGYS4ZDOnJppc4tFye/bRb6w8bt0tPXio7z74p521b0LKJLFSKQ8PiMVw
+xe71q+TMeibhR24F9Y2oYcUP5bo6JWW4nG468EE77Nb9uxulGTMrHN2I+i7pnXHerce5XLyL2G3
u5UXFi7qUTjDaq8HnoyfbQRoPZZ+kpVLcIJkeQjWadsddADa61DUgTD72rbNo3SkVRiElwVgTxMF
RD01PnMtNrRrd8NkWP4Kkh2sIwzDWICzF2OkVLwH5xrG3RHl1Rf60ZYWRc2RVBFwlg4YnOZK9eZT
9wackVCFWsyqGBcIJcHCyL/FtziW6rH8iC79TbaYkwZrK6dKNTlQdbXOhr21kllnkCHKSHWTAGeF
HBNe0FeSx9AxuORqes+f0q25GEMSJs0RTAyXA+oDyWenJSTnfNjnOxtja5+tYwvfTIRxmz7bGyMc
hBZ1Nehr5ZUExUYbxINBRWDPh6SgIC30bGYJCCI3xEf/mF5VJIjfXP6D/v798jc1IAQYxcmKGcOc
46crSwIBJAlBQQugBelw7+LdYhD25X80irCKw42z0MRIHQFcFGEngFZUyI7Vo5TjRVLWCxlKHHKU
lbM/DNZdBaHO+p0H69dZyw+JmATUn5/xm0QclBTRibKjLLQ0WTGao3l2pNz7t/oNn+xr5n2VEvYc
8RZAn2yXeXppH6WKahIH+ps3yCfqA9TBLTsopj/X0veOR0765D8Yp/SkbmJWJCxwGc4ZSBrxq/jW
vBVvebvqsSSF7wHihz+VEELKPJ87WXHvNi6aV7f4+1Oh/MXXRG6XdPIipsnNPijlP50KeOE6e/FM
WqRNfnc3xtkuTnXZzuAZTpui7EeCWYMEoC5rnL7Vo8+qr525mKd7I4ouuTXBel0MewZ52D0UbCPC
uVC9hMPOolgLG8Gm0mCaD/uO3y1ItF+Dfz/O0C8f/ZvcLJfY4cWkURZqw6oC3pybGrOwk5cewy0E
cDDInTIvjsY9QCCo70VlTdX4rcTSdI5eg1d6hF6oktKOrrirGe0CCOIFiGEatdzUD1XpEf5adkft
3D7cIQPQtTvTcBhdygiX41qa23t/V0MeBRSmFlPh6B3CE8ilqtnLG5Aag4oktu6LEobP/8Fp4+K0
dJO2UVO1vq3FQlFqi5Tk1UKmzYMR3ktxKunIpUiGDVm5z/fxOUNZYhzAho3p3zxEwg2MctJH7TPW
3CXD1L2eYqXttCkR7m2SCXcZwlxVbazgzUi9dZC7X3//qeVBRf923zOT+/NTf3shV41VkKd31EUc
OHPZV9lOon4CgXoxdMjy1UWmrDADXZcM84LBSLvx1+kqs2dI1uP0WF5z9p7+VbhIh+Q3d8KP4Ob3
D6ebIj43EcoMf//1TiByJORlYooL3AKLhOsj+dRfqFKjAW6kvCWfwafE3hQbXcROVVlH7FrDs3MU
WMqxl42O4T5lb0sEErM+K39Jetqt9WIkPLj+/jD+1bCCE//nJ/12GHmXKnUIfn4R1sUn/zCpFMw+
rTgrkP/y1/LT29cqc1fC4KNrL2u/eXxLf3Uah4MkynicNEwsvx4pKbWqGEYswBkl2uSX7ETogm14
MQC6UapTbdlUOVn6NdaeD570v9mJ/AgTfz9TP//53xYmXB1VaYe5utB9mxSKYy1YInv69K3cl2fl
TsT9RY5PrZ4j/03EbXJkhXp1zypbco1tRLIdbo4I6bUDZ6vwE/k5nEiL7Jpc7Y4q2WjBHXSuUCbb
u0I9dWbKG+0t+xQYZcvPot4qZAaIz4dzWd81zCeG362zke/yjH2X+RIq4gflFdNuAUBgqiCfhlcX
KRXMHnxD2lEGjdVCbIUPCvQQ+bUedNhhJ9IMyqxx0HfqDpDcyka2FQf99u8vob84hKooDpkrUyTr
i/n/11MIWaPJiPQpi/yhmU8pqXjPMlWBr4ZaayPb2oN+WyDkQqzf5hO5Qd1OUiztYWCHc7jr4/aU
5DDdU/SPXEE724Rr2KDvG529hr3pVcqdaBvbhoxfxvp5eP3lz7pzD9DSJxRdhebYlaZGsjYi4VnX
uERo0NiYLc5H5xhs4Q5Qwz6AlrulHInmWOq8k0QDHjWM0/qafwovjo4lFLkRGTiklYEygnAZ7L29
PyjFsDAthGP8vikycjfoySlrHfdVR2Sm3u8QH+V7d+e8XBU6RNiuKb/ZfvxYxfx6maqiZAGhYi7O
Yda+3aYC+VMbjomC5daaw+ebADCUhRVzDhCYLonmFq8JhMp9auMjjCB3u19pOKb0VB3dskGGNq/d
ijYVN3+N5QRyZUgSnNBxnqfn7isygMx3rTxOl3EeuPgzMUNFxSivGe7lojxyK3XTmsBSTGkaaN0n
Wz5Uozb70rpXx03DZd7DPsRQs3L7bIrVLwGgUbmMdDqvmw65K6pHlCOl52e9fchLexGGX1kUrBWt
XSbeBhg/b8pKZlypbQPbnWWx/2rQVmzKQ2/zvXXaes2UeglVafzj+v1f81v83Jf+X/+PWtUlnrrY
Iv7Wl7F9xlCW8p+NGX/+sn94MywVLIQiivgsMEGopsoT/h/eDEv+w7JISmi6NsQ7f7g2/pnflLU/
hjwlqDOMrkP7OUvFf+U3lT/MwVDB74jhHKKE/p/kN2XWnr8sFEyVBvXB4MQrBpaEYXyXmrSsYMIu
BhaZOsADgZ8/Kt9YQvW9RWmxm1jMhqmMS2xnrPrVW9JdJe60cdGGX1JTuIuanu+F5rSX0vikYSYT
XiCXKTM/nxq6RaVNAZRRjNqJQ58zGNuB/KqmZ6Jcz1CRzGUQQ9RNL9gXHU03SOcNFoRYNuc52Ni5
XEjUUNUHtuXqRKmdPVwddaKW3kSrpfOMGoOM37w7uALjpzzwVvDNQsZfBlvdoxkgX3qLPkvFNQ6z
D6n1g6kx7HIsc12ooJv7fGEr4aEMhGWR27QgacrcEmJ3FvveCk4ocYpoanStSE9tF6/o6VmxeKUc
rXXfNIGguxpn+84oaD4jdWR2WHupaceNSTcCLbwH/6VXMMj1wwo5LcynXXrp1MvoVe13dD2sZmK7
j0Fy2m6xDq1o18WZzRZZxy8X8ZHocRzL5ADOWnaRYmmLdH0kVT8JOy8HSW6PWYTDl4IMOeEKHLYF
ALKxQ+SVDl42Y0OtOxXJo6KcSDbU2brKWINXEgPploRS0iRg6HJirHT6GAEjqEpi8ZfFzF3b9zSC
V13W4k0nWTq1lNJ5KBbRxItJzzWu9SyiSgoCHbbmcVsVF8vL31iUxSMDp96MtoJ6FFnUCERZBkRa
8M4ZXSJdh2rZeFk7qczKnLtBjVNAq82BZ2DM+k1UG9KaxTV1qJXDBNS61PvMth4euIq+zcYywrE/
xgc8i7R2Lw3nzQ23nqruSBFs7RQRVIOjqxA/CZ9WQqZATT5aoJijCdyBmZ5iQuY+GxWKyrxN7b40
b2Mo8uekrGySPDQJRGFC5ZPUjFutgZk5lMdx9P0sWQVDeCsHGj5CL+jGdq1Zo9izWMJrlLQzaAUD
30RSMM4p+2KOkF4JOdxVPZfGtuoxohaCe2NziyVaOnbYBzWpt9DkaCiYuKdec2M2svyB5DOcq6Vn
Wye2p1yRS4wVq17JDjoNVKkZ7WLgEG16geTeoExR64oe+w5bCWw0uMIFgePZ8I0rE29rqOjqAs1C
X0cBzg2RkUpJczzWHnmRUJ2aw6Im1nPEcOknNQWfNqKILhMz9ICRUDIbHyzZC1aCIkO6kPEp0qAe
vTSRTNeN+NpcGzuV17Bw7HlcufDtm3bSyYkzniWctQQGjWPPPQkMVmHE9MA1LT3g+tg3mrPjCsq6
M+ojtXaMShokoQ6NrYxkCtiifpSqzRm7/GtBclcz4p4UcrRj1o5+oxcoYWZC6atRTVMVvdRNhWaR
BPQYN3q1rrQ+W/LrF47u1ozYQlqHpJ1H2zYv9WDhsoxAc10bUgZ3Q3HvsvgqipK+4FXOLjIYPnXq
HyXF+cgUbkZPYUgSV606by2EWq26hz6QfLOp9n0ew42REJ1oXbJAF+vpjSUaRoGsn+Mk3sUAMe5O
HWN7Ttx0HA7/ChW1mmmZ+mIIkF8p5JSWhbjXOh5mbkNCM+18QraNdrOp1DWA3piuRbmTb9gjc2hp
yPne0yAUq6kMNwxCvA03iunzmC7gjwYDxsR16dX1iUh0tWQuiLVNRDtpcdQIwbopN5lcrwkAQ7ws
F51iXyS1WFEjy2Hsy4WpGuteW1AvcUxI544Nx8UznoKGERUspBXmosJub9xsUNTrjd7q6MnlPSTr
zsxYWRLI2JhBcuE40vppCfZS54kqSp+Zqk2iUEGdyJkY1yzkloI7lgS6DGgS105mq+Ay6vee5Xer
mDgR3TJM9yRyTqnsUi6fuM3Z6pNpqVnvto3m3kCe2fsOrpIyDNJNb/nGzVISjpezjYLOXesEnHfY
gzv6JRPCtEy7FrhYMRLaXb3S5I5YfkPQ1FNyiMPdRPRdbPxuI5Al8bqRFIn6Iond6FpoFoRizNOc
QQ+qZR94Gxj9T1B9xkwL6SCAPGPgo3G1rcJRJkph2N40D8jAp+TwV6EuyytZdYEIEMiFjldEPFRx
lFhTN49XtL/xVKajKqEWJTcT1Mc8j3jSaQuRtST0yLMk5UvdpwU9c69Uv8xUs1i7lTYyhKhf59Tc
CBVdANwfSyuPYWxGMUCjSQ5fhrBcIEFniWmlQNdUPMucW7n5QscqISVV0KcpVQ8jJn24ZnTEHWow
vjpRXOXAuJcZCASy8VhIZDF8L8D2EOGa2PT/jnvNgbjsm++liHBFB99JNAOHwZ/+mdrgCVyCtVjt
Oa1i3q4dveGBhkY5VQSaBBSnk+Z+li4lO7XvHdPuZR7W6QSVyb7rMTUV1BhSdqFs9fRVitBNCJqb
EyCt/bjx4nffFZMv9L42rz86uTZOFs+FaS8N5WAtTxQ/b7QNVrpwjsMunGthGM9bM7ka+GmmcioY
41zu2zG5XCRny1EmuROtIfZxpBTuZ9Hn3UrdsXKmEglGvmyPKJBjUFqiSHWOnc1MxlUTDPU0n0t5
OIGiwJXkYrXUI+nSEMCjXoe3BeHMlUDme6HWJkuhlFJ20RTzUWMOKrUvO5NWWkYWEQbawSyKI/RD
WEBU8J18AVGwPCqis+R5xIjJiHA1EmcY6Xr1EiXGZ3gFK8U1hH9EVvQPjG7pRAPqTHgyWsVGvRNd
xlBaOnVLJR511JGATd3adfHqC+1CHKyJNQW6lo6fwQ0mesyGRMeQPkYHc6eyKLwhxi2zlnvBNZpN
IFQ1I0jpQG6bKXl2SET66OBtex5PQ2efC2y1ooFHTXIdPOQeCut9OMUgE9eNxHlL1UtMI9rUYFY9
pevnQ67auV+DuC8YnntbiuGWZbnRam2geBDTSnp/KmrSrOiyZ+hQCwnNQfCSDyHXjgr8U03nXkm9
3ByLqfRSKiTEA3kqtLA2WrHmKhvqUNIKM4dTkE3WTFLoXVVjiEPlwjiD2UlwP0UElLYoHoBNxzJB
/1EP94fHT91xVbMssE1T2dQ+aH3KVqsZa50JoeGD2JYPlizvJaUNQ63Z0mvzkCiLEM0smUw5tbUJ
bO5iA6EDU1r8FWvKR+i1U7/mjSLPCLNQhpSp8djNHQIT+rg0fWfNHJyGg24j+Wkyy5WaBaOIE5Py
7bvqC1tVq7px6rDYa/VkE8VH1UGPrVpx6xrlvncMulpqawMf4WmLpG6NQljHCXPMUoQTV1GVBLqU
SFacM/FipZPl9J6JB93H5Ena+9RkWGKV2j30ybqqaMRGaz/JoZRwjWCDhnaBJ40XPlfrux1ALila
CBSiU03Qe9JpIWBa1ekRUjLjhRGtMUu0+o1+ZrjEzsbnXGFwUWdpn15qokWjqO/rqWluhUjAxuCA
Q0f2D/G80WfOV8y6WUpuDd8SmDgIHdmeAuF2oabZLU5hCPA+jGqSWaxiOlijYOXzsjtoWbqucJAx
J2J1DIJ/Epbaoa+lFsMwtxLF5XKYzZI65baKMZEYvHLh/psT3/kiiillhktKRUPFCkSd5qWQZLbG
z8o1hTte816m7iW2WX1EQn8wwMxzqUUr/jc5Id/c+9Box44cyKdUWsZK2m4tiVVRxkppkgDZmaa+
IM5LL/5v9s5sOW4k27K/Uj+Aa4ADcMAfOwIRiGBwCpKSKL3ASEnEPM/4+l5gXrstkdmk9XubVZVl
ZSrJCAzux8/Ze23fnoLxIlR8hFJb8otYjtXOsfBJIzzrTmFEF0gVAYbRRu4wfipqO9bnwaY9ttTP
KbqafiLIMKyHZT+51KCgXo37Utm3qeF+LRKnvUrLxb5Li6MCtHud4OW8aTO8OfNkIhHStu0QHgd7
lcgM1wbpdMTdDMBxWrCw3egcwSRsJ6bQE+WEksxPYe45Lc8eoY4xuX32YxIc8v46HRHMXDfztQjP
Rniq82+9eXaa897pfDm3VxV+SeUejJb6kiSjq2E+DWb7o7xi21D5Wc2K7ezOIi/LuXVshJAXCHu2
BIhs8LMd+aQ3sLMGcTfqP+oq2lCyf49IbM7uo/BEC6W/lOoSv5jhXGT9IdD0bdjS4EHJ0Ivvg/5t
4eO7LJ24m5kEPczZ77y9TqfL4HdosZRfaOJyItI0XrtYMRyh4cGNvmfzA7IJpS7r8dqkPwQHsPpt
BDewPHYBK/1et09ux6TirDsEXtyRV2J0DPlOIriLk9tmJAnSvh2T6zw8mh3qnjWM22+pxJfrQbsd
g4up8jeNdczwOLgntmO8eJG8KNIrQ/fr+NJkOWSuKHeCf5XuG9xgdtz6bm/r1zSiA/skxU0jvunV
dfs1hwtHgULZm97M6mFpzjHlwjU/2DQvC/1WkRde8Tbu+A8TZJ6xYCfLC/I49YivweF5R5NKEAmO
8NfeEf5IBXFdDrvA2vHiVDCeghOiwZQtI3skf7bFl96cEUaGGv5RAHrwT7Ea+Ut5tsn6Ci9Ad3T6
KUR8p/tFfZVjIiuvjX7D+DONfGlBvt6l/YEfjoY31XjeTj2UIGPPTrLpBoLTCe9iuSW93M86v3f3
qIiKjKxGjtEecYxp6xlsiqa4wFUaw+Se/Ti9inMqr0uIw0z3i+rcV778Anp5G5s/iCPbN5NvugTL
XGCc2xKRV8SHTt5a5rEFEj3dR42XYEBR3VU40Bv4SnSBnV6yfqbGzqou3OyxRQUXB5stGXvoqwpm
uT0pN9TYG/spGYFDHIZ+k8rHJfQ9ap569Q2ju9qnDcUeEWa7LCWb4iaevprprb2qk25dXjZtI0cP
Wn0tTg8MRe4MYAWOp0MmL4+CuDtEkdVVZOzJJ9vWw5Z8662ujhUn5uhi7q978cUonrLEi+JrE1yL
4Q3NY6XdqAq1PGvg3kVupS6M8DAAsREnWflJDmDmuAcf2S/HJt0b7aMKLqp0r2EpdD0TXXOEGKXx
E8vD0TikaF0OggRQe2t32/FmS3JgI70ckaR2nJtTm5D2sifXKyI0yeR/fXOiZU2/+yIsDuRuJdnF
iLcNJiXC3cDjzgrSgyhe8z2jZdLbsRZA6JrLU15da+k+rv3MvvVo3PBHaxQZ2RYf5xASi3Y0icAl
X93YE0e+64mCo+VExGh1MXW7LkJSdOD0RLDhKTP34EWWEXTgljgyxBwZy2SBQMpGYb2riUylloXR
hJOCgL3Wo/zjNAp6sisu0W+mYApbArA9FA7cPrRRy7Y0tk24ZfiUd1uD4/5Cit+meRozYsG35NSR
ClU9uZHvUu2R/WpsEg79IFN5v2gXye2a53wuOk8gDsw8gIYbs3xqvgTNVut3OU4DfcOjEo7s1/R8
D3hLuh+2Q6sXqjE7IwQCDBz4RoAWbTnsE7LYxC8TIimbdv+ZSFOgnU2CrXMLtSHmjiU+26xjerhg
8Ben5NST+EEG4MqHIJbgKgJhiVzY3WzR71j3c7AhzYsukfFU/IhAjjzBO4sREvKHgMNTXvOGvISa
N/VeqHtGtgtutN+Gwxbn0RbKEVdxYi88Pk75y3mq8wfqxGS8KEawU08WyC65HeR2K/MfYXfQOuyU
5RCRqx7Yq2n0VyzQo47WckEI2l2fBxSh4UvIMjnQn8oHcSu6WPOQcJ9D5ps6AHaUlsj3RRRAzYgp
1uAoDqxM80R4p149m8s5p64pjeCsd+wBM97M37n9w9a1HT5hkvcgWvOSuwm8WZEFN0We/+6obiRi
5bSmb2nmzUVbd9VunPBOrDZkkIpg8PULh4SjfEpRhRG9U6uM0FzCJRCXxL8IRr1pAG7ZAcz/zl5z
IOBTu3L27Lhnln00UNpQ16L+wgZUop7pOaIhpoQQNZOsuNxnSc3QMQKsipW/1hqsA9r0PV+/Qo9W
XwEUxdeEOC82dhKsP7KU7ErXO09bTjOMKNuCNcLBvYUxUqD96EZ4exUMsWSEspYb5JqGU7BrTViq
GCFw1vmRW17a8WEqyBDo3WuYn1xzJ7wIWG4gW8ADy74EgPJS2/lRJi5zfbp+TNdqe9llDjl4OWcz
f6RdoLuIf/KkLiC+IZo2yjLdFbBXtrVhfaOtHBHCtsn5QG43ssmumDlNgOetak4qyd00kZ8E0WEX
tfG34jKovmp6mNHITPaE64H/KsutDqjKSJqfbtjvdRPFbhYXkR+4lKoO4PYxJuJYJ6ImowiKe8sv
BhL3RpxG6aCI1cqWm4krnmtk4zXjtrHYNYmUo6+S8IIbTnOYSpcBZ3XAFtIgZhuHq5ioRh6Hy5Fo
q11rP9In+WaSRpbbOzN1PQ3ew2bKZ6D8eX07p/JXV162JF1Ma+840RdfmeI6W9MIMNNfumOwKS18
hsGNGY3kP+f6tAmRFcPWeOK/3/IG1lfH1rowaBYE+1jQ2DcKND2nMEtMP7Jc88fOeSTGZDxppMg6
KcKxIeMNDPJ/Zvf/fxz0CdLTUYaB3fqP2e87l+7/Kn5hKiv+A9DzP9fxz/L5qfkPedr83/bPCdH/
/KT/HhCZ/6WY5jCFQUvgGJjO/xgQCQRyQPgVgFnbcZkc//eAyDD/i7/DOBkutuXoIMf/Z0AEhpxp
yMr3BCit8yf+n2Djb3Qk2Ah1G5kGIywDh/H6u/6eXvfC0WRQpK3vxs51x6/d9BiriOQwZvMMj+tF
L1hV6XDDxtDJHdCTl752b+iIAbfl4GZfq9l5UHmAjlWkv+ZcHAJgvBlDTUuNj7lc+9ZR/PzHhf8X
ReWrLuL/DIT/+dhKwOvn2pmGFG+G7qZLbg3kh9bP1SBYMMjJnOB0ajOAHsykoEbdfz5sGjP/7wT5
aMQta828D0i/BvMUouZodjRqTBIY+YxaRHRLrJWPskleyCcOYoS9I2th3gpQe/TeWDr2HLPp3MUv
kQFXJnbLx2jmLxayPxYCL8zWPAuVgN+JOAXi+4l+RtS0VUWDyRhprThgAwJiskAYinMma3ZRK30R
2nJh1S4WDQ0oVp3Iuziy7mVaACKyEIBg/BTz9C0fMf/UM/3h6CquC4DD2FdC1lc9U1syR47CodbS
lgfY4uKfIfH/VcG6jkX/kBut13t9QDGfm1Lh9Oah+0vbhslo6kxiKvwwUNOapkAvgRaRBAE0xmvo
m7k8QxLzYeHRmE56dilrjeFU16Bc6UxzhQYVwFIuUBm4DgtgsMBstbBEMrti5IeZMKirx8KRPIEO
U5PEoDQddM7ZQuT4YhiEN3lO2eec4CXhXi4bRRyQfoQi9DCYwVetJbY740Z9/Ki9kej889XRHEjE
+gxtbZ014k9ZXz90pm01Q+XXMlrvfksB+dWqNVxE3Pv1+YKruPCtmh395eeIWJhNGkocXJU8xk3+
ifLrb8HnPx8HpDz9ZBYUMIBv7kQkq1KGMqz93OFqjFxKwWNndHjdP/7irz/p73fMQRrk4k7AxSGc
18nyH3pGx4mCGuF+5S/V2a3Qv5VrmK7Oy6JwU2ymkVeMxBkhMrUnL173Ett9qYfuyXEq3qX1Omg9
D7s57osUm4cArrINYprg/SLoFUbPQoXPSdqdojq2uYBVtXVykXpapXNKQ2BhdJc523Jix89wYXC5
FPFz4BSXseLV0QvnSPDLswoVql7DPGORfSHva/rkOvzbA8DY2NV122GxhIfx9wNQdAPovSWqfMch
OVeV4TPLM8JtPHPrApm36IsTjf5DPRpXhJLf24l1PacBzbg6egEA+ImcfFXPvb0vhE24tgm9AW/h
mycgE33r0NGv/CbTChjq2IfD+mEd9miFc9VnDRd3/uyXvgWmrCvAKjFWNK8ZeDlvgSlmaXQuJApK
lZGDJj6nvaroG7/e4XBanm2jvzadstrqM+pJ8CrrFPZLgSo5c5r7oHd+mkQ50MgZKXX3uI7nScWH
gZc3WSeGFXJeYsz6oDx08CBzQnZSqKmevSw/l+FSs3ntqrCotgOSYXexfwqL2y4q6dOT+6ba6fsC
HZBqERdmNHxyxd/IBF9fOgeVBts0qoZ19/37EWhsmE7txBow2kjO9a3V6xwe2Cx1YmQwLtHThsrJ
otZLmrnGmjpV6N6ANfnjd1L9yzpM5B4yb1BXbH9v334oge5Y1qL0MczSr5ugCAE64/l3hYeJJiAO
auKdCfdJW16RqznQiKCLk8V3qEHRSTk8qy3Lljv1X3qlUZd3fM6MhY2a9WzjnPDkwE82ix+GcT32
wDNchGG2Y63So2ljk3SwrI920Feth9eRwfcPO6RTn7XBQyLy50nDMBz+Hjrc5vWs7QbBMhHTj4yk
S6al3T06gzxqlfPgOiC9CmOios48kbU3XYdO5HXD7XCybeLu7Nr3WeYWB6znP8HxfMvDHqaQnv9i
+ghtraaj1wxD4eWluM2TlADX5GuqowjEXDXgr7AnthdIDNZAH4WdJUxrc7MY4UsWIVdxad8Fo4I+
EcWbuD/oXekXFtqA15Vt4RhO5tWXaDH8qU1fDHZ2LWzP5vigQfyEnIBVfGK/MbGOrfBepC9hexsV
6S2KzuKTVcj6W6L9zyPIVEI3uP+WLq11X/hjNa7cJQZEwWpMb6udzEu7d5KT6ZC/alvsyCYRc7nV
PArbwk4B8rDjsiexJXb93KI6Z/LBHldsaooUmpa8iWFzNwjuX99o6Y4rIR1yScDeeRx7cUNnl2bh
PiwJUdVFV91OJtP12UbtE+cFIFK9+QIrsNozrny2VEuOyIgIwiZMPO2NrVioZArFD17W02An9k0E
F6qXkNGcEqJ7YPRfPn41/mWZZrRLAUtNjJwWfN7fF6gJLRPnmNP6JMJxSp7GwuO4GPpJFZCZoqJD
YYlT2KicGZxjnCfRgCG0mLNCGWc8ig4p+EQHvRbwb1ZqV1iODYjfYRRtrBCgP++ZcqdUjRyzfT0b
gb4peQzStCLp19xbI6MEO9ToDHQrJv3ZzZiIB3bP/CFNnJ2G+ZwKgoOgXX8zlkunrmEgg6/ZsitI
EHriIrV4xictq7a9UzzrKKfbEKyrIgwkFE24ye3gR7iUyqd8obtJkoqeAAGoS7AmTvOY0JCNS3RF
ktjucHjsyvSyNJpH2er06NxDP8LNkdl0lXSOuxkxz+yyKSEAGm3rVIaIbTO8iXbNbjOx4i2ASJBu
xAi2aPY2E7F8s5tpgL0YPGYlL7nhcmiAYtqW2BPruoGZ69CkkgH9cOTeyp55KId4P0fmg2kmL5WO
PkDFOR1KVYpNtpTLqvEkm1lO1Idq5q1zy9nPK+tSH+i7j8sn8mzz326gjS/AUCT36LZc5dt/vHRD
racg8CNIQ9jKjIHH3IZxmFusWaZBsGTihtCM6ImQ1xmNKDs2TrVNExapJaZylX3y0jBIL3oHbWl/
axTchEVfp6xkmZKEHm3b9cgFV3CTzoQN6AGbWlkjPc0yNBdfQtS2eHutar+gTfj4hXlfRrhCUtay
zOouWoQ3exoZAVWbFyGgG9ci85OKbl2c0V8Y6876WppnQf7JBvbuvOnwQnBkA7BrUVFTU/x9RXE1
B4BlAQLpQQV2EAe1XOnV42L9ium7TgvLFsTK55ygRIjMECBKnnk10nY0TbC6EyeOxrbOdeD8EEwq
XLYt12kfX/+BInZiDBy/mowzxKrP1mDjb4cP8sn1w9sOigZWGA7ob9T6cnaTREuL1G/UeO+EEtHY
pT22PJEUs/kYnsy+xPZt3RD+ffz4br1d/vnV6/Jm2SaJH4Z4V4EwCWz1sEypQDhYrbX/rFH7Wy1P
YQG755Pt5p+16c8q02GnYDmlKWJjrgQ+9uZGwUCXSxNHPs3RYJfZFgdPbUIdXg7Siyz06pOlCG3X
221VcyTSR/1yaJqLMZ1qcOwkD+WpK/dho2/t8hjbY0Du56qymEW4TxcOd+TmVew4teGbs5PutDai
D1jXO2knP9tUDV4tkdfEYnE2wmjPkYi8pg/tbSoH1ysdOtRBAhRYWwbEqcIHJPKjTUPtBDTLTBS5
9lAGyGF7jpeu2Gd24zcSIkg8NHIzaNq56ZlOs4F/L6vxFh/wY7+M0SE3H2egXnAK+Ky61QuyS6zq
MOD130Cu/NaJdvAcueDQboZmS53hEUiVIOhvV3j48IV5776y03o3263aT+3P0Hme9fq7HvPVyNbk
rDzWW5zlzPCYFVTymv6M6TsCXqbkwIXgk5mCzIeNZZoXssbclkztlUhm5l3wrUL0evsiOuewApmh
4RUoVkWY2z9PavkW5cmjBQq5oibArPCoWwFKCyR4VFP25WgUiBLUVbtE3ywDWQplvBf1BERUVoNJ
LZIdVE76vozC+6jDp2cL8FBIwvpYkm4w6Me4QqSjaYUP2LSizFKPC8EU17GLFDRrIwYCavbmdtcR
h9sNHJNkXhf7Bqt7azmNv4A+3xkmW8ysc4ingij2fBovtxD1Y+U1/QTFITq4qeQ6tflJTfdahTg5
1O4JsboJo1h4pBiAJg0uXLodG9WvVk0w455W6/POtDVMDlhHkF1bNJe5fJ+8iG/3BNx9nIMEPTs2
BHTf67r6x56gwrpREPWZVS4dXN6SUdBrU4TS9MyzRUnb6niHwNNsIt1O/TliBtPtJWRuF9DVkGW/
kh5I0sKQWQ7qF98i3mdlapEYFv++w4zfnkTdx56ToDMYJGz0dLNoJoOiLPpJWErGfK54Jp+NcAWF
ihWHGc9KTqMkB/qmuYlXI6PZzp3pWUVT7JcUScekaycVtvNO50O7RutcoMGBe6KamkkdP0pVKOWS
Et9PJB6STn4x4uGxsDr+MadBT/fHGBFPRoWu7PEu4FS800v2YQkJ7eMrvK4sf608pmCBY3UlX4dN
Qn+z8gRdRax5nULKwY7S0MzjcP/Z8vbuJq6/w2FFt5UOiGFNcvrzJoK3sGl8hnA22vEy56synoq5
ZiMH08x27sA3/IZMzUBV+2HOc0tvDjPRx9/z3akS6TEboUVFT2OBdf3NdhJqrkxkhIJGhUyHyGeI
NwUBL9DGlxH5hjzkhXW2tfrJNd0AvOq4+FPdeWWjU9GCM/ikXBXvtjfSLTncAvpcjQewlf++KHOd
Z0OC7ox0lkrbV/kXfm2waTptrxYvKznQMd0IUPK78GVmSRN4Rrubd5ewIe5aA5Q1KSp0OBWBGMKB
sZOamSdbd6clDNE/vnjyXz+s1HWomACs1Wvt/cdrSJoQKTONJveySBqSYfJvw1y3h1HTgGOgRsIj
QHKHrlNmkYN+MkoD0nYBBqbGIjBGc3Izpxx7Q1zdjX09B3a6qTIAAOYoB4hdwX09y2Y7BAmkwmK+
Nx2501Jn8ZKs2+UNqrzIGA911xyNoV4ga3EEHvcJFJPt6CwHu6bLnGvh995gJW9L7mpHyF4/9RB3
2vrcG7cjj9Ux56yaR1F2KPDZQtrAnVWz0xj1VB14RC9Ke15uxVIQ3kBjq5/H9iLPpEWqoRH7ekJE
Tk4mcBOTn9KXnGI/vsjuu1eR8ybmEWmapo5BWL05U81xJ62aSo5+DfiRotNugBzbm96eQybFobF1
RU8zoXrKAua5r9fHKQ2vpla5IlTR3aQRTBtHNS9txJ+earzPRVh9DVZrVLZerCW2FiqF6Qtmgbs0
Ux0ZjtcqjFzI/InGOLtl/c9frIqD0bSIl3wxn5pphW3DJ2DXRa8AJWgrmkcXBU4qcnNnzS7ZvjM1
LED+zbJE7SHNhktbL3+6qLz8BfTGOlPHlOymJOxo9trAJpS4nVvwCRKndo4vY0WH3vXlse6gS+aV
IMxJynOZuzjOXH0H6fdh7rP2QFR5t2kFk359QCpYkoi4PnqTrR7qkdIJjMj3eam+2jHIxrhpPMSe
pK+Q+LNpQf84FOGXjYWcsDLLb5jISYEkSWh0mX9/fDftd68Md1PSPmDhM0zLfNs8qhRx70vcKTAK
2TVdlIuk1xpaJsNlHI73eW4F9M+I0EDWScosT38smeES9UTMVhrq4Owz6AZuRpB5nPEN2VaKfMCF
oOi8zAUz/thufw3zqlEor1KmwTsGs6o0lqPDuW8ZpkegQMspDV3jMInqhhVYQ37PE1DUoU3G6QmU
ybjnkXyZx/yJHhdI9s7kmdFQM/XyBqg1IiTBR5Pxl05NN1oZBB55GtVmiM1hM8x8h4+v2vuif+25
GI4FS5fl8V3RP09x5E7rVcMo/JKGlocSHJrkjAwlDum8EycAzf/R6OG9z1owffb73/XhwfRSrKwA
BTq+ynntCf6x0uWMQ4TedyzLYX+nVHokgvvGTOLxkHZkxKer/kAEYburlsLYVg4+gkELfkapaA4k
bTzVSwk/EPn2VrjrQ0cM6UbLD/XEZJ35xPfG4TA/DTUHQGbV2yEZvjGruRxDeUWmbLs3UMRPEpFz
czNUaUVXb10Yk+4xTaLbac6fmEgsXp0QODWK+rJJ2KzCJkaCSceME+DLJEd7362KcjE8wTklntap
dmQQ8QyJPsBvJb9OlUFVXClBs5KytjtCxcFZoyZ0rauMKJvADLW63KUh2p2qYq9MZrO5rKbbtKuS
W1cftqrT0BzNUGND0naZBdkeJPFHYr5tBu72dWoZ9c4ZekQ2ObDROPEbLR6uhJXdGAkEL0fIM4ER
eAgUuqvZMTzZCA6pkui+NB6esi4yDkaj30SIkE9rT3PUrWRPNC+CH0Mgj+KbS1fyBUjloNUN0ZUF
Z4M7+CcCW3jZw7pzCxt+k3CMTaubpI7Yat/kTkJHaCKfydy1BeUueKboiOxhu4w2+WpaMXtjmBEh
sWaUUxVCnoumvbLced8UKCatmNlfrzcEctmQbxuLQl4rKm/O+XtDHy27KaByywIS5ILfSEK1fS1Z
4wZVXIHaGrZ9tUSXEh/Itg6CEB10iwhKCwmdn7COEZTBzumKz+aKb3sQPNq8UrSWXx2SlB1/Vxyt
lFmah5ncu0xF8ZdY4T488yTTxssora3Sc2yOQx+/0e67szSwIJrojPJs/JoM5v/+rUnczdggMtIP
RZQf5rH7miq+t1DRKYhREFcOiDQnAGcTp82+aGA+5xa7jaMusgJ5X5I4uqe5E7TJxQQeZzMWays2
EqWdCcyMTkRNtdhgkK539iokC/ympJmWRAGD0QoNSIm2BzEWppCY++EtPTQ/I2v2YUFoXkgCCLNi
dnlORz8x0x9nCqx9onMkBtHVE0/EsmmW060uAE2lk022Tq9TQSYOOuTqq/m6YvsudrBtmjdP0xwZ
BCxa9+NgPlameGny46zgk0TxL1qm/WYs7Ut7wrFHZBdHAun4Y5SZ6JEhXox0yndF7d4OneLBprmz
C2R6bEJCkhX4GECXgJEr5HaLVtzqqjE20dBzlqXx749GiRqxyL3cZM3UY2DHQs9va5u2WaxN+Sf1
iiG4c38dHTi1MqDCA0VWmmO/bbgyM88bbSntvYVZQ80NpQoTzH2BXAxlTfjQhstvEk2PC2kv+9rt
cMq1xoWVjp98ECHWJ/fvT2Lqr3QOGoe4btWb2t7N5qQWIdrjvinNXTwTEYbQG3FZmrqbYEHdn9K9
2GqTKomvxEXUu7yIVrzrDeSkjXFK8Dfum5anY92APOxBmzLnPjpjkWyvWnTlEMv5y1rnzidd8E0f
WH300oIVEFT3ro1npapzbnxlXbV5/yRJtNvTs2BJwumYgF+h92ofSX1rtlzSZtuMe0moHxlZ5dO8
PjK1xZYuZHsZCxbWxo32EBWPybqKQvBlyCWiwQvyO9UlPafVeh/hd+bFiLewPzB8SPfK7SsTKPFR
5wDhRj/FGozWdPm9RQZ7X1A4Q4El6T5ziu1o9o+92wyn9MyoRuyMfsK2QpUFndtgLWI8obQHp+k4
YQzVtkqpqZc+wpw/EkDttEwkIfAwhDHLey3PdqaDNDJ3htM0MUx0Gu3eHmmsprl8GSfLYGTmbtoK
2ekimVIVTJmHX7nqUFBHmX4q0hRDxKomLyU1ZQU8fn0x6WAjCtu2rsZ8aiN2ahLHzAjdTRPPeEQa
uXWmatrHI2IU3FV46Vy444sFuHJgX6iFDDz6ZVRIWoMPh8xtRIKuJbYEBFSeM0fhtl9uyY2Y96FW
n+M41VC9NQeoCEjc4OtiOkLK5ugh7mguatW4xGIxjXLsoABSbm55PEz2vlLbO+kpn/NxH+WYHK3G
fBzyeydl726NBF8Przh1lcku07aHueHfGgLz18L417Ni5ghxDnrcfR4IC6ELVkuYxFM3kXUlJdDJ
xvaZvg0XMu6OhJmcOb/csJxDkJREySeE4Mmg8YyoPTc1rBwjzOU2SLsQcOpz15Gj1lepj81o8bQR
MT8HvUvieoCpOjBGc2PeLXXBzjWZ6BwMJMtqXqdZ0LLX5aYuV59d08EmJhrWC0si2uqhfbHwee0q
0lFQnsBQFHnMqzdaNOwLsTNLM9sY2QxuY85uwzBs4Eeql9F1v+qyuupCdpsQUZ0niLCnEEr2ei3m
fTIjSK4zzaMgZwkvu0Mv8bEqSZ5SQPLVxs31m9dmWKU4z3CxqZs5A83hKHdxxAf6ePcSb3cvJkmO
jpaMlY6RxLvxf9vWrQQw1vhMV75mHEITO38uKjfliaeJH7soaOuYqC9niJ4ribp/uCHa7kIg+C2D
r8xoH9KcCUUvUwZ+st/OMT31wT4vIMIwA6XA4wyC0mZewSU62S271Mdf4d0yzVdwTaUrWjxo3OxX
POYfFa05BDbOTWIU3FU3Zmnq6HTRcyrtcxgxoJURne1V2kFomMdJbVgZyekql/rkc7w93v7zOSyy
VLiia2f/70KAgKfKJUGJznAv7s1mOpgLOqTKyNjVk2OZIGCtkbKUilBHktYLXLtM79zGyyzzVtFt
+PjzvJf2GC4taI7cts5M5l01ZMWiyXjr+DgcXJXhPPSRfb1qvT7+Pert5rR+b+rQtbPvMC19q2iR
C8Fo81zWPi/6s1F/r+1cJ+IZjwPl0lF1PXxr+yiGZoveen3CGaVQV3PSc+JfVe5ezDWCe2aH0WDe
Gqk8wLzPWuzj6HjOUUEPtJltubEfl2QP+OxadhnzLfuR/AeaW1m6y0G+7iw172Mlf1AotBtOmswn
mVpa08gZJQH2iq5iKEHuGe6dTQtnY6ZoLxrSkRjnasxAZu26LXWmZ1n/OHcOzQidc3Ntnen9TVu3
BF+PXqhbgxIwueO1744MpL5ESXIfV3Q8ixStra4t+6YaHtfHLQr4CkPXnSUGv1x70JsWQyqtMkAA
ZzdAq7bq9kKWug0YBfrq620SKENoX1+2yzcxYP1fRuYzA0boTZu6l4kLabcSTCld62AX2F5WKUGL
YSB16Jj01WO2hA+axYTV0tJLbWEcwNBQcbZwySwF3fP88b1/13SkZY2sCzWTsbZWLfeNjsBZCiAW
cY2crVE+fem2Yr3gWM1G6HKRF75lXMrrQAiuc4SqLJord2NiuIyc4OHjD2O+rf+lzkCL3AsmHKu4
5u0LmFcgyVuFyxfH1T5be2iG4A1E//JVwC9kY9cOtWquzJHdNTQZB6aVeQzWYncIOcd1RNvt2l5H
22m3pz4hFGxcZuFZXbZ63giCbrXfGXKYliRMXP/Ab1lfmK/BjOpGP8ym57IeZ9+U3MNiQkTqqh9l
JFIGRzYRC8gvS5NannPetKnSz26G+f5F5Pjh0ufmhaesfttx1XtlDbODj6YvrGxDI/NswxvBY+s8
mLI3N2GEXMAc1F2QjxcLrxA2V46w6+aLh5JNPzmEHfKc5D53tJ1b4tRpV91KNblH0kWOKeO48KLP
6IcGuTy+rvQ9FGnqfQom5DwGl6Nt1MOc3rmId9gMH3rXOXJku2Y4+JCms8eA/pP1511LhdvO+UtI
comEsq23bUVyUTS9Gfja4MVRo1h8EldXqQfIfy8aAetFIq7rAg3nGu+ZZmXik4/wfuXnE6yHTl3a
RC2+7an0MDVGkhQyH7M0mjKQMSgNEGB8/Hz/y+MtWWwU1RlfkjX97/2FthQpaXXG9+wAmNIAuZm/
gseKssgf5mn0myD67PXW328ia5yZFDrzDaomuX6mP/ZWujfOECZz6rPYvHTJ6kIuTinG943dMd4X
bK0dN1xMDm1Whsevz7etVweKAsQjZJtT+aEnUg/SWHsq4c5WwKn0WfpZFr/koXE0mwg3G4v2q/6s
ULwgi6qeYy3d5kv83Dt4blDSPWRdfNsn5HDk01dGALskoH3YV0/WsFB+0CvE1e5czxfTUryMcXUc
Uh5d0CnDdmZWSt7D16Hpz+2EDGQVbAeR9IsqeolSdiLHEL+MfvjmhByIa5pIadEfkcPVWwKQqfKp
JViZHysqzVIf/MZiQa6ZjIJQ/dVH+g0aDtaAiievj5eSvaU6U53i1kr0vaBwcu3iFMHW8fpUga2o
nvA9zo2Kvc5E2KFnmKprYRwrIDb0cSigiog1HBgdBQImMTGk2xSvnqb0Hz0JPBJdVTRAEpu1h6Kt
gU6HiEmmCCtZQNdvw3B4O4oWf5JmQ4tIf6YGe9jHT6NY+xp/nknX106xdoK9kpJ+/tu+RxZHOX2w
1A9ak71aNC0ydf0R1dkmRLoCXgOxiWfKkY/JNpDodxJyv2Ck66djSSSq8GMA3fG6TRqg61AGIIEL
evJ7r9fF0Rg/FSEz2RP/8qk5Q4u1JQad8/Wk/ccDXeYNSuRkyHzA3i91nb2g0t7opP7i9Fvlj+mM
nKxcfjbh4MuWSiWENsAfmIiUVwelja3nAHijZx0+1xoQjyXwVcseXoTBQ25nL0rvr2O5LyfkzXXJ
i9I6lBchRIVJe7Lh3hBztNpDU8uPNMaReWdrO1N0j7OBIyCyCQUMkeLXPQ+0m92X+Pr/KVNWAZ0m
NbBRJD/1bf/CBO/BJs1+gzEeK3odn+fpqkGUgKnf/9+8ndduHEuWrl+lMffZyMhIC8zMRVkWvSk6
3SREiUzvfT79fFHqPi2WeMjZfTFooJ20K13EimV+Y1j1Saji/cDyS2Jsi1KvYkhiZuskvtLTb0VC
f370C3qNSNUVU/1Uac3lkFS3RQT48EBjkJzvC8PaU4TTeuVKjJrfDlneFLLKtfIJcRx6lEimTzNg
pANQTwCepgmnQXrwrocIfldG57S8DXKUQPIOkDGkN+SmI3wTZnx7jebhAC80ELtY+G38ona9Fcub
A3RUeGQ8Na1yUNuZDhG50K+aiUUtbgf/wZe8W6hffolWEXK33kL30GGvYVwoRGuKEI36Jsz+UXmY
mYtHbz1JcGOYNx3l7cJyT0WbhgvYXRwa6vjyPch7ZV+c92X6crgDE6n1gKZchYDnQAUvKX8bHr9P
vb1KcA9nrNYm57ojb8LS/Y4swwY9VXBGIIk0AfLugsTtSQBvAGLmQ1K7tS1/uPTrdpdE0eljOfKt
TQ16bFnAGTXViMlkDTRh+VjZHX5DDva/osao16HqCpxv3W0+8iJrAyuDdOB16e60xDhvLSsQdKEJ
stk6oR9T81AsXzua6l1Wlti1+oDrsmCPFe9qsPSbOnIvIDgiqeSkiGP7e3LNF/WFnTR+m2A522gG
hFj0qFtMM15nxpsK2vYWBaBXPwzwudHz9SDT8wJ5UTMmDtGBoIcHsq2PyGhNtjI8E5RadoXR/Jwc
ewsfgWPD9zbKSkGtojlI3kwfWKHb8z2r5FEmOUAWRjWBlMOyM8kga3BdrGOAgkAt1WoAg5YvmIxG
y5AG5kyXs0/Ct0RhkiWOIzgEF4sAQ3G3fMAYpFhGajdEgtvv0aZZSMQdB8NF9THwy0dNOaiGJrCI
VPJiHXg78CqTt9l89WD1UWNiVJO/dB2S1uqLDlnxmmkPTVfi9+RdFQp3fDi/0jwLF+1knaBKRfGn
461HkMka2lghHd/OpbzJErwpcg8c8NSsApM7akS5sIv0KZqDjS8H4H19QsCR/pWhc6a187NVyTs8
tb1FFMsVlABMWzAo8Z0EzQmlDFrymV0jfsFYjudnoJq3jokeEtFj6hOgxtq+dsYtumi4djvBWzZa
N4fv3brTogfmtqh0ALbOON/oybhC3uGKU2lryWkzxgg7jX7wVnj89uFkUptqKvnZsDjPw/oyGsrN
4SBN5+wFLRqEXfLvPubpgFl6hN89AW7L4/+2Yw7rPnag1VpPjQF0H5KLk7dPcU1kHUkY7dZa+nlx
TSgE8ug7+8lw96MvbxoFgseN+zHHdz5I1LIegXUWPyESQcfk7IdvoOhTwZsTsPCUAe0hpjDmBuZN
sbn0CxaRMMO7GddVn89oMXKzHWLHryU5pS/64FwW6KskBCHREtPKnryRL1arTNgHedA23sqqEcrS
mcWLDGlmbhBn4QkpCBRtfDO8PcQNq7bOSy/fT7P9IIrdXkuHdSbdVdNyUlq9OkNiggTRywgpmoZq
uj9s6i7iLQMpQ+MjYy3Hfn8nItrwCoHY6IS4pGHFpD8zEAdrNMKJum1CTaFpa6EahZ6pBIkG9zT1
4XDQFzu8hLpJT1OkplZt0N3libU8sK1MZZsT2/6J6TcPQWq0u7TPVkBmN3MPFgjMJcnY7LaLoccw
yRs85KvCuzEaf1YlhkI0MEPgSwCEkRxDcPYucPloht8xfNOv1AJpXRK7uXKQtfb3mGez0tvn1L+3
ogwyrmKoJba4QVwQwcHWe9ZnVrgRYuKXPBzMzziksQg6waX7mzpxe39vYozulBNq+HB0atL8w9LP
dOumG5eFJe6l7X0Xub1Vq6MbzBvID5d+FbMs2eK19UMz+4dWAT/dnofPY1h0cUOS16YAiW2bFbKv
RUuxN6Yn1mScQZoEsDPTLRgrbIPi4VU35Y2KQJFezZuSWhIQJ8pxFTNRzQfOaAmYKXP5ZBnF+aEm
SWHT2xhxH+7SgaNnEbXshFBXlxzMKUvfsCEKIjngO9JT6n9Ma2j1ZtT3zM1nBERScVWMF3oS7Eac
bIivBrqP7c9cZOeogJTiWjHXXJV0MUDY5yGi3Ja2NQxolq7eXTCU4ZOHW4tbBrR/A6jrTUzBG8Yx
TypW520GZMDb0zjejOGwUwdwGeu7Iu3Ow9S+zAOYi1hEeogRXA1acztH3dMQbAoze4o6+zKGuaay
mEP5lXC6GHmwGX2Og3qkG3CIuw3KEb5xP2l0Nl1JNIihuVsB/Oe8uyh1cVNFxF7Ak90S8E8kNRx6
whe7cC7RkCH6S+tmqptLvzdWKoSp9pAKRGAUbg5HlsrLRrgynC07KoOzfCT9quT0psXDpVoGjQ6O
/ACbNoqKLg8aGk3OWUukVlh1N+pf8VY/nN2q4rAgb7ZN+uIBlYU679yIZud5w88aBahfZ69r0tDD
o35fTBb71YHD5Q00OykpJgMoPU2IC4hgGkOsbOlnHRZypr0fNVa5mY7nRjB3tNhNZAkwmOlqShOt
nK+gmPSl85TJepkK50xUjAeM6Erx1eg/UdSI6aQ22jsfA1RrLs6TsHk6kNgsdfzaqhTXx5XRlvci
K946r3oSs7dniB0hW7WK7AAJUD/jfpeAY1+arH5KsTux9csMhHY7hG99gOleR14kggrxwBj0v4N8
BXdNWoe35LBGm3GR6uYDpuiU/Kqm6puLsQWC6+l82DblDSUIPIyZf4o7D426aBbryNwf0q4Ck6dV
o5k3Gd4eZMmvPhQ+aTn9r3/6kA4eLpfaLIgmTzmHwUbU/toYqeWaoTuRPm8smfhyJuHSSPK7A9g7
LA2ONShJo0vhX677meUwFOx2qi2+R8leznoOxUN+OEPA7V3KDulRratt0KBoG+WcDEmImsfIo1T1
ZVtmPw6dwipQZzo7p7U5TWRsPg8CyaWJ3zNUtVI0OreL19dA9O7GiaDASBwSbgPKiwOF3RP3qMUE
IZHHUvQoBJj9qTm1Vb5hVKyYuBRQFvkLSIOYzx1rRKXFibVP3PApDCk0rAz7eHxHXmOp7ZKQe0Up
wlv6RnBuhMFV5JBqgP5fhIH1IkM6IvqYvBz2H3v8RTB2raBf5r29V/3HwrIuGaJeMtdDHaWSi4nz
E3DAi22X9zBOSIh5m2CVng1JJV819RMOJIBDwmf8uwjf4sajIbq0NURIzPinHDECab36G2BZer2J
eRNXKQyqjdPPAAEUqsdQB3sF6tp2g8u0uWv1CP7jkNyX8YRDsrOJoQGdBGCgQAqIiw5w4kqvze+o
G//sBeiJ3gmDFUZU3VqWwb05qCVooWc0ynBEOgIC8zhrN0k3uHyJ11E4JdVRay6G+jWNTOrqnECd
CgJhxYFtGw6wbzWEr90Wy4gp40TXqxNN63cFbBtGiua5F2MLrbXBWVIIMOM3o7nJuokbdKNmm7oR
Vq0mVVM0Rm+YKG87xI5CqwrXY5gDiUbpKehcsN2tjspQTHBHBG7RYLiq+PHtyQwwKhh5PUXMtAwh
8aBs7yRE4EXD2lt0rQsPUeLgWQAjGBLxGAl0aQDaRypRoHwpJP/mIPYee7NLIAkuJPzqEyRQNkNi
PjfgXnyBiUhfvhLPxzFmBQ1at0110oQKVRqWwl1fRu26RL8PGh0SFbaXsa/6rWqBLqOoxDk2PKsN
VKr0tL/VwVzHMl4cYl0Sz2R6pLpzfQlyfS9R9HOsGYvQAEX+ww/okHMVu7kaXACRHpIYTJLI2H25
dC2qTGC13ULqUb/VUUsFaL+ca19H1yN6QaqRUpX6I8vcXdiiBlk4JQ0QEcEFmsMCxuG0C1XS2lXe
xkiCyx6JajDeCDDmumL4pPF6RKV5WaODjFSZhyShJpcTsmKe/tb2+KPAoiHm4qcXZvAfRRfCSjKx
yzXq174Yr9pcx/cLpllLU56qIljz9ppNUNB/0ycyfoC5aG9VTwgz0/YC/oL5KVwGuqAgnMLuqZdF
v0h0MPxDd1oK4ClRbPoA7WPso1rG8ibtJ5RCczRi/OsotBjU2ylM9GQvmqtI0CMbaA1ugnaRF2hs
Sq1/Msv8OpT8QFycalowr4bRBypr2D9KB/GkYPphiylDmWRcaiLMmYFxR8GoPRdZsdFIAOiaIfkV
jKdGq/p4LpWvV9Ivs0V2EscmoFR6DrAhv5UCR585gW1Hwylrh11sJRtJlYhV+w3I8ZvEE7hLcDTp
07zuQbXRvrzWhmQ54ze4wLh9xRveMEaK4Dj0Z8bwmFFLEuYutAHFqs77ZpxPIIO8Xim6hWdCdA+H
jEhF7smnIY+GcGlzarR5fI66DK7IiFoF2hXYHsbERf+QdNp3oaFfOpfptwPJ7CAD0EkPFPu+rn1M
3NLruNbPy7R6DZGgxfo1TfEUj170GJJZQFs7MJrvsUNDbUCcb4VTZ+hhKjul1Q7eEyceJBFdB6w6
zwmrLXrryPbZx9BDfKJ0SDKsoJ8JTIEMyR5I7I2mXWiW7q8wsgYo0HxvdHFrxe63QbFkTcsEXcaY
Okm6K9XB7ALkBltzPM0ArV3mjbYuPQjYhuaBn6CMqp7A80KONV401LeYYO8FenCjlskTT2WnLoB9
hfrmbG9Pysa/8NSw7fBlNVoYk00U5HxeHcjQaUHEavWYXh32ezmxv0PjrE85zAPPBE1CiFJ8Mmds
23WnM8848NLVAERNEtWEKUwuRdQ8V4E6AePXZHYAuMWqj1NqzTJyvqlGnqsSkiR09oeJGMbZDWN7
lVVlT+o/EyoDvzO+PyvqYE4WiJpkQfUGDVYpIBiIRpmPaL1yygd8EeG/igHTPbt/il1o8kowpKaY
TvIedjG9tLDXXsO8wREMW1HSRPWmele/aYoRf+Q2LnkqwQRDNSFk0T0CLELl/CU0tn0R0mUeL8nD
3nqaI2E/X1ZzummVboTmkQAHIPqX2kYgM8T57W0BTagGGlUSw5MXV5ANMqa+DLBVXAfBmW5MVMIx
/+BhCC2+e12N5p2SFSGldgPy1UB7pgQ5RSiS/vZLLuz9AMSHHgiCgXEDnDtaDe0ol7LwAWTQ0CmT
/gJd8a16ba1mn2jJaetxfwVT0F+ZDuKq07JynIvD6Z8XgwUuKdw2KifzlYRC4MmLvPkWdsZphlkH
Ml9Tdo4dDKTWKhS/bjibrF1s2NdGOqAqmu5cRB6LAYLvIb9o1TEwhcjakkJYbksW1gUvg+7P4Adu
tEpC/C55OqDqe0Xo6TqeqQEzsajhX9Px34N8hqSFNn85FTPkT/6o0+51GqYr1h4kX/jIImF25KS3
rZKb6rKeMj0x5LKpHETiNLfYiCT9Xjfd7YHPP2VtBbmjBIi2TnXeKUMgFOyrvt8E6NnpahSIBvRL
NdbXLuaouwRrgIWrVbco+0KHSZon+oRPSLDQF5ieR6c+qyDTLCHwXULcpDBJ76cuXuUaNZnvD8lp
Ew72sni2HPaHrbobhjJ+6/uS1MZZx1MLyiRFXlkoHmY80NGPAHQvnLrA/ybwdsZs/0TTF721AMsq
vWt2uSOXtAeu1bQlaJXEbN8C4bRoiPu0gQVYnMNGyNObPmluVVmLQtXPSRtOY1fKk5Le4IFrGVCS
BQnlNbnJ/ajmjaocPkyGH6OC8DkYkArLaHg0oBRvVevSS2lPmeGJSe7qqAlDgANXhy9d+b3gtkGA
MlHG82prYrtdGPEe6ClksuJCttGZr1rggRr3HkJQCMsOY4arElHBqWC3iXLe57I9766tPn001Lfo
bOAPUSr2ep43CMwp6Le2I7sBXcwhNDqht3FIliOtRQpc5ex93hvr0hb3GG2umyR9FaF9jg8vsoL6
sHI8TgTgVeh7R9PZFCEbk3IhzkskYTwMoHovRlOUP/HrXYvSQhqV7rqOyI1mPwIAXOHxFpJJg7Xb
g1s67zQkICjDSXoAjlB1hG9znLyRzTHec5H/Gzq089TWowNmhxL5Ckc7GecnhNiA5bMeDslRp0oQ
BcwLOWoXkWo1gEt7xJ8NBVbOFOoCzx93IIYP/R4tj1+qWpVPbPAqQihwkPWV01mndkq+lac22ufR
1vbYeCiDGEa8roLpolPTrkOLLLbPzNF6VsiAXgnL6tydb8UXBjqaY44IIVSlSwWCsxp5YSnkQZSN
l+qeD40yFNxR+GXkRJcFHd1YJFf2tpaQ8+MRJjxuN4GgQXmY9vWNa6J1NPJOeScAXZI1PYy7btA2
h7fkDNWMx3KB2xK2jIOGAgCdXgiR1OmNPGmEcUUzRu26vKK2ZZCYw7i3Oo4qv3f2bb702+H0cDoD
TiWCdHxdBLNXRYD6qKptvJHTJOQc/Hy49dEkHYkS4UhlcgI17/3YszM6vQwpSbYQHonRMU0h1cY1
W94Wrmj06A1KQojDIO6+xBEds8kYrMGNgVphCsmE9HiMD0ewsiIjAZntNCZYeRPBm0pbG2VNQ1PT
GCRWdHY14Ny0kcKNHyMVXbXbz9+A+OAVeDqiI/BCcZxhVvb+FaSGFF2UeN3WrUY4RzWs3HDqrv0W
8D7yuEiYTmIl5/4udV3vGrgBaBWQFP4a2svD2Blvemnj4VBkD1VPqxC7bfQQbf3ui9v8YEDtCYxq
TEBXMPeOb1NipkIXkLLIlfuB5BxViDRdykm/RW2PPsy8FmmxH5ua3oIarsUzFreWn57lk2VAizMG
HIG/IPp/MKgHBsVtMf066LG9f3UZSYFsoVFvmxpTgxdZmXKZMBTB5yPbVyZapdnt56/hwysSb23k
BT5A8bltaeAnZLXbWURwiUtQv4ZOI8803qouQfnK7dZTm0ZfzYD/RA+CRIDKwic2BFAgNW39bZoK
qDKQo5u12+TWHzOk/yPiht66e7QdsqWDvpIazLWYTMazT1OFXLuYlReQuz9onZWqrFN5X1Yg54KP
9aqo9G0/Mg5x6vNGI3LaOTojLq4GfnZjfvGhxDGHia2mpPRs2Iku/+14nw9FplW+XnbbQA++JUGX
bgW+KjWN1e2hIEPUgG6Jiw5r5Jz1k9+cHr7b/5k+orrQjwKjrygI2+a///MfF1Zig+/+xxpoVzvd
dK/1dPvadGn73//5S61N/c3/7R/+7fXwK19IHwqdf4EZ+W0B/6l9WHf59x/h9/Rv1/X3n69N+Lvi
4b9+4B+Sh87fTZjhSEVJw8K2TRIv/+GJJf4O3McE8yngVL2zxPL+rpgYLnAgYWPwpoQhmgIlzf/6
D8P+u60WLVZ+ioOIYsVfscQ6WkEYYtmw3zgqOCw8xM2O5bM0LyzHFNLZzm2A2FM91T3ZQWZNuHD4
Ad0XAwtEP9duhWVF4YreGcrIfeVsfnt/179gF3+j63FdRHnb/Nd/vEcg/fM2gLxhAmbzfEfYU3NG
4JTa0dx1Uca+MV4sN66+2O3qN/4F+Ph1DRzGDBOLS8BWxxxZ35tGp9JDa1f6qyhceD//+iP8/vNH
sSQYJq32W34+zWCwaolhrlzxVaB8H7D++QwWiH+HFI4XdRSwHFgoFUjNnVl6sG6irkGa3d44IESB
ifn9F5/l/en0j8vBfHeILkTn488yILzQIGxm7abY99Cup6cKdcu8ZPhWfpGyfPR1bAHiRSK9qbPo
3z8Z/ZWMbl5i7XpwF0vNBrukVxlwf+gMiTDupgy/gs+/2PsUQT0dBpXQ2GzpIR4G6vv9JTs9bOKh
7sxdXWANk2sPLR5jrGA/vHZksG9KzX7OHajFoPfzLxbjnwveQzZFbWM2HvKl8v218xkXx9am+YGM
oqLbjy9hmejrzx/w/bH66wE510yoN6RjgJzeX8Q0AumDpTJ3sOo2bfCcQF34/AofPYakQSC5BgfQ
8QKJAcLZmh6ZyBgN+dXYd8WpFQRfZAcfX8RFHpZMjpnt0bsCDZ81uQM5o6Srk2njtnPLm3/nOf51
CXULvyUCU53BC0U0a+fWlxSuL2NdfUkf5yfehx/yUUiB4D6sgwbu+0s4Y4PBvVrgJV7I28gLYKtj
eY3bx0vnR+jVS30dujTxPn+yP/eVSoM9U10amPtxxMBhh/FElLKvxrE7ycuCudswJJuGpveSpLe6
z+ou/CIx+TNuQMYgw1abmWh7vCzMrEkASRRYPUzTJTiY05kWd1zoX3y1j54N1RGPiKG8Zv9QgfMK
sEZeZe3s7Frruo0xmv/GNsXCnCOSMGGax28v8XUTLWqW3mzV9NuqClEX8Bv5j88/0kcbFWEtRjUE
dfSHj4JfWWou09Pc3PnWo8BzDxDf5xf4aAv9fgF1rvy2vhML1u4cleaOBkN6EhQ0IiNlpPv5VT76
7MrlGo0E01SI5vdX0WWHuLzkKhWSCGj/RbCXSme8hYGq7z6/1AeJCyk76Q9E8F8yUO+vpVkohNQh
sa21ivIUIVz/2afSyxaD2aWrvs/ExWAa+R0DM0C8+TjW9+Fgmn9JneUQYRlIWJwiOlAE+ziMk/FV
lS1q3DRa+P+a7t/MPX2yz5/1g49nILIFJN6R1InH8s6ejCsznnpJe603v02zq+1m+c9c/v+ravzR
VSAfWSSdFBT2cZS17LIO9do2lEnceWvJByccwi8WyAcblmz2X9c4CrPBkE91jlbTrncLbYk14HTC
QEc7G9vqux3quFz45hcv74M1ya5yycxs5BD/iBFxBAPSDytjJzp52mvyBEumzz/PB5v33RWO9taU
tkRAyRVMj2FnNNFvtRnXrpsil9sehSMGu525Bvudrj+/8kefTBUO6DvaKCIcR6easrDtmWHt4EJo
i4EJ6ioWNN4/v8pHb9BD5IlfM2HJHO/qhElzqPTXd2GEhUoxD+2FdGCp1dZUfrGrP3ogwM3gmmEK
QMc5ysgGGQutrCzOyLE3V4Me/JgaWJKfP88HF1EWxSSZUmUsx3yLKsTsM8kcC+81Q2wLDzgCCfBX
ShkfvDWGhJZjwaejTBdqK/wecf2maYZeB1+r4CMI1LhLCzb8EuRf+8UDfXgpV4mRo8fLUx29NR3K
F9pChbPzkA0JvCuGL+dl/8VZK48kRQ+xTsLD+3+XMd4/UZfbcQ9CodvFcmLSbMjYvUGPsoQF4Ofp
cwoi9jwcC2CrbRHH1yCwq2zZpYEG/VO2ZO+mnNunGgOzfmHjXLet45IxjMwxYQxlp/RxgJfTRU/p
QC1ts4TgWuG8dYqDqHgBGoiasT/jm1z30Fs3UT3IEERMBRDCKYGoLOapRtqtncL6pnSS7m6MB39e
G8Ek7j3fU1pRkhEQM96kAchVVddlXDvPg2WJdGkNpTZA2h/aFwjExmmXoXPpDUH8w8+yONuNvllk
NIBsA0c8T+TK7xbOq1DnDgaE/jPaPN28qgE5oV6n90hY4kJ4PWaafMY/Lvxej2W06TqvxMavSJto
3WDV6a3HxptQnTPqDIFs5vbDYsSeEpC9qrlHVX0b5tztk7HxNy7wJ9xJfXe4HEsHd6ARZBdSM7m7
Fpqb3yYRE0XluFvdtyq7S/DhBpGEq27stBN/J6h3dgc7xJmtfjM5VfvcGyLaa2FjPMwgih5EWDNE
L/rKXTpF2OFhFQYndWZKPMzYIabjtOvCLiHu45N67YQivs911AkZj0IqBJ7fhUuny13Mp3SMaLMW
ttSUzPrWdkKEpoLQ627LVDPxR/OCM6RixS4cDffaGl3Es5h1gfmFj1xbeL9UYKUldOK3MNKLmSGB
67Ur09TM2zz0TUhiJGZPRZBo/qJkrlYs8tqvfiSVN/NdU3/VjFnewWApETZEUMd4rMWYnluulYHE
KO3ouS7s2F1xtAbRSuZA4TE1iDDyTHVtkivoG+BG89mApoPO1wx0snKzOznXic2DFqPYRpEP+LJr
xvJ0toe0vQRh1Ik7KIJ6gSxdZ9a7wSx1fV36qezQSUIxHVkPltKi1aSevqVBW0e7qmks/coFmVni
ADZLQBZx6gDK07opvpuitFiNAS5QWmRkV/VoT1djyXyuxJr8e8job1dKlsdL5oS9uAocF0z7RGbO
SLPJ8cLOcZeB04xiM3j0bsixM+9wuSuUvSVigtj8VcLY+F0DAt83u20TsW01KzAXNlI4m8qKYQQF
gMuihRHb3srPadLZbEZAu6Nn4L9ox4waqWdeiaomTolBc5uIscP4cU7WTRR2uz6exY5jBFx3hkIU
6EanXplJ7Z5pWUlTO42iNewmPngQSEAXnXfhmgUI8j5DQiegJTX7XvKj9e1+65p59oh+Y36pF3q8
mVuvubX6JrgqXH9Yl65L5W7q+ffQR5WzFGP1fRgsvCnq9KqQI0DxNGbcaGWhPClQ8z4vqgDHOQwr
kaF15CaY/G4zVMNL3TBj9mSQwPVELvxbHQJRoR/S/9QBWa3Qgs6uuCEIDb0ZIUAQN8O6iLN5gzgD
CxXO+hV4UP9MptLdOqiPW4gZ6ICNJ+ATkSPrN3gy8c+uc/23up+bYdXWU1WgRVGmT73WeWcAlrJd
QdPlBaREheUe8DjDyvLHoTb7M71EAba3kv7ND/UBY9mx3yRyzG80LwYNAgJkHeng/hkUVIQBoXmn
zJExRpyR1fQzHS2HvikyoNN1cWGaebACJ4KPgy0T7Z4LDoDDHXFpA3BdNxWUYeYP1o8KZ8Sdjt32
6Yj6ChoXg7duBYYoJJT+aT87o1Lka08NN4x/Yl0E3ceKkQRLUCO59CeaYmmPOZbpFNZzmQr9vkqB
TJRalOvIxlXDNU266LTy5xkHDyu4xGqp2aSDMW+YKmmv+ZwGX9ReH6YDvx1r8v2x5jYNISHm9Kw5
NjVYCWAz4vSLHEocWORH5f+701Pdxm/5gIazQz5MXMboI2NY5lhUnGKcFVz6TWFguirpIQM3VWay
UZeO914of52FB4UPH8kFU7Y+fyWvBv5xHFyCdZU57amFEzSMjyxJb1q4dMZW8s4cjM2mCT5LEkEF
ML2lMLUWy1xHvwAvFizakFM56M1hgAmWB9/QhUFbO/Z6lC5QmLuxNWN6cINkxr9xLC4HOfjQ4+E+
wsatizMrmv1rj47Fmcxi+84N0UxKnGxKl/YQ+esSKZY1I/Z+E1pSe0nLvsMHeUqBgRtBtBtgof0o
dWjwc6ZsZ5KqdYDpa1W16a0Kn7aqCXL3JA/7osyWtiUbJqZMfq86YmFwgawd0LzaL+38Z5l1A7Bb
0eo1tl9aHWrTN5xXY9iEc9ENu54isUYUSM/EOtSDZpcIrFigyvi97YAFaS0c0kvYsUsZ5QptWFXI
z9Qz+q44VesrhofJj2Jyyp3eQlCQU4ztlRhE82KmGKHqhkzXLZjYNSxkBUijqbdE6MS+K5W5tq7l
3U2W68WZaVf6i2PH0VZ6c3Ix9Oa09czM2Q+2X56Rw1TbxhDDAsv06sK1LYibUwd3jU72T60BJjNP
YblDm9pbT7OenJkguBZj36B1pDEe16DP8tH9pbDEsKkK8ZapE8/hk5xp4ygv6sNhKHrNA0rKCZmp
s5J2mtEhlNWF7rqAAqQUy2rrtjyctKQH6I54syHeysNZnFZBY6GLoM5oHSJ1shzxFGsUZ8G/SKbO
2Q2Z/FLw7YPc1qVus0yk0QTdpKPctonKLrM6Y0J/opmsLe662ARnMuw3fRs/fl4YfHgtrE0MlzSO
el79+W9btLAHhKuSYdrZsm5OZ/rsSxpD5noO26vPr/RBzKGfh/wghQXauceFm+MTpyc04nZ6GF30
qHtxmH9RFHxxCeuIbe16PQiUKQKY4V1oXXJWFcMXD/FBMf/7Q1hHn4Y6xDebNhkhdASLOsWVWAAG
7YsvegYffRXVvKbFjEqtd8x4NUqkIt3EHrHcdGpUoXr7cWqt6arFIPz+88/y4aWoCS2XJYBZwdET
DTP4v9pPpl01eMrlNZuRfowEY+kii+8+v9YHwweXyp0BIDZoBmrt7xcbWS9ov7kZd9rk4b2XZCPK
dvZMGYMWQ34qJywZUd4UcmvOdguiLhynL6rtP4ZJNE11eOtU2tSp3MP7W8BGy0lN3+l2Ro7S29Ky
tA6TaC25GEM7ebaTooi+WJQfXhF5BygtDh3p44EEmtidDiOy24Ho1i7mwLRRbOub6XIyo8agANB/
fP6WP9gFdKHx6YHpbdt/dH+AVKEo0iL20BXmyVSFG9CxXxztHywaamVMj1TfAt049aF/ixpg3ydh
VbW9y6sZ3piTPPLFqwX0Re2LK334MBZcWCIGk9JjsZIpx46dPNvehXVbr5m8cEo07q+R/l9pA/Jp
2Lz0y+iuHssBuqVVNBA16WalXnnhwuhUXGfp/xuvTXn6MRWH0If0ytFr8+1opFCiLKgKZx9ZzoDS
INWFJD3868MIxO9YBixy+iPHYZ0aORkhZiHwrqFPVgoDNjAKJ5attV+Eqg86gQ4AFpCKDq2yP2aY
gTm3eI0X+o710iiZwOI0nry7bh63UWyhI5DiyDvrUvu3rstsjAYQKcBxR4tT3MJnoMNwOjftdYDe
/+UwDsZ0kqUpaMMmo5EL2HNEjUjTvjg0PzoF+IT8S6KnII4XJdrFiB+E2byziyYrb4a5VcoPssc8
qBgwWAmbRJ83Wu/99e1An4U+IcwK2nmowh6Fr87CKCQs+m6X5c7aneq1lU1ftPf/2NvqEg54tl+G
E8caVJKOFbJuXbezc+JGaxYXYZfuijZ4+DxMfRAXhVK6Ai3HI+nHWU4FfQOmXN3RDXFPEIBCTNxY
1kW09aVz8vml/ggiTJs93hrjGYRR/hwmFFUpupiCEbx2wvK0yjMPytO/cRGwf4aaPSOvod7rbzEx
DKskZ0BDVTrrAvqXmOITGZneX93ZauxnMq9A34ULHQ9GGGvG2VRa/S6EyB4ty0zzUSeyreKR9u6Q
fXF4ocfDbf9ew/FEOL8hF0UcwXFQqP3/22MVRQ3hKtTDnWs0uIxjY5nZqzYqpqsGzt39UND1L5sC
Xg8KIcjjOYF4ymvUFHMokOs6TMVP4dZejDdV2tNJKYWdbpLWmk80pBD1RS0GPCcKl+YJhOgB9xxU
ptxqbYCK0Re5K8Kd1WXucDUi04YCZjIPDw31+q0X6zVO1lDtiuC8jGb3Yp675LqtgIUMNB1qzI4k
dvci9OpxI3hRchkmOi0dp+zRS8w9uBbIcEwniFqDq87Q5C5K7afV4kA01hPlmezHE2tEAsCb+gGq
Ps1Pes5YUXh++zBg94KvmD7TOBUIZFOjmBu/p6aEEQAwzpzBvQ7ePJ24dq3RSO1xAE23iF0g3QCL
VDoX8HODExEoEVUBOmLTNKCBUiRssDlKNUQEyrk+0ULDR8axkdcYaUWnLSXeAsWq9Szxc4fjhSKU
U8URrLS+OWm11DqP8BO+dmth3+daKVe9dKtlFTiwEgrUnQN9atfM9aZrd4D7QF3p3AMCQeKS3BbG
FJTLIWEmv0T+sf8mA36w7go7pOMdGLedmboISsSQGHSf92dG7WoSk9EtIgy8TyvUKM+beLKvzf9h
78yWI7fW7PwqHb6HjHm4aF8kgJwzOZNF3iA4FeaNedpP7w8lnT46p9t2K3zTjnCEoqSSRBbJRO5h
/Wt9CyH0dnQM5X3SG/s5KSpxnUhghSnW57sqadqfHIqGK8mBPD3qcZd/mXZUIcWKkT7HLzCNoNFM
uxpIJLL1cHUc8dTLmiSxU2gdt+Q+Kk354CxxOl6pnW3DSdPTeqOqY/lWW4OmHefBw/Wkog8mgZHW
s+0T1+KPc9ZbvjLH8p17Y+qEjLKMaGvN5mKF4L7jYgdkEVnBXhUG85fYUP/SHQhlqZuOUP799EuT
4AFDn/DGVavIixLdwv2lYTTVMj9Nv5SNmiIE7o2tXBP20RJfy1UGsYe4BFlE99idqFv5AwS5+c2P
edgnyPpsm0Zl+kbdQKTJM72EK6Bbt9D/o+Ywu6mLl3fQxDNZ4JwjZW5ek8ge7uPMo8SmM7RH26iy
4zCY8iKVfCVnqK1Y6acgUUp3OWkoD77bpJEGe6FQj7Y7jSfu5z1Ii7wZzopGMc26cu8IecSwaZdp
2veFXZ20cmoOVmKCkszxY1F538x3o6lF27EeFNXPh07PwJRk1g502PzWGkubbKKZIkxCwW75rtTD
gJG3tL1NkdQjVtJyjOiTR/OlUbb0oPyX+qShyfVpdp+Sw3ivu2Z+1MxZnDMUNzQAoUPPBXVu7WcI
xCQoE+KOplrQA2MZjgE01SpoZ7eWsQ1a06b53k7Tztybc7+8qW6rXCmMJ4SriMhCglf75F4xs+Zi
DhzJaAfOvjK9HrDh9537AmWVLV3W+FQesZ0nZ70TcCFNg89M60Tb2px7Vf0VgHX5UM9q+0Tw1Uq2
9WiWSZBVLU05dc43l5bY0ZmJiVd1GeeCTuVmLXP3OknQwRhUCN3mlHwsWaXTa9A73lthVdZnkTud
PE19DY9qmXl7bin5hE9Ng5L76hjdwFLQKs64rxPwXVqvdXuLAfOT6CwKeGzhfqDb9w8uRusCGn9O
g5PRlrDtmiTPLimHR+4jXhJPfhnLaNkO3Eh07rdUmadjZ5IfrksZkOb3XmdZKD/7wRTAHlNbHVmw
l77k/GqMl4Yc5KtMDOMjVmCkbE2c8N5RdFMK9wbG9ZY0WXyAgwF9BWxT0YRQJHrbz+t4OETKmI/o
ean7aRWTlsGI5GoIAX2811otufFydwHRonQgu/JE9qeuzbwbYOvefZvo4mrKlhT90tZ9KCjHM0IK
UqhjEEXppWHp9gOg4MjL3ltTmXZGydghyBiBQZ/X2LVYsAG0gBWggblRDBrmWwNnHrWlxUjeDBVT
R5qyodGW6jD4ZgpVNoCD1AI0m1PT3DRgkhaKLOp5jxBWioAkQPQool685Supdp/S2yQh9lUMQ6Z5
ZdemclhKogGG8eratWSUplNhRgjr5xyrbhkovVNQtMmg5lnDg0ioo2gyQTOjYinnbhgUz+ea0rBn
tlSrELNR0ugiQTUYgTcoRNPilpGZ8JL2JtdgWkEDiQnSmhMwV1+dYhXNrlWNa1NEq1I6ExeLCfd4
OzkQEyGRimx70wDLHVZ2MQIxcqh5GhfRHoZGra6qls+byXMIq5qtOXnMkWr2+6Rru3jjNcp8Wxp6
gjW77J4xFvZfMTMwAjLRHIMfHgqbIR5vwncmTiPRFcg3PmbMJuAbodVqtibnJIHYETTJCo3RqeKl
1FnVBISMOoG9UY45un3DO2jx41EageK4zSGTQ/9oWkWmQUuYKyBghSHinUH+/9TR1RG6ijnvirWa
JTbb1NijrfPJuOHGYd8vPF1eu65GdaoyDmORNE6V04pqSzPdRD9H3nZjOGoKp9S5MZe9UB2ScIVn
1yEFcDqdU2k9kWwqPLmpCYx/ylYap851sTkiq8qZbka76iFO5HIfzblF0jox1cEfzYz2A2Ouzfqo
LWSRqeColrfa4xChDln5NDde823lk3tQFU+8WFaePGtmo73TL1Q8QZLRDpVmEl+wFztkCkZfIELs
T+KNlQhqtygy6Jq5nfgu4vHHyPN9jJOhO2l2Zla88x3r06RNfdjYXm09OmMrj5L7x2Hup6zZjPOi
XouJkDDv1uZGeBXhK4LU2S3qb5ZvKlkDiGa+c+9Q1BhQTuy2ftx1w5ZIKAQAXtkP6YIJyA1VlH6R
m/NjSRUOQ6ykfWsLm5WeZTZna1WtYyS85kW30W1H8B47ZjkAYSvXETdAKBxq48bMQjIadcZ1WlE8
KcLwCOjqzrVupnrP142RscQNQVySIBNT9TTfjanZBpHU8nMLYeObCyIjgdoB2AEC2UouS+vqT2bb
eudYWOlnk3ekTKijueGkUn2AvR4SssQrtmcl4u5X39x5sONlHTARXjYmQd/NSBmxRyOMV7mCAFsl
vN9vvX8pfHBJP9uqq372v6ID/xYl+BUP+PvvSGPy1z//L/81wwe6Do/wT7etfxc+uL7H78W7+Pqn
zMEfH/dH5sD6DVsavkuqHdbyKo9b4B+ZA+M3TJmIE4SOKAb4JaiLqv0jWYDJG6igBwwUSdLkg/4W
OrB+03CW0HXPjmFBH3T+UujANNe7+Z9vUhg2dROVZAUvE2/4Z5Upz3unMtjsD87YGBfq6uxl5l2S
FsqLUat1YOswl+rJiF6E2RxkY2k7yFtUTceZGU6ZEYUM6U/0aKsbbYIKVSgMokXqfWtuHsO41O87
daQlNXM/Dc6FBNOdipXdCfK82FdGVn5G5Kwg+YEiqKPy0JT6caoSYC7RpIdLZi17bp6k5oDxh2lp
9wcLowemFY9Um21Bumjepdpqu84jsm8OwZSUpP0Iy4qsKg6MSiA0O4GwPA6Y7IqW252KQtlygXxy
MsKMWntI5IM6FRRIZM6eOm24IBr1KNOk7THo+W0LaTxuxdENXcMkcCs7TgHpADpRsmfWKp23RUwE
2ogmqu+cKA31CkDWBtCKdeEg64RmQSNg5KTOVmT9eyzz9JwL6mscLS78zkwU6GZ9SdcUUDdjoL5c
SyblBNFMO9kL91qjVWAzmhTsUXHBajMeXcpKj7rjdXtOdFvRYO3YpBQbX8sM6gGHrAuIcPChs/PM
Oas+i5qMbFx26U2JWMDAKv5KtDqsh3560AphBmo8R6eMxH45QrBJNdCITnSDj4B6soio6CzKhpMw
54nCO5hTTfdIaefcCOygg33Zplulq/ATkC8K8rZ5pI75nLKQHXLR+6LuX6zZvtZzf454MXN1fPYa
OifrSmVYuDos2K7IQg6x33b5HdQ7BjanGKJJ1NGAZtXDcTZAdlEmnw9jsKTDKc7PotLzE9s2yIkG
FAq0n71I+U2yKGSsIaTVzfAloikmyBulJy0a4VuXw8AZroRG1BcDN3cj4qBp5j4oJptsOP1yxnO1
8KRqKiYJr2GjUesbsUTawVacIjQb85WtddjikcpfKFABSTSI8lSuvzXzGTC63IHx2gp7UXzhvHPH
xZbTnyHgGwya260rhe5HBSVbohdPaK1ZwNAlVNynTsSbUTDJq3MbmHuoylzdGQ+dChuwUyc/Jxy+
rdz0a9ENd2uMcbuBLHRvz3xzRrKHzNZSq2608X1ST7elUC4kAkJTuE8NnieLHy/sjunkJFEdtGX6
M7Pr/MGKXQ2vz4s84y/aVOydvt3KDzqfe9oSxFl24rCddKOFQSEssJnkHt0BooDbRCP0A+2m016H
PDnOGm+HHPKKv9C6hy2tAmeiFT+ZKt9U3VtcFjQkjV6CKYZ7WXmFwEF3W7sJOHZ0YhG3fRvo8Gla
nhCqZ+rrVAKHcVKtYM9j3GrNFFPwzFGFN5+j6cmuyjS0BC6MJq8Dcr4yjIuogC3aBJ0LHrDu6LWT
Aqq5MSSAGpb2gTjyvh6o+DQmawpouFsFol1q175JdptD03SAHBEA1T9UZv2eucO5b3nwcSAtmHq6
vL9VdOGrcuOKF1D4AbvxbpqeKtXZ9C1z66K1PzLoShed3DQngTLdenp8wsSR5brKNt0+pCcwqG9e
K5A5mhwAFZHSgnaPzSiVGpTttOu/aMEKZpXb6djfjpynJa9f4yXKAep5talHujyM/GqKfjcM7VZR
l9uZRgJRNxcrxdGjmwV4gTFY/4XrlH45tdsFYQOliDbvxruLLF67Suy4NmF5eOZKd1AGeUgb+laq
uwYa6TxTYwFgsF9Y8rowKZWwWiAfqtmxDSyV140YLbk0AAHgQGAZF4W8wyzAA6p0fFme2R3GyvhB
r3QWYuTY6hL7V3c3M9aHC4fYk5JfO1JNvNWBfeTU+Si8EcG4PVEdxrcFZXaki5liXF8r0kMSiyAe
pqsis/1ijxup2XdzrnyUC0mNfMoWXxdnburKnhQ6ZCzoI+TQ2YIGw+T+9ZFCQ/AcLo4R/jgzrnwD
P86GkdXdqFfppaQHqFPtTdSCZVKGNsEewyM9Ly6TJDy9c7r8MHNMjN3wYiTllredI7IfhSULjDpd
YPJobJZYyXb0J+61Xu7nMn8ocLkdwFf6dhZVNxEVA0ZZ3edM5XYajSJZEQNv1AX1xXr2LPUCnEK+
eKHTOG1oZLg4RPaezvHLhLH03MFw2kFwdLnmW0U42xedqrTVaegYjT/cG8muP4yyuW1ZKji39ngp
yQ7jg3bg4k0W0tQLcMs2BRZVvOv6lcobynIqn3M5dateFbSd73hBD9s9CgEXmsWZd5e/gRMGapNL
rmL6VXrvqIcEjkf2Xsahu2LTbgx531X3Mzu/hv8yPk/zxUkNOHXPqf0yjtcKuOxnXO0G427uj0ZP
s/qTu6AWqG5wmQBodJ8wg/04/jFAkyPizSW++S7Vt4puda2GBwcQna8ujNvuoADKFAEN3duA1sL2
LPrkZP5Uxw8FdpWmZ5cuLoO2hwNSWFxR0nARylXU69UOHGB/Vrof+IU30t737sGAEu3oP6uoeob8
1jr303i/sAoP5UMR34roUA6fdcrNWDh+0hLF9G2xy7yPZAWoRO9OjDO2qrdG/sZtI/CAI2UTsXDX
uPGmIlSHe1uWKc8qHdGqsIN8yBH+QsM6qmhq1ZGemabcd+lPYd4odeJnEJXrM1Y71dhpLohRVfgo
XTpH+NKrHyX3jMi5QmmDeHhTp/GlpOwFpZ2riLZSf9CzSF1s4vQhb28zPgEHs802M/WN1L9yMhn5
LDYL7EJwGZuZXoqqWQ5GZz2qT7xYMFTvy7a/DYT3DhMtPaFmofHtM+eTXorSFoHTMCB3VT+Nlkde
ZG/AVPcUz8Vm6St/YRvo8XFCElVtcwGYWDoHDbkJdTgwB+Nx/Tv2Uov3/0bvtop3MeslAUFlDUGd
ubx9+v1FRhvhrHjPKZya80BZ47ZzTw48FUNF2jHp23lHuaMe83PJX3Tnh2bZ/HnYCrWXHn9bq90G
+vSeTCfX89v01MznpT6K6VVXdyaoP3GOBPf+Z1d9LN3H3vMCMAOacYUA0iH/Y76src/JvYrxgaY8
zr93KhV803OZ3FnGz1Fk7JxE07VXzZr86ica1bUR8x3Opu+qcKi7K/Fde4uGQ4syqwNZkjV8xWLa
lXnLinjw9GF6XXL8dW7+NHvLm6wn7YbZ2rclEqBCU1J/JhSBsJUY6llNZnoTwS7u7aE/eNwHH5g3
q5eK5iEb5DEtBJn6TmYbZtygOndZaVi+k3f5Hv95kY36TWzHN4CTvF3nOMrx1y/SymMOewgw+Sit
LYpKc+M5M0VD2IEDp5347frLUDgveZYzVTGwKuq2UB/gj5Xb0gHAnurNgTVUO4xKPQduIpV3GV3p
WBKfjFDQ8AcT8pSTuf6oywfgqy6NZiCfUq2MA6Np8dGleXJHIm4OK7d5ldKAJzUv+bJZRDJfkqql
yg5+BbAeF/CJtbibHh1LclgurQvlSua+ygdl01NIBtfiSyngS5SA+R4UBbq5pef5abbnhpoOPQ91
XFRHeixb3gTNaPs40ikqNMYPi7YkzHw7r4n7B7FwlNAp4rvvRkBw5hhpx6geM4SazLqBVdnb9XhT
E8V1Ni4H9bLltKNhfLOaob8mPaekxZjg0aVVcWpXq7vlzu0bidp7LO/DQ57bQ1AW2eXXiTRKRHaK
U35h1EirLt49oZPSqkr7VJb0LsYaQH+NNMbRYiHj7bpU5rsiKnpel7w4Unl8xjKnhxxv+puySrgn
WT0SvQ2e09Pb+kKOk0ckccVdvLAeqdb809uZZatv1BXgjdmYI1wTpl4+7/ACp+BAFBxwTflqd2rI
Y5wdgKwe5rqag8IzqECkZ+0eCTJIuZ5lBNkeK7Wzj4k7sZNpIlJYhAZjo3kl61qURywbJoerXix3
ddVduqlJXniIL6bCeimT1LgUtjGjC/GyR1nlsTX1zqlJKY0rRa2EXedod2XS9L7SgSGm+cw9pbK9
uHiWd7bk/ZJ7VXzCC57vwC7cLdymT7GT9EHtUPMMqkreQbmqOC0jqlSg07dWC/pNlgsLTWtYnDyy
7lLW8E8YCtDkDuYMf8ItHcPoNbrT7AxqclKzM65epDdXp0d+1Zt28iMzUh+qjg3BkUyIOJR0/uDk
8nHutTjoCWrf11GLYse7567jyqsOHW3BgsmgrQdl0zfsJF3j64lc/KmJTqrLZ1C7BfCQZ+/1PMJe
mowMBcWLLY0mjCLznN46LnaQIkFHlZSE0i3qGwUnRZWleenbj8Kuj6ozMJxxNfpoo0n6TWPRx1wz
gZwxnY84TqisqwYGgc3JHljGUwYnmO8himG19lF5nyK1ma4QHuWo4kfSqp0xw4KzBhzDMRtcqsYf
i4UVvmqLQz669D5O725rTJuEsQNtMPkD4t+u1CoGS+/DmL+O1sSuWtwNpWFvcXBz+U3cWzKYD+qY
ymNfA+8ty3V/YzDizOIra0rGKWXUB8Zs3tULaUwzJ7tSTtpWbakBHRzvgcPpS5Uajw3TUVMkR+IU
WPqzZa/GSryJFzpn2Slcg4rwxKXyshblVWqRbzHTONRrr1OaQEvUTTBoKpEJBNxTYbd8/DBNgeaq
C4TNmb7n3CGs2bSfeZwVOz1Tih2pF+s8MHzgOqMJSm7sLpz1kRNEO3452S5N1OrnyGKozTMvwRJR
Vl/m0cWq336JTn9JffuPdbU/Mz3+x39OoNt9V9f38rv7f0OiU3F6YQ3473+GkPwBF1m/i3/9b48t
ttT2/Z8Uuj8+7A+FTl91OIAHqwEKSJGDReLfqCAaUTs0OlJwKxcEl8HfFDrzN8vCTYFFcY1jYYf9
u0Kn/+bhpqLBiqA3DgX1L2FB3FUg/JNAB1wCiwhVcHSkYGNaOQn/aHWI84FqXxgy+yxOHvRm+jFy
y8wy4433YLppa/Vx4VDUCPvSOwCIY2UJCGvgms54bjlLnJo6OU4nzaE/PHPdH9wqoEJ35mVaXaJx
P3GQNUcOYBgbPBomyQ2HCr/3JpjavaF9xQbqQ3OXJxzgZnYvLdNIREzv8b2nI+u79tie6ATNvPab
Plg82/Rj2l4VKp08qFF6U+jzDlsYh6KcYxvv9U4tt6k+q2Hn9k/pIJidRu8lE8jaUg5duiShtJa7
zHlSSxi96uI8L4t1Aqa9pVHhvrMniq3n+mFcymgTAyeq9Dc1Nj7aOQplrnyZsUFlNztckYDS5vLz
4k1cZixnJt5FrdNgfTFGnCkW2lvUNNIUQjMECRamDEIRpyoe39IObgg87IkS0lNb0cTFOKiR6xk4
vo21t0maSAyFM3Ayl8kmm5Owj7RrX/T20WR0FNvuKVGGap/2fHcOidTJUWHUIdTsoYYEmgrZ1x0p
dFeyJGRZm7htmvfZeqsWXkqwr9Hru1bT6OQY9m49bcvRWhAD6K2FCtt60ymyq0sR560/Yx7YSKfj
RR05hFdRfpvNc8SfgbwlShYwd6w3hcKFpWlNDrcevn8mJT6hojvPk+XGVkHiwWnJw3hVKBYCQxyd
GizXEgHINg6c5uEupTH1HGOAJDSxuHEYa2RJ5R2AYs+eLnWSXaX1BIdWPdMDqV2ox57WUYnwF9b2
rVcbgNtq6HgxhnUyhCY1F8ohtTHArGFXv28WfwBTh4wCmD+tnTViAqKhA5upQ+ZwOBwgLDE8xxrc
06aTY6Ur6uJQZMvHWGvmDk7i1ond29SRx2gqT61NhUnWFTddX7bbusYkgQkD24AW+5mdI/4lTbMD
BYj9pNXvCyKRMyUxBqqMr8Pz9IbsiurB7KTxazcddsLGJFPkFJSazTM7L3e+BHyz1rn+eicQIMh5
dUGKTjXjd6QekLkFTRnOUROVwgshekbhNf3hhX10qDGpmO1m2tr4VnP04hhwzCJnS2iDS6utfLp0
hvoTLkIeZc73mpr4mlq5zCTRgAZ79XMlcH7LXiZ88py6DlsUu95Kn0iFYHdwT24nv3JJ+NAVM531
anM/WmRePFpbgGkZCS9o8uKsxbcdraYQoCkCBnmQCvfW5nJXdurZbPIhLJOy9yVAY7nQppWPxU8r
Q9bJBAk3WsOcynvT6FL1pxLQYZlezIbGRHyGMhnHczQU43l0neEsonbCxBIRBEmij7FUj5Vjd37W
VkROnUHfDFTB0SBQb2SV7FOneExt+9H02k2aFv3BKfQfjkLyxhxNTOiwyfhUXUD+C1p8nb7rdmHv
NPkNL/u9dmhBahrUKB1v1NQnrt9P3s/KdHcy94zQjrA50yEdA9KPs10Z1d/OQpnWVMjHZprhDLOH
F1lPZ6S6XO1VYSll62yqVpr7SfTHYaqJXjGil9altKqZ9t/hEasYh6MBf0yRJc8Snb2ixfMlYswb
dIKFFBXqjkjqoqjOqWsWrs+4TKzKCJjDcPUreamyH6zjHxiw8i1Vc/O21qdvpX8geH4/Lt6jnLNb
YXC64SC8GF6J5JLtxwTbh6HOcRBVkXFsLUc5FNFH3Nrpro1rexvNrrbL2zg7FGt3Q8cyrLoNTdh0
qd/YE1oZqqv3RBtTs1lqu/zktrmN9N4+M9GOwlQX9y3kDT/iorGN7SLxBzsTvqXw81eVOcj1laDM
KZiXhg0oZ2KyVm6bNFT2Cq0vqpgIxeHrWCvcHyozBo5WGFsDlm5Q4DViAuyicGb0khPiR4zH5NPO
+S7FmB8WScJG73W7Jr02UZ1ejLzR9txQL8zv89WJNYQt1x7bKAZSMBEV1Nor23a6JY9KtpJp8Uav
meArVsc4JHqKsyTd6RodTKpQiu3S23dFlk3HDkVIzMtzb9pPRcvlZfLmfjMXjzOPxJWJ3CMXWDCd
aOiWlJ0fKfEr9V/9DkNLcW4XjXm99kOCrznVMNn9AQxPCOMyyvXmTI8fVrTY2Cum2dzZDKDCBNMW
jcNgHugU2tck4BhZtEwLxuo4RO23W8ZrQ5CNiRgoZyWRn/gBeY2BVtoKh7V0Id48LTM0boQ7RRBt
TFOKq5v0sUmc156bGa2qy7HHzKcwv6vjmbhOx8A9suSGVJTJdbx6U1N5N2nUNBjkyTZlQkQ2pmjY
cwgr63llP3nVsVP20pIviVQPVwaDUEsTkexk7YDKrbKbsSjZ1blsxbSrTKX2RXVnDMfUcP3BU4/r
gqh62Aa6yPFzhhU+sTnMRq7yoAiMaNSiPRCy9TV9tgPZD+h9rvuQquYUAveOwiyvs0NZkM3WWrYO
yIcV8qK+GyxcPm1n3i6/ShCq0Q7ICDwM8eCwwdcbrqsFITkrIkxMKktNMEIknRE4Jf+TlnvApukO
d9L+1pRcvsgFazQnTHvVsvAiWEkQc4gIpJ4BN6UFgRH4vZmUFGbo1XUQBMNKWcchibvbmR/KkSoO
MyV4nqfc6+JRoHNlSQlxM/mqhRNDH0jMTRvP1O0gcGg6zlNpbZhT3Hpuruz6NOZnlkrzZIxDWFSa
u6UqCftbM90rSaZtHZMSoRr8605DH0ui4edQZi+jajKpchtqOFwFA1lsTVevuyqK3p2In1tbkTZT
QBuTEhAmx34i2oDzBBfutEIz7t3ClxrLqothnBFXvq05owxOc8DZfcOJtQgUnTKJZtC/+3VE1Y2Y
6UARHxKmtrmrR6xnxgms3tpyyBq56OIHp7T2Cs6bbbXgHj3nUeAaHG88AVK+qZIHY9RopZUABrTF
9YI5yQgnF+WmU/BpEUql/K+zeURUjH/eaxMJfbuIbAkslccEi41HPn955BnYjoJ52jSJ225Zc/W1
+BZT9DGkmh6W3YKFB0NonGybznjxBGxrNY59OfNVkKigO7zh9GxGu17iyVGy4YZUPCKtbO50VxDN
bGyowLP9nudWmNYU+NLTN2hwHRMVXHtdIzRY1v2Qy2GfR17EjJZnluPnRab9Pd7OeG5UbLGCRhYy
uHjO0l1vLu+Ziaewy8Yn10XKHqgg2Lj18CT09OwuAI60rmoPZjdZAb6b57naqt3QUwDCYYAsERMh
odPD0wSLrB4MKFJN8To6nDhEl714cCH2ueNWFyaEuW+OqDVF4ZDZg7I7Wt6hVxoriJS+3PGeRok1
wVNvOpV3Pi4jV3lVysYhmVyogcgIShtCR2+3vmVWLRtDK00sK9ZX2dqfFoXedNjn7qabCHMy732c
jfjYG8YL3KkJa+kYh3r7EDOdRdQto9wkQBo9qya5/BziQWUJkEEWodTBxAhXf7dYLDOavWz2K68Q
eyn9yRVsZkiACzElhGOLWbK11cs5ORlZpvjk6YWfdp55wsznzzkpPreImY9WTYjDWp6z0d5HHADM
3GjPvXdu4Av7DVT7czWLo6LQWAKhrt7p4rZo9z00b/q+3J9Wl13KifFWKsZv2OQHJaofMHLcjOAg
N9bSoSoA9vZADFNEkjHPURMTFKyTX+GoS25U3jegQxtoaq5sLCW7z2xBfFr6lMoyiCr2/WSBU/V6
ubXxjOPRCBudhumB4C+TddcJNHFf0Y6JlxTIIGISTHNrKhhEe6/LOt9vNMNP9f7QePVXlJkf6gSn
Op6sh8bKPyKnot0V2zZYjBc3RikFsnpR1Go7VFZBaxW99nJJD3AQjmUyf2VchlBw1VW87QZ3LYhe
i1btmyXZqbr3NNRHy1P2zI+6gNmzTgE3HoYsdo9Vrr7mZUzcZCR7L0tF7IiwPWj0mG1krMAXMe8U
S3sudCfBlx99ryXugqGFHOokoBHuVvPSY+Ul0Lh7zHuOIr5jQ2dW2F21mTH8wnYAFYBRFzOyC9Nn
VlEJSR3q9OAPlRxZnZt7K6/6a4yvL5gK3ls0ya54kKr4rOKSkw6j49a8KuC9fU8IYCCoZnWGyj1l
e3URoaSTKB/KU6VUzIz0/WRaX1rrMfJWMGn1cAlGOlP/v3jzn4S76iQPETP+1+JN8F6+i3/BYPUv
VGD8k4Tzxwf/LuE4SC6aTmIHXptNQnlNB/0u4TjqbyRjAd9pmumY+LBQV/4m4ai/8V8csHjIOxrg
Or6Wv5ms1N+w48Lqs1RYlOQxzb9isvoV+vq7xYqvycUXhILEXyaxrH9WcOpWaSZTaGaoZRR9OPaV
iPoO28djFtXsNJkWFgv89lGJHtNYv6ul/eq0MRP0t2Qaig20mFOUSHpJ7B0E0K1G/B39OmuPLB8+
ydGQasRLMqnPjW7s8j7ecqbApNXu28L3cgrti/q0SsGDu7Un2lSLOPBYVous3ZsN8q1tcBq1rpDI
dmtNvYmSYWLfAKY8s20utRe6RfPgKvWDRGKJbC7stGDm6EVF/yGLhyVuQnAbOxw+HFCmi1O7B4IE
Z5qgrsKcn2sD2aEXt8CTw3pZdkVJIgcE+aJHj3Ip3MCNzEf2+n07ZTdlZMJQSLjX0FGxpw1lZIUB
qBA7e6PuaLuxxreV745h/kdm8mOLVXNnRPahoXQSgPSnwqqGOfxsZv8nyJe2Sm3/7oUE0Avul2dN
d1ep7k+po4WxSZeoihkWTRPEAjnIodGVORlnqRunVaj6S7gdSwqeBssfeXX+9Pjf/v4n/QOb9x9j
TzxJWP+I7KpQ4Rx8rtaaXvvTF5A2nluB94lCysxkXXNUwPwxq6ugt1hWmCdg8PHT7oZI3maNfB7J
i54tDVmttA0iRptv+E/tVtqtTWOSkW4d0DUhLcXnmY1vaPKcE2SsHFQMpaXscPkRWQh24DK4k7TM
i1yG2pPB6HEu7E1VRdY+8gxGrLDrCUip4dDpn8RBFiYN8m5Q053s6Afg/ffCAPEUOfPFzQhaNElz
JP4W/55C+0tK+H9O5v6/0cv/C7pVWUjBErK8cQXlHwiQ/29V8fP713ue/HlF/Q8/we+Lq8tiyCJJ
utNmHPpnByvLLmFeCuK4AvAPa5z3j7XVcH4jvsSS67qwLn//mD/WVuN/MndevW07+Rr+Kn/sxbk6
NFiGDYtdYNVtWXFPHN8Qiq2w985Pfx66ZK20zUY5gHUX2xmRw+HMr7xlLLejYqxAE7U11H7/OwCr
rO4rr5N4sLGjR2B8VRcXUZWGSlh5q6g140XN1Y+BWqSd6UkJECRXDJyyhxIcHNGEtez567MerOoJ
LD//HoP0ZhHVWV8h8Z/Z3bRILOIMWYnLUxka10MG60dAdegIQb2uyWde0Go7ObTNDzEaZxdmKKPd
hJqQJYMvHVIfcSfXlWBjWC6lyGKsOdDTB6U1QVFMpDMoF/VlqeraSelkDo6WvHFDEdUPJny8aC5B
wFqHYSvves8vVzn0a/Gu7SMcTbxeC9ZkhUG1iDPRAqck47cXXpeF7rwcktKghqAE+YliBgaoJBvT
duRewmM8E+PVEHWKPGHbCikjptSVIRkoVAxotrpndtJmp6j7hA9FMETRwvYgCM5AuQY+7Vc39jhA
KhPwp9/gUxRozX2gS92JHcTiBHXt+gbkvZjmlq9eITkiXwtR5BeSmbjngz0k2CLD6Chb3Cw5g4Yl
vcQE0lPU2yuzFdhCI0zHpuVg+askLpozdREDXlFr716uI8Vdyk4VqYtINYDAxWE7rDN4UJ8TC5up
gDrsTE9DUYKMjTHQtWhc36thKd/Gbh1QqGtjoRBk28P7GMLKTQbCnsq8XYQX3L5/UbRN/rGVyBIp
mQAC7pMRwRW4TXvj9ZW/KKlJEFf74PIMqvc3Ft5OGFwZeY83Sa5is+54xmWgtPkS7ZtoZsmNvuiG
vFt3yNucR57lFxMoZ6SsnqZI7wMNDGiAxzH05SKjZKTGyTxu9bCnqi3jnG7AV/1ou6b70UsHleJO
BvfT18hbEMx0PsDM6671JkUoqBR0GyYWSn5T06mtTZoVVFHNnARwoidhTwtUiW0d8UtbO0NLKnem
4EMg5Ohhgbaeb5SSvG4HE4O+GKErgT5YImkLeIvmThRdbVDmw3Vv2sSBni2pokdY6dhIM2EQWWR3
Q5Kn6zBuyxVYly45UynekMsi44I5UBvF7cq09MycSpoNHACbM7K2usFnaVqylQRTwviBPjjzGcwy
WxtV4ErN+ewHmdmfFJHq7NquzN4NEX3+iRVA9dtQFEPgJqP9HMAoM7sbyULUb9lSEZiUYVbvIoA7
3dLz/OZDDQrLQQ+wQ1aNSmrSrrwYJuRKN4DqKJKfhnOI5PZdYzixchqkXbe1A8m+Ep2DNrNQKJB4
vrcJksE+Haj3kZPJ+WzUF1w0WgYS0A0pIgDONJeNPihT3CzaNaQuf4YbD5aHMFQx5xT3vhxfAJo+
R4kRdkiqG/PURsEJGHC/4UQEO9f2W24Gl5w+ztwHyVG6mSfLEeGLL+Or1/ozIeOzllA1mkRKdE4e
np30qiDxBHKySfE3u3NNtVqmsf6xreEMhUULAipuQUVEDRbkWYnmKdob06oEFFs0TYIPmImCHoDp
eUxFaEG14ySTJLZNkWajAawxyxHlmQglPXNxmETaqv1I3pyTQWdikfoZMEcVg1M1E2v4o5sqwqfW
C9Np2wAvbgBBAIbpwp0r4QHrhcXSG99Rs/SpwveqP60l7dLGvH5C0bk8jUOaMcDbY0DAxrmGkuVU
Maoz1YddiB0eEIwEAwJQ/nq6HDWmN6USqjOibRqcVdsS1+TdMqOiN28LXZ8UepuuQYors2JQtONU
jUWHeVItz/Gg+gxg/6bQsgLMb3dKC/RMofCk1+Jk0PAnNXrgi7513vr1KW4wS4msvwsyZ1KFJo2J
YZr11oXZY6NbQens1Oy2sL0HT1LfGWjP9Ragtk5XVl3pnTSOd93YEruDgIgVABwtFo5OWyOhKrNQ
fftW9dRNYyX5XOcFqqzuQkly0D0ZyNF1B1gYPU6cebV5CBGOTqOMQ1zLpgcsMM/ZXDES0WvzMs/t
27aPF67i3IWmt/J4HdHJKd5rlrfBDn7ujgBafKIciX4TdLlwbSUgw9BZLJRLx3ifAQ2tO2vph9Sn
0ElaDK7xoIQbH9Kbrjs0y+rqpGRiWzufJa10oiMoQa2HRdpYnK9CWesppA8vGcu04aosUnOUoLyb
I3VGZ+5WN7F7kyXcZGPIZok7pSFN7+3CK9+hiDW6gUnYEgJ5jtz8LLStW2LQaiLSO5WeyVSFrT9F
r7O85Ii+SAuaEG2+0rQcZ1UbsHrc+rQP8FdL8xock+eta7pQaJNipuhDNIuD8Hosa3f6XWRK+jQr
UNdBaw2SoArOR64Ar5uCg9HIuL94aIZlHZvN0o5Tc17T3JjGlZPOOEiitaXTUoYuQTksV8Hk6Gk7
bQsodE4JRQy8kgZttY/uUU/O1w6d8Cl1PFp9eVCPKKwaly8SLzyT02NTlh7Ydxr6zxllwcZ26X55
n5KYRrNK97Wjxgk0r82y2zLAH25SCxs9wkqU9Vat5H4jx5W0qTGv3djQIwDUo+1wV2ZF92mgcXYp
rNZc6szNSQTwb+2JJP/Q2CpAVElzmmM3rZPbNPXMuallKjlhVF9VNWf8FBHj4USzFMo2RqC4a0Np
Sp8gyAruAl/I64gmv48TXhV9SLw4uFbCIeAGLL0vFiHescggqmVFDwLP2HgmikqNZiwYr1iZ5QgL
KLwQ4Flo5Pd1ltN6M5W6vQVfKCfHmqyQlHBk0FTuFVzOWEaxTe7QNu3OiYL0E1VC47oSNUpFNbEf
+Dvg6R8UYPq3cPGAxCZqHz60Dve5sAKzuMwjTxSTAjuQ28F2EZPsxuNMMbXguAyUILwcVK3yLzwc
IodpnEFznHpBjwFcYuscXGmUppeu4ln9TRCDQljQCCy1syzPik2EqsZHLQoivI6L0CfGSSIAi2H5
sfNc73OOW+sGHnB6WQ892h5GbGJtj9njhOq6tQxyJ0Aw12WRIVmUQcxJTMh7iVzjRhzY0KjlQAWL
jYNwDjPHtMN8BVoTAQjbF6f0HYENF1wX7mF0k/0rkdXwBgT0ii4t+E4o5+/VtNJWcgYmXKCkeAyV
1dj1bG+fETxTRinYyAEOopXuwk5t8Fdy0N7EhaA0nooGtIdQQ+izNbCtZa0q+qnhyqoCj6CMLTqZ
HbGOg0ARugadJadTObb846GqyPSRa5UvtNJQP1io/hJKtCbA/yD2fCB1QXSXlGDpZo3QB2oguTXX
ciQsIFXV8mdwnuWUSvgwh66kHEdC9VY5GrMgE+v+Di6rfmnTqcdgpUNIShOmc+u7KJrifO72Z5lr
DMf9kNPYEkKE58h9jFXiytl6KbgRzfeBi7d+wNbvyrw0itb4l73Z4vsrJEfaKZ2b9lNhKVI96WiX
2hO/b7Qz2szVWSWa7KPRET5PXTXMNgMPYl17NeZ9CIgkZwmiWRdlr0ATUVUX5DCy+1cijqzL1urb
0ywzFB4qDqfnchR1Kymy6BNLMNWW7lAH0qwnhFunLc5LckLW3NbNcJrauXerVKzCCRL/9V1f1Rop
S+2dJugJ3yt+RT2lE7q8a8IgWJZeaF/kalned66SnRuV0W0kpSQXCOGhc76EypKOSbNxDd2/wgqZ
0o46FDc0AMy7GOxtD1UCuUtDwEmd6G3s7lBr9yjISNppUGcjiyRSrNOEI5Y1WMHwAc9df6Tfy0bS
5NaVBJpWnuSy436Ms17wwmZZAo/Vk+5oKPjwTYDEvMvswFh6VmaelXqegqzz1Vlk6QgoIpBAbcwt
+0/2UAOiBmFFPzMcdKTYmsKqru2+HUloNEWCmeb6VIOZ5/7CglWOobDevh8AUS3MPIm3SIGDGoAE
211SHm7f61piXjpFBV1ezTV3abtqe6q4Lo7gJjaOF36hGfjilirhuVKj0jFR066KIMh5hX9iBlw5
OseY/yJkabv9DA+cTppXvWNeh1INrtcd7Gqiwezyp241gOw3TQIw4A9FO+lRZrnyXZOtLRVdiTVu
a+PDbNH80qa1mhuYavdt8bGtfCr8VWMPkFGgip/4sEDTmV4Z3nGpJIA0U9WHP0gArJJaWMpl2Jiw
7UurFi0wgqw7cy12JyG8/LJVbHFnoYxzid96yWrSvVMaIAh4+OgnUx/Xy0SdEzAl1NvxQ6mJc7zy
Kg5r1d3qaHADU4K+Ls4RZW2cBZZ4YgUAg5ZCiMYGfqBNYmkz6NYVKFS/JE4Keh/xgrYZiqWWlOWw
HOzWwr86tPzPbW2ZYta7jXNT17X6qYg8f9fw36pVVyBhvCxEFLHn532aUpkMsrkveRESqZl3WlZ2
fyPl1ChP0aXtzhM56st1BV1noyEcTKza0eojyMfv3DBKZ2uTn13S2U+9OUkG3q0F2RCEmcwgzCtd
Ec5tKNyAmwZuaDI0ORQkRSQRzCjUsEEhyOlWs/NMPQ8aN5qHqtff1BGOkZojkI/GuqXlGEOgEIBc
QfjixLl3XnVmOE8IY5xZbwBahnsg+OoIsUxs59yq8E7zYchZv77gMhQC0fdOlA7FvICE/y6NfPUy
HFQ24JHxBmAh6rpzTAbbszxx6IsaaZhtaXDKM05A58QOC3sRJS6NO8ezh1WUqiwp0iLxHswJf0/0
5p2XuiMkOn0xlTeqz9J1IzUymbynCfQgKJqoy0pjtJSVd99HNt28QSjuJacgWEKNSHUdkKHNIfFb
D2KAkCFLZT3tYJ9v4yGoT+WwlSjVhlr/IQm0aOEmlThhu5Jvs6wLF3Te62WhaD2axokg67OKHrxx
k5MioWk964IQiszIRnBSvEcLTUU+XGpQMkgjob8zUdSnhQfHgoMzgBCaKPXcLXH+7cgkl8AWEA+p
K4C3ZQhjP7adbWcFaDR6sAAWdi23N26ZmhfuoJQdMD0q6VEkTExDO+e89yrlo2/Ww7mjVPEcLLib
TVFFKM4peVjHBtzIdQfR8qTrS1rcqCGjehrK6oe8GNi9XQOheYRrauLcXBJnwJglnl3b08pTGqtf
WGE9zHVe9ZUvlWAE7C4oN6EyZOPmqs/VwU1WnDYCJgP0oKi3ZHjXGpg3vx2CD0YV1rvU9awFsY9x
bhiduOI40kDK6/11WtIybRF6g+gWGM11LmUuib2lqngBq7gCExY4H0GIgfckYLmzbBjduJ42CFZE
iRy/SzhNISx7qCGRTAENtCxwX/jThRtd0uAm+Z72zsfP2Jo4CawkqI3serocS6SotXnsxG4Pk7AO
qivNTdz3HlLeZzbIg3sD9ZXziu77Zyx6YGbYAWmEiUbHGPyM2NJWKB/ANEnGFCNO8FV6JupjCLnF
VHPN7EI3guoY9V2U9wnaVqEtdccETaNFqBjW0lh+RyMT9SAiIn1jxXb3bkiZmUnByQOlNlHtc1+u
oitHRRSq8mpkQtCuUMsJEh3GAi1ZxLw0tdukqaQo0xCE5SimK0GjMkQTnKdYXZpmgVsrCjcubBg9
H1a9gEgd1qKYNyFklMsIUZz3BsdjBaohN0GDK4l+h4BEP/3fYrCizEk06O1lLMq5bATIRfnsUWd5
kUN1ihAJK39DguEXitr/D/Du5+r8d/0fMZJ8krscf/voOHidfmMS+Ut/9POB9gwl70lfqgJ7StdP
k9dFbmUUN9hrNz5e0qOZ5c9GiLZ4XtYPwMlVite6qstEHgjejZ+//YVEmPv8a9Me+4YYwCDl+vih
Is73vZqhH83Bz2/vW6fNb8fZu4HtQ+wnM78EKntf7U0Bqoa0Xamh/8o8fDXMq3mwsL6kfk/t/+lG
Kb6/ngfzSFGo7Fs6jnrj50lG4y3Ng6EqX7dIfrAYfjgJijhC1UOoQqjfnQTjCFlpmxr/81p5Wnxv
aBJoRqtfC5z815OAP6oOzQG1kqdJUPdXApOASq5g2b21VwEpYk3Vni7rq03q2x3hh4uAHcEYcwnF
fFrpX+8IyhGiKjJMEOP5929tGhDjtQ5dBKqNKA0JsWC/e70NGEca8jUCLszT2nhz2wBNTeVpjz5g
BWhHrH6IQiYbyqu7t8wjDLTGnunzk39zh4GKlu4vnog/Xv/GEaBBXiTr5QXYmwRznBxefkshlhs/
b24SoH6NorgHHYeKciTTgJblkSH2agmY1pGQUVmU9aez5g3t/Vzu6IKtHfr8FfOIlxsi3CjB+/rW
7SNZhhtnczA8fvj1GwuF8GwGwHPYg5ePUFSzFT5ftvfXk2Dw/Nn6hfIcJr25Q5D9ST50CWhg7AT1
EWSf95eAjt062DrBIfA23/0RO3LgCsAEXtMxUGD9f28F2OqRhTvS6Hrw9Os3FwSiFY9x/WGvAZMA
8ois5zntGRGOr14DEERwZUmcINg+ft7cJKijOPqhk8BdgsJCYU//3kqwxJHAywS3sedA+c2dhHj4
Wge/DhqQMA57XX8O+fZXAgeiao2i99rzfvlfrIRfODy/VBKmnh89PBYa/F35GM0/pdD/8Q9e8vBv
B3jOr48f/vG3sY6w94fXfbZ7Gnr3Bfv8z72Q6bEG8OqXLzWBx+95/u/PN/jtV+9918tdvfxw5e+K
bXEPMv7xq58v84n9/q/kwSu2f50X24dd6e3VAWCSv/x7/Pp//G3vcl+9Cj8dv6iT7b23jb73FSpS
pn/gK8pyG78MM07+057976n8vStH1mFbvB4Wb1hOr0OHXW2LfptsXwZ6XCxP+dXBI/vxD2daAQpM
RefQrzjZxnH91/9s4+zvf623pRf7ezNEIWPcIw/9lvW2SCgGhvuT9FSOOXhsXoXoq4Efg7xDBz7d
hqW3fWh3u+xlBh6frcmW+fKD33+NNtsHr//+a/q0JR96+WcPPpf/cqGPb9HTgXfowOf1Q33v7Yqi
3xsczyLl5Qe/Py3nNeJ2n17Gebzqp2j10Ku+3AbbsvK2e8Xh52T40LGv/DD09zYsvCbH9O/Qga+3
sR/99W77UL+MNc7Ic/Z66OA3VbUtvreJP0eHh47/YVdWf012CXrJe1f/VH45dPTNls2cDavaF3p5
Lm8eOvqyRoF/u1dF/1I6PHjsdO+tHMfF7/Blin7/1eHg/8Kdeuffp594usflqFVdvgw+rh6q0/Ci
/sCm/q+fBQLwsqiO/JGN0h/SYj8cGAdHBIjK4qHPAgWBn0gFfYnrfi/emG0fCMSYf95gl4ex2ja7
yH+56PFZPN4INiAvP/v9h/8fZMkPvJPNNhnn6eUyny+dptJIOTn0GWx2LtHktt97K5iZcfg/EEzO
dqBKXq7y31c+tsMOvfJf4SoeOPNTTqwHn9WzH8k/dfT+wLqZet62qvzym2+AtkgVR/4Dz/fxnIF6
xI28TPnjY3j+hj8QS51wFPxw/D+whK537KLu1zH+v4uph66jX6Vm/XQtfS+T/NKG/ja/fGkvf++/
7SfP41/cR7tt8c//AwAA//8=</cx:binary>
              </cx:geoCache>
            </cx:geography>
          </cx:layoutPr>
        </cx:series>
      </cx:plotAreaRegion>
    </cx:plotArea>
    <cx:legend pos="r" align="min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97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/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3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3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BC4E-8B20-5129-0D10-5FE7ED396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7FC1A-9C40-C7FB-F883-14E7E706C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5ED6A-913C-B0BC-4F75-80AF3663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04F1-910D-4227-981E-85CAFB37CAD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D820-9555-16B2-2391-77A5CF8F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E2CD4-0373-22E0-CFC8-80092C5F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2AE-6661-4784-ADEF-A03B96FB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6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E56C-F4F7-7E2D-516F-06CA03E7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3EB01-C879-7E33-A3D5-14EEDD126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987C-994A-E26B-8065-6A069FD7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04F1-910D-4227-981E-85CAFB37CAD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CB249-DEBF-E3A8-55C3-0D6090A2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49D0-E7A8-E6E8-5611-5C477A9C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2AE-6661-4784-ADEF-A03B96FB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73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742E5-C5F5-E89D-E096-33405734B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ACB38-B5FD-FDB6-9FE8-B114BF96A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B464A-202F-EB47-AAD9-EDFDEDC5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04F1-910D-4227-981E-85CAFB37CAD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33482-6A7E-7C52-7506-ACCA9D41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67E8C-A137-D45A-DBAB-C561B974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2AE-6661-4784-ADEF-A03B96FB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02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B08B-DA23-CBA6-6CA5-E8BA435A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5CE5-77C9-0936-A16C-7A7DA1CB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AAE5E-6E8D-D79A-2E3B-C1DD57D8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04F1-910D-4227-981E-85CAFB37CAD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E51D-FB9E-90B1-00B6-63FAB040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80F8F-1847-2D69-2D8F-DCF9D3A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2AE-6661-4784-ADEF-A03B96FB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08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DB44-D981-2631-2A21-2C23D524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DA322-45A9-4F49-4308-555BE7518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B987B-62D6-CD52-4E80-D350B3BF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04F1-910D-4227-981E-85CAFB37CAD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C833E-E17E-B832-DEC2-4B0C5E51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4B529-6B92-E3CC-74B4-25BA230B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2AE-6661-4784-ADEF-A03B96FB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9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3E54-BD6F-D6A0-BFD2-182C894B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DC79-CE48-4BCF-7250-2BB3D0CD2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C7369-3F4B-1F29-BF4D-6D07F7C2D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8F570-0B39-1C1F-6675-9A3E813F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04F1-910D-4227-981E-85CAFB37CAD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AA246-86D3-AA42-F12B-7D41100E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C5648-7146-A0B4-A6DF-450B066A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2AE-6661-4784-ADEF-A03B96FB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8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C962-E555-E7B2-461C-17FBCA7C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FDBB1-10C2-F5AF-4212-F2AA34747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61880-422E-05B0-10C0-6AB2858F0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0C54A-28F5-E928-D48C-B40FC537E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20174-C7BC-16ED-F8C2-E166567B4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96F2D-32B5-F6B2-4169-22A25EBE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04F1-910D-4227-981E-85CAFB37CAD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36FAF-E5EC-F42E-A973-AFAA8627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FB056-0A7C-1B5B-FD72-21CD5651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2AE-6661-4784-ADEF-A03B96FB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4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7C6-1B7E-25B5-5CA0-97A64EA3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73D9F-3360-BBC6-C25F-8F0F7DB1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04F1-910D-4227-981E-85CAFB37CAD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522AE-0311-A4DD-717E-0FF4BBD9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1865F-4B46-61C4-520D-8DA02486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2AE-6661-4784-ADEF-A03B96FB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6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398DE-3170-6125-3094-9DDC0C2A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04F1-910D-4227-981E-85CAFB37CAD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5E894-871C-B31D-0AE1-C6F4B713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3B650-028F-A382-5ED4-FA0185E5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2AE-6661-4784-ADEF-A03B96FB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61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87F9-4637-267B-A7B3-1D434E89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17F4-FFAF-5245-BFFE-73D8B8ED7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2886A-2B53-CE13-127C-F52BB8F8A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4CA89-C400-408A-B805-B4D9D20E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04F1-910D-4227-981E-85CAFB37CAD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4D4C8-49BA-970C-A53D-8EFCE264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34E77-143E-39FB-CD7C-7AA88654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2AE-6661-4784-ADEF-A03B96FB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98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FDE8-AEA2-A35F-F873-A24A2B77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7BF2C-1D43-7F50-20AE-6101CA925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40A96-C6EA-3EAE-BF84-C2407F856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EE8B0-5A4B-7F52-9113-D917DDC6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04F1-910D-4227-981E-85CAFB37CAD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67FF7-980D-B4D3-3004-0CE870AB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EEE8E-CE5D-FC0B-E7EC-C7F2D688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2AE-6661-4784-ADEF-A03B96FB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76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E40AC-694D-B1B1-25A6-4364F5F5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EDE9C-06D7-73A8-1034-273E17C99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58A57-DCB1-E299-6F27-AADBE895A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D704F1-910D-4227-981E-85CAFB37CAD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E0C5C-B595-CAC0-8DEC-258A669F1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E37AB-3F26-CE6B-A782-E458020E0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2252AE-6661-4784-ADEF-A03B96FB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8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76DB-D4D6-B21E-DDA0-5414778D9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</a:rPr>
              <a:t>Bare International Analysis</a:t>
            </a: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BBBE6-4786-B369-7107-2DEBC7B97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49880"/>
          </a:xfrm>
        </p:spPr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</a:rPr>
              <a:t>Presented by 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</a:rPr>
              <a:t>Isha Sree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</a:rPr>
              <a:t>Lagdev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 Condensed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39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B01B079-E448-9424-E1BF-42682DF7B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35" b="912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A186A9-B4DD-FCBD-7BCD-9C5D81BDEAB4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Aptos Narrow" panose="020B0004020202020204" pitchFamily="34" charset="0"/>
                <a:cs typeface="Arial" panose="020B0604020202020204" pitchFamily="34" charset="0"/>
              </a:rPr>
              <a:t>The main aim of the study is to evaluate the performance of Style Advisors and to show the short analysis of the results for the management team of our client.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Performance Analysis of Style Advisors: Key Insights for Management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CD4AD-8630-0C19-F2DB-30C2DAE4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898525"/>
            <a:ext cx="5628018" cy="282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2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9D7B7E5F-872C-4013-F920-995B7FF7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2200" b="0" i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Presentation of the overall performance wrt to average scores for each evaluation for the following Zones</a:t>
            </a:r>
            <a:br>
              <a:rPr lang="en-US" sz="2200" b="0" i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850F6-11D0-4055-5BD2-E74E61978044}"/>
              </a:ext>
            </a:extLst>
          </p:cNvPr>
          <p:cNvSpPr>
            <a:spLocks/>
          </p:cNvSpPr>
          <p:nvPr/>
        </p:nvSpPr>
        <p:spPr>
          <a:xfrm>
            <a:off x="1508393" y="2184851"/>
            <a:ext cx="9175602" cy="379684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9552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740" kern="1200">
                <a:solidFill>
                  <a:srgbClr val="0D0D0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Categorization of performance levels </a:t>
            </a:r>
          </a:p>
          <a:p>
            <a:pPr marL="447485" indent="-447485" defTabSz="795528">
              <a:spcAft>
                <a:spcPts val="600"/>
              </a:spcAft>
              <a:buFont typeface="+mj-lt"/>
              <a:buAutoNum type="arabicPeriod"/>
            </a:pPr>
            <a:r>
              <a:rPr lang="en-US" sz="1740" kern="1200">
                <a:solidFill>
                  <a:srgbClr val="0D0D0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Performer</a:t>
            </a:r>
          </a:p>
          <a:p>
            <a:pPr marL="447485" indent="-447485" defTabSz="795528">
              <a:spcAft>
                <a:spcPts val="600"/>
              </a:spcAft>
              <a:buFont typeface="+mj-lt"/>
              <a:buAutoNum type="arabicPeriod"/>
            </a:pPr>
            <a:r>
              <a:rPr lang="en-US" sz="1740" kern="1200">
                <a:solidFill>
                  <a:srgbClr val="0D0D0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Average Performer</a:t>
            </a:r>
          </a:p>
          <a:p>
            <a:pPr marL="447485" indent="-447485" defTabSz="795528">
              <a:spcAft>
                <a:spcPts val="600"/>
              </a:spcAft>
              <a:buFont typeface="+mj-lt"/>
              <a:buAutoNum type="arabicPeriod"/>
            </a:pPr>
            <a:r>
              <a:rPr lang="en-US" sz="1740" kern="1200">
                <a:solidFill>
                  <a:srgbClr val="0D0D0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High Performer </a:t>
            </a:r>
            <a:endParaRPr lang="en-I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2D570E-8A93-4BD8-0185-CE358AC8B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22914"/>
              </p:ext>
            </p:extLst>
          </p:nvPr>
        </p:nvGraphicFramePr>
        <p:xfrm>
          <a:off x="1737715" y="4719665"/>
          <a:ext cx="26162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40705370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795894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Zone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 of Evaluation_Score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7080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East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71.57142857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915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North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76.73684211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76269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South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66.61111111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1309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71.82352941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53875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71.78688525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4005349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86B6628-0235-EBA4-3210-249639B042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74626"/>
              </p:ext>
            </p:extLst>
          </p:nvPr>
        </p:nvGraphicFramePr>
        <p:xfrm>
          <a:off x="5860087" y="3429218"/>
          <a:ext cx="3989392" cy="239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576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E90D0AE-1F21-9E63-CF9A-CD48FEAC39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4963"/>
              </p:ext>
            </p:extLst>
          </p:nvPr>
        </p:nvGraphicFramePr>
        <p:xfrm>
          <a:off x="642938" y="3070225"/>
          <a:ext cx="10904538" cy="2998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5C9144-F068-8ACF-B5D9-2CCECB2D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Performance of each regions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166218-DA0C-2016-48EE-FA65B8851A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790274"/>
              </p:ext>
            </p:extLst>
          </p:nvPr>
        </p:nvGraphicFramePr>
        <p:xfrm>
          <a:off x="642938" y="1674813"/>
          <a:ext cx="10904534" cy="1322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6719">
                  <a:extLst>
                    <a:ext uri="{9D8B030D-6E8A-4147-A177-3AD203B41FA5}">
                      <a16:colId xmlns:a16="http://schemas.microsoft.com/office/drawing/2014/main" val="2292342576"/>
                    </a:ext>
                  </a:extLst>
                </a:gridCol>
                <a:gridCol w="2030847">
                  <a:extLst>
                    <a:ext uri="{9D8B030D-6E8A-4147-A177-3AD203B41FA5}">
                      <a16:colId xmlns:a16="http://schemas.microsoft.com/office/drawing/2014/main" val="2744635302"/>
                    </a:ext>
                  </a:extLst>
                </a:gridCol>
                <a:gridCol w="1949543">
                  <a:extLst>
                    <a:ext uri="{9D8B030D-6E8A-4147-A177-3AD203B41FA5}">
                      <a16:colId xmlns:a16="http://schemas.microsoft.com/office/drawing/2014/main" val="3271243586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221944582"/>
                    </a:ext>
                  </a:extLst>
                </a:gridCol>
                <a:gridCol w="1603997">
                  <a:extLst>
                    <a:ext uri="{9D8B030D-6E8A-4147-A177-3AD203B41FA5}">
                      <a16:colId xmlns:a16="http://schemas.microsoft.com/office/drawing/2014/main" val="2857688633"/>
                    </a:ext>
                  </a:extLst>
                </a:gridCol>
                <a:gridCol w="1278778">
                  <a:extLst>
                    <a:ext uri="{9D8B030D-6E8A-4147-A177-3AD203B41FA5}">
                      <a16:colId xmlns:a16="http://schemas.microsoft.com/office/drawing/2014/main" val="2255893187"/>
                    </a:ext>
                  </a:extLst>
                </a:gridCol>
              </a:tblGrid>
              <a:tr h="18891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Count of Evaluation_ID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Performance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extLst>
                  <a:ext uri="{0D108BD9-81ED-4DB2-BD59-A6C34878D82A}">
                    <a16:rowId xmlns:a16="http://schemas.microsoft.com/office/drawing/2014/main" val="4246383427"/>
                  </a:ext>
                </a:extLst>
              </a:tr>
              <a:tr h="18891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Zone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Performer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Bottom Performer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High Performer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Low Performer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extLst>
                  <a:ext uri="{0D108BD9-81ED-4DB2-BD59-A6C34878D82A}">
                    <a16:rowId xmlns:a16="http://schemas.microsoft.com/office/drawing/2014/main" val="1620965206"/>
                  </a:ext>
                </a:extLst>
              </a:tr>
              <a:tr h="18891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East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14.29%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14.29%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28.57%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42.86%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100.00%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extLst>
                  <a:ext uri="{0D108BD9-81ED-4DB2-BD59-A6C34878D82A}">
                    <a16:rowId xmlns:a16="http://schemas.microsoft.com/office/drawing/2014/main" val="3444391247"/>
                  </a:ext>
                </a:extLst>
              </a:tr>
              <a:tr h="18891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North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47.37%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5.26%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21.05%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26.32%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100.00%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extLst>
                  <a:ext uri="{0D108BD9-81ED-4DB2-BD59-A6C34878D82A}">
                    <a16:rowId xmlns:a16="http://schemas.microsoft.com/office/drawing/2014/main" val="3344737422"/>
                  </a:ext>
                </a:extLst>
              </a:tr>
              <a:tr h="18891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South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38.89%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16.67%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11.11%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33.33%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100.00%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extLst>
                  <a:ext uri="{0D108BD9-81ED-4DB2-BD59-A6C34878D82A}">
                    <a16:rowId xmlns:a16="http://schemas.microsoft.com/office/drawing/2014/main" val="719716596"/>
                  </a:ext>
                </a:extLst>
              </a:tr>
              <a:tr h="18891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West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58.82%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17.65%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11.76%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11.76%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100.00%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extLst>
                  <a:ext uri="{0D108BD9-81ED-4DB2-BD59-A6C34878D82A}">
                    <a16:rowId xmlns:a16="http://schemas.microsoft.com/office/drawing/2014/main" val="3506471693"/>
                  </a:ext>
                </a:extLst>
              </a:tr>
              <a:tr h="18891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44.26%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13.11%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16.39%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26.23%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100.00%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5" marR="6785" marT="6785" marB="0" anchor="b"/>
                </a:tc>
                <a:extLst>
                  <a:ext uri="{0D108BD9-81ED-4DB2-BD59-A6C34878D82A}">
                    <a16:rowId xmlns:a16="http://schemas.microsoft.com/office/drawing/2014/main" val="352651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19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3D2B27-276B-DEBC-22F4-EC98B89FB6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400021"/>
              </p:ext>
            </p:extLst>
          </p:nvPr>
        </p:nvGraphicFramePr>
        <p:xfrm>
          <a:off x="4038600" y="960438"/>
          <a:ext cx="7186613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8AEB711-86C0-E085-D8D0-BB5025E7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Evaluation with respect to Zone respectively.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26180F-570C-35D5-A5DF-D354269DE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139305"/>
              </p:ext>
            </p:extLst>
          </p:nvPr>
        </p:nvGraphicFramePr>
        <p:xfrm>
          <a:off x="4038600" y="4525963"/>
          <a:ext cx="7186612" cy="1365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6341">
                  <a:extLst>
                    <a:ext uri="{9D8B030D-6E8A-4147-A177-3AD203B41FA5}">
                      <a16:colId xmlns:a16="http://schemas.microsoft.com/office/drawing/2014/main" val="1644228901"/>
                    </a:ext>
                  </a:extLst>
                </a:gridCol>
                <a:gridCol w="4800271">
                  <a:extLst>
                    <a:ext uri="{9D8B030D-6E8A-4147-A177-3AD203B41FA5}">
                      <a16:colId xmlns:a16="http://schemas.microsoft.com/office/drawing/2014/main" val="3704126858"/>
                    </a:ext>
                  </a:extLst>
                </a:gridCol>
              </a:tblGrid>
              <a:tr h="3601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Zone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Evaluation_Score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extLst>
                  <a:ext uri="{0D108BD9-81ED-4DB2-BD59-A6C34878D82A}">
                    <a16:rowId xmlns:a16="http://schemas.microsoft.com/office/drawing/2014/main" val="3679285662"/>
                  </a:ext>
                </a:extLst>
              </a:tr>
              <a:tr h="20102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East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71.57142857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extLst>
                  <a:ext uri="{0D108BD9-81ED-4DB2-BD59-A6C34878D82A}">
                    <a16:rowId xmlns:a16="http://schemas.microsoft.com/office/drawing/2014/main" val="4209100049"/>
                  </a:ext>
                </a:extLst>
              </a:tr>
              <a:tr h="20102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North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76.73684211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extLst>
                  <a:ext uri="{0D108BD9-81ED-4DB2-BD59-A6C34878D82A}">
                    <a16:rowId xmlns:a16="http://schemas.microsoft.com/office/drawing/2014/main" val="3503181919"/>
                  </a:ext>
                </a:extLst>
              </a:tr>
              <a:tr h="20102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South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66.61111111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extLst>
                  <a:ext uri="{0D108BD9-81ED-4DB2-BD59-A6C34878D82A}">
                    <a16:rowId xmlns:a16="http://schemas.microsoft.com/office/drawing/2014/main" val="1188282069"/>
                  </a:ext>
                </a:extLst>
              </a:tr>
              <a:tr h="20102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West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71.82352941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extLst>
                  <a:ext uri="{0D108BD9-81ED-4DB2-BD59-A6C34878D82A}">
                    <a16:rowId xmlns:a16="http://schemas.microsoft.com/office/drawing/2014/main" val="3231098205"/>
                  </a:ext>
                </a:extLst>
              </a:tr>
              <a:tr h="20102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71.78688525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extLst>
                  <a:ext uri="{0D108BD9-81ED-4DB2-BD59-A6C34878D82A}">
                    <a16:rowId xmlns:a16="http://schemas.microsoft.com/office/drawing/2014/main" val="368276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38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EF0DA7-6E77-7408-E724-F9AA63E44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291787"/>
              </p:ext>
            </p:extLst>
          </p:nvPr>
        </p:nvGraphicFramePr>
        <p:xfrm>
          <a:off x="363893" y="345233"/>
          <a:ext cx="2967136" cy="62638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9933">
                  <a:extLst>
                    <a:ext uri="{9D8B030D-6E8A-4147-A177-3AD203B41FA5}">
                      <a16:colId xmlns:a16="http://schemas.microsoft.com/office/drawing/2014/main" val="1183577678"/>
                    </a:ext>
                  </a:extLst>
                </a:gridCol>
                <a:gridCol w="652769">
                  <a:extLst>
                    <a:ext uri="{9D8B030D-6E8A-4147-A177-3AD203B41FA5}">
                      <a16:colId xmlns:a16="http://schemas.microsoft.com/office/drawing/2014/main" val="2183007793"/>
                    </a:ext>
                  </a:extLst>
                </a:gridCol>
                <a:gridCol w="754501">
                  <a:extLst>
                    <a:ext uri="{9D8B030D-6E8A-4147-A177-3AD203B41FA5}">
                      <a16:colId xmlns:a16="http://schemas.microsoft.com/office/drawing/2014/main" val="3444941710"/>
                    </a:ext>
                  </a:extLst>
                </a:gridCol>
                <a:gridCol w="779933">
                  <a:extLst>
                    <a:ext uri="{9D8B030D-6E8A-4147-A177-3AD203B41FA5}">
                      <a16:colId xmlns:a16="http://schemas.microsoft.com/office/drawing/2014/main" val="1765160295"/>
                    </a:ext>
                  </a:extLst>
                </a:gridCol>
              </a:tblGrid>
              <a:tr h="5151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Evaluation_Score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 dirty="0" err="1">
                          <a:effectLst/>
                        </a:rPr>
                        <a:t>Location_City</a:t>
                      </a:r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Location_State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 dirty="0">
                          <a:effectLst/>
                        </a:rPr>
                        <a:t>Performance</a:t>
                      </a:r>
                      <a:endParaRPr lang="en-IN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396772097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5800%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Delhi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Delhi (UT)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3511609406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8600%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Ahmedabad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Gujarat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1217144683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7200%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Gurgoan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Haryana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3151153696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8400%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Jaipur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Rajasthan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82237073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8400%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Udaipur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Rajasthan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246835555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9000%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Chennai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Tamil Nadu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High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46482097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3600%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Mumbai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Maharashtra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Bottom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1204294876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3400%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Mumbai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Maharashtra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Bottom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1139445388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7400%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Mumbai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Maharashtra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1157807018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7400%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Mumbai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Maharashtra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1324940603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8600%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Mumbai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Maharashtra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3654711175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7000%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Mumbai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Maharashtra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1742948253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8400%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Bangalore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Karnataka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314630148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Hyderabad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Telangana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3819718691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6100%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Pune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Maharashtra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637257738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Mumbai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Maharashtra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042807555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Mumbai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Maharashtra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160923109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6500%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Cochin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Kerala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1982314768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7600%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Ludhiana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Punjab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393564073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8200%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Amritsar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Punjab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101857154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8800%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Amritsar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Punjab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121411028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7100%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Delhi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 dirty="0">
                          <a:effectLst/>
                        </a:rPr>
                        <a:t>Delhi (UT)</a:t>
                      </a:r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9908584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6700%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Delhi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Delhi (UT)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3480789907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6000%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Delhi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Delhi (UT)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270892999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8100%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Delhi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Delhi (UT)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3076949087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Bangalore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Karnataka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348975120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9200%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Pune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Maharashtra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High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707299735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5900%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Coimatore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Tamil Nadu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4052765414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3300%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Guwahati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Assam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Bottom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4065966691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6400%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Kolkatta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West Bengal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3699156051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6900%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Bangalore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Karnataka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3571973284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8300%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Kolkatta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West Bengal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812561937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9400%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Chennai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Tamil Nadu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High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3203937890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8000%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Pune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Maharashtra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1759906047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8200%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Kanpur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Uttar Pradesh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3657624727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8400%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Surat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Gujarat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3417089555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7300%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Hyderabad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Telangana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1660932606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3900%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Hyderabad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Telangana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Bottom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180339755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7100%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Hyderabad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Telangana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3196269291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Lucknow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Uttar Pradesh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High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473029155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9400%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Lucknow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Uttar Pradesh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High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148615470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5200%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Chennai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Tamil Nadu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415430266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6200%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Kolkatta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West Bengal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3582302968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9400%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Bhubaneshwar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Orissa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High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212412221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8600%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Vadodara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Gujarat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4261316614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9400%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Delhi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Delhi (UT)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High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1577954351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4100%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Indore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Madhya Pradesh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Bottom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084961415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6900%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Delhi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Delhi (UT)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181943431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6900%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Noida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Uttar Pradesh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725480054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6100%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Hyderabad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Telangana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4173608120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9200%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Mumbai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Maharashtra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High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465918446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9600%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Kolkatta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West Bengal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High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3665268344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3400%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Mumbai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Maharashtra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Bottom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539882759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5300%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Bangalore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Karnataka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526904224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9400%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Chandigarth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Punjab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High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777693855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6100%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Bhopal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Madhya Pradesh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2614026507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8800%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Chennai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Tamil Nadu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4089180774"/>
                  </a:ext>
                </a:extLst>
              </a:tr>
              <a:tr h="127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7700%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Bangalore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Karnataka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4126406521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3300%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Bangalore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Karnataka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Bottom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3940984879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3500%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Bangalore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Karnataka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Bottom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3389282286"/>
                  </a:ext>
                </a:extLst>
              </a:tr>
              <a:tr h="66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6500%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Mumbai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Maharashtra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 dirty="0">
                          <a:effectLst/>
                        </a:rPr>
                        <a:t>Low Performer</a:t>
                      </a:r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8" marR="2628" marT="2628" marB="0" anchor="b"/>
                </a:tc>
                <a:extLst>
                  <a:ext uri="{0D108BD9-81ED-4DB2-BD59-A6C34878D82A}">
                    <a16:rowId xmlns:a16="http://schemas.microsoft.com/office/drawing/2014/main" val="402576359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1276A4AE-F210-5C6C-EB59-6BE72114F7D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72465509"/>
                  </p:ext>
                </p:extLst>
              </p:nvPr>
            </p:nvGraphicFramePr>
            <p:xfrm>
              <a:off x="4012163" y="1539550"/>
              <a:ext cx="5863668" cy="46761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1276A4AE-F210-5C6C-EB59-6BE72114F7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2163" y="1539550"/>
                <a:ext cx="5863668" cy="4676192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58ADF22-0269-37EF-6458-3AF7B1825235}"/>
              </a:ext>
            </a:extLst>
          </p:cNvPr>
          <p:cNvSpPr/>
          <p:nvPr/>
        </p:nvSpPr>
        <p:spPr>
          <a:xfrm>
            <a:off x="4095750" y="345233"/>
            <a:ext cx="6848475" cy="988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Highlight regions with a high percentage of high performers, indicating potential areas of success</a:t>
            </a:r>
          </a:p>
          <a:p>
            <a:pPr algn="ctr"/>
            <a:endParaRPr lang="en-IN" dirty="0"/>
          </a:p>
        </p:txBody>
      </p:sp>
      <p:pic>
        <p:nvPicPr>
          <p:cNvPr id="11" name="Graphic 10" descr="Earth globe: Americas with solid fill">
            <a:extLst>
              <a:ext uri="{FF2B5EF4-FFF2-40B4-BE49-F238E27FC236}">
                <a16:creationId xmlns:a16="http://schemas.microsoft.com/office/drawing/2014/main" id="{5ACA60EF-AAC9-07C8-4088-538471FB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7025" y="16287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832B09-81F7-0044-7882-28BCB59C6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326034"/>
              </p:ext>
            </p:extLst>
          </p:nvPr>
        </p:nvGraphicFramePr>
        <p:xfrm>
          <a:off x="561976" y="219076"/>
          <a:ext cx="1990723" cy="60130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731">
                  <a:extLst>
                    <a:ext uri="{9D8B030D-6E8A-4147-A177-3AD203B41FA5}">
                      <a16:colId xmlns:a16="http://schemas.microsoft.com/office/drawing/2014/main" val="1778423373"/>
                    </a:ext>
                  </a:extLst>
                </a:gridCol>
                <a:gridCol w="428496">
                  <a:extLst>
                    <a:ext uri="{9D8B030D-6E8A-4147-A177-3AD203B41FA5}">
                      <a16:colId xmlns:a16="http://schemas.microsoft.com/office/drawing/2014/main" val="281751634"/>
                    </a:ext>
                  </a:extLst>
                </a:gridCol>
                <a:gridCol w="428496">
                  <a:extLst>
                    <a:ext uri="{9D8B030D-6E8A-4147-A177-3AD203B41FA5}">
                      <a16:colId xmlns:a16="http://schemas.microsoft.com/office/drawing/2014/main" val="2897868652"/>
                    </a:ext>
                  </a:extLst>
                </a:gridCol>
              </a:tblGrid>
              <a:tr h="3133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500" u="none" strike="noStrike">
                          <a:effectLst/>
                        </a:rPr>
                        <a:t>Evaluation_Date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500" u="none" strike="noStrike">
                          <a:effectLst/>
                        </a:rPr>
                        <a:t>Evaluation_Score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500" u="none" strike="noStrike">
                          <a:effectLst/>
                        </a:rPr>
                        <a:t>Duration of visit: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3132019226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2022-10-01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1020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1913565287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2022-10-08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86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1320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4018178394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72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1080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4068650101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2022-10-06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1860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629171852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1975157762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2022-10-12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960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2301888145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2022-10-06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36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3766511313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2022-10-11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3743260265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2022-10-12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401199000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2022-10-08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714466532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2022-10-12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86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1560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3454960605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2022-10-11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168180995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2022-10-08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1500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2311307404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2022-10-15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2040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2607556935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2022-10-08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61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1680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3428209591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2022-10-06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2280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1329491826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2022-10-11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2400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2839929862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65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1500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2636891809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2022-10-06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76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1500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3554361411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82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1260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2337826189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1500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3490940805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2022-10-08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71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1680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3258818611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2022-10-08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1020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3272914096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2022-10-08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960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3521904365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2022-10-08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81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1200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1631433806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2022-10-11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1920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814078576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2022-10-08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92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1500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1486278619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2022-10-08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3597530770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2022-10-08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698841794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1440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2044715664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2022-10-22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1282604987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2022-10-07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1500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4267031793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2022-10-07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1260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5723234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2022-10-07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2040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3195954461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2022-10-20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82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1860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298975781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2022-10-15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1920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3854259721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1740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3241759938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1500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4175890436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2022-10-21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71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1680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1912868629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2022-10-08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1320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1558515318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2022-10-11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1440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1483704875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52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1500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2619008080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62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1380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1454812585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3060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2494710580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86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1440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461766951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2022-10-20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1500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3249080551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2022-10-15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41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3480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309865661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2022-10-16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1140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4110418050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2022-10-16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1200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3171917535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2022-10-15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61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1680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3042610570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92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2700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1040445458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2022-10-20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96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4560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3933005722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2022-10-18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1320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1745066671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2022-10-23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1800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137488133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2022-10-27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1380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254424046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2022-10-28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61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1740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668722077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2022-10-28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1260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3216539846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2022-10-30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3240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1142438591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2022-10-30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1800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4143849568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2022-10-30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35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1800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3917846267"/>
                  </a:ext>
                </a:extLst>
              </a:tr>
              <a:tr h="93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2022-10-29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65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 dirty="0">
                          <a:effectLst/>
                        </a:rPr>
                        <a:t>720</a:t>
                      </a:r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2876" marB="0" anchor="b"/>
                </a:tc>
                <a:extLst>
                  <a:ext uri="{0D108BD9-81ED-4DB2-BD59-A6C34878D82A}">
                    <a16:rowId xmlns:a16="http://schemas.microsoft.com/office/drawing/2014/main" val="2514172459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FE10D27-3EF3-E72A-0759-E105DC0914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070114"/>
              </p:ext>
            </p:extLst>
          </p:nvPr>
        </p:nvGraphicFramePr>
        <p:xfrm>
          <a:off x="2647950" y="1885950"/>
          <a:ext cx="8452485" cy="474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Graphic 10" descr="Clock with solid fill">
            <a:extLst>
              <a:ext uri="{FF2B5EF4-FFF2-40B4-BE49-F238E27FC236}">
                <a16:creationId xmlns:a16="http://schemas.microsoft.com/office/drawing/2014/main" id="{CA991799-EAED-1D9A-0848-1258D3A2E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3150" y="467410"/>
            <a:ext cx="914400" cy="9144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7D11E8-73AF-2D8F-1B06-3CEB991668BC}"/>
              </a:ext>
            </a:extLst>
          </p:cNvPr>
          <p:cNvSpPr/>
          <p:nvPr/>
        </p:nvSpPr>
        <p:spPr>
          <a:xfrm>
            <a:off x="2857500" y="467411"/>
            <a:ext cx="6619875" cy="1292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/>
              <a:t>Discuss any trends or patterns observed in the evaluation scores over time.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982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92E238-CDFF-4840-7212-0C3046285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08209"/>
              </p:ext>
            </p:extLst>
          </p:nvPr>
        </p:nvGraphicFramePr>
        <p:xfrm>
          <a:off x="695739" y="1123122"/>
          <a:ext cx="2399564" cy="5153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2656">
                  <a:extLst>
                    <a:ext uri="{9D8B030D-6E8A-4147-A177-3AD203B41FA5}">
                      <a16:colId xmlns:a16="http://schemas.microsoft.com/office/drawing/2014/main" val="568314273"/>
                    </a:ext>
                  </a:extLst>
                </a:gridCol>
                <a:gridCol w="433187">
                  <a:extLst>
                    <a:ext uri="{9D8B030D-6E8A-4147-A177-3AD203B41FA5}">
                      <a16:colId xmlns:a16="http://schemas.microsoft.com/office/drawing/2014/main" val="431542432"/>
                    </a:ext>
                  </a:extLst>
                </a:gridCol>
                <a:gridCol w="467258">
                  <a:extLst>
                    <a:ext uri="{9D8B030D-6E8A-4147-A177-3AD203B41FA5}">
                      <a16:colId xmlns:a16="http://schemas.microsoft.com/office/drawing/2014/main" val="45620697"/>
                    </a:ext>
                  </a:extLst>
                </a:gridCol>
                <a:gridCol w="501329">
                  <a:extLst>
                    <a:ext uri="{9D8B030D-6E8A-4147-A177-3AD203B41FA5}">
                      <a16:colId xmlns:a16="http://schemas.microsoft.com/office/drawing/2014/main" val="3232864559"/>
                    </a:ext>
                  </a:extLst>
                </a:gridCol>
                <a:gridCol w="545134">
                  <a:extLst>
                    <a:ext uri="{9D8B030D-6E8A-4147-A177-3AD203B41FA5}">
                      <a16:colId xmlns:a16="http://schemas.microsoft.com/office/drawing/2014/main" val="1535608573"/>
                    </a:ext>
                  </a:extLst>
                </a:gridCol>
              </a:tblGrid>
              <a:tr h="180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500" u="none" strike="noStrike">
                          <a:effectLst/>
                        </a:rPr>
                        <a:t>Evaluation_Score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500" u="none" strike="noStrike">
                          <a:effectLst/>
                        </a:rPr>
                        <a:t>Performance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500" u="none" strike="noStrike">
                          <a:effectLst/>
                        </a:rPr>
                        <a:t>STORE AMBIANCE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500" u="none" strike="noStrike">
                          <a:effectLst/>
                        </a:rPr>
                        <a:t>FIRST IMPRESSIONS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500" u="none" strike="noStrike">
                          <a:effectLst/>
                        </a:rPr>
                        <a:t>RECOMMENDATIONS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237838882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56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500415101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86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340165833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72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1414168731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1018874254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449396952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High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4189698084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36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Bottom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717062774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Bottom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162591963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1843276111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145968166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86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1490836952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843961514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1296685523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1745265532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61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302679446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806927874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655368468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65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1789057039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76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927672312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82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223171113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410144430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71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794823767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741902573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945953539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81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763828595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129395626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92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High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745094766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528455484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Bottom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564519779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85626248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506193128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276826833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High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1291283972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078318041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82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357605124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228415786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847706087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Bottom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043547323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71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1675016605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High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981630840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High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1233887824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52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135339325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62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535374915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High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1426408739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86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277318063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High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1847872701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41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Bottom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492698861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1537122409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4250829371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61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642843080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92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High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957238712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96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High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094908100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Bottom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4041246212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838001669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94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High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496188582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61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817345171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876389408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Average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100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17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947988414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33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Bottom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56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219593242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35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Bottom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67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0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355721893"/>
                  </a:ext>
                </a:extLst>
              </a:tr>
              <a:tr h="81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65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Low Performer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89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>
                          <a:effectLst/>
                        </a:rPr>
                        <a:t>78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" u="none" strike="noStrike" dirty="0">
                          <a:effectLst/>
                        </a:rPr>
                        <a:t>50</a:t>
                      </a:r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193345749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A3D23A8F-73B9-7B83-E527-AD8739408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041077"/>
              </p:ext>
            </p:extLst>
          </p:nvPr>
        </p:nvGraphicFramePr>
        <p:xfrm>
          <a:off x="3371850" y="2647950"/>
          <a:ext cx="8191500" cy="3086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2A4864F-79CB-8D04-4BFE-04C17BB2926B}"/>
              </a:ext>
            </a:extLst>
          </p:cNvPr>
          <p:cNvSpPr/>
          <p:nvPr/>
        </p:nvSpPr>
        <p:spPr>
          <a:xfrm>
            <a:off x="3676650" y="666750"/>
            <a:ext cx="5838825" cy="1428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By providing these visualizations and insights, management can gain a comprehensive understanding of the performance trends</a:t>
            </a:r>
          </a:p>
        </p:txBody>
      </p:sp>
      <p:pic>
        <p:nvPicPr>
          <p:cNvPr id="13" name="Graphic 12" descr="Checklist with solid fill">
            <a:extLst>
              <a:ext uri="{FF2B5EF4-FFF2-40B4-BE49-F238E27FC236}">
                <a16:creationId xmlns:a16="http://schemas.microsoft.com/office/drawing/2014/main" id="{4179BD1C-8002-63F5-C1EA-FAB84C16B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1750" y="1000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F76CF8-1BC1-B9AE-B8EC-162DEB045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223822"/>
              </p:ext>
            </p:extLst>
          </p:nvPr>
        </p:nvGraphicFramePr>
        <p:xfrm>
          <a:off x="752476" y="371475"/>
          <a:ext cx="3305173" cy="72411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7261">
                  <a:extLst>
                    <a:ext uri="{9D8B030D-6E8A-4147-A177-3AD203B41FA5}">
                      <a16:colId xmlns:a16="http://schemas.microsoft.com/office/drawing/2014/main" val="1705019749"/>
                    </a:ext>
                  </a:extLst>
                </a:gridCol>
                <a:gridCol w="782342">
                  <a:extLst>
                    <a:ext uri="{9D8B030D-6E8A-4147-A177-3AD203B41FA5}">
                      <a16:colId xmlns:a16="http://schemas.microsoft.com/office/drawing/2014/main" val="3232639729"/>
                    </a:ext>
                  </a:extLst>
                </a:gridCol>
                <a:gridCol w="1063633">
                  <a:extLst>
                    <a:ext uri="{9D8B030D-6E8A-4147-A177-3AD203B41FA5}">
                      <a16:colId xmlns:a16="http://schemas.microsoft.com/office/drawing/2014/main" val="2910037457"/>
                    </a:ext>
                  </a:extLst>
                </a:gridCol>
                <a:gridCol w="421937">
                  <a:extLst>
                    <a:ext uri="{9D8B030D-6E8A-4147-A177-3AD203B41FA5}">
                      <a16:colId xmlns:a16="http://schemas.microsoft.com/office/drawing/2014/main" val="1994003688"/>
                    </a:ext>
                  </a:extLst>
                </a:gridCol>
              </a:tblGrid>
              <a:tr h="77472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2.1 - What was your first impression when you entered the store? Please mention the details.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Zone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Performance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Sum of Evaluation_Score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1435068813"/>
                  </a:ext>
                </a:extLst>
              </a:tr>
              <a:tr h="123759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Average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East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Bottom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3015317042"/>
                  </a:ext>
                </a:extLst>
              </a:tr>
              <a:tr h="123759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Average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East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Low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76332803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Good, looks interesting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East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High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3316502873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Good, looks interesting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East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Low Performer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126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1527287994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Good, looks interesting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North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Average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246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54956897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Good, looks interesting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North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Bottom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2773758542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Good, looks interesting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North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High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288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745523167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Good, looks interesting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South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Average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316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1906851494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Good, looks interesting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South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Bottom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4104010239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Good, looks interesting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South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Low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247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2091175454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Good, looks interesting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West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Average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4240909015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Good, looks interesting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West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Bottom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3173861798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Good, looks interesting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West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Low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539970336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WOW! Very appealing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East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Average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2035812723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WOW! Very appealing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East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High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2017677711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WOW! Very appealing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North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Average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474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2092161802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WOW! Very appealing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North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High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1768369507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WOW! Very appealing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North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Low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323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2890381397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WOW! Very appealing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South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Average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233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304973853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WOW! Very appealing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South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Bottom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4179064005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WOW! Very appealing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South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High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1506909772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WOW! Very appealing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South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Low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3784299964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WOW! Very appealing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West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High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4260764805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WOW! Very appealing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West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Low Performer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287408052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FDF3107-58FF-FB23-3713-ED6B96360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435849"/>
              </p:ext>
            </p:extLst>
          </p:nvPr>
        </p:nvGraphicFramePr>
        <p:xfrm>
          <a:off x="4352925" y="2505075"/>
          <a:ext cx="7541895" cy="3569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831BE8-0042-6D45-0401-AA9EF969C402}"/>
              </a:ext>
            </a:extLst>
          </p:cNvPr>
          <p:cNvSpPr/>
          <p:nvPr/>
        </p:nvSpPr>
        <p:spPr>
          <a:xfrm>
            <a:off x="4829175" y="609600"/>
            <a:ext cx="5619750" cy="7462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Across different regions and make informed decisions to improve overall performance. </a:t>
            </a:r>
          </a:p>
        </p:txBody>
      </p:sp>
      <p:pic>
        <p:nvPicPr>
          <p:cNvPr id="12" name="Graphic 11" descr="Aquarius with solid fill">
            <a:extLst>
              <a:ext uri="{FF2B5EF4-FFF2-40B4-BE49-F238E27FC236}">
                <a16:creationId xmlns:a16="http://schemas.microsoft.com/office/drawing/2014/main" id="{1D3BBAB2-7BBB-1E79-43D9-235F9458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7331" y="9827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1497</Words>
  <Application>Microsoft Office PowerPoint</Application>
  <PresentationFormat>Widescreen</PresentationFormat>
  <Paragraphs>933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Bahnschrift SemiLight Condensed</vt:lpstr>
      <vt:lpstr>Calibri</vt:lpstr>
      <vt:lpstr>Wingdings</vt:lpstr>
      <vt:lpstr>Office Theme</vt:lpstr>
      <vt:lpstr>Bare International Analysis </vt:lpstr>
      <vt:lpstr>PowerPoint Presentation</vt:lpstr>
      <vt:lpstr>Presentation of the overall performance wrt to average scores for each evaluation for the following Zones </vt:lpstr>
      <vt:lpstr>Performance of each regions</vt:lpstr>
      <vt:lpstr>Average Evaluation with respect to Zone respectively.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 International Analysis </dc:title>
  <dc:creator>home</dc:creator>
  <cp:lastModifiedBy>home</cp:lastModifiedBy>
  <cp:revision>1</cp:revision>
  <dcterms:created xsi:type="dcterms:W3CDTF">2024-03-09T07:29:37Z</dcterms:created>
  <dcterms:modified xsi:type="dcterms:W3CDTF">2024-03-09T08:37:03Z</dcterms:modified>
</cp:coreProperties>
</file>