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files_ishaPractice\Isha_Project-1(Depreciation-Calculator-Excel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files_ishaPractice\Isha_Project-1(Depreciation-Calculator-Excel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files_ishaPractice\Isha_Project-1(Depreciation-Calculator-Excel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Straight Line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'Depreciation Calculator'!$B$5:$B$15</c:f>
              <c:strCache>
                <c:ptCount val="11"/>
                <c:pt idx="0">
                  <c:v>Straight Line Method</c:v>
                </c:pt>
                <c:pt idx="1">
                  <c:v>Asset Cost</c:v>
                </c:pt>
                <c:pt idx="2">
                  <c:v>Additonal Asset Cost</c:v>
                </c:pt>
                <c:pt idx="3">
                  <c:v>Asset Price</c:v>
                </c:pt>
                <c:pt idx="4">
                  <c:v>Scrap Value</c:v>
                </c:pt>
                <c:pt idx="5">
                  <c:v>Estimated Life Span (Years)</c:v>
                </c:pt>
                <c:pt idx="6">
                  <c:v>Depreciation / Year as per Straight Line Method</c:v>
                </c:pt>
                <c:pt idx="7">
                  <c:v>Depreciation Percentage</c:v>
                </c:pt>
                <c:pt idx="8">
                  <c:v>Total Depreciation For Its Life Span</c:v>
                </c:pt>
                <c:pt idx="9">
                  <c:v>Depreciated Book Value After Its Life Span</c:v>
                </c:pt>
                <c:pt idx="10">
                  <c:v>Balance Amount</c:v>
                </c:pt>
              </c:strCache>
            </c:strRef>
          </c:cat>
          <c:val>
            <c:numRef>
              <c:f>'Depreciation Calculator'!$C$5:$C$15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0-D8BC-49B3-A567-2586BB2CE109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'Depreciation Calculator'!$B$5:$B$15</c:f>
              <c:strCache>
                <c:ptCount val="11"/>
                <c:pt idx="0">
                  <c:v>Straight Line Method</c:v>
                </c:pt>
                <c:pt idx="1">
                  <c:v>Asset Cost</c:v>
                </c:pt>
                <c:pt idx="2">
                  <c:v>Additonal Asset Cost</c:v>
                </c:pt>
                <c:pt idx="3">
                  <c:v>Asset Price</c:v>
                </c:pt>
                <c:pt idx="4">
                  <c:v>Scrap Value</c:v>
                </c:pt>
                <c:pt idx="5">
                  <c:v>Estimated Life Span (Years)</c:v>
                </c:pt>
                <c:pt idx="6">
                  <c:v>Depreciation / Year as per Straight Line Method</c:v>
                </c:pt>
                <c:pt idx="7">
                  <c:v>Depreciation Percentage</c:v>
                </c:pt>
                <c:pt idx="8">
                  <c:v>Total Depreciation For Its Life Span</c:v>
                </c:pt>
                <c:pt idx="9">
                  <c:v>Depreciated Book Value After Its Life Span</c:v>
                </c:pt>
                <c:pt idx="10">
                  <c:v>Balance Amount</c:v>
                </c:pt>
              </c:strCache>
            </c:strRef>
          </c:cat>
          <c:val>
            <c:numRef>
              <c:f>'Depreciation Calculator'!$D$5:$D$15</c:f>
              <c:numCache>
                <c:formatCode>[$$-409]#,##0.00_ ;[Red]\-[$$-409]#,##0.00\ </c:formatCode>
                <c:ptCount val="11"/>
                <c:pt idx="1">
                  <c:v>450000</c:v>
                </c:pt>
                <c:pt idx="2">
                  <c:v>50000</c:v>
                </c:pt>
                <c:pt idx="3">
                  <c:v>500000</c:v>
                </c:pt>
                <c:pt idx="4">
                  <c:v>50000</c:v>
                </c:pt>
                <c:pt idx="5" formatCode="General">
                  <c:v>10</c:v>
                </c:pt>
                <c:pt idx="6">
                  <c:v>45000</c:v>
                </c:pt>
                <c:pt idx="7" formatCode="0.00%">
                  <c:v>0.09</c:v>
                </c:pt>
                <c:pt idx="8">
                  <c:v>450000</c:v>
                </c:pt>
                <c:pt idx="9">
                  <c:v>50000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C-49B3-A567-2586BB2CE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49196047"/>
        <c:axId val="549193647"/>
      </c:barChart>
      <c:catAx>
        <c:axId val="549196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93647"/>
        <c:crosses val="autoZero"/>
        <c:auto val="1"/>
        <c:lblAlgn val="ctr"/>
        <c:lblOffset val="100"/>
        <c:noMultiLvlLbl val="0"/>
      </c:catAx>
      <c:valAx>
        <c:axId val="549193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96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Diminishing Balance Method</a:t>
            </a:r>
          </a:p>
        </c:rich>
      </c:tx>
      <c:layout>
        <c:manualLayout>
          <c:xMode val="edge"/>
          <c:yMode val="edge"/>
          <c:x val="0.25262489063867022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'Depreciation Calculator'!$B$17:$B$23</c:f>
              <c:strCache>
                <c:ptCount val="7"/>
                <c:pt idx="0">
                  <c:v>Diminishing Balance Method</c:v>
                </c:pt>
                <c:pt idx="1">
                  <c:v>Asset Cost</c:v>
                </c:pt>
                <c:pt idx="2">
                  <c:v>Additonal Asset Cost </c:v>
                </c:pt>
                <c:pt idx="3">
                  <c:v>Asset Price</c:v>
                </c:pt>
                <c:pt idx="4">
                  <c:v>Scrap Value</c:v>
                </c:pt>
                <c:pt idx="5">
                  <c:v>Estimated Life Span (Years)</c:v>
                </c:pt>
                <c:pt idx="6">
                  <c:v>Rate of Depreciation as per Diminishing Balance Method</c:v>
                </c:pt>
              </c:strCache>
            </c:strRef>
          </c:cat>
          <c:val>
            <c:numRef>
              <c:f>'Depreciation Calculator'!$C$17:$C$23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FA90-49FB-AF4C-12C7147FDD09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'Depreciation Calculator'!$B$17:$B$23</c:f>
              <c:strCache>
                <c:ptCount val="7"/>
                <c:pt idx="0">
                  <c:v>Diminishing Balance Method</c:v>
                </c:pt>
                <c:pt idx="1">
                  <c:v>Asset Cost</c:v>
                </c:pt>
                <c:pt idx="2">
                  <c:v>Additonal Asset Cost </c:v>
                </c:pt>
                <c:pt idx="3">
                  <c:v>Asset Price</c:v>
                </c:pt>
                <c:pt idx="4">
                  <c:v>Scrap Value</c:v>
                </c:pt>
                <c:pt idx="5">
                  <c:v>Estimated Life Span (Years)</c:v>
                </c:pt>
                <c:pt idx="6">
                  <c:v>Rate of Depreciation as per Diminishing Balance Method</c:v>
                </c:pt>
              </c:strCache>
            </c:strRef>
          </c:cat>
          <c:val>
            <c:numRef>
              <c:f>'Depreciation Calculator'!$D$17:$D$23</c:f>
              <c:numCache>
                <c:formatCode>[$$-409]#,##0.00_ ;[Red]\-[$$-409]#,##0.00\ </c:formatCode>
                <c:ptCount val="7"/>
                <c:pt idx="1">
                  <c:v>450000</c:v>
                </c:pt>
                <c:pt idx="2">
                  <c:v>50000</c:v>
                </c:pt>
                <c:pt idx="3">
                  <c:v>500000</c:v>
                </c:pt>
                <c:pt idx="4">
                  <c:v>50000</c:v>
                </c:pt>
                <c:pt idx="5" formatCode="General">
                  <c:v>10</c:v>
                </c:pt>
                <c:pt idx="6" formatCode="0.00%">
                  <c:v>0.20567176527571851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9FB-AF4C-12C7147FD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6332399"/>
        <c:axId val="366335759"/>
        <c:axId val="0"/>
      </c:bar3DChart>
      <c:catAx>
        <c:axId val="36633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335759"/>
        <c:crosses val="autoZero"/>
        <c:auto val="1"/>
        <c:lblAlgn val="ctr"/>
        <c:lblOffset val="100"/>
        <c:noMultiLvlLbl val="0"/>
      </c:catAx>
      <c:valAx>
        <c:axId val="36633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33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Depreciation Schedule</a:t>
            </a:r>
          </a:p>
        </c:rich>
      </c:tx>
      <c:layout>
        <c:manualLayout>
          <c:xMode val="edge"/>
          <c:yMode val="edge"/>
          <c:x val="0.27338188976377953"/>
          <c:y val="0.20370370370370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'Depreciation Calculator'!$B$24:$B$25</c:f>
              <c:strCache>
                <c:ptCount val="2"/>
                <c:pt idx="0">
                  <c:v>Depreciation Schedule</c:v>
                </c:pt>
                <c:pt idx="1">
                  <c:v>Year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'Depreciation Calculator'!$B$26:$B$35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7-4F14-AC30-538C26740C88}"/>
            </c:ext>
          </c:extLst>
        </c:ser>
        <c:ser>
          <c:idx val="1"/>
          <c:order val="1"/>
          <c:tx>
            <c:strRef>
              <c:f>'Depreciation Calculator'!$C$24:$C$25</c:f>
              <c:strCache>
                <c:ptCount val="2"/>
                <c:pt idx="0">
                  <c:v>Depreciation Schedule</c:v>
                </c:pt>
                <c:pt idx="1">
                  <c:v>Year on Year Depreciation Amount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'Depreciation Calculator'!$C$26:$C$35</c:f>
              <c:numCache>
                <c:formatCode>[$$-409]#,##0.00</c:formatCode>
                <c:ptCount val="10"/>
                <c:pt idx="0">
                  <c:v>102835.88263785925</c:v>
                </c:pt>
                <c:pt idx="1">
                  <c:v>81685.445122044126</c:v>
                </c:pt>
                <c:pt idx="2">
                  <c:v>64885.05542646048</c:v>
                </c:pt>
                <c:pt idx="3">
                  <c:v>51540.031536887516</c:v>
                </c:pt>
                <c:pt idx="4">
                  <c:v>40939.70226832966</c:v>
                </c:pt>
                <c:pt idx="5">
                  <c:v>32519.561432939961</c:v>
                </c:pt>
                <c:pt idx="6">
                  <c:v>25831.205827035024</c:v>
                </c:pt>
                <c:pt idx="7">
                  <c:v>20518.456125388308</c:v>
                </c:pt>
                <c:pt idx="8">
                  <c:v>16298.389033347312</c:v>
                </c:pt>
                <c:pt idx="9">
                  <c:v>12946.27058970836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7-4F14-AC30-538C26740C88}"/>
            </c:ext>
          </c:extLst>
        </c:ser>
        <c:ser>
          <c:idx val="2"/>
          <c:order val="2"/>
          <c:tx>
            <c:strRef>
              <c:f>'Depreciation Calculator'!$D$24:$D$25</c:f>
              <c:strCache>
                <c:ptCount val="2"/>
                <c:pt idx="0">
                  <c:v>Depreciation Schedule</c:v>
                </c:pt>
                <c:pt idx="1">
                  <c:v>Book Value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'Depreciation Calculator'!$D$26:$D$35</c:f>
              <c:numCache>
                <c:formatCode>[$$-409]#,##0.00</c:formatCode>
                <c:ptCount val="10"/>
                <c:pt idx="0">
                  <c:v>500000</c:v>
                </c:pt>
                <c:pt idx="1">
                  <c:v>397164.11736214074</c:v>
                </c:pt>
                <c:pt idx="2">
                  <c:v>315478.67224009661</c:v>
                </c:pt>
                <c:pt idx="3">
                  <c:v>250593.61681363612</c:v>
                </c:pt>
                <c:pt idx="4">
                  <c:v>199053.58527674861</c:v>
                </c:pt>
                <c:pt idx="5">
                  <c:v>158113.88300841895</c:v>
                </c:pt>
                <c:pt idx="6">
                  <c:v>125594.321575479</c:v>
                </c:pt>
                <c:pt idx="7">
                  <c:v>99763.115748443975</c:v>
                </c:pt>
                <c:pt idx="8">
                  <c:v>79244.659623055661</c:v>
                </c:pt>
                <c:pt idx="9">
                  <c:v>62946.270589708351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7-4F14-AC30-538C26740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9220815"/>
        <c:axId val="359221295"/>
      </c:barChart>
      <c:catAx>
        <c:axId val="3592208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221295"/>
        <c:crosses val="autoZero"/>
        <c:auto val="1"/>
        <c:lblAlgn val="ctr"/>
        <c:lblOffset val="100"/>
        <c:noMultiLvlLbl val="0"/>
      </c:catAx>
      <c:valAx>
        <c:axId val="35922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220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Depreciation Calculator.</a:t>
            </a:r>
            <a:b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Presented by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Isha </a:t>
            </a:r>
            <a:r>
              <a:rPr lang="en-US" sz="1600" dirty="0" err="1"/>
              <a:t>sree</a:t>
            </a:r>
            <a:r>
              <a:rPr lang="en-US" sz="1600" dirty="0"/>
              <a:t> </a:t>
            </a:r>
            <a:r>
              <a:rPr lang="en-US" sz="1600" dirty="0" err="1"/>
              <a:t>lagdev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B38F-B274-BE6D-F62C-41D0240D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</a:rPr>
              <a:t>Comparative Analysis of Depreciation Methods</a:t>
            </a:r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84B844-95C8-CB9A-5377-36CF0CFC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5777" y="812799"/>
            <a:ext cx="5294757" cy="52947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1C78-A92F-0C1A-7A1A-6B7ECEAF6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760584" cy="3064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- </a:t>
            </a:r>
            <a:r>
              <a:rPr lang="en-US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Straight-Line Method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-</a:t>
            </a:r>
            <a:r>
              <a:rPr lang="en-US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Diminishing Balance Method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Depreciation Schedule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97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 txBox="1"/>
          <p:nvPr/>
        </p:nvSpPr>
        <p:spPr>
          <a:xfrm>
            <a:off x="289248" y="158619"/>
            <a:ext cx="11775234" cy="6167536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0" u="sng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n-US" sz="2000" b="1" i="0" u="sng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about the terminologies:</a:t>
            </a:r>
            <a:endParaRPr lang="en-US" sz="2000" b="1" i="0" u="sng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Asset Cost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initial cost of the asset.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Additional Asset Cost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Any additional costs incurred in acquiring the asset.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Asset Price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total cost of the asset, including any additional costs.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Scrap Value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estimated residual or salvage value of the asset at the end of its useful life.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Estimated Life Span (Years)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expected number of years over which the asset will be depreciated.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Depreciation/Year as per Straight Line Method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amount of depreciation allocated to each year of the asset's useful life, calculated as (Asset Price - Scrap Value) / Estimated Life Span.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Depreciation Percentage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annual depreciation rate, calculated as (Depreciation/Year as per Straight Line Method) / Asset Price.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Total Depreciation For Its Life Span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total depreciation expense over the asset's entire useful life, calculated as (Depreciation/Year as per Straight Line Method) * Estimated Life Span.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Depreciated Book Value After Its Life Span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value of the asset after it has been fully depreciated, equal to the scrap value.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Balance Amount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Any remaining balance after fully depreciating the asset, which should ideally be zero.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Diminishing Balance Method:</a:t>
            </a:r>
            <a:endParaRPr lang="en-US" sz="20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Rate of Depreciation as per Diminishing Balance Method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annual depreciation rate calculated based on the diminishing balance method.</a:t>
            </a:r>
          </a:p>
          <a:p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Depreciation Schedule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A table showing the year-by-year depreciation amounts and the corresponding book values of the asset.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7" name="Graphic 6" descr="Help with solid fill">
            <a:extLst>
              <a:ext uri="{FF2B5EF4-FFF2-40B4-BE49-F238E27FC236}">
                <a16:creationId xmlns:a16="http://schemas.microsoft.com/office/drawing/2014/main" id="{7F81EC8C-022A-C2BB-DE72-C7C3A0590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0049" y="3312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77A3-5DD7-4A60-D858-0C8C2C66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ail"/>
              </a:rPr>
              <a:t>Straight Line Method :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The Straight Line method 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calculates a fixed amount that gets depreciated every year</a:t>
            </a:r>
            <a:endParaRPr lang="en-IN" sz="1800" dirty="0">
              <a:latin typeface="Arail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4265C1-00A5-B389-5381-6D522498D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791542"/>
              </p:ext>
            </p:extLst>
          </p:nvPr>
        </p:nvGraphicFramePr>
        <p:xfrm>
          <a:off x="1096963" y="2108200"/>
          <a:ext cx="6712759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4E0AFB1-2B6A-DCD5-7A0B-8EFFAA09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446" y="2740788"/>
            <a:ext cx="4188645" cy="24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FAD9-061E-2F08-0684-4AA70126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Diminishing Balance Method :</a:t>
            </a:r>
            <a:br>
              <a:rPr lang="en-IN" dirty="0"/>
            </a:b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According to the Diminishing Balance Method, 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depreciation is charged at a fixed percentage on the book value of the asset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21A86A-8FC1-A4F1-3128-EC70023AB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356234"/>
              </p:ext>
            </p:extLst>
          </p:nvPr>
        </p:nvGraphicFramePr>
        <p:xfrm>
          <a:off x="1262743" y="23466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B07966-5FAA-7EA9-8AA6-85E3FCB5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0806"/>
            <a:ext cx="474767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2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811C-F96E-B081-774A-0B8F5D89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82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About Depreciation Schedule for 10 years: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The 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charts the loss in value of an asset over the period you've designated as its useful life, using the accounting method you've chosen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br>
              <a:rPr lang="en-US" sz="4800" dirty="0"/>
            </a:b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F0B22A-C2B9-3CDE-0337-9BF6F212C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378025"/>
              </p:ext>
            </p:extLst>
          </p:nvPr>
        </p:nvGraphicFramePr>
        <p:xfrm>
          <a:off x="1262743" y="23774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AutoShape 2">
            <a:extLst>
              <a:ext uri="{FF2B5EF4-FFF2-40B4-BE49-F238E27FC236}">
                <a16:creationId xmlns:a16="http://schemas.microsoft.com/office/drawing/2014/main" id="{456AB11E-0AC5-C8F2-A202-4779316C21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EEDD571-3DEE-5FDD-63AA-2C10274395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A9134-D7FC-7332-0060-183CB5795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18" y="2589447"/>
            <a:ext cx="3206864" cy="2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65114A1-7638-E89D-81D0-9BFB159F0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7" y="393290"/>
            <a:ext cx="11149780" cy="59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79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{AE627778-E926-4289-9152-B1D4A470ED21}tf22712842_win32</Template>
  <TotalTime>28</TotalTime>
  <Words>379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Arail</vt:lpstr>
      <vt:lpstr>Arial</vt:lpstr>
      <vt:lpstr>Bookman Old Style</vt:lpstr>
      <vt:lpstr>Calibri</vt:lpstr>
      <vt:lpstr>Franklin Gothic Book</vt:lpstr>
      <vt:lpstr>Google Sans</vt:lpstr>
      <vt:lpstr>Wingdings</vt:lpstr>
      <vt:lpstr>Custom</vt:lpstr>
      <vt:lpstr>Depreciation Calculator.   </vt:lpstr>
      <vt:lpstr>Comparative Analysis of Depreciation Methods</vt:lpstr>
      <vt:lpstr>PowerPoint Presentation</vt:lpstr>
      <vt:lpstr>Straight Line Method : The Straight Line method calculates a fixed amount that gets depreciated every year</vt:lpstr>
      <vt:lpstr>Diminishing Balance Method : According to the Diminishing Balance Method, depreciation is charged at a fixed percentage on the book value of the asset.</vt:lpstr>
      <vt:lpstr>About Depreciation Schedule for 10 years: The charts the loss in value of an asset over the period you've designated as its useful life, using the accounting method you've chosen.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Depreciation Calculator.   </dc:title>
  <dc:creator>home</dc:creator>
  <cp:lastModifiedBy>home</cp:lastModifiedBy>
  <cp:revision>1</cp:revision>
  <dcterms:created xsi:type="dcterms:W3CDTF">2024-03-09T09:02:42Z</dcterms:created>
  <dcterms:modified xsi:type="dcterms:W3CDTF">2024-03-09T09:30:44Z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