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vnd.ms-excel" Extension="xls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excel" PartName="/ppt/embeddings/Microsoft_Excel_Sheet2.xls"/>
  <Override ContentType="application/vnd.ms-excel" PartName="/ppt/embeddings/Microsoft_Excel_Sheet3.xls"/>
  <Override ContentType="application/vnd.ms-excel" PartName="/ppt/embeddings/Microsoft_Excel_Sheet7.xls"/>
  <Override ContentType="application/vnd.ms-excel" PartName="/ppt/embeddings/Microsoft_Excel_Sheet6.xls"/>
  <Override ContentType="application/vnd.ms-excel" PartName="/ppt/embeddings/Microsoft_Excel_Sheet4.xls"/>
  <Override ContentType="application/vnd.ms-excel" PartName="/ppt/embeddings/Microsoft_Excel_Sheet5.xls"/>
  <Override ContentType="application/vnd.ms-excel" PartName="/ppt/embeddings/Microsoft_Excel_Sheet1.xls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7010400" cy="9236075"/>
  <p:embeddedFontLst>
    <p:embeddedFont>
      <p:font typeface="Overlock"/>
      <p:regular r:id="rId53"/>
      <p:bold r:id="rId54"/>
      <p:italic r:id="rId55"/>
      <p:boldItalic r:id="rId56"/>
    </p:embeddedFont>
    <p:embeddedFont>
      <p:font typeface="Tahoma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10">
          <p15:clr>
            <a:srgbClr val="000000"/>
          </p15:clr>
        </p15:guide>
        <p15:guide id="2" pos="2209">
          <p15:clr>
            <a:srgbClr val="000000"/>
          </p15:clr>
        </p15:guide>
      </p15:notesGuideLst>
    </p:ext>
    <p:ext uri="GoogleSlidesCustomDataVersion2">
      <go:slidesCustomData xmlns:go="http://customooxmlschemas.google.com/" r:id="rId59" roundtripDataSignature="AMtx7mieSbdICfL9ZE9w6cAnkaPN/L99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10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Overlock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Overlock-italic.fntdata"/><Relationship Id="rId10" Type="http://schemas.openxmlformats.org/officeDocument/2006/relationships/slide" Target="slides/slide5.xml"/><Relationship Id="rId54" Type="http://schemas.openxmlformats.org/officeDocument/2006/relationships/font" Target="fonts/Overlock-bold.fntdata"/><Relationship Id="rId13" Type="http://schemas.openxmlformats.org/officeDocument/2006/relationships/slide" Target="slides/slide8.xml"/><Relationship Id="rId57" Type="http://schemas.openxmlformats.org/officeDocument/2006/relationships/font" Target="fonts/Tahoma-regular.fntdata"/><Relationship Id="rId12" Type="http://schemas.openxmlformats.org/officeDocument/2006/relationships/slide" Target="slides/slide7.xml"/><Relationship Id="rId56" Type="http://schemas.openxmlformats.org/officeDocument/2006/relationships/font" Target="fonts/Overlock-boldItalic.fntdata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Tahom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12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30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 : the expected information needed to classify a given sample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 (entropy) : expected information based on the partitioning into subsets by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8" name="Google Shape;308;p1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18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9" name="Google Shape;319;p19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7" name="Google Shape;327;p2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5" name="Google Shape;335;p2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3" name="Google Shape;343;p2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4" name="Google Shape;354;p23:notes"/>
          <p:cNvSpPr/>
          <p:nvPr>
            <p:ph idx="2" type="sldImg"/>
          </p:nvPr>
        </p:nvSpPr>
        <p:spPr>
          <a:xfrm>
            <a:off x="1206500" y="698500"/>
            <a:ext cx="4602162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5" name="Google Shape;355;p23:notes"/>
          <p:cNvSpPr txBox="1"/>
          <p:nvPr>
            <p:ph idx="1" type="body"/>
          </p:nvPr>
        </p:nvSpPr>
        <p:spPr>
          <a:xfrm>
            <a:off x="935037" y="4387850"/>
            <a:ext cx="51403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2" name="Google Shape;362;p3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3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1" name="Google Shape;371;p3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9" name="Google Shape;379;p3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3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9" name="Google Shape;389;p3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33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8" name="Google Shape;398;p3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34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8" name="Google Shape;408;p3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35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9" name="Google Shape;419;p3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3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8" name="Google Shape;428;p3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3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7" name="Google Shape;437;p3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p38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6" name="Google Shape;446;p3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39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4" name="Google Shape;454;p4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4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3" name="Google Shape;463;p4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4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1" name="Google Shape;471;p4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p4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p7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7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Google Shape;519;p73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206500" y="698500"/>
            <a:ext cx="4602162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935037" y="4387850"/>
            <a:ext cx="51403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74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74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Google Shape;534;p75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6:notes"/>
          <p:cNvSpPr/>
          <p:nvPr>
            <p:ph idx="2" type="sldImg"/>
          </p:nvPr>
        </p:nvSpPr>
        <p:spPr>
          <a:xfrm>
            <a:off x="1196975" y="6921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1" name="Google Shape;541;p7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7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8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5" name="Google Shape;555;p78:notes"/>
          <p:cNvSpPr/>
          <p:nvPr>
            <p:ph idx="2" type="sldImg"/>
          </p:nvPr>
        </p:nvSpPr>
        <p:spPr>
          <a:xfrm>
            <a:off x="1206500" y="698500"/>
            <a:ext cx="4602162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6" name="Google Shape;556;p78:notes"/>
          <p:cNvSpPr txBox="1"/>
          <p:nvPr>
            <p:ph idx="1" type="body"/>
          </p:nvPr>
        </p:nvSpPr>
        <p:spPr>
          <a:xfrm>
            <a:off x="935037" y="4387850"/>
            <a:ext cx="51403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9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3" name="Google Shape;563;p79:notes"/>
          <p:cNvSpPr/>
          <p:nvPr>
            <p:ph idx="2" type="sldImg"/>
          </p:nvPr>
        </p:nvSpPr>
        <p:spPr>
          <a:xfrm>
            <a:off x="1206500" y="698500"/>
            <a:ext cx="4602162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4" name="Google Shape;564;p79:notes"/>
          <p:cNvSpPr txBox="1"/>
          <p:nvPr>
            <p:ph idx="1" type="body"/>
          </p:nvPr>
        </p:nvSpPr>
        <p:spPr>
          <a:xfrm>
            <a:off x="935037" y="4387850"/>
            <a:ext cx="51403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0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5" name="Google Shape;575;p8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6" name="Google Shape;576;p8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3" name="Google Shape;583;p8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8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206500" y="698500"/>
            <a:ext cx="4602162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935037" y="4387850"/>
            <a:ext cx="51403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2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2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7" name="Google Shape;57;p92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8" name="Google Shape;58;p92"/>
          <p:cNvSpPr txBox="1"/>
          <p:nvPr>
            <p:ph idx="3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9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3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3"/>
          <p:cNvSpPr/>
          <p:nvPr>
            <p:ph idx="2" type="clipArt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93"/>
          <p:cNvSpPr txBox="1"/>
          <p:nvPr>
            <p:ph idx="1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4" name="Google Shape;64;p9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4"/>
          <p:cNvSpPr txBox="1"/>
          <p:nvPr>
            <p:ph type="title"/>
          </p:nvPr>
        </p:nvSpPr>
        <p:spPr>
          <a:xfrm rot="5400000">
            <a:off x="4657725" y="2371725"/>
            <a:ext cx="60960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4"/>
          <p:cNvSpPr txBox="1"/>
          <p:nvPr>
            <p:ph idx="1" type="body"/>
          </p:nvPr>
        </p:nvSpPr>
        <p:spPr>
          <a:xfrm rot="5400000">
            <a:off x="352425" y="333375"/>
            <a:ext cx="6096000" cy="61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8" name="Google Shape;68;p9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5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5"/>
          <p:cNvSpPr txBox="1"/>
          <p:nvPr>
            <p:ph idx="1" type="body"/>
          </p:nvPr>
        </p:nvSpPr>
        <p:spPr>
          <a:xfrm rot="5400000">
            <a:off x="1905000" y="-381000"/>
            <a:ext cx="52578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2" name="Google Shape;72;p9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9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77" name="Google Shape;77;p9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81" name="Google Shape;81;p9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2" name="Google Shape;82;p9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86" name="Google Shape;86;p9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87" name="Google Shape;87;p9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88" name="Google Shape;88;p9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89" name="Google Shape;89;p9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93" name="Google Shape;93;p9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4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4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19" name="Google Shape;19;p84"/>
          <p:cNvSpPr txBox="1"/>
          <p:nvPr>
            <p:ph idx="2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20" name="Google Shape;20;p8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5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5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" name="Google Shape;24;p8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6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7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7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1" name="Google Shape;31;p87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2" name="Google Shape;32;p87"/>
          <p:cNvSpPr txBox="1"/>
          <p:nvPr>
            <p:ph idx="3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3" name="Google Shape;33;p8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8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8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7" name="Google Shape;37;p88"/>
          <p:cNvSpPr txBox="1"/>
          <p:nvPr>
            <p:ph idx="2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8" name="Google Shape;38;p8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9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9"/>
          <p:cNvSpPr txBox="1"/>
          <p:nvPr>
            <p:ph idx="1" type="body"/>
          </p:nvPr>
        </p:nvSpPr>
        <p:spPr>
          <a:xfrm>
            <a:off x="3048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2" name="Google Shape;42;p89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3" name="Google Shape;43;p89"/>
          <p:cNvSpPr txBox="1"/>
          <p:nvPr>
            <p:ph idx="3" type="body"/>
          </p:nvPr>
        </p:nvSpPr>
        <p:spPr>
          <a:xfrm>
            <a:off x="3048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4" name="Google Shape;44;p89"/>
          <p:cNvSpPr txBox="1"/>
          <p:nvPr>
            <p:ph idx="4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5" name="Google Shape;45;p8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0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0"/>
          <p:cNvSpPr txBox="1"/>
          <p:nvPr>
            <p:ph idx="1" type="body"/>
          </p:nvPr>
        </p:nvSpPr>
        <p:spPr>
          <a:xfrm>
            <a:off x="304800" y="1371600"/>
            <a:ext cx="84582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9" name="Google Shape;49;p90"/>
          <p:cNvSpPr txBox="1"/>
          <p:nvPr>
            <p:ph idx="2" type="body"/>
          </p:nvPr>
        </p:nvSpPr>
        <p:spPr>
          <a:xfrm>
            <a:off x="304800" y="4000500"/>
            <a:ext cx="84582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9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1"/>
          <p:cNvSpPr txBox="1"/>
          <p:nvPr>
            <p:ph idx="1" type="body"/>
          </p:nvPr>
        </p:nvSpPr>
        <p:spPr>
          <a:xfrm>
            <a:off x="304800" y="381000"/>
            <a:ext cx="84582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9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2"/>
          <p:cNvSpPr txBox="1"/>
          <p:nvPr/>
        </p:nvSpPr>
        <p:spPr>
          <a:xfrm>
            <a:off x="304800" y="1066800"/>
            <a:ext cx="8410575" cy="46037"/>
          </a:xfrm>
          <a:prstGeom prst="rect">
            <a:avLst/>
          </a:prstGeom>
          <a:gradFill>
            <a:gsLst>
              <a:gs pos="0">
                <a:srgbClr val="00CE98">
                  <a:alpha val="49803"/>
                </a:srgbClr>
              </a:gs>
              <a:gs pos="100000">
                <a:srgbClr val="8FF9EF">
                  <a:alpha val="5176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82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82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8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Microsoft_Excel_Sheet3.xls"/><Relationship Id="rId5" Type="http://schemas.openxmlformats.org/officeDocument/2006/relationships/oleObject" Target="../embeddings/Microsoft_Excel_Sheet3.xls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Microsoft_Excel_Sheet5.xls"/><Relationship Id="rId10" Type="http://schemas.openxmlformats.org/officeDocument/2006/relationships/oleObject" Target="../embeddings/Microsoft_Excel_Sheet5.xls"/><Relationship Id="rId13" Type="http://schemas.openxmlformats.org/officeDocument/2006/relationships/image" Target="../media/image18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Microsoft_Excel_Sheet4.xls"/><Relationship Id="rId9" Type="http://schemas.openxmlformats.org/officeDocument/2006/relationships/image" Target="../media/image31.png"/><Relationship Id="rId14" Type="http://schemas.openxmlformats.org/officeDocument/2006/relationships/image" Target="../media/image43.png"/><Relationship Id="rId5" Type="http://schemas.openxmlformats.org/officeDocument/2006/relationships/oleObject" Target="../embeddings/Microsoft_Excel_Sheet4.xls"/><Relationship Id="rId6" Type="http://schemas.openxmlformats.org/officeDocument/2006/relationships/image" Target="../media/image22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42.png"/><Relationship Id="rId5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40.png"/><Relationship Id="rId5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Relationship Id="rId4" Type="http://schemas.openxmlformats.org/officeDocument/2006/relationships/image" Target="../media/image38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Microsoft_Excel_Sheet6.xls"/><Relationship Id="rId5" Type="http://schemas.openxmlformats.org/officeDocument/2006/relationships/oleObject" Target="../embeddings/Microsoft_Excel_Sheet6.xls"/><Relationship Id="rId6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Microsoft_Excel_Sheet7.xls"/><Relationship Id="rId5" Type="http://schemas.openxmlformats.org/officeDocument/2006/relationships/oleObject" Target="../embeddings/Microsoft_Excel_Sheet7.xls"/><Relationship Id="rId6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cs.uiuc.edu/~hanj/pdf/icde07_hcheng.pdf" TargetMode="External"/><Relationship Id="rId4" Type="http://schemas.openxmlformats.org/officeDocument/2006/relationships/hyperlink" Target="http://www.cs.uiuc.edu/~hanj/pdf/icde08_hongcheng.pdf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9.png"/><Relationship Id="rId5" Type="http://schemas.openxmlformats.org/officeDocument/2006/relationships/oleObject" Target="../embeddings/Microsoft_Excel_Sheet1.xls"/><Relationship Id="rId6" Type="http://schemas.openxmlformats.org/officeDocument/2006/relationships/oleObject" Target="../embeddings/Microsoft_Excel_Sheet1.xls"/><Relationship Id="rId7" Type="http://schemas.openxmlformats.org/officeDocument/2006/relationships/image" Target="../media/image2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21.png"/><Relationship Id="rId9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oleObject" Target="../embeddings/Microsoft_Excel_Sheet2.xls"/><Relationship Id="rId7" Type="http://schemas.openxmlformats.org/officeDocument/2006/relationships/oleObject" Target="../embeddings/Microsoft_Excel_Sheet2.xls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0" name="Google Shape;100;p1"/>
          <p:cNvSpPr txBox="1"/>
          <p:nvPr>
            <p:ph idx="4294967295" type="title"/>
          </p:nvPr>
        </p:nvSpPr>
        <p:spPr>
          <a:xfrm>
            <a:off x="152400" y="152400"/>
            <a:ext cx="8839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lock"/>
              <a:buNone/>
            </a:pPr>
            <a:r>
              <a:rPr b="1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Mining: </a:t>
            </a:r>
            <a:br>
              <a:rPr b="1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Concepts and Techniques</a:t>
            </a:r>
            <a:br>
              <a:rPr b="1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(3</a:t>
            </a:r>
            <a:r>
              <a:rPr b="1" baseline="3000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rd</a:t>
            </a:r>
            <a:r>
              <a:rPr b="1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ed.)</a:t>
            </a:r>
            <a:br>
              <a:rPr b="1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br>
              <a:rPr b="1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— Chapter 8</a:t>
            </a:r>
            <a:r>
              <a:rPr b="1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—</a:t>
            </a:r>
            <a:endParaRPr/>
          </a:p>
        </p:txBody>
      </p:sp>
      <p:sp>
        <p:nvSpPr>
          <p:cNvPr id="101" name="Google Shape;101;p1"/>
          <p:cNvSpPr txBox="1"/>
          <p:nvPr>
            <p:ph idx="4294967295" type="body"/>
          </p:nvPr>
        </p:nvSpPr>
        <p:spPr>
          <a:xfrm>
            <a:off x="304800" y="4419600"/>
            <a:ext cx="8610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Jiawei Han, Micheline Kamber, and Jian Pei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Illinois at Urbana-Champaign &amp;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Simon Fraser University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©2011 Han, Kamber &amp; Pei.  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/>
        </p:nvSpPr>
        <p:spPr>
          <a:xfrm>
            <a:off x="7248525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4" name="Google Shape;204;p10"/>
          <p:cNvSpPr txBox="1"/>
          <p:nvPr>
            <p:ph type="title"/>
          </p:nvPr>
        </p:nvSpPr>
        <p:spPr>
          <a:xfrm>
            <a:off x="0" y="1524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Decision Tree Induction: An Example</a:t>
            </a:r>
            <a:endParaRPr/>
          </a:p>
        </p:txBody>
      </p:sp>
      <p:grpSp>
        <p:nvGrpSpPr>
          <p:cNvPr id="205" name="Google Shape;205;p10"/>
          <p:cNvGrpSpPr/>
          <p:nvPr/>
        </p:nvGrpSpPr>
        <p:grpSpPr>
          <a:xfrm>
            <a:off x="95250" y="2819400"/>
            <a:ext cx="6305550" cy="3810000"/>
            <a:chOff x="768" y="1152"/>
            <a:chExt cx="3972" cy="2400"/>
          </a:xfrm>
        </p:grpSpPr>
        <p:sp>
          <p:nvSpPr>
            <p:cNvPr id="206" name="Google Shape;206;p10"/>
            <p:cNvSpPr txBox="1"/>
            <p:nvPr/>
          </p:nvSpPr>
          <p:spPr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age?</a:t>
              </a:r>
              <a:endParaRPr/>
            </a:p>
          </p:txBody>
        </p:sp>
        <p:sp>
          <p:nvSpPr>
            <p:cNvPr id="207" name="Google Shape;207;p10"/>
            <p:cNvSpPr txBox="1"/>
            <p:nvPr/>
          </p:nvSpPr>
          <p:spPr>
            <a:xfrm>
              <a:off x="2245" y="1766"/>
              <a:ext cx="75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overcast</a:t>
              </a:r>
              <a:endParaRPr/>
            </a:p>
          </p:txBody>
        </p:sp>
        <p:sp>
          <p:nvSpPr>
            <p:cNvPr id="208" name="Google Shape;208;p10"/>
            <p:cNvSpPr txBox="1"/>
            <p:nvPr/>
          </p:nvSpPr>
          <p:spPr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student?</a:t>
              </a:r>
              <a:endParaRPr/>
            </a:p>
          </p:txBody>
        </p:sp>
        <p:sp>
          <p:nvSpPr>
            <p:cNvPr id="209" name="Google Shape;209;p10"/>
            <p:cNvSpPr txBox="1"/>
            <p:nvPr/>
          </p:nvSpPr>
          <p:spPr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credit rating?</a:t>
              </a:r>
              <a:endParaRPr/>
            </a:p>
          </p:txBody>
        </p:sp>
        <p:cxnSp>
          <p:nvCxnSpPr>
            <p:cNvPr id="210" name="Google Shape;210;p10"/>
            <p:cNvCxnSpPr/>
            <p:nvPr/>
          </p:nvCxnSpPr>
          <p:spPr>
            <a:xfrm flipH="1">
              <a:off x="1619" y="1462"/>
              <a:ext cx="625" cy="83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1" name="Google Shape;211;p10"/>
            <p:cNvCxnSpPr/>
            <p:nvPr/>
          </p:nvCxnSpPr>
          <p:spPr>
            <a:xfrm flipH="1">
              <a:off x="2622" y="1491"/>
              <a:ext cx="1" cy="34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2" name="Google Shape;212;p10"/>
            <p:cNvCxnSpPr/>
            <p:nvPr/>
          </p:nvCxnSpPr>
          <p:spPr>
            <a:xfrm>
              <a:off x="2928" y="1440"/>
              <a:ext cx="1051" cy="89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13" name="Google Shape;213;p10"/>
            <p:cNvSpPr txBox="1"/>
            <p:nvPr/>
          </p:nvSpPr>
          <p:spPr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&lt;=30</a:t>
              </a:r>
              <a:endParaRPr/>
            </a:p>
          </p:txBody>
        </p:sp>
        <p:sp>
          <p:nvSpPr>
            <p:cNvPr id="214" name="Google Shape;214;p10"/>
            <p:cNvSpPr txBox="1"/>
            <p:nvPr/>
          </p:nvSpPr>
          <p:spPr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&gt;40</a:t>
              </a:r>
              <a:endParaRPr/>
            </a:p>
          </p:txBody>
        </p:sp>
        <p:cxnSp>
          <p:nvCxnSpPr>
            <p:cNvPr id="215" name="Google Shape;215;p10"/>
            <p:cNvCxnSpPr/>
            <p:nvPr/>
          </p:nvCxnSpPr>
          <p:spPr>
            <a:xfrm flipH="1">
              <a:off x="960" y="2640"/>
              <a:ext cx="528" cy="62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6" name="Google Shape;216;p10"/>
            <p:cNvCxnSpPr/>
            <p:nvPr/>
          </p:nvCxnSpPr>
          <p:spPr>
            <a:xfrm>
              <a:off x="1728" y="2640"/>
              <a:ext cx="480" cy="62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7" name="Google Shape;217;p10"/>
            <p:cNvCxnSpPr/>
            <p:nvPr/>
          </p:nvCxnSpPr>
          <p:spPr>
            <a:xfrm flipH="1">
              <a:off x="3360" y="2640"/>
              <a:ext cx="480" cy="57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8" name="Google Shape;218;p10"/>
            <p:cNvCxnSpPr/>
            <p:nvPr/>
          </p:nvCxnSpPr>
          <p:spPr>
            <a:xfrm>
              <a:off x="4128" y="2640"/>
              <a:ext cx="432" cy="57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9" name="Google Shape;219;p10"/>
            <p:cNvCxnSpPr/>
            <p:nvPr/>
          </p:nvCxnSpPr>
          <p:spPr>
            <a:xfrm>
              <a:off x="2623" y="2029"/>
              <a:ext cx="0" cy="277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0" name="Google Shape;220;p10"/>
            <p:cNvSpPr txBox="1"/>
            <p:nvPr/>
          </p:nvSpPr>
          <p:spPr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  <p:sp>
          <p:nvSpPr>
            <p:cNvPr id="221" name="Google Shape;221;p10"/>
            <p:cNvSpPr txBox="1"/>
            <p:nvPr/>
          </p:nvSpPr>
          <p:spPr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222" name="Google Shape;222;p10"/>
            <p:cNvSpPr txBox="1"/>
            <p:nvPr/>
          </p:nvSpPr>
          <p:spPr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223" name="Google Shape;223;p10"/>
            <p:cNvSpPr txBox="1"/>
            <p:nvPr/>
          </p:nvSpPr>
          <p:spPr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224" name="Google Shape;224;p10"/>
            <p:cNvSpPr txBox="1"/>
            <p:nvPr/>
          </p:nvSpPr>
          <p:spPr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31..40</a:t>
              </a:r>
              <a:endParaRPr/>
            </a:p>
          </p:txBody>
        </p:sp>
        <p:sp>
          <p:nvSpPr>
            <p:cNvPr id="225" name="Google Shape;225;p10"/>
            <p:cNvSpPr txBox="1"/>
            <p:nvPr/>
          </p:nvSpPr>
          <p:spPr>
            <a:xfrm rot="-180000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  <p:sp>
          <p:nvSpPr>
            <p:cNvPr id="226" name="Google Shape;226;p10"/>
            <p:cNvSpPr txBox="1"/>
            <p:nvPr/>
          </p:nvSpPr>
          <p:spPr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fair</a:t>
              </a:r>
              <a:endParaRPr/>
            </a:p>
          </p:txBody>
        </p:sp>
        <p:sp>
          <p:nvSpPr>
            <p:cNvPr id="227" name="Google Shape;227;p10"/>
            <p:cNvSpPr txBox="1"/>
            <p:nvPr/>
          </p:nvSpPr>
          <p:spPr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excellent</a:t>
              </a:r>
              <a:endParaRPr/>
            </a:p>
          </p:txBody>
        </p:sp>
        <p:sp>
          <p:nvSpPr>
            <p:cNvPr id="228" name="Google Shape;228;p10"/>
            <p:cNvSpPr txBox="1"/>
            <p:nvPr/>
          </p:nvSpPr>
          <p:spPr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229" name="Google Shape;229;p10"/>
            <p:cNvSpPr txBox="1"/>
            <p:nvPr/>
          </p:nvSpPr>
          <p:spPr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</p:grpSp>
      <p:graphicFrame>
        <p:nvGraphicFramePr>
          <p:cNvPr id="230" name="Google Shape;230;p10"/>
          <p:cNvGraphicFramePr/>
          <p:nvPr/>
        </p:nvGraphicFramePr>
        <p:xfrm>
          <a:off x="5192712" y="1143000"/>
          <a:ext cx="3951287" cy="3429000"/>
        </p:xfrm>
        <a:graphic>
          <a:graphicData uri="http://schemas.openxmlformats.org/presentationml/2006/ole">
            <mc:AlternateContent>
              <mc:Choice Requires="v">
                <p:oleObj r:id="rId4" imgH="3429000" imgW="3951287" progId="Excel.Sheet.8" spid="_x0000_s1">
                  <p:embed/>
                </p:oleObj>
              </mc:Choice>
              <mc:Fallback>
                <p:oleObj r:id="rId5" imgH="3429000" imgW="3951287" progId="Excel.Sheet.8">
                  <p:embed/>
                  <p:pic>
                    <p:nvPicPr>
                      <p:cNvPr id="230" name="Google Shape;230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192712" y="11430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" name="Google Shape;231;p10"/>
          <p:cNvSpPr txBox="1"/>
          <p:nvPr/>
        </p:nvSpPr>
        <p:spPr>
          <a:xfrm>
            <a:off x="152400" y="1371600"/>
            <a:ext cx="51736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18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data set: Buys_computer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18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set follows an example of Quinlan’s ID3 (Playing Tennis)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18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tree: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8" name="Google Shape;238;p11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Algorithm for Decision Tree Induction</a:t>
            </a:r>
            <a:endParaRPr/>
          </a:p>
        </p:txBody>
      </p:sp>
      <p:sp>
        <p:nvSpPr>
          <p:cNvPr id="239" name="Google Shape;239;p11"/>
          <p:cNvSpPr txBox="1"/>
          <p:nvPr>
            <p:ph idx="1" type="body"/>
          </p:nvPr>
        </p:nvSpPr>
        <p:spPr>
          <a:xfrm>
            <a:off x="304800" y="1219200"/>
            <a:ext cx="8763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algorithm (a greedy algorithm)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 is constructed in a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top-down recursive divide-and-conquer manner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start, all the training examples are at the root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are categorical (if continuous-valued, they are discretized in advance)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are partitioned recursively based on selected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attributes are selected on the basis of a heuristic or statistical measure (e.g.,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information gain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for stopping partitioning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samples for a given node belong to the same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 remaining attributes for further partitioning –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majority voting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employed for classifying the leaf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 samples left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Brief Review of Entropy</a:t>
            </a:r>
            <a:endParaRPr/>
          </a:p>
        </p:txBody>
      </p:sp>
      <p:sp>
        <p:nvSpPr>
          <p:cNvPr id="246" name="Google Shape;246;p12"/>
          <p:cNvSpPr txBox="1"/>
          <p:nvPr>
            <p:ph idx="4294967295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87" r="-1511" t="-10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http://upload.wikimedia.org/wikipedia/commons/thumb/2/22/Binary_entropy_plot.svg/200px-Binary_entropy_plot.svg.png" id="248" name="Google Shape;2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6050" y="4191000"/>
            <a:ext cx="19050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 txBox="1"/>
          <p:nvPr/>
        </p:nvSpPr>
        <p:spPr>
          <a:xfrm>
            <a:off x="7162800" y="6096000"/>
            <a:ext cx="8016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 = 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6" name="Google Shape;256;p13"/>
          <p:cNvSpPr txBox="1"/>
          <p:nvPr/>
        </p:nvSpPr>
        <p:spPr>
          <a:xfrm>
            <a:off x="3810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Attribute Selection Measure: Information Gain (ID3/C4.5)</a:t>
            </a:r>
            <a:endParaRPr/>
          </a:p>
        </p:txBody>
      </p:sp>
      <p:sp>
        <p:nvSpPr>
          <p:cNvPr id="257" name="Google Shape;257;p13"/>
          <p:cNvSpPr txBox="1"/>
          <p:nvPr/>
        </p:nvSpPr>
        <p:spPr>
          <a:xfrm>
            <a:off x="304800" y="15240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attribute with the highest information gain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the probability that an arbitrary tuple in D belongs to class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estimated by |C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|/|D|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Expected information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(entropy) needed to classify a tuple in D:</a:t>
            </a:r>
            <a:endParaRPr/>
          </a:p>
          <a:p>
            <a:pPr indent="-251459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needed (after using A to split D into v partitions) to classify D:</a:t>
            </a:r>
            <a:endParaRPr/>
          </a:p>
          <a:p>
            <a:pPr indent="-251459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Information gained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branching on attribute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0725" y="3200400"/>
            <a:ext cx="3317875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4343400"/>
            <a:ext cx="4495800" cy="9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8737" y="5822950"/>
            <a:ext cx="4589462" cy="5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7" name="Google Shape;267;p14"/>
          <p:cNvSpPr txBox="1"/>
          <p:nvPr>
            <p:ph type="title"/>
          </p:nvPr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Attribute Selection: Information Gain</a:t>
            </a:r>
            <a:endParaRPr/>
          </a:p>
        </p:txBody>
      </p:sp>
      <p:sp>
        <p:nvSpPr>
          <p:cNvPr id="268" name="Google Shape;268;p14"/>
          <p:cNvSpPr txBox="1"/>
          <p:nvPr>
            <p:ph idx="1" type="body"/>
          </p:nvPr>
        </p:nvSpPr>
        <p:spPr>
          <a:xfrm>
            <a:off x="304800" y="1371600"/>
            <a:ext cx="41529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g"/>
            </a:pPr>
            <a:r>
              <a:rPr b="0" i="0" lang="en-US" sz="2000" u="none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Class P: buys_computer = “yes”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g"/>
            </a:pPr>
            <a:r>
              <a:rPr b="0" i="0" lang="en-US" sz="2000" u="none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Class N: buys_computer = “no”</a:t>
            </a:r>
            <a:endParaRPr/>
          </a:p>
        </p:txBody>
      </p:sp>
      <p:sp>
        <p:nvSpPr>
          <p:cNvPr id="269" name="Google Shape;269;p14"/>
          <p:cNvSpPr txBox="1"/>
          <p:nvPr>
            <p:ph idx="1" type="body"/>
          </p:nvPr>
        </p:nvSpPr>
        <p:spPr>
          <a:xfrm>
            <a:off x="4724400" y="2743200"/>
            <a:ext cx="41529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            means “age &lt;=30” has 5 out of 14 samples, with 2 yes’es  and 3 no’s.   Hence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rgbClr val="1213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Similarly,</a:t>
            </a:r>
            <a:endParaRPr/>
          </a:p>
        </p:txBody>
      </p:sp>
      <p:graphicFrame>
        <p:nvGraphicFramePr>
          <p:cNvPr id="270" name="Google Shape;270;p14"/>
          <p:cNvGraphicFramePr/>
          <p:nvPr/>
        </p:nvGraphicFramePr>
        <p:xfrm>
          <a:off x="762000" y="2590800"/>
          <a:ext cx="3354387" cy="1439862"/>
        </p:xfrm>
        <a:graphic>
          <a:graphicData uri="http://schemas.openxmlformats.org/presentationml/2006/ole">
            <mc:AlternateContent>
              <mc:Choice Requires="v">
                <p:oleObj r:id="rId4" imgH="1439862" imgW="3354387" progId="Excel.Sheet.8" spid="_x0000_s1">
                  <p:embed/>
                </p:oleObj>
              </mc:Choice>
              <mc:Fallback>
                <p:oleObj r:id="rId5" imgH="1439862" imgW="3354387" progId="Excel.Sheet.8">
                  <p:embed/>
                  <p:pic>
                    <p:nvPicPr>
                      <p:cNvPr id="270" name="Google Shape;270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0" y="2590800"/>
                        <a:ext cx="3354387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1" name="Google Shape;27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6800" y="1295400"/>
            <a:ext cx="3754437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29200" y="5257800"/>
            <a:ext cx="35941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24400" y="4114800"/>
            <a:ext cx="4271962" cy="3889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14"/>
          <p:cNvGraphicFramePr/>
          <p:nvPr/>
        </p:nvGraphicFramePr>
        <p:xfrm>
          <a:off x="152400" y="4114800"/>
          <a:ext cx="4419600" cy="2667000"/>
        </p:xfrm>
        <a:graphic>
          <a:graphicData uri="http://schemas.openxmlformats.org/presentationml/2006/ole">
            <mc:AlternateContent>
              <mc:Choice Requires="v">
                <p:oleObj r:id="rId10" imgH="2667000" imgW="4419600" progId="Excel.Sheet.8" spid="_x0000_s2">
                  <p:embed/>
                </p:oleObj>
              </mc:Choice>
              <mc:Fallback>
                <p:oleObj r:id="rId11" imgH="2667000" imgW="4419600" progId="Excel.Sheet.8">
                  <p:embed/>
                  <p:pic>
                    <p:nvPicPr>
                      <p:cNvPr id="274" name="Google Shape;274;p14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2400" y="41148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5" name="Google Shape;275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95800" y="2743200"/>
            <a:ext cx="1073150" cy="66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6200" y="2057400"/>
            <a:ext cx="48006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3" name="Google Shape;283;p15"/>
          <p:cNvSpPr txBox="1"/>
          <p:nvPr>
            <p:ph type="title"/>
          </p:nvPr>
        </p:nvSpPr>
        <p:spPr>
          <a:xfrm>
            <a:off x="533400" y="1524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Computing Information-Gain for Continuous-Valued Attributes</a:t>
            </a:r>
            <a:endParaRPr/>
          </a:p>
        </p:txBody>
      </p:sp>
      <p:sp>
        <p:nvSpPr>
          <p:cNvPr id="284" name="Google Shape;284;p15"/>
          <p:cNvSpPr txBox="1"/>
          <p:nvPr>
            <p:ph idx="1" type="body"/>
          </p:nvPr>
        </p:nvSpPr>
        <p:spPr>
          <a:xfrm>
            <a:off x="304800" y="1295400"/>
            <a:ext cx="8610600" cy="527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attribute A be a continuous-valued attribute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determine the </a:t>
            </a:r>
            <a:r>
              <a:rPr b="0" i="1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best split point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value A in increasing order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Typically, the midpoint between each pair of adjacent values is considered as a possible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point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+a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i+1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)/2 is the midpoint between the values of a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i+1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point with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expected information requirement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 is selected as the split-point for A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 is the set of tuples in D satisfying A ≤ split-point, and D2 is the set of tuples in D satisfying A &gt; split-point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1" name="Google Shape;291;p16"/>
          <p:cNvSpPr txBox="1"/>
          <p:nvPr>
            <p:ph type="title"/>
          </p:nvPr>
        </p:nvSpPr>
        <p:spPr>
          <a:xfrm>
            <a:off x="304800" y="3810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Gain Ratio for Attribute Selection (C4.5)</a:t>
            </a:r>
            <a:endParaRPr/>
          </a:p>
        </p:txBody>
      </p:sp>
      <p:sp>
        <p:nvSpPr>
          <p:cNvPr id="292" name="Google Shape;292;p16"/>
          <p:cNvSpPr txBox="1"/>
          <p:nvPr>
            <p:ph idx="1" type="body"/>
          </p:nvPr>
        </p:nvSpPr>
        <p:spPr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gain measure is biased towards attributes with a large number of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C4.5 (a successor of ID3) uses gain ratio to overcome the problem (normalization to information gain)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GainRatio(A) = Gain(A)/SplitInfo(A)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</a:t>
            </a:r>
            <a:endParaRPr/>
          </a:p>
          <a:p>
            <a:pPr indent="-20193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gain_ratio(income) = 0.029/1.557 = 0.019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attribute with the maximum gain ratio is selected as the splitting attribute</a:t>
            </a:r>
            <a:endParaRPr/>
          </a:p>
        </p:txBody>
      </p:sp>
      <p:pic>
        <p:nvPicPr>
          <p:cNvPr id="293" name="Google Shape;29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971800"/>
            <a:ext cx="4343400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splitinfo" id="294" name="Google Shape;29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495800"/>
            <a:ext cx="7924800" cy="5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1" name="Google Shape;301;p17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Gini Index (CART, IBM IntelligentMiner)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304800" y="13716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data set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examples from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classes, gini index,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defined as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	where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relative frequency of class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data set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is split on A into two subsets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defined as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Reduction in Impurity: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attribute provides the smallest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(or the largest reduction in impurity) is chosen to split the node (</a:t>
            </a:r>
            <a:r>
              <a:rPr b="0" i="1" lang="en-US" sz="2400" u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need to enumerate all the possible splitting points for each attribute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828800"/>
            <a:ext cx="2895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3717925"/>
            <a:ext cx="5703887" cy="8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4811712"/>
            <a:ext cx="4618037" cy="52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2" name="Google Shape;312;p18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Computation of Gini Index 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304800" y="12954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 D has 9 tuples in buys_computer = “yes” and 5 in “no”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the attribute income partitions D into 10 in D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{low, medium} and 4 in D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Gini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{low,high}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0.458; Gini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{medium,high}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0.450.  Thus, split on the {low,medium} (and {high}) since it has the lowest Gini index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attributes are assumed continuous-valued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need other tools, e.g., clustering, to get the possible split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modified for categorical attributes</a:t>
            </a:r>
            <a:endParaRPr/>
          </a:p>
        </p:txBody>
      </p:sp>
      <p:pic>
        <p:nvPicPr>
          <p:cNvPr id="314" name="Google Shape;31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1600200"/>
            <a:ext cx="35814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2350" y="2514600"/>
            <a:ext cx="5040312" cy="652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gini" id="316" name="Google Shape;31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0" y="3124200"/>
            <a:ext cx="4419600" cy="11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3" name="Google Shape;323;p19"/>
          <p:cNvSpPr txBox="1"/>
          <p:nvPr>
            <p:ph type="title"/>
          </p:nvPr>
        </p:nvSpPr>
        <p:spPr>
          <a:xfrm>
            <a:off x="0" y="3048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Comparing Attribute Selection Measures</a:t>
            </a:r>
            <a:endParaRPr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304800" y="13716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three measures, in general, return good results but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gain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towards multivalued attributes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 ratio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tends to prefer unbalanced splits in which one partition is much smaller than the others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to multivalued attributes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difficulty when # of classes is large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tends to favor tests that result in equal-sized partitions and purity in both partitions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an\Pictures\2011\2011_09_Athens\2011_09_05\IMG_2577.JPG"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1" name="Google Shape;331;p20"/>
          <p:cNvSpPr txBox="1"/>
          <p:nvPr>
            <p:ph type="title"/>
          </p:nvPr>
        </p:nvSpPr>
        <p:spPr>
          <a:xfrm>
            <a:off x="0" y="3048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Other Attribute Selection Measures</a:t>
            </a:r>
            <a:endParaRPr/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304800" y="12954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popular decision tree algorithm, measure based on χ</a:t>
            </a:r>
            <a:r>
              <a:rPr b="0" baseline="30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for independence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C-SEP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performs better than info. gain and gini index in certain cases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G-statistic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has a close approximation to χ</a:t>
            </a:r>
            <a:r>
              <a:rPr b="0" baseline="30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distribution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(Minimal Description Length) principle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the simplest solution is preferred):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best tree as the one that requires the fewest # of bits to both (1) encode the tree, and (2) encode the exceptions to the tree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Multivariate splits (partition based on multiple variable combinations)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finds multivariate splits based on a linear comb. of attrs.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attribute selection measure is the best?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Most give good results, none is significantly superior than others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9" name="Google Shape;339;p21"/>
          <p:cNvSpPr txBox="1"/>
          <p:nvPr>
            <p:ph type="title"/>
          </p:nvPr>
        </p:nvSpPr>
        <p:spPr>
          <a:xfrm>
            <a:off x="381000" y="304800"/>
            <a:ext cx="830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Overfitting and Tree Pruning</a:t>
            </a:r>
            <a:endParaRPr/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304800" y="13716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An induced tree may overfit the training data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many branches, some may reflect anomalies due to noise or outliers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accuracy for unseen samples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approaches to avoid overfitting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Prepruning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Halt tree construction early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̵ do not split a node if this would result in the goodness measure falling below a threshold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choose an appropriate threshold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Postpruning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branches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 “fully grown” tree—get a sequence of progressively pruned trees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set of data different from the training data to decide which is the “best pruned tree”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>
            <a:off x="0" y="152400"/>
            <a:ext cx="9144000" cy="1062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Enhancements to Basic Decision Tree Induction</a:t>
            </a:r>
            <a:endParaRPr/>
          </a:p>
        </p:txBody>
      </p:sp>
      <p:sp>
        <p:nvSpPr>
          <p:cNvPr id="348" name="Google Shape;348;p22"/>
          <p:cNvSpPr/>
          <p:nvPr>
            <p:ph idx="1" type="body"/>
          </p:nvPr>
        </p:nvSpPr>
        <p:spPr>
          <a:xfrm>
            <a:off x="228600" y="1371600"/>
            <a:ext cx="8534400" cy="51054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for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continuous-valued attributes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define new discrete-valued attributes that partition the continuous attribute value into a discrete set of intervals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attribute values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the most common value of the attribute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probability to each of the possible values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construction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attributes based on existing ones that are sparsely represented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reduces fragmentation, repetition, and replication</a:t>
            </a:r>
            <a:endParaRPr/>
          </a:p>
        </p:txBody>
      </p:sp>
      <p:sp>
        <p:nvSpPr>
          <p:cNvPr id="349" name="Google Shape;349;p22"/>
          <p:cNvSpPr/>
          <p:nvPr/>
        </p:nvSpPr>
        <p:spPr>
          <a:xfrm>
            <a:off x="1905000" y="3352800"/>
            <a:ext cx="76200" cy="76200"/>
          </a:xfrm>
          <a:prstGeom prst="flowChartInternalStorage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50" name="Google Shape;350;p22"/>
          <p:cNvCxnSpPr/>
          <p:nvPr/>
        </p:nvCxnSpPr>
        <p:spPr>
          <a:xfrm>
            <a:off x="990600" y="3581400"/>
            <a:ext cx="7086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1" name="Google Shape;351;p22"/>
          <p:cNvCxnSpPr/>
          <p:nvPr/>
        </p:nvCxnSpPr>
        <p:spPr>
          <a:xfrm>
            <a:off x="990600" y="3505200"/>
            <a:ext cx="7162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8" name="Google Shape;358;p23"/>
          <p:cNvSpPr txBox="1"/>
          <p:nvPr>
            <p:ph type="title"/>
          </p:nvPr>
        </p:nvSpPr>
        <p:spPr>
          <a:xfrm>
            <a:off x="0" y="381000"/>
            <a:ext cx="89360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Classification in Large Databases</a:t>
            </a:r>
            <a:endParaRPr/>
          </a:p>
        </p:txBody>
      </p:sp>
      <p:sp>
        <p:nvSpPr>
          <p:cNvPr id="359" name="Google Shape;359;p23"/>
          <p:cNvSpPr txBox="1"/>
          <p:nvPr>
            <p:ph idx="1" type="body"/>
          </p:nvPr>
        </p:nvSpPr>
        <p:spPr>
          <a:xfrm>
            <a:off x="300037" y="1371600"/>
            <a:ext cx="85391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Classification—a classical problem extensively studied by statisticians and machine learning researchers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Scalability: Classifying data sets with millions of examples and hundreds of attributes with reasonable speed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decision tree induction popular?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relatively faster learning speed (than other classification methods)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convertible to simple and easy to understand classification rules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SQL queries for accessing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comparable classification accuracy with other methods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RainForest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(VLDB’98 — Gehrke, Ramakrishnan &amp; Ganti)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Builds an AVC-list (attribute, value, class label)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66" name="Google Shape;366;p30"/>
          <p:cNvSpPr txBox="1"/>
          <p:nvPr>
            <p:ph idx="4294967295"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367" name="Google Shape;367;p30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368" name="Google Shape;368;p30"/>
          <p:cNvSpPr/>
          <p:nvPr/>
        </p:nvSpPr>
        <p:spPr>
          <a:xfrm rot="9780000">
            <a:off x="5334000" y="27432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5" name="Google Shape;375;p31"/>
          <p:cNvSpPr txBox="1"/>
          <p:nvPr>
            <p:ph type="title"/>
          </p:nvPr>
        </p:nvSpPr>
        <p:spPr>
          <a:xfrm>
            <a:off x="6096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Bayesian Classification: Why?</a:t>
            </a:r>
            <a:endParaRPr/>
          </a:p>
        </p:txBody>
      </p:sp>
      <p:sp>
        <p:nvSpPr>
          <p:cNvPr id="376" name="Google Shape;376;p31"/>
          <p:cNvSpPr txBox="1"/>
          <p:nvPr>
            <p:ph idx="1" type="body"/>
          </p:nvPr>
        </p:nvSpPr>
        <p:spPr>
          <a:xfrm>
            <a:off x="3810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statistical classifier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probabilistic prediction, i.e.,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predicts class membership probabilities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Foundation: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Bayes’ Theorem.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Performance: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simple Bayesian classifier,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Bayesian classifier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has comparable performance with decision tree and selected neural network classifiers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Each training example can incrementally increase/decrease the probability that a hypothesis is correct — prior knowledge can be combined with observed data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Even when Bayesian methods are computationally intractable, they can provide a standard of optimal decision making against which other methods can be measured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3" name="Google Shape;383;p32"/>
          <p:cNvSpPr txBox="1"/>
          <p:nvPr>
            <p:ph type="title"/>
          </p:nvPr>
        </p:nvSpPr>
        <p:spPr>
          <a:xfrm>
            <a:off x="609600" y="1524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Bayes’ Theorem: Basics</a:t>
            </a:r>
            <a:endParaRPr/>
          </a:p>
        </p:txBody>
      </p:sp>
      <p:sp>
        <p:nvSpPr>
          <p:cNvPr id="384" name="Google Shape;384;p32"/>
          <p:cNvSpPr txBox="1"/>
          <p:nvPr>
            <p:ph idx="1" type="body"/>
          </p:nvPr>
        </p:nvSpPr>
        <p:spPr>
          <a:xfrm>
            <a:off x="304800" y="12192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probability Theorem: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Bayes’ Theorem: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a data sample (“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evidence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”): class label is unknown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H be a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X belongs to class C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is to determine P(H|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(i.e.,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posteriori probability):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probability that the hypothesis holds given the observed data sample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P(H) (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probability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the initial probability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buy computer, regardless of age, income, 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probability that sample data is observed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|H) (likelihood): the probability of observing the sample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given that the hypothesis holds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that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buy computer, the prob. that X is 31..40, medium income</a:t>
            </a:r>
            <a:endParaRPr/>
          </a:p>
        </p:txBody>
      </p:sp>
      <p:pic>
        <p:nvPicPr>
          <p:cNvPr id="385" name="Google Shape;3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143000"/>
            <a:ext cx="21653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1981200"/>
            <a:ext cx="6080125" cy="6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3" name="Google Shape;393;p33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Prediction Based on Bayes’ Theorem</a:t>
            </a:r>
            <a:endParaRPr/>
          </a:p>
        </p:txBody>
      </p:sp>
      <p:sp>
        <p:nvSpPr>
          <p:cNvPr id="394" name="Google Shape;394;p33"/>
          <p:cNvSpPr txBox="1"/>
          <p:nvPr>
            <p:ph idx="1" type="body"/>
          </p:nvPr>
        </p:nvSpPr>
        <p:spPr>
          <a:xfrm>
            <a:off x="304800" y="12954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training data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posteriori probability of a hypothesis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P(H|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follows the Bayes’ theorem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-251459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Informally, this can be viewed as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posteriori = likelihood x prior/evidence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belongs to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iff the probability P(C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the highest among all the P(C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|X) for all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difficulty:  It requires initial knowledge of many probabilities, involving significant computational cost</a:t>
            </a:r>
            <a:endParaRPr/>
          </a:p>
        </p:txBody>
      </p:sp>
      <p:pic>
        <p:nvPicPr>
          <p:cNvPr id="395" name="Google Shape;3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438400"/>
            <a:ext cx="7585075" cy="7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2" name="Google Shape;402;p34"/>
          <p:cNvSpPr txBox="1"/>
          <p:nvPr>
            <p:ph type="title"/>
          </p:nvPr>
        </p:nvSpPr>
        <p:spPr>
          <a:xfrm>
            <a:off x="-228600" y="304800"/>
            <a:ext cx="9601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Classification Is to Derive the Maximum Posteriori</a:t>
            </a:r>
            <a:endParaRPr/>
          </a:p>
        </p:txBody>
      </p:sp>
      <p:sp>
        <p:nvSpPr>
          <p:cNvPr id="403" name="Google Shape;403;p34"/>
          <p:cNvSpPr txBox="1"/>
          <p:nvPr>
            <p:ph idx="1" type="body"/>
          </p:nvPr>
        </p:nvSpPr>
        <p:spPr>
          <a:xfrm>
            <a:off x="381000" y="12192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D be a training set of tuples and their associated class labels, and each tuple is represented by an n-D attribute vector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there are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is to derive the maximum posteriori, i.e., the maximal P(C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can be derived from Bayes’ theorem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P(X) is constant for all classes, only                                        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to be maximized</a:t>
            </a:r>
            <a:endParaRPr/>
          </a:p>
        </p:txBody>
      </p:sp>
      <p:pic>
        <p:nvPicPr>
          <p:cNvPr id="404" name="Google Shape;404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3962400"/>
            <a:ext cx="2743200" cy="70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5181600"/>
            <a:ext cx="2895600" cy="44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2" name="Google Shape;412;p35"/>
          <p:cNvSpPr txBox="1"/>
          <p:nvPr>
            <p:ph type="title"/>
          </p:nvPr>
        </p:nvSpPr>
        <p:spPr>
          <a:xfrm>
            <a:off x="304800" y="381000"/>
            <a:ext cx="84026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Naïve Bayes Classifier </a:t>
            </a:r>
            <a:endParaRPr/>
          </a:p>
        </p:txBody>
      </p:sp>
      <p:sp>
        <p:nvSpPr>
          <p:cNvPr id="413" name="Google Shape;413;p35"/>
          <p:cNvSpPr txBox="1"/>
          <p:nvPr>
            <p:ph idx="1" type="body"/>
          </p:nvPr>
        </p:nvSpPr>
        <p:spPr>
          <a:xfrm>
            <a:off x="304800" y="12954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simplified assumption: attributes are conditionally independent (i.e., no dependence relation between attributes):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greatly reduces the computation cost: Only counts the class distribution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categorical, P(x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the # of tuples in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having value 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divided by |C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 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(# of tuples of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D)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continous-valued, P(x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usually computed based on Gaussian distribution with a mean μ and standard deviation σ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P(x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905000"/>
            <a:ext cx="6172200" cy="8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4953000"/>
            <a:ext cx="3276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1000" y="5943600"/>
            <a:ext cx="28194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 rot="9780000">
            <a:off x="5257800" y="13716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3" name="Google Shape;423;p36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Naïve Bayes Classifier: Training Dataset</a:t>
            </a:r>
            <a:endParaRPr/>
          </a:p>
        </p:txBody>
      </p:sp>
      <p:sp>
        <p:nvSpPr>
          <p:cNvPr id="424" name="Google Shape;424;p36"/>
          <p:cNvSpPr txBox="1"/>
          <p:nvPr/>
        </p:nvSpPr>
        <p:spPr>
          <a:xfrm>
            <a:off x="152400" y="1828800"/>
            <a:ext cx="3429000" cy="37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C1:buys_computer = ‘yes’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C2:buys_computer = ‘no’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to be classified: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(age &lt;=30,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Income = medium,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= yes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Credit_rating = Fair)</a:t>
            </a:r>
            <a:endParaRPr/>
          </a:p>
        </p:txBody>
      </p:sp>
      <p:graphicFrame>
        <p:nvGraphicFramePr>
          <p:cNvPr id="425" name="Google Shape;425;p36"/>
          <p:cNvGraphicFramePr/>
          <p:nvPr/>
        </p:nvGraphicFramePr>
        <p:xfrm>
          <a:off x="3810000" y="1295400"/>
          <a:ext cx="5110162" cy="5257800"/>
        </p:xfrm>
        <a:graphic>
          <a:graphicData uri="http://schemas.openxmlformats.org/presentationml/2006/ole">
            <mc:AlternateContent>
              <mc:Choice Requires="v">
                <p:oleObj r:id="rId4" imgH="5257800" imgW="5110162" progId="Excel.Sheet.8" spid="_x0000_s1">
                  <p:embed/>
                </p:oleObj>
              </mc:Choice>
              <mc:Fallback>
                <p:oleObj r:id="rId5" imgH="5257800" imgW="5110162" progId="Excel.Sheet.8">
                  <p:embed/>
                  <p:pic>
                    <p:nvPicPr>
                      <p:cNvPr id="425" name="Google Shape;425;p36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0" y="1295400"/>
                        <a:ext cx="5110162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2" name="Google Shape;432;p37"/>
          <p:cNvSpPr txBox="1"/>
          <p:nvPr>
            <p:ph type="title"/>
          </p:nvPr>
        </p:nvSpPr>
        <p:spPr>
          <a:xfrm>
            <a:off x="0" y="228600"/>
            <a:ext cx="9067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Naïve Bayes Classifier: An Example</a:t>
            </a:r>
            <a:endParaRPr/>
          </a:p>
        </p:txBody>
      </p:sp>
      <p:sp>
        <p:nvSpPr>
          <p:cNvPr id="433" name="Google Shape;433;p37"/>
          <p:cNvSpPr txBox="1"/>
          <p:nvPr>
            <p:ph idx="1" type="body"/>
          </p:nvPr>
        </p:nvSpPr>
        <p:spPr>
          <a:xfrm>
            <a:off x="228600" y="1152525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   P(buys_computer = “yes”)  = 9/14 = 0.643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P(buys_computer = “no”) = 5/14= 0.357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P(X|C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for each class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P(age = “&lt;=30” | buys_computer = “yes”)  = 2/9 = 0.222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P(age = “&lt;= 30” | buys_computer = “no”) = 3/5 = 0.6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P(income = “medium” | buys_computer = “yes”) = 4/9 = 0.444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P(income = “medium” | buys_computer = “no”) = 2/5 = 0.4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P(student = “yes” | buys_computer = “yes) = 6/9 = 0.667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P(student = “yes” | buys_computer = “no”) = 1/5 = 0.2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P(credit_rating = “fair” | buys_computer = “yes”) = 6/9 = 0.667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P(credit_rating = “fair” | buys_computer = “no”) = 2/5 = 0.4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= (age &lt;= 30 , income = medium, student = yes, credit_rating = fair)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P(X|C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P(X|buys_computer = “yes”) = 0.222 x 0.444 x 0.667 x 0.667 = 0.044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P(X|buys_computer = “no”) = 0.6 x 0.4 x 0.2 x 0.4 = 0.019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P(X|C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)*P(C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P(X|buys_computer = “yes”) * P(buys_computer = “yes”) = 0.028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P(X|buys_computer = “no”) * P(buys_computer = “no”) = 0.007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 X belongs to class (“buys_computer = yes”)	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graphicFrame>
        <p:nvGraphicFramePr>
          <p:cNvPr id="434" name="Google Shape;434;p37"/>
          <p:cNvGraphicFramePr/>
          <p:nvPr/>
        </p:nvGraphicFramePr>
        <p:xfrm>
          <a:off x="7062787" y="762000"/>
          <a:ext cx="2062162" cy="1752600"/>
        </p:xfrm>
        <a:graphic>
          <a:graphicData uri="http://schemas.openxmlformats.org/presentationml/2006/ole">
            <mc:AlternateContent>
              <mc:Choice Requires="v">
                <p:oleObj r:id="rId4" imgH="1752600" imgW="2062162" progId="Excel.Sheet.8" spid="_x0000_s1">
                  <p:embed/>
                </p:oleObj>
              </mc:Choice>
              <mc:Fallback>
                <p:oleObj r:id="rId5" imgH="1752600" imgW="2062162" progId="Excel.Sheet.8">
                  <p:embed/>
                  <p:pic>
                    <p:nvPicPr>
                      <p:cNvPr id="434" name="Google Shape;434;p3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062787" y="762000"/>
                        <a:ext cx="206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41" name="Google Shape;441;p38"/>
          <p:cNvSpPr txBox="1"/>
          <p:nvPr>
            <p:ph type="title"/>
          </p:nvPr>
        </p:nvSpPr>
        <p:spPr>
          <a:xfrm>
            <a:off x="3810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Avoiding the Zero-Probability Problem</a:t>
            </a:r>
            <a:endParaRPr/>
          </a:p>
        </p:txBody>
      </p:sp>
      <p:sp>
        <p:nvSpPr>
          <p:cNvPr id="442" name="Google Shape;442;p38"/>
          <p:cNvSpPr txBox="1"/>
          <p:nvPr>
            <p:ph idx="1" type="body"/>
          </p:nvPr>
        </p:nvSpPr>
        <p:spPr>
          <a:xfrm>
            <a:off x="304800" y="1219200"/>
            <a:ext cx="8382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Bayesian prediction requires each conditional prob. be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non-zero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Otherwise, the predicted prob. will be zero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Suppose a dataset with 1000 tuples, income=low (0), income= medium (990), and income = high (10)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Laplacian correction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 Laplacian estimator)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1 to each case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Prob(income = low) = 1/1003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Prob(income = medium) = 991/1003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Prob(income = high) = 11/1003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“corrected” prob. estimates are close to their “uncorrected” counterparts</a:t>
            </a:r>
            <a:endParaRPr/>
          </a:p>
        </p:txBody>
      </p:sp>
      <p:pic>
        <p:nvPicPr>
          <p:cNvPr id="443" name="Google Shape;443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81200"/>
            <a:ext cx="40386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0" name="Google Shape;450;p39"/>
          <p:cNvSpPr txBox="1"/>
          <p:nvPr>
            <p:ph type="title"/>
          </p:nvPr>
        </p:nvSpPr>
        <p:spPr>
          <a:xfrm>
            <a:off x="9525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Naïve Bayes Classifier: Comments</a:t>
            </a:r>
            <a:endParaRPr/>
          </a:p>
        </p:txBody>
      </p:sp>
      <p:sp>
        <p:nvSpPr>
          <p:cNvPr id="451" name="Google Shape;451;p39"/>
          <p:cNvSpPr txBox="1"/>
          <p:nvPr>
            <p:ph idx="1" type="body"/>
          </p:nvPr>
        </p:nvSpPr>
        <p:spPr>
          <a:xfrm>
            <a:off x="304800" y="12954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implement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results obtained in most of the cases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Assumption: class conditional independence, therefore loss of accuracy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Practically, dependencies exist among variables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 hospitals: patients: Profile: age, family history, etc.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Symptoms: fever, cough etc., Disease: lung cancer, diabetes, etc.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Dependencies among these cannot be modeled by Naïve Bayes Classifier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deal with these dependencies? Bayesian Belief Networks (Chapter 9)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58" name="Google Shape;458;p40"/>
          <p:cNvSpPr txBox="1"/>
          <p:nvPr>
            <p:ph idx="4294967295" type="title"/>
          </p:nvPr>
        </p:nvSpPr>
        <p:spPr>
          <a:xfrm>
            <a:off x="33337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459" name="Google Shape;459;p40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460" name="Google Shape;460;p40"/>
          <p:cNvSpPr/>
          <p:nvPr/>
        </p:nvSpPr>
        <p:spPr>
          <a:xfrm rot="9780000">
            <a:off x="4648200" y="33528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7" name="Google Shape;467;p41"/>
          <p:cNvSpPr txBox="1"/>
          <p:nvPr>
            <p:ph type="title"/>
          </p:nvPr>
        </p:nvSpPr>
        <p:spPr>
          <a:xfrm>
            <a:off x="152400" y="304800"/>
            <a:ext cx="8783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Using IF-THEN Rules for Classification</a:t>
            </a:r>
            <a:endParaRPr/>
          </a:p>
        </p:txBody>
      </p:sp>
      <p:sp>
        <p:nvSpPr>
          <p:cNvPr id="468" name="Google Shape;468;p41"/>
          <p:cNvSpPr txBox="1"/>
          <p:nvPr>
            <p:ph idx="1" type="body"/>
          </p:nvPr>
        </p:nvSpPr>
        <p:spPr>
          <a:xfrm>
            <a:off x="304800" y="12954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the knowledge in the form of 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IF-THEN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  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youth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yes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antecedent/precondition vs. rule consequent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Assessment of a rule: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covers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# of tuples covered by 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# of tuples correctly classified by 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coverage(R) = 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covers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/|D|   /* D: training data set */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accuracy(R) = 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covers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more than one rule are triggered, need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 resolution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ordering: assign the highest priority to the triggering rules that has the “toughest” requirement (i.e., with the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attribute tests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Class-based ordering: decreasing order of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prevalence or misclassification cost per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ordering 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list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rules are organized into one long priority list, according to some measure of rule quality or by experts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475" name="Google Shape;475;p42"/>
          <p:cNvGrpSpPr/>
          <p:nvPr/>
        </p:nvGrpSpPr>
        <p:grpSpPr>
          <a:xfrm>
            <a:off x="5638800" y="1600200"/>
            <a:ext cx="3505200" cy="2133600"/>
            <a:chOff x="3504" y="144"/>
            <a:chExt cx="2091" cy="1248"/>
          </a:xfrm>
        </p:grpSpPr>
        <p:sp>
          <p:nvSpPr>
            <p:cNvPr id="476" name="Google Shape;476;p42"/>
            <p:cNvSpPr txBox="1"/>
            <p:nvPr/>
          </p:nvSpPr>
          <p:spPr>
            <a:xfrm>
              <a:off x="4272" y="144"/>
              <a:ext cx="336" cy="200"/>
            </a:xfrm>
            <a:prstGeom prst="rect">
              <a:avLst/>
            </a:prstGeom>
            <a:solidFill>
              <a:srgbClr val="00C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age?</a:t>
              </a:r>
              <a:endParaRPr/>
            </a:p>
          </p:txBody>
        </p:sp>
        <p:grpSp>
          <p:nvGrpSpPr>
            <p:cNvPr id="477" name="Google Shape;477;p42"/>
            <p:cNvGrpSpPr/>
            <p:nvPr/>
          </p:nvGrpSpPr>
          <p:grpSpPr>
            <a:xfrm>
              <a:off x="3504" y="290"/>
              <a:ext cx="2091" cy="1102"/>
              <a:chOff x="3504" y="144"/>
              <a:chExt cx="2091" cy="1102"/>
            </a:xfrm>
          </p:grpSpPr>
          <p:sp>
            <p:nvSpPr>
              <p:cNvPr id="478" name="Google Shape;478;p42"/>
              <p:cNvSpPr txBox="1"/>
              <p:nvPr/>
            </p:nvSpPr>
            <p:spPr>
              <a:xfrm>
                <a:off x="3717" y="528"/>
                <a:ext cx="498" cy="200"/>
              </a:xfrm>
              <a:prstGeom prst="rect">
                <a:avLst/>
              </a:prstGeom>
              <a:solidFill>
                <a:srgbClr val="00FFC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student?</a:t>
                </a:r>
                <a:endParaRPr/>
              </a:p>
            </p:txBody>
          </p:sp>
          <p:sp>
            <p:nvSpPr>
              <p:cNvPr id="479" name="Google Shape;479;p42"/>
              <p:cNvSpPr txBox="1"/>
              <p:nvPr/>
            </p:nvSpPr>
            <p:spPr>
              <a:xfrm>
                <a:off x="4824" y="528"/>
                <a:ext cx="718" cy="200"/>
              </a:xfrm>
              <a:prstGeom prst="rect">
                <a:avLst/>
              </a:prstGeom>
              <a:solidFill>
                <a:srgbClr val="99CC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credit rating?</a:t>
                </a:r>
                <a:endParaRPr/>
              </a:p>
            </p:txBody>
          </p:sp>
          <p:cxnSp>
            <p:nvCxnSpPr>
              <p:cNvPr id="480" name="Google Shape;480;p42"/>
              <p:cNvCxnSpPr/>
              <p:nvPr/>
            </p:nvCxnSpPr>
            <p:spPr>
              <a:xfrm flipH="1">
                <a:off x="3971" y="155"/>
                <a:ext cx="317" cy="416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42"/>
              <p:cNvCxnSpPr/>
              <p:nvPr/>
            </p:nvCxnSpPr>
            <p:spPr>
              <a:xfrm>
                <a:off x="4481" y="169"/>
                <a:ext cx="0" cy="17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42"/>
              <p:cNvCxnSpPr/>
              <p:nvPr/>
            </p:nvCxnSpPr>
            <p:spPr>
              <a:xfrm>
                <a:off x="4636" y="144"/>
                <a:ext cx="534" cy="44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83" name="Google Shape;483;p42"/>
              <p:cNvSpPr txBox="1"/>
              <p:nvPr/>
            </p:nvSpPr>
            <p:spPr>
              <a:xfrm>
                <a:off x="3889" y="288"/>
                <a:ext cx="330" cy="181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&lt;=30</a:t>
                </a:r>
                <a:endParaRPr/>
              </a:p>
            </p:txBody>
          </p:sp>
          <p:sp>
            <p:nvSpPr>
              <p:cNvPr id="484" name="Google Shape;484;p42"/>
              <p:cNvSpPr txBox="1"/>
              <p:nvPr/>
            </p:nvSpPr>
            <p:spPr>
              <a:xfrm>
                <a:off x="4828" y="325"/>
                <a:ext cx="267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&gt;40</a:t>
                </a:r>
                <a:endParaRPr/>
              </a:p>
            </p:txBody>
          </p:sp>
          <p:cxnSp>
            <p:nvCxnSpPr>
              <p:cNvPr id="485" name="Google Shape;485;p42"/>
              <p:cNvCxnSpPr/>
              <p:nvPr/>
            </p:nvCxnSpPr>
            <p:spPr>
              <a:xfrm flipH="1">
                <a:off x="3636" y="743"/>
                <a:ext cx="268" cy="311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86" name="Google Shape;486;p42"/>
              <p:cNvCxnSpPr/>
              <p:nvPr/>
            </p:nvCxnSpPr>
            <p:spPr>
              <a:xfrm>
                <a:off x="4026" y="743"/>
                <a:ext cx="244" cy="311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87" name="Google Shape;487;p42"/>
              <p:cNvCxnSpPr/>
              <p:nvPr/>
            </p:nvCxnSpPr>
            <p:spPr>
              <a:xfrm flipH="1">
                <a:off x="4856" y="743"/>
                <a:ext cx="244" cy="2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88" name="Google Shape;488;p42"/>
              <p:cNvCxnSpPr/>
              <p:nvPr/>
            </p:nvCxnSpPr>
            <p:spPr>
              <a:xfrm>
                <a:off x="5246" y="743"/>
                <a:ext cx="220" cy="2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89" name="Google Shape;489;p42"/>
              <p:cNvCxnSpPr/>
              <p:nvPr/>
            </p:nvCxnSpPr>
            <p:spPr>
              <a:xfrm>
                <a:off x="4481" y="438"/>
                <a:ext cx="0" cy="13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90" name="Google Shape;490;p42"/>
              <p:cNvSpPr txBox="1"/>
              <p:nvPr/>
            </p:nvSpPr>
            <p:spPr>
              <a:xfrm>
                <a:off x="3504" y="1054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no</a:t>
                </a:r>
                <a:endParaRPr/>
              </a:p>
            </p:txBody>
          </p:sp>
          <p:sp>
            <p:nvSpPr>
              <p:cNvPr id="491" name="Google Shape;491;p42"/>
              <p:cNvSpPr txBox="1"/>
              <p:nvPr/>
            </p:nvSpPr>
            <p:spPr>
              <a:xfrm>
                <a:off x="4139" y="1054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yes</a:t>
                </a:r>
                <a:endParaRPr/>
              </a:p>
            </p:txBody>
          </p:sp>
          <p:sp>
            <p:nvSpPr>
              <p:cNvPr id="492" name="Google Shape;492;p42"/>
              <p:cNvSpPr txBox="1"/>
              <p:nvPr/>
            </p:nvSpPr>
            <p:spPr>
              <a:xfrm>
                <a:off x="5329" y="1030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yes</a:t>
                </a:r>
                <a:endParaRPr/>
              </a:p>
            </p:txBody>
          </p:sp>
          <p:sp>
            <p:nvSpPr>
              <p:cNvPr id="493" name="Google Shape;493;p42"/>
              <p:cNvSpPr txBox="1"/>
              <p:nvPr/>
            </p:nvSpPr>
            <p:spPr>
              <a:xfrm>
                <a:off x="4348" y="595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yes</a:t>
                </a:r>
                <a:endParaRPr/>
              </a:p>
            </p:txBody>
          </p:sp>
          <p:sp>
            <p:nvSpPr>
              <p:cNvPr id="494" name="Google Shape;494;p42"/>
              <p:cNvSpPr txBox="1"/>
              <p:nvPr/>
            </p:nvSpPr>
            <p:spPr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31..40</a:t>
                </a:r>
                <a:endParaRPr/>
              </a:p>
            </p:txBody>
          </p:sp>
          <p:sp>
            <p:nvSpPr>
              <p:cNvPr id="495" name="Google Shape;495;p42"/>
              <p:cNvSpPr txBox="1"/>
              <p:nvPr/>
            </p:nvSpPr>
            <p:spPr>
              <a:xfrm rot="-180000">
                <a:off x="4723" y="1030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no</a:t>
                </a:r>
                <a:endParaRPr/>
              </a:p>
            </p:txBody>
          </p:sp>
          <p:sp>
            <p:nvSpPr>
              <p:cNvPr id="496" name="Google Shape;496;p42"/>
              <p:cNvSpPr txBox="1"/>
              <p:nvPr/>
            </p:nvSpPr>
            <p:spPr>
              <a:xfrm>
                <a:off x="5242" y="815"/>
                <a:ext cx="250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fair</a:t>
                </a:r>
                <a:endParaRPr/>
              </a:p>
            </p:txBody>
          </p:sp>
          <p:sp>
            <p:nvSpPr>
              <p:cNvPr id="497" name="Google Shape;497;p42"/>
              <p:cNvSpPr txBox="1"/>
              <p:nvPr/>
            </p:nvSpPr>
            <p:spPr>
              <a:xfrm>
                <a:off x="4682" y="815"/>
                <a:ext cx="465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excellent</a:t>
                </a:r>
                <a:endParaRPr/>
              </a:p>
            </p:txBody>
          </p:sp>
          <p:sp>
            <p:nvSpPr>
              <p:cNvPr id="498" name="Google Shape;498;p42"/>
              <p:cNvSpPr txBox="1"/>
              <p:nvPr/>
            </p:nvSpPr>
            <p:spPr>
              <a:xfrm>
                <a:off x="4070" y="839"/>
                <a:ext cx="244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yes</a:t>
                </a:r>
                <a:endParaRPr/>
              </a:p>
            </p:txBody>
          </p:sp>
          <p:sp>
            <p:nvSpPr>
              <p:cNvPr id="499" name="Google Shape;499;p42"/>
              <p:cNvSpPr txBox="1"/>
              <p:nvPr/>
            </p:nvSpPr>
            <p:spPr>
              <a:xfrm>
                <a:off x="3637" y="839"/>
                <a:ext cx="218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no</a:t>
                </a:r>
                <a:endParaRPr/>
              </a:p>
            </p:txBody>
          </p:sp>
        </p:grpSp>
      </p:grpSp>
      <p:sp>
        <p:nvSpPr>
          <p:cNvPr id="500" name="Google Shape;500;p42"/>
          <p:cNvSpPr txBox="1"/>
          <p:nvPr>
            <p:ph idx="1" type="body"/>
          </p:nvPr>
        </p:nvSpPr>
        <p:spPr>
          <a:xfrm>
            <a:off x="228600" y="4343400"/>
            <a:ext cx="8763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Rule extraction from our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decision-tree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young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young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mid-age 			  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old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credit_rating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excellent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old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credit_rating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501" name="Google Shape;501;p42"/>
          <p:cNvSpPr txBox="1"/>
          <p:nvPr>
            <p:ph type="title"/>
          </p:nvPr>
        </p:nvSpPr>
        <p:spPr>
          <a:xfrm>
            <a:off x="206375" y="228600"/>
            <a:ext cx="8783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Rule Extraction from a Decision Tree</a:t>
            </a:r>
            <a:endParaRPr/>
          </a:p>
        </p:txBody>
      </p:sp>
      <p:sp>
        <p:nvSpPr>
          <p:cNvPr id="502" name="Google Shape;502;p42"/>
          <p:cNvSpPr txBox="1"/>
          <p:nvPr/>
        </p:nvSpPr>
        <p:spPr>
          <a:xfrm>
            <a:off x="228600" y="1066800"/>
            <a:ext cx="6248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are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understand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large trees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rule is created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path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the root to a leaf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attribute-value pair along a path forms a conjunction: the leaf holds the class prediction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are mutually exclusive and exhaustive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1"/>
          <p:cNvSpPr txBox="1"/>
          <p:nvPr>
            <p:ph type="title"/>
          </p:nvPr>
        </p:nvSpPr>
        <p:spPr>
          <a:xfrm>
            <a:off x="228600" y="381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Summary (II)</a:t>
            </a:r>
            <a:endParaRPr/>
          </a:p>
        </p:txBody>
      </p:sp>
      <p:sp>
        <p:nvSpPr>
          <p:cNvPr id="508" name="Google Shape;508;p71"/>
          <p:cNvSpPr txBox="1"/>
          <p:nvPr>
            <p:ph idx="1" type="body"/>
          </p:nvPr>
        </p:nvSpPr>
        <p:spPr>
          <a:xfrm>
            <a:off x="304800" y="12954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Significance tests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ROC curves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useful for model selection.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have been numerous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comparisons of the different classification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methods; the matter remains a research topic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single method has been found to be superior over all others for all data sets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such as accuracy, training time, robustness, scalability, and interpretability must be considered and can involve trade-offs, further complicating the quest for an overall superior method</a:t>
            </a:r>
            <a:endParaRPr/>
          </a:p>
        </p:txBody>
      </p:sp>
      <p:sp>
        <p:nvSpPr>
          <p:cNvPr id="509" name="Google Shape;509;p7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2"/>
          <p:cNvSpPr txBox="1"/>
          <p:nvPr>
            <p:ph type="title"/>
          </p:nvPr>
        </p:nvSpPr>
        <p:spPr>
          <a:xfrm>
            <a:off x="533400" y="304800"/>
            <a:ext cx="80184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References (1)</a:t>
            </a:r>
            <a:endParaRPr/>
          </a:p>
        </p:txBody>
      </p:sp>
      <p:sp>
        <p:nvSpPr>
          <p:cNvPr id="515" name="Google Shape;515;p72"/>
          <p:cNvSpPr txBox="1"/>
          <p:nvPr>
            <p:ph idx="1" type="body"/>
          </p:nvPr>
        </p:nvSpPr>
        <p:spPr>
          <a:xfrm>
            <a:off x="304800" y="13716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Apte and S. Weiss.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with decision trees and decision rules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Future Generation Computer Systems, 13, 1997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M. Bishop,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Networks for Pattern Recognition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Oxford University Press, 1995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L. Breiman, J. Friedman, R. Olshen, and C. Stone.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and Regression Trees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Wadsworth International Group, 1984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J. C. Burges.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Tutorial on Support Vector Machines for Pattern Recognition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and Knowledge Discovery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2(2): 121-168, 1998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K. Chan and S. J. Stolfo.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arbiter and combiner trees from partitioned data for scaling machine learning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KDD'95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Cheng, X. Yan, J. Han, and C.-W. Hsu, </a:t>
            </a:r>
            <a:r>
              <a:rPr b="1" i="0" lang="en-US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Discriminative Frequent Pattern Analysis for Effective Classification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ICDE'07</a:t>
            </a:r>
            <a:endParaRPr b="1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Cheng, X. Yan, J. Han, and P. S. Yu, </a:t>
            </a:r>
            <a:r>
              <a:rPr b="1" i="0" lang="en-US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Direct Discriminative Pattern Mining for Effective Classification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ICDE'08</a:t>
            </a:r>
            <a:endParaRPr b="1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W. Cohen.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effective rule induction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ICML'95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Cong, K.-L. Tan, A. K. H. Tung, and X. Xu.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Mining top-k covering rule groups for gene expression data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SIGMOD'05</a:t>
            </a:r>
            <a:endParaRPr/>
          </a:p>
        </p:txBody>
      </p:sp>
      <p:sp>
        <p:nvSpPr>
          <p:cNvPr id="516" name="Google Shape;516;p7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3"/>
          <p:cNvSpPr txBox="1"/>
          <p:nvPr>
            <p:ph type="title"/>
          </p:nvPr>
        </p:nvSpPr>
        <p:spPr>
          <a:xfrm>
            <a:off x="457200" y="304800"/>
            <a:ext cx="7943850" cy="554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References (2)</a:t>
            </a:r>
            <a:endParaRPr/>
          </a:p>
        </p:txBody>
      </p:sp>
      <p:sp>
        <p:nvSpPr>
          <p:cNvPr id="522" name="Google Shape;522;p73"/>
          <p:cNvSpPr txBox="1"/>
          <p:nvPr>
            <p:ph idx="1" type="body"/>
          </p:nvPr>
        </p:nvSpPr>
        <p:spPr>
          <a:xfrm>
            <a:off x="228600" y="1295400"/>
            <a:ext cx="876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J. Dobson.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Introduction to Generalized Linear Models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Chapman &amp; Hall, 1990.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Dong and J. Li.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mining of emerging patterns: Discovering trends and differences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KDD'99.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O. Duda, P. E. Hart, and D. G. Stork.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Classification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2ed. John Wiley, 2001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U. M. Fayyad.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Branching on attribute values in decision tree generation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AAAI’94.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Y. Freund and R. E. Schapire.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decision-theoretic generalization of on-line learning and an  application to boosting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J. Computer and System Sciences, 1997.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Gehrke, R. Ramakrishnan, and V. Ganti.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Rainforest: A framework for fast decision tree construction of large datasets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VLDB’98.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Gehrke, V. Gant, R. Ramakrishnan, and W.-Y. Loh,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BOAT -- Optimistic Decision Tree Construction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SIGMOD'99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Hastie, R. Tibshirani, and J. Friedman.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Elements of Statistical Learning: Data Mining, Inference,  and Prediction.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Springer-Verlag, 2001.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Heckerman, D. Geiger, and D. M. Chickering.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Bayesian networks: The combination of knowledge and statistical data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Machine Learning, 1995.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W. Li, J. Han, and J. Pei,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CMAR: Accurate and Efficient Classification Based on Multiple Class-Association Rules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ICDM'01. </a:t>
            </a:r>
            <a:endParaRPr/>
          </a:p>
        </p:txBody>
      </p:sp>
      <p:sp>
        <p:nvSpPr>
          <p:cNvPr id="523" name="Google Shape;523;p7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152400" y="228600"/>
            <a:ext cx="87836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Supervised vs. Unsupervised Learning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3810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83F24"/>
                </a:solidFill>
                <a:latin typeface="Calibri"/>
                <a:ea typeface="Calibri"/>
                <a:cs typeface="Calibri"/>
                <a:sym typeface="Calibri"/>
              </a:rPr>
              <a:t>Supervised learning (classification)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Supervision: The training data (observations, measurements, etc.) are accompanied by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indicating the class of the observations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data is classified based on the training set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83F24"/>
                </a:solidFill>
                <a:latin typeface="Calibri"/>
                <a:ea typeface="Calibri"/>
                <a:cs typeface="Calibri"/>
                <a:sym typeface="Calibri"/>
              </a:rPr>
              <a:t>Unsupervised learning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(clustering)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labels of training data is unknown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of measurements, observations, etc. with the aim of establishing the existence of classes or clusters in the data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4"/>
          <p:cNvSpPr txBox="1"/>
          <p:nvPr>
            <p:ph type="title"/>
          </p:nvPr>
        </p:nvSpPr>
        <p:spPr>
          <a:xfrm>
            <a:off x="533400" y="304800"/>
            <a:ext cx="7943850" cy="554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References (3)</a:t>
            </a:r>
            <a:endParaRPr/>
          </a:p>
        </p:txBody>
      </p:sp>
      <p:sp>
        <p:nvSpPr>
          <p:cNvPr id="530" name="Google Shape;530;p74"/>
          <p:cNvSpPr txBox="1"/>
          <p:nvPr>
            <p:ph idx="1" type="body"/>
          </p:nvPr>
        </p:nvSpPr>
        <p:spPr>
          <a:xfrm>
            <a:off x="304800" y="13716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T.-S. Lim, W.-Y. Loh, and Y.-S. Shih.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comparison of prediction accuracy, complexity, and training time of  thirty-three old and new classification algorithms.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Machine Learning, 2000.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Magidson.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Chaid approach to segmentation modeling:  Chi-squared automatic interaction detection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R. P. Bagozzi, editor, Advanced Methods of Marketing Research, Blackwell Business, 1994.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 Mehta, R. Agrawal, and J. Rissanen.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SLIQ : A fast scalable classifier for data mining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EDBT'96.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M. Mitchell.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McGraw Hill, 1997.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K. Murthy,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Construction of Decision Trees from Data: A Multi-Disciplinary Survey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Data Mining and Knowledge Discovery 2(4): 345-389, 1998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R. Quinlan.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Induction of decision trees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1:81-106, 1986.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R. Quinlan and R. M. Cameron-Jones.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FOIL: A midterm report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ECML’93.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R. Quinlan.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C4.5: Programs for Machine Learning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Morgan Kaufmann, 1993.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R. Quinlan.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Bagging, boosting, and c4.5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AAAI'96.</a:t>
            </a:r>
            <a:endParaRPr/>
          </a:p>
        </p:txBody>
      </p:sp>
      <p:sp>
        <p:nvSpPr>
          <p:cNvPr id="531" name="Google Shape;531;p7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5"/>
          <p:cNvSpPr txBox="1"/>
          <p:nvPr>
            <p:ph type="title"/>
          </p:nvPr>
        </p:nvSpPr>
        <p:spPr>
          <a:xfrm>
            <a:off x="457200" y="304800"/>
            <a:ext cx="7943850" cy="554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References (4)</a:t>
            </a:r>
            <a:endParaRPr/>
          </a:p>
        </p:txBody>
      </p:sp>
      <p:sp>
        <p:nvSpPr>
          <p:cNvPr id="537" name="Google Shape;537;p75"/>
          <p:cNvSpPr txBox="1"/>
          <p:nvPr>
            <p:ph idx="1" type="body"/>
          </p:nvPr>
        </p:nvSpPr>
        <p:spPr>
          <a:xfrm>
            <a:off x="304800" y="12954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Rastogi and K. Shim.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 A decision tree classifier that integrates building and pruning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VLDB’98.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Shafer, R. Agrawal, and M. Mehta.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: A scalable parallel classifier for data mining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VLDB’96.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W. Shavlik and T. G. Dietterich.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Readings in Machine Learning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Morgan Kaufmann, 1990.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Tan, M. Steinbach, and V. Kumar.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Data Mining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Addison Wesley, 2005.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M. Weiss and C. A. Kulikowski.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Systems that Learn:  Classification and Prediction Methods from Statistics, Neural Nets, Machine Learning, and Expert Systems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Morgan Kaufman, 1991.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M. Weiss and N. Indurkhya.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Data Mining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Morgan Kaufmann, 1997.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H. Witten and E. Frank.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Mining: Practical Machine Learning Tools and Techniques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2ed.  Morgan Kaufmann, 2005.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 Yin and J. Han.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CPAR: Classification based on predictive association rules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SDM'03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Yu, J. Yang, and J. Han.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Classifying large data sets using SVM with hierarchical clusters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KDD'03.</a:t>
            </a:r>
            <a:endParaRPr/>
          </a:p>
        </p:txBody>
      </p:sp>
      <p:sp>
        <p:nvSpPr>
          <p:cNvPr id="538" name="Google Shape;538;p7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2-0284_IMG" id="543" name="Google Shape;54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7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CS412 Midterm Exam Statistics</a:t>
            </a:r>
            <a:endParaRPr/>
          </a:p>
        </p:txBody>
      </p:sp>
      <p:sp>
        <p:nvSpPr>
          <p:cNvPr id="549" name="Google Shape;549;p77"/>
          <p:cNvSpPr txBox="1"/>
          <p:nvPr>
            <p:ph idx="1" type="body"/>
          </p:nvPr>
        </p:nvSpPr>
        <p:spPr>
          <a:xfrm>
            <a:off x="304800" y="12192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 Question Answering:</a:t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the style: 70.83%, dislike: 29.16%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 is hard: 55.75%, easy: 0.6%, just right: 43.63%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plenty:3.03%, enough: 36.96%, not: 60%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distribution: # of students (Total: 180)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&gt;=90:  24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80-89: 54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70-79: 46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grading are based on overall score accumulation and relative class distributions</a:t>
            </a:r>
            <a:endParaRPr/>
          </a:p>
        </p:txBody>
      </p:sp>
      <p:sp>
        <p:nvSpPr>
          <p:cNvPr id="550" name="Google Shape;550;p7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51" name="Google Shape;551;p77"/>
          <p:cNvSpPr txBox="1"/>
          <p:nvPr/>
        </p:nvSpPr>
        <p:spPr>
          <a:xfrm>
            <a:off x="3200400" y="3810000"/>
            <a:ext cx="38100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60-69: 37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50-59: 15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40-49: 2</a:t>
            </a:r>
            <a:endParaRPr/>
          </a:p>
        </p:txBody>
      </p:sp>
      <p:sp>
        <p:nvSpPr>
          <p:cNvPr id="552" name="Google Shape;552;p77"/>
          <p:cNvSpPr txBox="1"/>
          <p:nvPr/>
        </p:nvSpPr>
        <p:spPr>
          <a:xfrm>
            <a:off x="6248400" y="3733800"/>
            <a:ext cx="2438400" cy="157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&lt;40: 2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59" name="Google Shape;559;p78"/>
          <p:cNvSpPr txBox="1"/>
          <p:nvPr>
            <p:ph idx="4294967295" type="title"/>
          </p:nvPr>
        </p:nvSpPr>
        <p:spPr>
          <a:xfrm>
            <a:off x="-228600" y="152400"/>
            <a:ext cx="9601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Issues: Evaluating Classification Methods</a:t>
            </a:r>
            <a:endParaRPr/>
          </a:p>
        </p:txBody>
      </p:sp>
      <p:sp>
        <p:nvSpPr>
          <p:cNvPr id="560" name="Google Shape;560;p78"/>
          <p:cNvSpPr txBox="1"/>
          <p:nvPr>
            <p:ph idx="4294967295" type="body"/>
          </p:nvPr>
        </p:nvSpPr>
        <p:spPr>
          <a:xfrm>
            <a:off x="304800" y="1371600"/>
            <a:ext cx="837882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accuracy: predicting class label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accuracy: guessing value of predicted attributes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construct the model (training time)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use the model (classification/prediction time)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Robustness: handling noise and missing values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Scalability: efficiency in disk-resident databases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Interpretability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and insight provided by the model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measures, e.g., goodness of rules, such as decision tree size or compactness of classification rules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67" name="Google Shape;567;p79"/>
          <p:cNvSpPr txBox="1"/>
          <p:nvPr>
            <p:ph idx="4294967295"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Predictor Error Measures</a:t>
            </a:r>
            <a:endParaRPr/>
          </a:p>
        </p:txBody>
      </p:sp>
      <p:sp>
        <p:nvSpPr>
          <p:cNvPr id="568" name="Google Shape;568;p79"/>
          <p:cNvSpPr txBox="1"/>
          <p:nvPr>
            <p:ph idx="4294967295" type="body"/>
          </p:nvPr>
        </p:nvSpPr>
        <p:spPr>
          <a:xfrm>
            <a:off x="304800" y="13716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predictor accuracy: measure how far off the predicted value is from the actual known value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measures the error betw. y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predicted value y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error: |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’| 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Squared error:  (y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’)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error (generalization error): the average loss over the test set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absolute error:                  Mean squared error:</a:t>
            </a:r>
            <a:endParaRPr/>
          </a:p>
          <a:p>
            <a:pPr indent="-21590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absolute error:               Relative squared error: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mean squared-error exaggerates the presence of outliers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Popularly use (square) root mean-square error, similarly, root relative squared error</a:t>
            </a:r>
            <a:endParaRPr/>
          </a:p>
        </p:txBody>
      </p:sp>
      <p:pic>
        <p:nvPicPr>
          <p:cNvPr id="569" name="Google Shape;569;p7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650" y="3581400"/>
            <a:ext cx="1030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3581400"/>
            <a:ext cx="1169987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79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4386263"/>
            <a:ext cx="1066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000" y="4267200"/>
            <a:ext cx="1169987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9" name="Google Shape;579;p80"/>
          <p:cNvSpPr txBox="1"/>
          <p:nvPr>
            <p:ph idx="4294967295" type="title"/>
          </p:nvPr>
        </p:nvSpPr>
        <p:spPr>
          <a:xfrm>
            <a:off x="304800" y="3048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Scalable Decision Tree Induction Methods</a:t>
            </a:r>
            <a:endParaRPr/>
          </a:p>
        </p:txBody>
      </p:sp>
      <p:sp>
        <p:nvSpPr>
          <p:cNvPr id="580" name="Google Shape;580;p80"/>
          <p:cNvSpPr txBox="1"/>
          <p:nvPr>
            <p:ph idx="4294967295" type="body"/>
          </p:nvPr>
        </p:nvSpPr>
        <p:spPr>
          <a:xfrm>
            <a:off x="381000" y="13716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SLIQ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(EDBT’96 — Mehta et al.)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Builds an index for each attribute and only class list and the current attribute list reside in memory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SPRINT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(VLDB’96 — J. Shafer et al.)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Constructs an attribute list data structure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(VLDB’98 — Rastogi &amp; Shim)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Integrates tree splitting and tree pruning: stop growing the tree earlier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RainForest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(VLDB’98 — Gehrke, Ramakrishnan &amp; Ganti)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Builds an AVC-list (attribute, value, class label)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BOAT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(PODS’99 — Gehrke, Ganti, Ramakrishnan &amp; Loh)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bootstrapping to create several small samples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87" name="Google Shape;587;p81"/>
          <p:cNvSpPr txBox="1"/>
          <p:nvPr>
            <p:ph idx="4294967295"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Cube-Based Decision-Tree Induction</a:t>
            </a:r>
            <a:endParaRPr/>
          </a:p>
        </p:txBody>
      </p:sp>
      <p:sp>
        <p:nvSpPr>
          <p:cNvPr id="588" name="Google Shape;588;p81"/>
          <p:cNvSpPr txBox="1"/>
          <p:nvPr>
            <p:ph idx="4294967295" type="body"/>
          </p:nvPr>
        </p:nvSpPr>
        <p:spPr>
          <a:xfrm>
            <a:off x="304800" y="13716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of generalization with decision-tree induction (Kamber et al.’97)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at primitive concept levels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precise temperature, humidity, outlook, etc.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Low-level concepts, scattered classes, bushy classification-trees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interpretation problems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Cube-based multi-level classification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Relevance analysis at multi-levels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Information-gain analysis with dimension + level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381000" y="14478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categorical class labels (discrete or nominal)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classifies data (constructs a model) based on the training set and the values (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 labels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 a classifying attribute and uses it in classifying new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Numeric Prediction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continuous-valued functions, i.e., predicts unknown or missing values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applications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Credit/loan approval: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diagnosis: if a tumor is cancerous or benign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Fraud detection: if a transaction is fraudulent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page categorization: which category it is</a:t>
            </a:r>
            <a:endParaRPr/>
          </a:p>
        </p:txBody>
      </p:sp>
      <p:sp>
        <p:nvSpPr>
          <p:cNvPr id="131" name="Google Shape;131;p5"/>
          <p:cNvSpPr txBox="1"/>
          <p:nvPr>
            <p:ph type="title"/>
          </p:nvPr>
        </p:nvSpPr>
        <p:spPr>
          <a:xfrm>
            <a:off x="0" y="0"/>
            <a:ext cx="914400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Prediction Problems: Classification vs. Numeric Prediction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8" name="Google Shape;138;p6"/>
          <p:cNvSpPr txBox="1"/>
          <p:nvPr>
            <p:ph type="title"/>
          </p:nvPr>
        </p:nvSpPr>
        <p:spPr>
          <a:xfrm>
            <a:off x="533400" y="304800"/>
            <a:ext cx="800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Classification—A Two-Step Process</a:t>
            </a:r>
            <a:r>
              <a:rPr b="1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457200" y="13716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Model construction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describing a set of predetermined classes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tuple/sample is assumed to belong to a predefined class, as determined by the 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 label attribute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set of tuples used for model construction is 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represented as classification rules, decision trees, or mathematical formulae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Model usage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 classifying future or unknown objects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Estimate accuracy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model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known label of test sample is compared with the classified result from the model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rate is the percentage of test set samples that are correctly classified by the model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Test set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independent of training set (otherwise overfitting)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accuracy is acceptable, use the model to 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classify new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test set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select models, it is called </a:t>
            </a: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validation (test) 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6" name="Google Shape;146;p7"/>
          <p:cNvSpPr txBox="1"/>
          <p:nvPr>
            <p:ph type="title"/>
          </p:nvPr>
        </p:nvSpPr>
        <p:spPr>
          <a:xfrm>
            <a:off x="457200" y="228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Process (1): Model Construction</a:t>
            </a:r>
            <a:endParaRPr/>
          </a:p>
        </p:txBody>
      </p:sp>
      <p:grpSp>
        <p:nvGrpSpPr>
          <p:cNvPr id="147" name="Google Shape;147;p7"/>
          <p:cNvGrpSpPr/>
          <p:nvPr/>
        </p:nvGrpSpPr>
        <p:grpSpPr>
          <a:xfrm>
            <a:off x="2036762" y="1774825"/>
            <a:ext cx="1698625" cy="1506537"/>
            <a:chOff x="1283" y="1118"/>
            <a:chExt cx="1070" cy="949"/>
          </a:xfrm>
        </p:grpSpPr>
        <p:pic>
          <p:nvPicPr>
            <p:cNvPr id="148" name="Google Shape;14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7"/>
            <p:cNvSpPr txBox="1"/>
            <p:nvPr/>
          </p:nvSpPr>
          <p:spPr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Training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</p:grpSp>
      <p:graphicFrame>
        <p:nvGraphicFramePr>
          <p:cNvPr id="150" name="Google Shape;150;p7"/>
          <p:cNvGraphicFramePr/>
          <p:nvPr/>
        </p:nvGraphicFramePr>
        <p:xfrm>
          <a:off x="288925" y="3825875"/>
          <a:ext cx="5437187" cy="2495550"/>
        </p:xfrm>
        <a:graphic>
          <a:graphicData uri="http://schemas.openxmlformats.org/presentationml/2006/ole">
            <mc:AlternateContent>
              <mc:Choice Requires="v">
                <p:oleObj r:id="rId5" imgH="2495550" imgW="5437187" progId="Excel.Sheet.8" spid="_x0000_s1">
                  <p:embed/>
                </p:oleObj>
              </mc:Choice>
              <mc:Fallback>
                <p:oleObj r:id="rId6" imgH="2495550" imgW="5437187" progId="Excel.Sheet.8">
                  <p:embed/>
                  <p:pic>
                    <p:nvPicPr>
                      <p:cNvPr id="150" name="Google Shape;150;p7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8925" y="3825875"/>
                        <a:ext cx="5437187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1" name="Google Shape;151;p7"/>
          <p:cNvCxnSpPr/>
          <p:nvPr/>
        </p:nvCxnSpPr>
        <p:spPr>
          <a:xfrm flipH="1">
            <a:off x="306387" y="3111500"/>
            <a:ext cx="1644650" cy="7000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2" name="Google Shape;152;p7"/>
          <p:cNvCxnSpPr/>
          <p:nvPr/>
        </p:nvCxnSpPr>
        <p:spPr>
          <a:xfrm>
            <a:off x="3736975" y="3111500"/>
            <a:ext cx="2025650" cy="7000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3" name="Google Shape;153;p7"/>
          <p:cNvSpPr txBox="1"/>
          <p:nvPr/>
        </p:nvSpPr>
        <p:spPr>
          <a:xfrm>
            <a:off x="6481762" y="1622425"/>
            <a:ext cx="1870075" cy="8350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 rot="-1140000">
            <a:off x="4235450" y="2074862"/>
            <a:ext cx="1657350" cy="484187"/>
          </a:xfrm>
          <a:prstGeom prst="rightArrow">
            <a:avLst>
              <a:gd fmla="val 16198" name="adj1"/>
              <a:gd fmla="val 50000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5948362" y="5311775"/>
            <a:ext cx="3008312" cy="120015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rank = ‘professor’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years &gt;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tenured = ‘yes’ </a:t>
            </a:r>
            <a:endParaRPr/>
          </a:p>
        </p:txBody>
      </p:sp>
      <p:grpSp>
        <p:nvGrpSpPr>
          <p:cNvPr id="156" name="Google Shape;156;p7"/>
          <p:cNvGrpSpPr/>
          <p:nvPr/>
        </p:nvGrpSpPr>
        <p:grpSpPr>
          <a:xfrm>
            <a:off x="6478587" y="3216275"/>
            <a:ext cx="1889125" cy="1506537"/>
            <a:chOff x="4081" y="2026"/>
            <a:chExt cx="1190" cy="949"/>
          </a:xfrm>
        </p:grpSpPr>
        <p:pic>
          <p:nvPicPr>
            <p:cNvPr id="157" name="Google Shape;157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7"/>
            <p:cNvSpPr txBox="1"/>
            <p:nvPr/>
          </p:nvSpPr>
          <p:spPr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(Model)</a:t>
              </a:r>
              <a:endParaRPr/>
            </a:p>
          </p:txBody>
        </p:sp>
      </p:grpSp>
      <p:cxnSp>
        <p:nvCxnSpPr>
          <p:cNvPr id="159" name="Google Shape;159;p7"/>
          <p:cNvCxnSpPr/>
          <p:nvPr/>
        </p:nvCxnSpPr>
        <p:spPr>
          <a:xfrm flipH="1">
            <a:off x="5946775" y="4621212"/>
            <a:ext cx="531812" cy="7143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0" name="Google Shape;160;p7"/>
          <p:cNvCxnSpPr/>
          <p:nvPr/>
        </p:nvCxnSpPr>
        <p:spPr>
          <a:xfrm>
            <a:off x="8369300" y="4543425"/>
            <a:ext cx="577850" cy="7905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1" name="Google Shape;161;p7"/>
          <p:cNvSpPr/>
          <p:nvPr/>
        </p:nvSpPr>
        <p:spPr>
          <a:xfrm>
            <a:off x="7143750" y="2576512"/>
            <a:ext cx="546100" cy="592137"/>
          </a:xfrm>
          <a:prstGeom prst="downArrow">
            <a:avLst>
              <a:gd fmla="val 16198" name="adj1"/>
              <a:gd fmla="val 50000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Process (2): Using the Model in Prediction </a:t>
            </a:r>
            <a:endParaRPr/>
          </a:p>
        </p:txBody>
      </p:sp>
      <p:grpSp>
        <p:nvGrpSpPr>
          <p:cNvPr id="169" name="Google Shape;169;p8"/>
          <p:cNvGrpSpPr/>
          <p:nvPr/>
        </p:nvGrpSpPr>
        <p:grpSpPr>
          <a:xfrm>
            <a:off x="4445000" y="1570037"/>
            <a:ext cx="1889125" cy="1506537"/>
            <a:chOff x="2800" y="989"/>
            <a:chExt cx="1190" cy="949"/>
          </a:xfrm>
        </p:grpSpPr>
        <p:pic>
          <p:nvPicPr>
            <p:cNvPr id="170" name="Google Shape;17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8"/>
            <p:cNvSpPr txBox="1"/>
            <p:nvPr/>
          </p:nvSpPr>
          <p:spPr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Classifier</a:t>
              </a:r>
              <a:endParaRPr/>
            </a:p>
          </p:txBody>
        </p:sp>
      </p:grpSp>
      <p:grpSp>
        <p:nvGrpSpPr>
          <p:cNvPr id="172" name="Google Shape;172;p8"/>
          <p:cNvGrpSpPr/>
          <p:nvPr/>
        </p:nvGrpSpPr>
        <p:grpSpPr>
          <a:xfrm>
            <a:off x="2157412" y="2735262"/>
            <a:ext cx="1698625" cy="1506537"/>
            <a:chOff x="1359" y="1723"/>
            <a:chExt cx="1070" cy="949"/>
          </a:xfrm>
        </p:grpSpPr>
        <p:pic>
          <p:nvPicPr>
            <p:cNvPr id="173" name="Google Shape;173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8"/>
            <p:cNvSpPr txBox="1"/>
            <p:nvPr/>
          </p:nvSpPr>
          <p:spPr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</p:grpSp>
      <p:graphicFrame>
        <p:nvGraphicFramePr>
          <p:cNvPr id="175" name="Google Shape;175;p8"/>
          <p:cNvGraphicFramePr/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>
              <mc:Choice Requires="v">
                <p:oleObj r:id="rId6" imgH="1765300" imgW="5438775" progId="Excel.Sheet.8" spid="_x0000_s1">
                  <p:embed/>
                </p:oleObj>
              </mc:Choice>
              <mc:Fallback>
                <p:oleObj r:id="rId7" imgH="1765300" imgW="5438775" progId="Excel.Sheet.8">
                  <p:embed/>
                  <p:pic>
                    <p:nvPicPr>
                      <p:cNvPr id="175" name="Google Shape;175;p8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6" name="Google Shape;176;p8"/>
          <p:cNvCxnSpPr/>
          <p:nvPr/>
        </p:nvCxnSpPr>
        <p:spPr>
          <a:xfrm flipH="1">
            <a:off x="427037" y="4071937"/>
            <a:ext cx="1644650" cy="7000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7" name="Google Shape;177;p8"/>
          <p:cNvCxnSpPr/>
          <p:nvPr/>
        </p:nvCxnSpPr>
        <p:spPr>
          <a:xfrm>
            <a:off x="3857625" y="4071937"/>
            <a:ext cx="2025650" cy="7000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8" name="Google Shape;178;p8"/>
          <p:cNvSpPr/>
          <p:nvPr/>
        </p:nvSpPr>
        <p:spPr>
          <a:xfrm>
            <a:off x="7793037" y="5000625"/>
            <a:ext cx="546100" cy="592137"/>
          </a:xfrm>
          <a:prstGeom prst="downArrow">
            <a:avLst>
              <a:gd fmla="val 16198" name="adj1"/>
              <a:gd fmla="val 50000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6523037" y="2173287"/>
            <a:ext cx="941387" cy="766762"/>
          </a:xfrm>
          <a:custGeom>
            <a:rect b="b" l="l" r="r" t="t"/>
            <a:pathLst>
              <a:path extrusionOk="0" h="483" w="59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0" name="Google Shape;180;p8"/>
          <p:cNvGrpSpPr/>
          <p:nvPr/>
        </p:nvGrpSpPr>
        <p:grpSpPr>
          <a:xfrm>
            <a:off x="6646862" y="3187700"/>
            <a:ext cx="1781175" cy="815975"/>
            <a:chOff x="4187" y="2008"/>
            <a:chExt cx="1122" cy="514"/>
          </a:xfrm>
        </p:grpSpPr>
        <p:pic>
          <p:nvPicPr>
            <p:cNvPr id="181" name="Google Shape;181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8"/>
            <p:cNvSpPr txBox="1"/>
            <p:nvPr/>
          </p:nvSpPr>
          <p:spPr>
            <a:xfrm>
              <a:off x="4251" y="2180"/>
              <a:ext cx="98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Unseen Data</a:t>
              </a:r>
              <a:endParaRPr/>
            </a:p>
          </p:txBody>
        </p:sp>
      </p:grpSp>
      <p:sp>
        <p:nvSpPr>
          <p:cNvPr id="183" name="Google Shape;183;p8"/>
          <p:cNvSpPr txBox="1"/>
          <p:nvPr/>
        </p:nvSpPr>
        <p:spPr>
          <a:xfrm>
            <a:off x="6305550" y="4262437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(Jeff, Professor, 4)</a:t>
            </a:r>
            <a:endParaRPr/>
          </a:p>
        </p:txBody>
      </p:sp>
      <p:cxnSp>
        <p:nvCxnSpPr>
          <p:cNvPr id="184" name="Google Shape;184;p8"/>
          <p:cNvCxnSpPr/>
          <p:nvPr/>
        </p:nvCxnSpPr>
        <p:spPr>
          <a:xfrm flipH="1">
            <a:off x="6167437" y="3903662"/>
            <a:ext cx="471487" cy="393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5" name="Google Shape;185;p8"/>
          <p:cNvCxnSpPr/>
          <p:nvPr/>
        </p:nvCxnSpPr>
        <p:spPr>
          <a:xfrm>
            <a:off x="8448675" y="3903662"/>
            <a:ext cx="363537" cy="3492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6" name="Google Shape;186;p8"/>
          <p:cNvSpPr/>
          <p:nvPr/>
        </p:nvSpPr>
        <p:spPr>
          <a:xfrm>
            <a:off x="3360737" y="2032000"/>
            <a:ext cx="901700" cy="593725"/>
          </a:xfrm>
          <a:custGeom>
            <a:rect b="b" l="l" r="r" t="t"/>
            <a:pathLst>
              <a:path extrusionOk="0" h="374" w="568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20012" y="5738812"/>
            <a:ext cx="72072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 txBox="1"/>
          <p:nvPr/>
        </p:nvSpPr>
        <p:spPr>
          <a:xfrm>
            <a:off x="6221412" y="4959350"/>
            <a:ext cx="15255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Tenured?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5" name="Google Shape;195;p9"/>
          <p:cNvSpPr txBox="1"/>
          <p:nvPr>
            <p:ph idx="4294967295"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196" name="Google Shape;196;p9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97" name="Google Shape;197;p9"/>
          <p:cNvSpPr/>
          <p:nvPr/>
        </p:nvSpPr>
        <p:spPr>
          <a:xfrm rot="9780000">
            <a:off x="4572000" y="21336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1998-06-19T04:38:52Z</dcterms:created>
  <dc:creator>Jiawei 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