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43" roundtripDataSignature="AMtx7mgfpJR7iOxvaGoiQ5T6oBiO4IfY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 name="Google Shape;5;n"/>
          <p:cNvSpPr txBox="1"/>
          <p:nvPr>
            <p:ph idx="2" type="hdr"/>
          </p:nvPr>
        </p:nvSpPr>
        <p:spPr>
          <a:xfrm>
            <a:off x="0" y="0"/>
            <a:ext cx="2968625" cy="45402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3884612" y="0"/>
            <a:ext cx="2968625" cy="45402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Google Shape;7;n"/>
          <p:cNvSpPr/>
          <p:nvPr>
            <p:ph idx="3" type="sldImg"/>
          </p:nvPr>
        </p:nvSpPr>
        <p:spPr>
          <a:xfrm>
            <a:off x="1143000" y="685800"/>
            <a:ext cx="4568825"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sq" cmpd="sng" w="9525">
            <a:solidFill>
              <a:srgbClr val="000000"/>
            </a:solidFill>
            <a:prstDash val="solid"/>
            <a:miter lim="800000"/>
            <a:headEnd len="sm" w="sm" type="none"/>
            <a:tailEnd len="sm" w="sm" type="none"/>
          </a:ln>
        </p:spPr>
      </p:sp>
      <p:sp>
        <p:nvSpPr>
          <p:cNvPr id="8" name="Google Shape;8;n"/>
          <p:cNvSpPr txBox="1"/>
          <p:nvPr>
            <p:ph idx="1" type="body"/>
          </p:nvPr>
        </p:nvSpPr>
        <p:spPr>
          <a:xfrm>
            <a:off x="685800" y="4343400"/>
            <a:ext cx="5483225" cy="4111625"/>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n"/>
          <p:cNvSpPr txBox="1"/>
          <p:nvPr>
            <p:ph idx="11" type="ftr"/>
          </p:nvPr>
        </p:nvSpPr>
        <p:spPr>
          <a:xfrm>
            <a:off x="0" y="8685212"/>
            <a:ext cx="2968625" cy="454025"/>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0" name="Google Shape;10;n"/>
          <p:cNvSpPr txBox="1"/>
          <p:nvPr>
            <p:ph idx="12" type="sldNum"/>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47" name="Google Shape;147;p1:notes"/>
          <p:cNvSpPr/>
          <p:nvPr>
            <p:ph idx="2" type="sldImg"/>
          </p:nvPr>
        </p:nvSpPr>
        <p:spPr>
          <a:xfrm>
            <a:off x="1143000" y="685800"/>
            <a:ext cx="4568825"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71b4518d5d_0_307:notes"/>
          <p:cNvSpPr txBox="1"/>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18" name="Google Shape;218;g371b4518d5d_0_3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9" name="Google Shape;219;g371b4518d5d_0_307: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0" name="Google Shape;220;g371b4518d5d_0_307: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71b4518d5d_0_212:notes"/>
          <p:cNvSpPr txBox="1"/>
          <p:nvPr>
            <p:ph idx="1" type="body"/>
          </p:nvPr>
        </p:nvSpPr>
        <p:spPr>
          <a:xfrm>
            <a:off x="685800" y="4343400"/>
            <a:ext cx="5486400" cy="41148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27" name="Google Shape;227;g371b4518d5d_0_2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34" name="Google Shape;23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5" name="Google Shape;235;p1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6" name="Google Shape;236;p12: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71b4518d5d_0_218:notes"/>
          <p:cNvSpPr txBox="1"/>
          <p:nvPr>
            <p:ph idx="1" type="body"/>
          </p:nvPr>
        </p:nvSpPr>
        <p:spPr>
          <a:xfrm>
            <a:off x="685800" y="4343400"/>
            <a:ext cx="5486400" cy="41148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43" name="Google Shape;243;g371b4518d5d_0_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50" name="Google Shape;25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1" name="Google Shape;251;p1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2" name="Google Shape;252;p13: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59" name="Google Shape;25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0" name="Google Shape;260;p1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1" name="Google Shape;261;p14: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71b4518d5d_0_224:notes"/>
          <p:cNvSpPr txBox="1"/>
          <p:nvPr>
            <p:ph idx="1" type="body"/>
          </p:nvPr>
        </p:nvSpPr>
        <p:spPr>
          <a:xfrm>
            <a:off x="685800" y="4343400"/>
            <a:ext cx="5486400" cy="41148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68" name="Google Shape;268;g371b4518d5d_0_2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71b4518d5d_0_315:notes"/>
          <p:cNvSpPr txBox="1"/>
          <p:nvPr>
            <p:ph idx="1" type="body"/>
          </p:nvPr>
        </p:nvSpPr>
        <p:spPr>
          <a:xfrm>
            <a:off x="685800" y="4343400"/>
            <a:ext cx="5486400" cy="41148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75" name="Google Shape;275;g371b4518d5d_0_3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7152fbfd33_0_1:notes"/>
          <p:cNvSpPr txBox="1"/>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82" name="Google Shape;282;g37152fbfd33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3" name="Google Shape;283;g37152fbfd33_0_1: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 name="Google Shape;284;g37152fbfd33_0_1: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7152fbfd33_0_8:notes"/>
          <p:cNvSpPr txBox="1"/>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90" name="Google Shape;290;g37152fbfd33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1" name="Google Shape;291;g37152fbfd33_0_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2" name="Google Shape;292;g37152fbfd33_0_8: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53" name="Google Shape;15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4" name="Google Shape;154;p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5" name="Google Shape;155;p2: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7: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99" name="Google Shape;29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0" name="Google Shape;300;p17: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1" name="Google Shape;301;p17: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7152fbfd33_0_40:notes"/>
          <p:cNvSpPr txBox="1"/>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09" name="Google Shape;309;g37152fbfd33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0" name="Google Shape;310;g37152fbfd33_0_4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1" name="Google Shape;311;g37152fbfd33_0_40: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7152fbfd33_0_24:notes"/>
          <p:cNvSpPr txBox="1"/>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18" name="Google Shape;318;g37152fbfd33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9" name="Google Shape;319;g37152fbfd33_0_2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0" name="Google Shape;320;g37152fbfd33_0_24: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7152fbfd33_0_48:notes"/>
          <p:cNvSpPr txBox="1"/>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27" name="Google Shape;327;g37152fbfd33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8" name="Google Shape;328;g37152fbfd33_0_4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9" name="Google Shape;329;g37152fbfd33_0_48: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7152fbfd33_0_56:notes"/>
          <p:cNvSpPr txBox="1"/>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36" name="Google Shape;336;g37152fbfd33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7" name="Google Shape;337;g37152fbfd33_0_5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8" name="Google Shape;338;g37152fbfd33_0_56: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7152fbfd33_0_64:notes"/>
          <p:cNvSpPr txBox="1"/>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45" name="Google Shape;345;g37152fbfd33_0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6" name="Google Shape;346;g37152fbfd33_0_6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7" name="Google Shape;347;g37152fbfd33_0_64: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7: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54" name="Google Shape;35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5" name="Google Shape;355;p47: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6" name="Google Shape;356;p47: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9: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63" name="Google Shape;36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4" name="Google Shape;364;p1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5" name="Google Shape;365;p19: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1: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72" name="Google Shape;37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3" name="Google Shape;373;p21: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4" name="Google Shape;374;p21: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2: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80" name="Google Shape;38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1" name="Google Shape;381;p2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2" name="Google Shape;382;p22: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62" name="Google Shape;16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3" name="Google Shape;163;p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 name="Google Shape;164;p3: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7: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89" name="Google Shape;38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0" name="Google Shape;390;p27: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1" name="Google Shape;391;p27: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8: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98" name="Google Shape;39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9" name="Google Shape;399;p2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0" name="Google Shape;400;p28: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0: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07" name="Google Shape;40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8" name="Google Shape;408;p3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9" name="Google Shape;409;p30: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1: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16" name="Google Shape;41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7" name="Google Shape;417;p31: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18" name="Google Shape;418;p31: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9: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26" name="Google Shape;42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7" name="Google Shape;427;p2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8" name="Google Shape;428;p29: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2: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35" name="Google Shape;43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6" name="Google Shape;436;p3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7" name="Google Shape;437;p32: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4: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45" name="Google Shape;44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6" name="Google Shape;446;p3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7" name="Google Shape;447;p34: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nvSpPr>
        <p:spPr>
          <a:xfrm>
            <a:off x="3884612" y="8685212"/>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71" name="Google Shape;17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2" name="Google Shape;172;p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 name="Google Shape;173;p4:notes"/>
          <p:cNvSpPr txBox="1"/>
          <p:nvPr>
            <p:ph idx="1" type="body"/>
          </p:nvPr>
        </p:nvSpPr>
        <p:spPr>
          <a:xfrm>
            <a:off x="685800" y="4343400"/>
            <a:ext cx="5483225" cy="4111625"/>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71b4518d5d_0_3:notes"/>
          <p:cNvSpPr/>
          <p:nvPr>
            <p:ph idx="2" type="sldImg"/>
          </p:nvPr>
        </p:nvSpPr>
        <p:spPr>
          <a:xfrm>
            <a:off x="1143000" y="685800"/>
            <a:ext cx="4568700" cy="34257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71b4518d5d_0_3: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80" name="Google Shape;180;g371b4518d5d_0_3:notes"/>
          <p:cNvSpPr txBox="1"/>
          <p:nvPr>
            <p:ph idx="12" type="sldNum"/>
          </p:nvPr>
        </p:nvSpPr>
        <p:spPr>
          <a:xfrm>
            <a:off x="3884612" y="8685212"/>
            <a:ext cx="2968500" cy="4539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71b4518d5d_0_18:notes"/>
          <p:cNvSpPr txBox="1"/>
          <p:nvPr>
            <p:ph idx="1" type="body"/>
          </p:nvPr>
        </p:nvSpPr>
        <p:spPr>
          <a:xfrm>
            <a:off x="685800" y="4343400"/>
            <a:ext cx="5486400" cy="41148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86" name="Google Shape;186;g371b4518d5d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71b4518d5d_0_200:notes"/>
          <p:cNvSpPr txBox="1"/>
          <p:nvPr>
            <p:ph idx="1" type="body"/>
          </p:nvPr>
        </p:nvSpPr>
        <p:spPr>
          <a:xfrm>
            <a:off x="685800" y="4343400"/>
            <a:ext cx="5486400" cy="41148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193" name="Google Shape;193;g371b4518d5d_0_2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71b4518d5d_0_206:notes"/>
          <p:cNvSpPr txBox="1"/>
          <p:nvPr>
            <p:ph idx="1" type="body"/>
          </p:nvPr>
        </p:nvSpPr>
        <p:spPr>
          <a:xfrm>
            <a:off x="685800" y="4343400"/>
            <a:ext cx="5486400" cy="41148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01" name="Google Shape;201;g371b4518d5d_0_2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71b4518d5d_0_299:notes"/>
          <p:cNvSpPr txBox="1"/>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09" name="Google Shape;209;g371b4518d5d_0_2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0" name="Google Shape;210;g371b4518d5d_0_29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 name="Google Shape;211;g371b4518d5d_0_299: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5"/>
          <p:cNvSpPr txBox="1"/>
          <p:nvPr>
            <p:ph type="title"/>
          </p:nvPr>
        </p:nvSpPr>
        <p:spPr>
          <a:xfrm>
            <a:off x="457200" y="274637"/>
            <a:ext cx="8226425" cy="1139825"/>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55"/>
          <p:cNvSpPr txBox="1"/>
          <p:nvPr>
            <p:ph idx="1" type="body"/>
          </p:nvPr>
        </p:nvSpPr>
        <p:spPr>
          <a:xfrm>
            <a:off x="457200" y="1600200"/>
            <a:ext cx="8226425" cy="4522787"/>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5"/>
          <p:cNvSpPr txBox="1"/>
          <p:nvPr>
            <p:ph idx="10" type="dt"/>
          </p:nvPr>
        </p:nvSpPr>
        <p:spPr>
          <a:xfrm>
            <a:off x="457200" y="6245225"/>
            <a:ext cx="2130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5"/>
          <p:cNvSpPr txBox="1"/>
          <p:nvPr>
            <p:ph idx="11" type="ftr"/>
          </p:nvPr>
        </p:nvSpPr>
        <p:spPr>
          <a:xfrm>
            <a:off x="3124200" y="6245225"/>
            <a:ext cx="2892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5"/>
          <p:cNvSpPr txBox="1"/>
          <p:nvPr>
            <p:ph idx="12" type="sldNum"/>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sp>
        <p:nvSpPr>
          <p:cNvPr id="73" name="Google Shape;73;p64"/>
          <p:cNvSpPr txBox="1"/>
          <p:nvPr>
            <p:ph type="title"/>
          </p:nvPr>
        </p:nvSpPr>
        <p:spPr>
          <a:xfrm>
            <a:off x="457200" y="274637"/>
            <a:ext cx="8226425" cy="1139825"/>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64"/>
          <p:cNvSpPr txBox="1"/>
          <p:nvPr>
            <p:ph idx="1" type="body"/>
          </p:nvPr>
        </p:nvSpPr>
        <p:spPr>
          <a:xfrm>
            <a:off x="457200" y="1600200"/>
            <a:ext cx="4037013" cy="45227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64"/>
          <p:cNvSpPr txBox="1"/>
          <p:nvPr>
            <p:ph idx="2" type="body"/>
          </p:nvPr>
        </p:nvSpPr>
        <p:spPr>
          <a:xfrm>
            <a:off x="4646613" y="1600200"/>
            <a:ext cx="4037012" cy="45227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64"/>
          <p:cNvSpPr txBox="1"/>
          <p:nvPr>
            <p:ph idx="10" type="dt"/>
          </p:nvPr>
        </p:nvSpPr>
        <p:spPr>
          <a:xfrm>
            <a:off x="457200" y="6245225"/>
            <a:ext cx="2130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4"/>
          <p:cNvSpPr txBox="1"/>
          <p:nvPr>
            <p:ph idx="11" type="ftr"/>
          </p:nvPr>
        </p:nvSpPr>
        <p:spPr>
          <a:xfrm>
            <a:off x="3124200" y="6245225"/>
            <a:ext cx="2892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4"/>
          <p:cNvSpPr txBox="1"/>
          <p:nvPr>
            <p:ph idx="12" type="sldNum"/>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65"/>
          <p:cNvSpPr txBox="1"/>
          <p:nvPr>
            <p:ph type="title"/>
          </p:nvPr>
        </p:nvSpPr>
        <p:spPr>
          <a:xfrm>
            <a:off x="623888" y="1709738"/>
            <a:ext cx="7886700" cy="2852737"/>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65"/>
          <p:cNvSpPr txBox="1"/>
          <p:nvPr>
            <p:ph idx="1" type="body"/>
          </p:nvPr>
        </p:nvSpPr>
        <p:spPr>
          <a:xfrm>
            <a:off x="623888" y="4589463"/>
            <a:ext cx="7886700" cy="1500187"/>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2400"/>
              <a:buNone/>
              <a:defRPr sz="2400"/>
            </a:lvl1pPr>
            <a:lvl2pPr indent="-228600" lvl="1" marL="914400" algn="l">
              <a:spcBef>
                <a:spcPts val="700"/>
              </a:spcBef>
              <a:spcAft>
                <a:spcPts val="0"/>
              </a:spcAft>
              <a:buSzPts val="2000"/>
              <a:buNone/>
              <a:defRPr sz="2000"/>
            </a:lvl2pPr>
            <a:lvl3pPr indent="-228600" lvl="2" marL="1371600" algn="l">
              <a:spcBef>
                <a:spcPts val="600"/>
              </a:spcBef>
              <a:spcAft>
                <a:spcPts val="0"/>
              </a:spcAft>
              <a:buSzPts val="1800"/>
              <a:buNone/>
              <a:defRPr sz="1800"/>
            </a:lvl3pPr>
            <a:lvl4pPr indent="-228600" lvl="3" marL="1828800" algn="l">
              <a:spcBef>
                <a:spcPts val="500"/>
              </a:spcBef>
              <a:spcAft>
                <a:spcPts val="0"/>
              </a:spcAft>
              <a:buSzPts val="1600"/>
              <a:buNone/>
              <a:defRPr sz="1600"/>
            </a:lvl4pPr>
            <a:lvl5pPr indent="-228600" lvl="4" marL="2286000" algn="l">
              <a:spcBef>
                <a:spcPts val="50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82" name="Google Shape;82;p65"/>
          <p:cNvSpPr txBox="1"/>
          <p:nvPr>
            <p:ph idx="10" type="dt"/>
          </p:nvPr>
        </p:nvSpPr>
        <p:spPr>
          <a:xfrm>
            <a:off x="457200" y="6245225"/>
            <a:ext cx="2130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5"/>
          <p:cNvSpPr txBox="1"/>
          <p:nvPr>
            <p:ph idx="11" type="ftr"/>
          </p:nvPr>
        </p:nvSpPr>
        <p:spPr>
          <a:xfrm>
            <a:off x="3124200" y="6245225"/>
            <a:ext cx="2892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5"/>
          <p:cNvSpPr txBox="1"/>
          <p:nvPr>
            <p:ph idx="12" type="sldNum"/>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66"/>
          <p:cNvSpPr txBox="1"/>
          <p:nvPr>
            <p:ph type="ctrTitle"/>
          </p:nvPr>
        </p:nvSpPr>
        <p:spPr>
          <a:xfrm>
            <a:off x="1143000" y="1122363"/>
            <a:ext cx="6858000" cy="23876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 name="Google Shape;87;p66"/>
          <p:cNvSpPr txBox="1"/>
          <p:nvPr>
            <p:ph idx="1" type="subTitle"/>
          </p:nvPr>
        </p:nvSpPr>
        <p:spPr>
          <a:xfrm>
            <a:off x="1143000" y="3602038"/>
            <a:ext cx="6858000" cy="1655762"/>
          </a:xfrm>
          <a:prstGeom prst="rect">
            <a:avLst/>
          </a:prstGeom>
          <a:noFill/>
          <a:ln>
            <a:noFill/>
          </a:ln>
        </p:spPr>
        <p:txBody>
          <a:bodyPr anchorCtr="0" anchor="t" bIns="46800" lIns="90000" spcFirstLastPara="1" rIns="90000" wrap="square" tIns="46800">
            <a:noAutofit/>
          </a:bodyPr>
          <a:lstStyle>
            <a:lvl1pPr lvl="0" algn="ctr">
              <a:spcBef>
                <a:spcPts val="800"/>
              </a:spcBef>
              <a:spcAft>
                <a:spcPts val="0"/>
              </a:spcAft>
              <a:buSzPts val="2400"/>
              <a:buNone/>
              <a:defRPr sz="2400"/>
            </a:lvl1pPr>
            <a:lvl2pPr lvl="1" algn="ctr">
              <a:spcBef>
                <a:spcPts val="700"/>
              </a:spcBef>
              <a:spcAft>
                <a:spcPts val="0"/>
              </a:spcAft>
              <a:buSzPts val="2000"/>
              <a:buNone/>
              <a:defRPr sz="2000"/>
            </a:lvl2pPr>
            <a:lvl3pPr lvl="2" algn="ctr">
              <a:spcBef>
                <a:spcPts val="600"/>
              </a:spcBef>
              <a:spcAft>
                <a:spcPts val="0"/>
              </a:spcAft>
              <a:buSzPts val="1800"/>
              <a:buNone/>
              <a:defRPr sz="1800"/>
            </a:lvl3pPr>
            <a:lvl4pPr lvl="3" algn="ctr">
              <a:spcBef>
                <a:spcPts val="500"/>
              </a:spcBef>
              <a:spcAft>
                <a:spcPts val="0"/>
              </a:spcAft>
              <a:buSzPts val="1600"/>
              <a:buNone/>
              <a:defRPr sz="1600"/>
            </a:lvl4pPr>
            <a:lvl5pPr lvl="4" algn="ctr">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8" name="Google Shape;88;p66"/>
          <p:cNvSpPr txBox="1"/>
          <p:nvPr>
            <p:ph idx="10" type="dt"/>
          </p:nvPr>
        </p:nvSpPr>
        <p:spPr>
          <a:xfrm>
            <a:off x="457200" y="6245225"/>
            <a:ext cx="2130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66"/>
          <p:cNvSpPr txBox="1"/>
          <p:nvPr>
            <p:ph idx="11" type="ftr"/>
          </p:nvPr>
        </p:nvSpPr>
        <p:spPr>
          <a:xfrm>
            <a:off x="3124200" y="6245225"/>
            <a:ext cx="2892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66"/>
          <p:cNvSpPr txBox="1"/>
          <p:nvPr>
            <p:ph idx="12" type="sldNum"/>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g371b4518d5d_0_241"/>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97" name="Google Shape;97;g371b4518d5d_0_241"/>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8" name="Google Shape;98;g371b4518d5d_0_24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9" name="Shape 99"/>
        <p:cNvGrpSpPr/>
        <p:nvPr/>
      </p:nvGrpSpPr>
      <p:grpSpPr>
        <a:xfrm>
          <a:off x="0" y="0"/>
          <a:ext cx="0" cy="0"/>
          <a:chOff x="0" y="0"/>
          <a:chExt cx="0" cy="0"/>
        </a:xfrm>
      </p:grpSpPr>
      <p:sp>
        <p:nvSpPr>
          <p:cNvPr id="100" name="Google Shape;100;g371b4518d5d_0_245"/>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1" name="Google Shape;101;g371b4518d5d_0_24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2" name="Shape 102"/>
        <p:cNvGrpSpPr/>
        <p:nvPr/>
      </p:nvGrpSpPr>
      <p:grpSpPr>
        <a:xfrm>
          <a:off x="0" y="0"/>
          <a:ext cx="0" cy="0"/>
          <a:chOff x="0" y="0"/>
          <a:chExt cx="0" cy="0"/>
        </a:xfrm>
      </p:grpSpPr>
      <p:sp>
        <p:nvSpPr>
          <p:cNvPr id="103" name="Google Shape;103;g371b4518d5d_0_24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g371b4518d5d_0_248"/>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05" name="Google Shape;105;g371b4518d5d_0_24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6" name="Shape 106"/>
        <p:cNvGrpSpPr/>
        <p:nvPr/>
      </p:nvGrpSpPr>
      <p:grpSpPr>
        <a:xfrm>
          <a:off x="0" y="0"/>
          <a:ext cx="0" cy="0"/>
          <a:chOff x="0" y="0"/>
          <a:chExt cx="0" cy="0"/>
        </a:xfrm>
      </p:grpSpPr>
      <p:sp>
        <p:nvSpPr>
          <p:cNvPr id="107" name="Google Shape;107;g371b4518d5d_0_252"/>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8" name="Google Shape;108;g371b4518d5d_0_252"/>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g371b4518d5d_0_252"/>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0" name="Google Shape;110;g371b4518d5d_0_25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g371b4518d5d_0_25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3" name="Google Shape;113;g371b4518d5d_0_25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4" name="Shape 114"/>
        <p:cNvGrpSpPr/>
        <p:nvPr/>
      </p:nvGrpSpPr>
      <p:grpSpPr>
        <a:xfrm>
          <a:off x="0" y="0"/>
          <a:ext cx="0" cy="0"/>
          <a:chOff x="0" y="0"/>
          <a:chExt cx="0" cy="0"/>
        </a:xfrm>
      </p:grpSpPr>
      <p:sp>
        <p:nvSpPr>
          <p:cNvPr id="115" name="Google Shape;115;g371b4518d5d_0_260"/>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6" name="Google Shape;116;g371b4518d5d_0_260"/>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7" name="Google Shape;117;g371b4518d5d_0_26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8" name="Shape 118"/>
        <p:cNvGrpSpPr/>
        <p:nvPr/>
      </p:nvGrpSpPr>
      <p:grpSpPr>
        <a:xfrm>
          <a:off x="0" y="0"/>
          <a:ext cx="0" cy="0"/>
          <a:chOff x="0" y="0"/>
          <a:chExt cx="0" cy="0"/>
        </a:xfrm>
      </p:grpSpPr>
      <p:sp>
        <p:nvSpPr>
          <p:cNvPr id="119" name="Google Shape;119;g371b4518d5d_0_264"/>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0" name="Google Shape;120;g371b4518d5d_0_26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3" name="Shape 23"/>
        <p:cNvGrpSpPr/>
        <p:nvPr/>
      </p:nvGrpSpPr>
      <p:grpSpPr>
        <a:xfrm>
          <a:off x="0" y="0"/>
          <a:ext cx="0" cy="0"/>
          <a:chOff x="0" y="0"/>
          <a:chExt cx="0" cy="0"/>
        </a:xfrm>
      </p:grpSpPr>
      <p:sp>
        <p:nvSpPr>
          <p:cNvPr id="24" name="Google Shape;24;p56"/>
          <p:cNvSpPr txBox="1"/>
          <p:nvPr>
            <p:ph type="title"/>
          </p:nvPr>
        </p:nvSpPr>
        <p:spPr>
          <a:xfrm>
            <a:off x="457200" y="274638"/>
            <a:ext cx="8226425" cy="1139825"/>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56"/>
          <p:cNvSpPr txBox="1"/>
          <p:nvPr>
            <p:ph idx="10" type="dt"/>
          </p:nvPr>
        </p:nvSpPr>
        <p:spPr>
          <a:xfrm>
            <a:off x="457200" y="6245225"/>
            <a:ext cx="2130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6"/>
          <p:cNvSpPr txBox="1"/>
          <p:nvPr>
            <p:ph idx="11" type="ftr"/>
          </p:nvPr>
        </p:nvSpPr>
        <p:spPr>
          <a:xfrm>
            <a:off x="3124200" y="6245225"/>
            <a:ext cx="2892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6"/>
          <p:cNvSpPr txBox="1"/>
          <p:nvPr>
            <p:ph idx="12" type="sldNum"/>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1" name="Shape 121"/>
        <p:cNvGrpSpPr/>
        <p:nvPr/>
      </p:nvGrpSpPr>
      <p:grpSpPr>
        <a:xfrm>
          <a:off x="0" y="0"/>
          <a:ext cx="0" cy="0"/>
          <a:chOff x="0" y="0"/>
          <a:chExt cx="0" cy="0"/>
        </a:xfrm>
      </p:grpSpPr>
      <p:sp>
        <p:nvSpPr>
          <p:cNvPr id="122" name="Google Shape;122;g371b4518d5d_0_267"/>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371b4518d5d_0_267"/>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24" name="Google Shape;124;g371b4518d5d_0_267"/>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5" name="Google Shape;125;g371b4518d5d_0_267"/>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6" name="Google Shape;126;g371b4518d5d_0_26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7" name="Shape 127"/>
        <p:cNvGrpSpPr/>
        <p:nvPr/>
      </p:nvGrpSpPr>
      <p:grpSpPr>
        <a:xfrm>
          <a:off x="0" y="0"/>
          <a:ext cx="0" cy="0"/>
          <a:chOff x="0" y="0"/>
          <a:chExt cx="0" cy="0"/>
        </a:xfrm>
      </p:grpSpPr>
      <p:sp>
        <p:nvSpPr>
          <p:cNvPr id="128" name="Google Shape;128;g371b4518d5d_0_273"/>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129" name="Google Shape;129;g371b4518d5d_0_27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0" name="Shape 130"/>
        <p:cNvGrpSpPr/>
        <p:nvPr/>
      </p:nvGrpSpPr>
      <p:grpSpPr>
        <a:xfrm>
          <a:off x="0" y="0"/>
          <a:ext cx="0" cy="0"/>
          <a:chOff x="0" y="0"/>
          <a:chExt cx="0" cy="0"/>
        </a:xfrm>
      </p:grpSpPr>
      <p:sp>
        <p:nvSpPr>
          <p:cNvPr id="131" name="Google Shape;131;g371b4518d5d_0_276"/>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2" name="Google Shape;132;g371b4518d5d_0_276"/>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33" name="Google Shape;133;g371b4518d5d_0_27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g371b4518d5d_0_28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6" name="Shape 136"/>
        <p:cNvGrpSpPr/>
        <p:nvPr/>
      </p:nvGrpSpPr>
      <p:grpSpPr>
        <a:xfrm>
          <a:off x="0" y="0"/>
          <a:ext cx="0" cy="0"/>
          <a:chOff x="0" y="0"/>
          <a:chExt cx="0" cy="0"/>
        </a:xfrm>
      </p:grpSpPr>
      <p:sp>
        <p:nvSpPr>
          <p:cNvPr id="137" name="Google Shape;137;g371b4518d5d_0_28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138" name="Google Shape;138;g371b4518d5d_0_28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a:lnSpc>
                <a:spcPct val="140000"/>
              </a:lnSpc>
              <a:spcBef>
                <a:spcPts val="360"/>
              </a:spcBef>
              <a:spcAft>
                <a:spcPts val="0"/>
              </a:spcAft>
              <a:buClr>
                <a:schemeClr val="dk1"/>
              </a:buClr>
              <a:buSzPts val="1800"/>
              <a:buChar char="●"/>
              <a:defRPr sz="4000"/>
            </a:lvl1pPr>
            <a:lvl2pPr indent="-342900" lvl="1" marL="914400" algn="l">
              <a:spcBef>
                <a:spcPts val="120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139" name="Google Shape;139;g371b4518d5d_0_2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000">
              <a:solidFill>
                <a:schemeClr val="dk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140" name="Shape 140"/>
        <p:cNvGrpSpPr/>
        <p:nvPr/>
      </p:nvGrpSpPr>
      <p:grpSpPr>
        <a:xfrm>
          <a:off x="0" y="0"/>
          <a:ext cx="0" cy="0"/>
          <a:chOff x="0" y="0"/>
          <a:chExt cx="0" cy="0"/>
        </a:xfrm>
      </p:grpSpPr>
      <p:sp>
        <p:nvSpPr>
          <p:cNvPr id="141" name="Google Shape;141;g371b4518d5d_0_2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142" name="Google Shape;142;g371b4518d5d_0_286"/>
          <p:cNvSpPr txBox="1"/>
          <p:nvPr>
            <p:ph idx="12" type="sldNum"/>
          </p:nvPr>
        </p:nvSpPr>
        <p:spPr>
          <a:xfrm>
            <a:off x="6553200" y="6243637"/>
            <a:ext cx="213360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000">
              <a:solidFill>
                <a:schemeClr val="dk2"/>
              </a:solidFill>
            </a:endParaRPr>
          </a:p>
        </p:txBody>
      </p:sp>
      <p:sp>
        <p:nvSpPr>
          <p:cNvPr id="143" name="Google Shape;143;g371b4518d5d_0_286"/>
          <p:cNvSpPr txBox="1"/>
          <p:nvPr>
            <p:ph idx="10" type="dt"/>
          </p:nvPr>
        </p:nvSpPr>
        <p:spPr>
          <a:xfrm>
            <a:off x="457200" y="6243637"/>
            <a:ext cx="2133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g371b4518d5d_0_286"/>
          <p:cNvSpPr txBox="1"/>
          <p:nvPr>
            <p:ph idx="11" type="ftr"/>
          </p:nvPr>
        </p:nvSpPr>
        <p:spPr>
          <a:xfrm>
            <a:off x="3124200" y="6243637"/>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 name="Shape 28"/>
        <p:cNvGrpSpPr/>
        <p:nvPr/>
      </p:nvGrpSpPr>
      <p:grpSpPr>
        <a:xfrm>
          <a:off x="0" y="0"/>
          <a:ext cx="0" cy="0"/>
          <a:chOff x="0" y="0"/>
          <a:chExt cx="0" cy="0"/>
        </a:xfrm>
      </p:grpSpPr>
      <p:sp>
        <p:nvSpPr>
          <p:cNvPr id="29" name="Google Shape;29;p57"/>
          <p:cNvSpPr txBox="1"/>
          <p:nvPr>
            <p:ph type="title"/>
          </p:nvPr>
        </p:nvSpPr>
        <p:spPr>
          <a:xfrm rot="5400000">
            <a:off x="4731544" y="2170907"/>
            <a:ext cx="5848350" cy="20558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57"/>
          <p:cNvSpPr txBox="1"/>
          <p:nvPr>
            <p:ph idx="1" type="body"/>
          </p:nvPr>
        </p:nvSpPr>
        <p:spPr>
          <a:xfrm rot="5400000">
            <a:off x="542132" y="189707"/>
            <a:ext cx="5848350" cy="6018213"/>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7"/>
          <p:cNvSpPr txBox="1"/>
          <p:nvPr>
            <p:ph idx="10" type="dt"/>
          </p:nvPr>
        </p:nvSpPr>
        <p:spPr>
          <a:xfrm>
            <a:off x="457200" y="6245225"/>
            <a:ext cx="2130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7"/>
          <p:cNvSpPr txBox="1"/>
          <p:nvPr>
            <p:ph idx="11" type="ftr"/>
          </p:nvPr>
        </p:nvSpPr>
        <p:spPr>
          <a:xfrm>
            <a:off x="3124200" y="6245225"/>
            <a:ext cx="2892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7"/>
          <p:cNvSpPr txBox="1"/>
          <p:nvPr>
            <p:ph idx="12" type="sldNum"/>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4" name="Shape 34"/>
        <p:cNvGrpSpPr/>
        <p:nvPr/>
      </p:nvGrpSpPr>
      <p:grpSpPr>
        <a:xfrm>
          <a:off x="0" y="0"/>
          <a:ext cx="0" cy="0"/>
          <a:chOff x="0" y="0"/>
          <a:chExt cx="0" cy="0"/>
        </a:xfrm>
      </p:grpSpPr>
      <p:sp>
        <p:nvSpPr>
          <p:cNvPr id="35" name="Google Shape;35;p58"/>
          <p:cNvSpPr txBox="1"/>
          <p:nvPr>
            <p:ph type="title"/>
          </p:nvPr>
        </p:nvSpPr>
        <p:spPr>
          <a:xfrm>
            <a:off x="457200" y="274637"/>
            <a:ext cx="8226425" cy="1139825"/>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58"/>
          <p:cNvSpPr txBox="1"/>
          <p:nvPr>
            <p:ph idx="1" type="body"/>
          </p:nvPr>
        </p:nvSpPr>
        <p:spPr>
          <a:xfrm rot="5400000">
            <a:off x="2309019" y="-251619"/>
            <a:ext cx="4522787" cy="8226425"/>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8"/>
          <p:cNvSpPr txBox="1"/>
          <p:nvPr>
            <p:ph idx="10" type="dt"/>
          </p:nvPr>
        </p:nvSpPr>
        <p:spPr>
          <a:xfrm>
            <a:off x="457200" y="6245225"/>
            <a:ext cx="2130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8"/>
          <p:cNvSpPr txBox="1"/>
          <p:nvPr>
            <p:ph idx="11" type="ftr"/>
          </p:nvPr>
        </p:nvSpPr>
        <p:spPr>
          <a:xfrm>
            <a:off x="3124200" y="6245225"/>
            <a:ext cx="2892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8"/>
          <p:cNvSpPr txBox="1"/>
          <p:nvPr>
            <p:ph idx="12" type="sldNum"/>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 name="Shape 40"/>
        <p:cNvGrpSpPr/>
        <p:nvPr/>
      </p:nvGrpSpPr>
      <p:grpSpPr>
        <a:xfrm>
          <a:off x="0" y="0"/>
          <a:ext cx="0" cy="0"/>
          <a:chOff x="0" y="0"/>
          <a:chExt cx="0" cy="0"/>
        </a:xfrm>
      </p:grpSpPr>
      <p:sp>
        <p:nvSpPr>
          <p:cNvPr id="41" name="Google Shape;41;p59"/>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59"/>
          <p:cNvSpPr/>
          <p:nvPr>
            <p:ph idx="2" type="pic"/>
          </p:nvPr>
        </p:nvSpPr>
        <p:spPr>
          <a:xfrm>
            <a:off x="3887788" y="987425"/>
            <a:ext cx="4629150" cy="4873625"/>
          </a:xfrm>
          <a:prstGeom prst="rect">
            <a:avLst/>
          </a:prstGeom>
          <a:noFill/>
          <a:ln>
            <a:noFill/>
          </a:ln>
        </p:spPr>
      </p:sp>
      <p:sp>
        <p:nvSpPr>
          <p:cNvPr id="43" name="Google Shape;43;p59"/>
          <p:cNvSpPr txBox="1"/>
          <p:nvPr>
            <p:ph idx="1"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600"/>
              <a:buNone/>
              <a:defRPr sz="1600"/>
            </a:lvl1pPr>
            <a:lvl2pPr indent="-228600" lvl="1" marL="914400" algn="l">
              <a:spcBef>
                <a:spcPts val="70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4" name="Google Shape;44;p59"/>
          <p:cNvSpPr txBox="1"/>
          <p:nvPr>
            <p:ph idx="10" type="dt"/>
          </p:nvPr>
        </p:nvSpPr>
        <p:spPr>
          <a:xfrm>
            <a:off x="457200" y="6245225"/>
            <a:ext cx="2130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9"/>
          <p:cNvSpPr txBox="1"/>
          <p:nvPr>
            <p:ph idx="11" type="ftr"/>
          </p:nvPr>
        </p:nvSpPr>
        <p:spPr>
          <a:xfrm>
            <a:off x="3124200" y="6245225"/>
            <a:ext cx="2892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9"/>
          <p:cNvSpPr txBox="1"/>
          <p:nvPr>
            <p:ph idx="12" type="sldNum"/>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60"/>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60"/>
          <p:cNvSpPr txBox="1"/>
          <p:nvPr>
            <p:ph idx="1" type="body"/>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sz="3200"/>
            </a:lvl1pPr>
            <a:lvl2pPr indent="-228600" lvl="1" marL="914400" algn="l">
              <a:spcBef>
                <a:spcPts val="700"/>
              </a:spcBef>
              <a:spcAft>
                <a:spcPts val="0"/>
              </a:spcAft>
              <a:buSzPts val="1400"/>
              <a:buNone/>
              <a:defRPr sz="2800"/>
            </a:lvl2pPr>
            <a:lvl3pPr indent="-228600" lvl="2" marL="1371600" algn="l">
              <a:spcBef>
                <a:spcPts val="600"/>
              </a:spcBef>
              <a:spcAft>
                <a:spcPts val="0"/>
              </a:spcAft>
              <a:buSzPts val="1400"/>
              <a:buNone/>
              <a:defRPr sz="2400"/>
            </a:lvl3pPr>
            <a:lvl4pPr indent="-228600" lvl="3" marL="1828800" algn="l">
              <a:spcBef>
                <a:spcPts val="500"/>
              </a:spcBef>
              <a:spcAft>
                <a:spcPts val="0"/>
              </a:spcAft>
              <a:buSzPts val="1400"/>
              <a:buNone/>
              <a:defRPr sz="2000"/>
            </a:lvl4pPr>
            <a:lvl5pPr indent="-228600" lvl="4" marL="2286000" algn="l">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0" name="Google Shape;50;p60"/>
          <p:cNvSpPr txBox="1"/>
          <p:nvPr>
            <p:ph idx="2"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600"/>
              <a:buNone/>
              <a:defRPr sz="1600"/>
            </a:lvl1pPr>
            <a:lvl2pPr indent="-228600" lvl="1" marL="914400" algn="l">
              <a:spcBef>
                <a:spcPts val="70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1" name="Google Shape;51;p60"/>
          <p:cNvSpPr txBox="1"/>
          <p:nvPr>
            <p:ph idx="10" type="dt"/>
          </p:nvPr>
        </p:nvSpPr>
        <p:spPr>
          <a:xfrm>
            <a:off x="457200" y="6245225"/>
            <a:ext cx="2130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0"/>
          <p:cNvSpPr txBox="1"/>
          <p:nvPr>
            <p:ph idx="11" type="ftr"/>
          </p:nvPr>
        </p:nvSpPr>
        <p:spPr>
          <a:xfrm>
            <a:off x="3124200" y="6245225"/>
            <a:ext cx="2892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0"/>
          <p:cNvSpPr txBox="1"/>
          <p:nvPr>
            <p:ph idx="12" type="sldNum"/>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1"/>
          <p:cNvSpPr txBox="1"/>
          <p:nvPr>
            <p:ph idx="10" type="dt"/>
          </p:nvPr>
        </p:nvSpPr>
        <p:spPr>
          <a:xfrm>
            <a:off x="457200" y="6245225"/>
            <a:ext cx="2130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1"/>
          <p:cNvSpPr txBox="1"/>
          <p:nvPr>
            <p:ph idx="11" type="ftr"/>
          </p:nvPr>
        </p:nvSpPr>
        <p:spPr>
          <a:xfrm>
            <a:off x="3124200" y="6245225"/>
            <a:ext cx="2892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1"/>
          <p:cNvSpPr txBox="1"/>
          <p:nvPr>
            <p:ph idx="12" type="sldNum"/>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62"/>
          <p:cNvSpPr txBox="1"/>
          <p:nvPr>
            <p:ph type="title"/>
          </p:nvPr>
        </p:nvSpPr>
        <p:spPr>
          <a:xfrm>
            <a:off x="457200" y="274637"/>
            <a:ext cx="8226425" cy="1139825"/>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62"/>
          <p:cNvSpPr txBox="1"/>
          <p:nvPr>
            <p:ph idx="10" type="dt"/>
          </p:nvPr>
        </p:nvSpPr>
        <p:spPr>
          <a:xfrm>
            <a:off x="457200" y="6245225"/>
            <a:ext cx="2130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2"/>
          <p:cNvSpPr txBox="1"/>
          <p:nvPr>
            <p:ph idx="11" type="ftr"/>
          </p:nvPr>
        </p:nvSpPr>
        <p:spPr>
          <a:xfrm>
            <a:off x="3124200" y="6245225"/>
            <a:ext cx="2892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62"/>
          <p:cNvSpPr txBox="1"/>
          <p:nvPr>
            <p:ph idx="12" type="sldNum"/>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63"/>
          <p:cNvSpPr txBox="1"/>
          <p:nvPr>
            <p:ph type="title"/>
          </p:nvPr>
        </p:nvSpPr>
        <p:spPr>
          <a:xfrm>
            <a:off x="630238" y="365125"/>
            <a:ext cx="7886700" cy="1325563"/>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63"/>
          <p:cNvSpPr txBox="1"/>
          <p:nvPr>
            <p:ph idx="1" type="body"/>
          </p:nvPr>
        </p:nvSpPr>
        <p:spPr>
          <a:xfrm>
            <a:off x="630238" y="1681163"/>
            <a:ext cx="3868737" cy="823912"/>
          </a:xfrm>
          <a:prstGeom prst="rect">
            <a:avLst/>
          </a:prstGeom>
          <a:noFill/>
          <a:ln>
            <a:noFill/>
          </a:ln>
        </p:spPr>
        <p:txBody>
          <a:bodyPr anchorCtr="0" anchor="b" bIns="46800" lIns="90000" spcFirstLastPara="1" rIns="90000" wrap="square" tIns="46800">
            <a:noAutofit/>
          </a:bodyPr>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63"/>
          <p:cNvSpPr txBox="1"/>
          <p:nvPr>
            <p:ph idx="2" type="body"/>
          </p:nvPr>
        </p:nvSpPr>
        <p:spPr>
          <a:xfrm>
            <a:off x="630238" y="2505075"/>
            <a:ext cx="3868737" cy="3684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63"/>
          <p:cNvSpPr txBox="1"/>
          <p:nvPr>
            <p:ph idx="3" type="body"/>
          </p:nvPr>
        </p:nvSpPr>
        <p:spPr>
          <a:xfrm>
            <a:off x="4629150" y="1681163"/>
            <a:ext cx="3887788" cy="823912"/>
          </a:xfrm>
          <a:prstGeom prst="rect">
            <a:avLst/>
          </a:prstGeom>
          <a:noFill/>
          <a:ln>
            <a:noFill/>
          </a:ln>
        </p:spPr>
        <p:txBody>
          <a:bodyPr anchorCtr="0" anchor="b" bIns="46800" lIns="90000" spcFirstLastPara="1" rIns="90000" wrap="square" tIns="46800">
            <a:noAutofit/>
          </a:bodyPr>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63"/>
          <p:cNvSpPr txBox="1"/>
          <p:nvPr>
            <p:ph idx="4" type="body"/>
          </p:nvPr>
        </p:nvSpPr>
        <p:spPr>
          <a:xfrm>
            <a:off x="4629150" y="2505075"/>
            <a:ext cx="3887788" cy="3684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63"/>
          <p:cNvSpPr txBox="1"/>
          <p:nvPr>
            <p:ph idx="10" type="dt"/>
          </p:nvPr>
        </p:nvSpPr>
        <p:spPr>
          <a:xfrm>
            <a:off x="457200" y="6245225"/>
            <a:ext cx="2130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3"/>
          <p:cNvSpPr txBox="1"/>
          <p:nvPr>
            <p:ph idx="11" type="ftr"/>
          </p:nvPr>
        </p:nvSpPr>
        <p:spPr>
          <a:xfrm>
            <a:off x="3124200" y="6245225"/>
            <a:ext cx="2892425" cy="473075"/>
          </a:xfrm>
          <a:prstGeom prst="rect">
            <a:avLst/>
          </a:prstGeom>
          <a:noFill/>
          <a:ln>
            <a:noFill/>
          </a:ln>
        </p:spPr>
        <p:txBody>
          <a:bodyPr anchorCtr="0" anchor="t"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3"/>
          <p:cNvSpPr txBox="1"/>
          <p:nvPr>
            <p:ph idx="12" type="sldNum"/>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 name="Shape 11"/>
        <p:cNvGrpSpPr/>
        <p:nvPr/>
      </p:nvGrpSpPr>
      <p:grpSpPr>
        <a:xfrm>
          <a:off x="0" y="0"/>
          <a:ext cx="0" cy="0"/>
          <a:chOff x="0" y="0"/>
          <a:chExt cx="0" cy="0"/>
        </a:xfrm>
      </p:grpSpPr>
      <p:sp>
        <p:nvSpPr>
          <p:cNvPr id="12" name="Google Shape;12;p54"/>
          <p:cNvSpPr txBox="1"/>
          <p:nvPr>
            <p:ph type="title"/>
          </p:nvPr>
        </p:nvSpPr>
        <p:spPr>
          <a:xfrm>
            <a:off x="457200" y="274637"/>
            <a:ext cx="8226425" cy="1139825"/>
          </a:xfrm>
          <a:prstGeom prst="rect">
            <a:avLst/>
          </a:prstGeom>
          <a:noFill/>
          <a:ln>
            <a:noFill/>
          </a:ln>
        </p:spPr>
        <p:txBody>
          <a:bodyPr anchorCtr="0" anchor="ctr" bIns="46800" lIns="90000" spcFirstLastPara="1" rIns="90000" wrap="square" tIns="46800">
            <a:noAutofit/>
          </a:bodyPr>
          <a:lstStyle>
            <a:lvl1pPr lvl="0" marR="0" rtl="0" algn="ctr">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13" name="Google Shape;13;p54"/>
          <p:cNvSpPr txBox="1"/>
          <p:nvPr>
            <p:ph idx="1" type="body"/>
          </p:nvPr>
        </p:nvSpPr>
        <p:spPr>
          <a:xfrm>
            <a:off x="457200" y="1600200"/>
            <a:ext cx="8226425" cy="4522787"/>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800"/>
              </a:spcBef>
              <a:spcAft>
                <a:spcPts val="0"/>
              </a:spcAft>
              <a:buSzPts val="1400"/>
              <a:buNone/>
              <a:defRPr b="0" i="0" sz="3200" u="none" cap="none" strike="noStrike">
                <a:solidFill>
                  <a:srgbClr val="000000"/>
                </a:solidFill>
                <a:latin typeface="Arial"/>
                <a:ea typeface="Arial"/>
                <a:cs typeface="Arial"/>
                <a:sym typeface="Arial"/>
              </a:defRPr>
            </a:lvl1pPr>
            <a:lvl2pPr indent="-228600" lvl="1" marL="914400" marR="0" rtl="0" algn="l">
              <a:spcBef>
                <a:spcPts val="700"/>
              </a:spcBef>
              <a:spcAft>
                <a:spcPts val="0"/>
              </a:spcAft>
              <a:buSzPts val="1400"/>
              <a:buNone/>
              <a:defRPr b="0" i="0" sz="2800" u="none" cap="none" strike="noStrike">
                <a:solidFill>
                  <a:srgbClr val="000000"/>
                </a:solidFill>
                <a:latin typeface="Arial"/>
                <a:ea typeface="Arial"/>
                <a:cs typeface="Arial"/>
                <a:sym typeface="Arial"/>
              </a:defRPr>
            </a:lvl2pPr>
            <a:lvl3pPr indent="-228600" lvl="2" marL="1371600" marR="0" rtl="0" algn="l">
              <a:spcBef>
                <a:spcPts val="600"/>
              </a:spcBef>
              <a:spcAft>
                <a:spcPts val="0"/>
              </a:spcAft>
              <a:buSzPts val="1400"/>
              <a:buNone/>
              <a:defRPr b="0" i="0" sz="2400" u="none" cap="none" strike="noStrike">
                <a:solidFill>
                  <a:srgbClr val="000000"/>
                </a:solidFill>
                <a:latin typeface="Arial"/>
                <a:ea typeface="Arial"/>
                <a:cs typeface="Arial"/>
                <a:sym typeface="Arial"/>
              </a:defRPr>
            </a:lvl3pPr>
            <a:lvl4pPr indent="-228600" lvl="3" marL="1828800" marR="0" rtl="0" algn="l">
              <a:spcBef>
                <a:spcPts val="500"/>
              </a:spcBef>
              <a:spcAft>
                <a:spcPts val="0"/>
              </a:spcAft>
              <a:buSzPts val="1400"/>
              <a:buNone/>
              <a:defRPr b="0" i="0" sz="2000" u="none" cap="none" strike="noStrike">
                <a:solidFill>
                  <a:srgbClr val="000000"/>
                </a:solidFill>
                <a:latin typeface="Arial"/>
                <a:ea typeface="Arial"/>
                <a:cs typeface="Arial"/>
                <a:sym typeface="Arial"/>
              </a:defRPr>
            </a:lvl4pPr>
            <a:lvl5pPr indent="-228600" lvl="4" marL="2286000" marR="0" rtl="0" algn="l">
              <a:spcBef>
                <a:spcPts val="500"/>
              </a:spcBef>
              <a:spcAft>
                <a:spcPts val="0"/>
              </a:spcAft>
              <a:buSzPts val="1400"/>
              <a:buNone/>
              <a:defRPr b="0" i="0" sz="2000" u="none" cap="none" strike="noStrike">
                <a:solidFill>
                  <a:srgbClr val="000000"/>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 name="Google Shape;14;p54"/>
          <p:cNvSpPr txBox="1"/>
          <p:nvPr>
            <p:ph idx="10" type="dt"/>
          </p:nvPr>
        </p:nvSpPr>
        <p:spPr>
          <a:xfrm>
            <a:off x="457200" y="6245225"/>
            <a:ext cx="2130425" cy="47307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 name="Google Shape;15;p54"/>
          <p:cNvSpPr txBox="1"/>
          <p:nvPr>
            <p:ph idx="11" type="ftr"/>
          </p:nvPr>
        </p:nvSpPr>
        <p:spPr>
          <a:xfrm>
            <a:off x="3124200" y="6245225"/>
            <a:ext cx="2892425" cy="47307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 name="Google Shape;16;p54"/>
          <p:cNvSpPr txBox="1"/>
          <p:nvPr>
            <p:ph idx="12" type="sldNum"/>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1" name="Shape 91"/>
        <p:cNvGrpSpPr/>
        <p:nvPr/>
      </p:nvGrpSpPr>
      <p:grpSpPr>
        <a:xfrm>
          <a:off x="0" y="0"/>
          <a:ext cx="0" cy="0"/>
          <a:chOff x="0" y="0"/>
          <a:chExt cx="0" cy="0"/>
        </a:xfrm>
      </p:grpSpPr>
      <p:sp>
        <p:nvSpPr>
          <p:cNvPr id="92" name="Google Shape;92;g371b4518d5d_0_23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93" name="Google Shape;93;g371b4518d5d_0_23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94" name="Google Shape;94;g371b4518d5d_0_23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
          <p:cNvSpPr txBox="1"/>
          <p:nvPr/>
        </p:nvSpPr>
        <p:spPr>
          <a:xfrm>
            <a:off x="1547812" y="115887"/>
            <a:ext cx="1871662" cy="58578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Syllabus</a:t>
            </a:r>
            <a:endParaRPr/>
          </a:p>
        </p:txBody>
      </p:sp>
      <p:sp>
        <p:nvSpPr>
          <p:cNvPr id="150" name="Google Shape;150;p1"/>
          <p:cNvSpPr txBox="1"/>
          <p:nvPr/>
        </p:nvSpPr>
        <p:spPr>
          <a:xfrm>
            <a:off x="877600" y="1056300"/>
            <a:ext cx="10367100" cy="47871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Char char="●"/>
            </a:pPr>
            <a:r>
              <a:rPr lang="en-US" sz="2300"/>
              <a:t>Data Warehousing Fundamentals </a:t>
            </a:r>
            <a:endParaRPr sz="2300"/>
          </a:p>
          <a:p>
            <a:pPr indent="-374650" lvl="0" marL="457200" rtl="0" algn="l">
              <a:spcBef>
                <a:spcPts val="0"/>
              </a:spcBef>
              <a:spcAft>
                <a:spcPts val="0"/>
              </a:spcAft>
              <a:buSzPts val="2300"/>
              <a:buChar char="●"/>
            </a:pPr>
            <a:r>
              <a:rPr lang="en-US" sz="2300"/>
              <a:t>Introduction to Data Warehouse</a:t>
            </a:r>
            <a:endParaRPr sz="2300"/>
          </a:p>
          <a:p>
            <a:pPr indent="-374650" lvl="0" marL="457200" rtl="0" algn="l">
              <a:spcBef>
                <a:spcPts val="0"/>
              </a:spcBef>
              <a:spcAft>
                <a:spcPts val="0"/>
              </a:spcAft>
              <a:buSzPts val="2300"/>
              <a:buChar char="●"/>
            </a:pPr>
            <a:r>
              <a:rPr lang="en-US" sz="2300"/>
              <a:t> Data warehouse architecture</a:t>
            </a:r>
            <a:endParaRPr sz="2300"/>
          </a:p>
          <a:p>
            <a:pPr indent="-374650" lvl="0" marL="457200" rtl="0" algn="l">
              <a:spcBef>
                <a:spcPts val="0"/>
              </a:spcBef>
              <a:spcAft>
                <a:spcPts val="0"/>
              </a:spcAft>
              <a:buSzPts val="2300"/>
              <a:buChar char="●"/>
            </a:pPr>
            <a:r>
              <a:rPr lang="en-US" sz="2300"/>
              <a:t> Data warehouse versus Data Marts</a:t>
            </a:r>
            <a:endParaRPr sz="2300"/>
          </a:p>
          <a:p>
            <a:pPr indent="-374650" lvl="0" marL="457200" rtl="0" algn="l">
              <a:spcBef>
                <a:spcPts val="0"/>
              </a:spcBef>
              <a:spcAft>
                <a:spcPts val="0"/>
              </a:spcAft>
              <a:buSzPts val="2300"/>
              <a:buChar char="●"/>
            </a:pPr>
            <a:r>
              <a:rPr lang="en-US" sz="2300"/>
              <a:t>E-R Modeling versus Dimensional Modeling</a:t>
            </a:r>
            <a:endParaRPr sz="2300"/>
          </a:p>
          <a:p>
            <a:pPr indent="-374650" lvl="0" marL="457200" rtl="0" algn="l">
              <a:spcBef>
                <a:spcPts val="0"/>
              </a:spcBef>
              <a:spcAft>
                <a:spcPts val="0"/>
              </a:spcAft>
              <a:buSzPts val="2300"/>
              <a:buChar char="●"/>
            </a:pPr>
            <a:r>
              <a:rPr lang="en-US" sz="2300"/>
              <a:t> Information Package Diagram</a:t>
            </a:r>
            <a:endParaRPr sz="2300"/>
          </a:p>
          <a:p>
            <a:pPr indent="-374650" lvl="0" marL="457200" rtl="0" algn="l">
              <a:spcBef>
                <a:spcPts val="0"/>
              </a:spcBef>
              <a:spcAft>
                <a:spcPts val="0"/>
              </a:spcAft>
              <a:buSzPts val="2300"/>
              <a:buChar char="●"/>
            </a:pPr>
            <a:r>
              <a:rPr lang="en-US" sz="2300"/>
              <a:t> Data Warehouse Schemas; Star Schema, Snowflake Schema,</a:t>
            </a:r>
            <a:r>
              <a:rPr lang="en-US" sz="2300">
                <a:solidFill>
                  <a:schemeClr val="dk1"/>
                </a:solidFill>
              </a:rPr>
              <a:t>Fact Constellation Schema</a:t>
            </a:r>
            <a:endParaRPr sz="2300"/>
          </a:p>
          <a:p>
            <a:pPr indent="-374650" lvl="0" marL="457200" rtl="0" algn="l">
              <a:spcBef>
                <a:spcPts val="0"/>
              </a:spcBef>
              <a:spcAft>
                <a:spcPts val="0"/>
              </a:spcAft>
              <a:buSzPts val="2300"/>
              <a:buChar char="●"/>
            </a:pPr>
            <a:r>
              <a:rPr lang="en-US" sz="2300"/>
              <a:t>Factless Fact Table </a:t>
            </a:r>
            <a:endParaRPr sz="2300"/>
          </a:p>
          <a:p>
            <a:pPr indent="-374650" lvl="0" marL="457200" rtl="0" algn="l">
              <a:spcBef>
                <a:spcPts val="0"/>
              </a:spcBef>
              <a:spcAft>
                <a:spcPts val="0"/>
              </a:spcAft>
              <a:buSzPts val="2300"/>
              <a:buChar char="●"/>
            </a:pPr>
            <a:r>
              <a:rPr lang="en-US" sz="2300"/>
              <a:t>Update to the dimension tables.</a:t>
            </a:r>
            <a:endParaRPr sz="2300"/>
          </a:p>
          <a:p>
            <a:pPr indent="-374650" lvl="0" marL="457200" rtl="0" algn="l">
              <a:spcBef>
                <a:spcPts val="0"/>
              </a:spcBef>
              <a:spcAft>
                <a:spcPts val="0"/>
              </a:spcAft>
              <a:buSzPts val="2300"/>
              <a:buChar char="●"/>
            </a:pPr>
            <a:r>
              <a:rPr lang="en-US" sz="2300"/>
              <a:t>Major steps in ETL process</a:t>
            </a:r>
            <a:endParaRPr sz="2300"/>
          </a:p>
          <a:p>
            <a:pPr indent="-374650" lvl="0" marL="457200" rtl="0" algn="l">
              <a:spcBef>
                <a:spcPts val="0"/>
              </a:spcBef>
              <a:spcAft>
                <a:spcPts val="0"/>
              </a:spcAft>
              <a:buSzPts val="2300"/>
              <a:buChar char="●"/>
            </a:pPr>
            <a:r>
              <a:rPr lang="en-US" sz="2300"/>
              <a:t> OLTP versus OLAP</a:t>
            </a:r>
            <a:endParaRPr sz="2300"/>
          </a:p>
          <a:p>
            <a:pPr indent="-355600" lvl="0" marL="457200" rtl="0" algn="l">
              <a:spcBef>
                <a:spcPts val="0"/>
              </a:spcBef>
              <a:spcAft>
                <a:spcPts val="0"/>
              </a:spcAft>
              <a:buSzPts val="2000"/>
              <a:buChar char="●"/>
            </a:pPr>
            <a:r>
              <a:rPr lang="en-US" sz="2300"/>
              <a:t> OLAP operations: Slice, Dice,Rollup, Drilldown and  Pivot</a:t>
            </a:r>
            <a:r>
              <a:rPr lang="en-US" sz="2200"/>
              <a:t>.</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 name="Shape 221"/>
        <p:cNvGrpSpPr/>
        <p:nvPr/>
      </p:nvGrpSpPr>
      <p:grpSpPr>
        <a:xfrm>
          <a:off x="0" y="0"/>
          <a:ext cx="0" cy="0"/>
          <a:chOff x="0" y="0"/>
          <a:chExt cx="0" cy="0"/>
        </a:xfrm>
      </p:grpSpPr>
      <p:sp>
        <p:nvSpPr>
          <p:cNvPr id="222" name="Google Shape;222;g371b4518d5d_0_307"/>
          <p:cNvSpPr txBox="1"/>
          <p:nvPr/>
        </p:nvSpPr>
        <p:spPr>
          <a:xfrm>
            <a:off x="6553200" y="6245225"/>
            <a:ext cx="2130300" cy="4731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23" name="Google Shape;223;g371b4518d5d_0_307"/>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Integrated Data (3)</a:t>
            </a:r>
            <a:endParaRPr/>
          </a:p>
        </p:txBody>
      </p:sp>
      <p:sp>
        <p:nvSpPr>
          <p:cNvPr id="224" name="Google Shape;224;g371b4518d5d_0_307"/>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39725" lvl="0" marL="339725" rtl="0" algn="l">
              <a:lnSpc>
                <a:spcPct val="100000"/>
              </a:lnSpc>
              <a:spcBef>
                <a:spcPts val="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Before moving the data into the data warehouse, you have to go through a process of transformation, consolidation, and integration of the source data. </a:t>
            </a:r>
            <a:endParaRPr/>
          </a:p>
          <a:p>
            <a:pPr indent="-339725" lvl="0" marL="339725" rtl="0" algn="l">
              <a:lnSpc>
                <a:spcPct val="100000"/>
              </a:lnSpc>
              <a:spcBef>
                <a:spcPts val="70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Here are some of the items that would need standardization:</a:t>
            </a:r>
            <a:endParaRPr/>
          </a:p>
          <a:p>
            <a:pPr indent="-282575" lvl="1" marL="739775" rtl="0" algn="l">
              <a:lnSpc>
                <a:spcPct val="10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Naming conventions</a:t>
            </a:r>
            <a:endParaRPr/>
          </a:p>
          <a:p>
            <a:pPr indent="-282575" lvl="1" marL="739775" rtl="0" algn="l">
              <a:lnSpc>
                <a:spcPct val="10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Codes</a:t>
            </a:r>
            <a:endParaRPr/>
          </a:p>
          <a:p>
            <a:pPr indent="-282575" lvl="1" marL="739775" rtl="0" algn="l">
              <a:lnSpc>
                <a:spcPct val="10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Data attributes</a:t>
            </a:r>
            <a:endParaRPr/>
          </a:p>
          <a:p>
            <a:pPr indent="-282575" lvl="1" marL="739775" rtl="0" algn="l">
              <a:lnSpc>
                <a:spcPct val="10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Measurements</a:t>
            </a:r>
            <a:endParaRPr/>
          </a:p>
          <a:p>
            <a:pPr indent="-342900" lvl="0" marL="342900" rtl="0" algn="l">
              <a:spcBef>
                <a:spcPts val="800"/>
              </a:spcBef>
              <a:spcAft>
                <a:spcPts val="0"/>
              </a:spcAft>
              <a:buNone/>
            </a:pPr>
            <a:r>
              <a:t/>
            </a:r>
            <a:endParaRPr b="0" i="0" sz="2400" u="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371b4518d5d_0_212"/>
          <p:cNvSpPr txBox="1"/>
          <p:nvPr>
            <p:ph type="title"/>
          </p:nvPr>
        </p:nvSpPr>
        <p:spPr>
          <a:xfrm>
            <a:off x="457200" y="274637"/>
            <a:ext cx="8229600" cy="1143000"/>
          </a:xfrm>
          <a:prstGeom prst="rect">
            <a:avLst/>
          </a:prstGeom>
          <a:noFill/>
          <a:ln>
            <a:noFill/>
          </a:ln>
        </p:spPr>
        <p:txBody>
          <a:bodyPr anchorCtr="0" anchor="b" bIns="46025" lIns="92075" spcFirstLastPara="1" rIns="92075" wrap="square" tIns="46025">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Data Warehouse—</a:t>
            </a:r>
            <a:r>
              <a:rPr b="0" i="0" lang="en-US" sz="4000" u="none">
                <a:solidFill>
                  <a:srgbClr val="FF0000"/>
                </a:solidFill>
                <a:latin typeface="Calibri"/>
                <a:ea typeface="Calibri"/>
                <a:cs typeface="Calibri"/>
                <a:sym typeface="Calibri"/>
              </a:rPr>
              <a:t>Time Variant</a:t>
            </a:r>
            <a:endParaRPr/>
          </a:p>
        </p:txBody>
      </p:sp>
      <p:sp>
        <p:nvSpPr>
          <p:cNvPr id="230" name="Google Shape;230;g371b4518d5d_0_212"/>
          <p:cNvSpPr txBox="1"/>
          <p:nvPr>
            <p:ph idx="1" type="body"/>
          </p:nvPr>
        </p:nvSpPr>
        <p:spPr>
          <a:xfrm>
            <a:off x="457200" y="1600200"/>
            <a:ext cx="8229600" cy="4526100"/>
          </a:xfrm>
          <a:prstGeom prst="rect">
            <a:avLst/>
          </a:prstGeom>
          <a:noFill/>
          <a:ln>
            <a:noFill/>
          </a:ln>
        </p:spPr>
        <p:txBody>
          <a:bodyPr anchorCtr="0" anchor="t" bIns="46025" lIns="92075" spcFirstLastPara="1" rIns="92075" wrap="square" tIns="46025">
            <a:normAutofit lnSpcReduction="10000"/>
          </a:bodyPr>
          <a:lstStyle/>
          <a:p>
            <a:pPr indent="-342900" lvl="0" marL="342900" marR="0" rtl="0" algn="l">
              <a:lnSpc>
                <a:spcPct val="11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time horizon for the data warehouse is significantly longer than that of operational systems.</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Operational database: current value data.</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Data warehouse data: provide information from a historical perspective (e.g., past 5-10 years)</a:t>
            </a:r>
            <a:endParaRPr/>
          </a:p>
          <a:p>
            <a:pPr indent="-342900" lvl="0" marL="342900" marR="0" rtl="0" algn="l">
              <a:lnSpc>
                <a:spcPct val="11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Every key structure in the data warehouse</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Contains an element of time, explicitly or implicitly</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But the key of operational data may or may not contain “time element”.</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31" name="Google Shape;231;g371b4518d5d_0_212"/>
          <p:cNvSpPr txBox="1"/>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7" name="Shape 237"/>
        <p:cNvGrpSpPr/>
        <p:nvPr/>
      </p:nvGrpSpPr>
      <p:grpSpPr>
        <a:xfrm>
          <a:off x="0" y="0"/>
          <a:ext cx="0" cy="0"/>
          <a:chOff x="0" y="0"/>
          <a:chExt cx="0" cy="0"/>
        </a:xfrm>
      </p:grpSpPr>
      <p:sp>
        <p:nvSpPr>
          <p:cNvPr id="238" name="Google Shape;238;p12"/>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39" name="Google Shape;239;p12"/>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1" i="0" lang="en-US" sz="4400" u="none">
                <a:solidFill>
                  <a:srgbClr val="000000"/>
                </a:solidFill>
                <a:latin typeface="Arial"/>
                <a:ea typeface="Arial"/>
                <a:cs typeface="Arial"/>
                <a:sym typeface="Arial"/>
              </a:rPr>
              <a:t>Nonvolatile Data</a:t>
            </a:r>
            <a:endParaRPr/>
          </a:p>
        </p:txBody>
      </p:sp>
      <p:pic>
        <p:nvPicPr>
          <p:cNvPr id="240" name="Google Shape;240;p12"/>
          <p:cNvPicPr preferRelativeResize="0"/>
          <p:nvPr/>
        </p:nvPicPr>
        <p:blipFill rotWithShape="1">
          <a:blip r:embed="rId3">
            <a:alphaModFix/>
          </a:blip>
          <a:srcRect b="0" l="0" r="0" t="0"/>
          <a:stretch/>
        </p:blipFill>
        <p:spPr>
          <a:xfrm>
            <a:off x="685800" y="1676400"/>
            <a:ext cx="7391400" cy="450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371b4518d5d_0_218"/>
          <p:cNvSpPr txBox="1"/>
          <p:nvPr>
            <p:ph type="title"/>
          </p:nvPr>
        </p:nvSpPr>
        <p:spPr>
          <a:xfrm>
            <a:off x="457200" y="274637"/>
            <a:ext cx="8229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Data Warehouse—</a:t>
            </a:r>
            <a:r>
              <a:rPr b="0" i="0" lang="en-US" sz="4400" u="none">
                <a:solidFill>
                  <a:srgbClr val="FF0000"/>
                </a:solidFill>
                <a:latin typeface="Calibri"/>
                <a:ea typeface="Calibri"/>
                <a:cs typeface="Calibri"/>
                <a:sym typeface="Calibri"/>
              </a:rPr>
              <a:t>Non-Volatile</a:t>
            </a:r>
            <a:endParaRPr/>
          </a:p>
        </p:txBody>
      </p:sp>
      <p:sp>
        <p:nvSpPr>
          <p:cNvPr id="246" name="Google Shape;246;g371b4518d5d_0_218"/>
          <p:cNvSpPr txBox="1"/>
          <p:nvPr>
            <p:ph idx="1" type="body"/>
          </p:nvPr>
        </p:nvSpPr>
        <p:spPr>
          <a:xfrm>
            <a:off x="457200" y="1600200"/>
            <a:ext cx="8229600" cy="4526100"/>
          </a:xfrm>
          <a:prstGeom prst="rect">
            <a:avLst/>
          </a:prstGeom>
          <a:noFill/>
          <a:ln>
            <a:noFill/>
          </a:ln>
        </p:spPr>
        <p:txBody>
          <a:bodyPr anchorCtr="0" anchor="t" bIns="46025" lIns="92075" spcFirstLastPara="1" rIns="92075" wrap="square" tIns="46025">
            <a:normAutofit/>
          </a:bodyPr>
          <a:lstStyle/>
          <a:p>
            <a:pPr indent="-342900" lvl="0" marL="342900" marR="0" rtl="0" algn="l">
              <a:lnSpc>
                <a:spcPct val="12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physically separate store of data transformed from the operational environment.</a:t>
            </a:r>
            <a:endParaRPr/>
          </a:p>
          <a:p>
            <a:pPr indent="-342900" lvl="0" marL="342900" marR="0" rtl="0" algn="l">
              <a:lnSpc>
                <a:spcPct val="12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Operational update of data does not occur in the data warehouse environment.</a:t>
            </a:r>
            <a:endParaRPr/>
          </a:p>
          <a:p>
            <a:pPr indent="-285750" lvl="1" marL="742950" marR="0" rtl="0" algn="l">
              <a:lnSpc>
                <a:spcPct val="12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Does not require transaction processing, recovery, and concurrency control mechanisms</a:t>
            </a:r>
            <a:endParaRPr/>
          </a:p>
          <a:p>
            <a:pPr indent="-285750" lvl="1" marL="742950" marR="0" rtl="0" algn="l">
              <a:lnSpc>
                <a:spcPct val="12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Requires only two operations in data accessing: </a:t>
            </a:r>
            <a:endParaRPr/>
          </a:p>
          <a:p>
            <a:pPr indent="-228600" lvl="2" marL="1143000" marR="0" rtl="0" algn="l">
              <a:lnSpc>
                <a:spcPct val="120000"/>
              </a:lnSpc>
              <a:spcBef>
                <a:spcPts val="48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initial loading of data</a:t>
            </a:r>
            <a:r>
              <a:rPr b="0" i="0" lang="en-US" sz="2400" u="none" cap="none" strike="noStrike">
                <a:solidFill>
                  <a:schemeClr val="dk1"/>
                </a:solidFill>
                <a:latin typeface="Calibri"/>
                <a:ea typeface="Calibri"/>
                <a:cs typeface="Calibri"/>
                <a:sym typeface="Calibri"/>
              </a:rPr>
              <a:t> and </a:t>
            </a:r>
            <a:r>
              <a:rPr b="0" i="1" lang="en-US" sz="2400" u="none" cap="none" strike="noStrike">
                <a:solidFill>
                  <a:schemeClr val="dk1"/>
                </a:solidFill>
                <a:latin typeface="Calibri"/>
                <a:ea typeface="Calibri"/>
                <a:cs typeface="Calibri"/>
                <a:sym typeface="Calibri"/>
              </a:rPr>
              <a:t>access of data</a:t>
            </a:r>
            <a:r>
              <a:rPr b="0" i="0" lang="en-US" sz="2400" u="none" cap="none" strike="noStrike">
                <a:solidFill>
                  <a:schemeClr val="dk1"/>
                </a:solidFill>
                <a:latin typeface="Calibri"/>
                <a:ea typeface="Calibri"/>
                <a:cs typeface="Calibri"/>
                <a:sym typeface="Calibri"/>
              </a:rPr>
              <a:t>.</a:t>
            </a:r>
            <a:endParaRPr/>
          </a:p>
        </p:txBody>
      </p:sp>
      <p:sp>
        <p:nvSpPr>
          <p:cNvPr id="247" name="Google Shape;247;g371b4518d5d_0_218"/>
          <p:cNvSpPr txBox="1"/>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3" name="Shape 253"/>
        <p:cNvGrpSpPr/>
        <p:nvPr/>
      </p:nvGrpSpPr>
      <p:grpSpPr>
        <a:xfrm>
          <a:off x="0" y="0"/>
          <a:ext cx="0" cy="0"/>
          <a:chOff x="0" y="0"/>
          <a:chExt cx="0" cy="0"/>
        </a:xfrm>
      </p:grpSpPr>
      <p:sp>
        <p:nvSpPr>
          <p:cNvPr id="254" name="Google Shape;254;p13"/>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55" name="Google Shape;255;p13"/>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1" i="0" lang="en-US" sz="4400" u="none">
                <a:solidFill>
                  <a:srgbClr val="000000"/>
                </a:solidFill>
                <a:latin typeface="Arial"/>
                <a:ea typeface="Arial"/>
                <a:cs typeface="Arial"/>
                <a:sym typeface="Arial"/>
              </a:rPr>
              <a:t>Data Granularity</a:t>
            </a:r>
            <a:endParaRPr/>
          </a:p>
        </p:txBody>
      </p:sp>
      <p:pic>
        <p:nvPicPr>
          <p:cNvPr id="256" name="Google Shape;256;p13"/>
          <p:cNvPicPr preferRelativeResize="0"/>
          <p:nvPr/>
        </p:nvPicPr>
        <p:blipFill rotWithShape="1">
          <a:blip r:embed="rId3">
            <a:alphaModFix/>
          </a:blip>
          <a:srcRect b="0" l="0" r="0" t="0"/>
          <a:stretch/>
        </p:blipFill>
        <p:spPr>
          <a:xfrm>
            <a:off x="914400" y="1447800"/>
            <a:ext cx="7391400" cy="5000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2" name="Shape 262"/>
        <p:cNvGrpSpPr/>
        <p:nvPr/>
      </p:nvGrpSpPr>
      <p:grpSpPr>
        <a:xfrm>
          <a:off x="0" y="0"/>
          <a:ext cx="0" cy="0"/>
          <a:chOff x="0" y="0"/>
          <a:chExt cx="0" cy="0"/>
        </a:xfrm>
      </p:grpSpPr>
      <p:sp>
        <p:nvSpPr>
          <p:cNvPr id="263" name="Google Shape;263;p14"/>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64" name="Google Shape;264;p14"/>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Arial"/>
                <a:ea typeface="Arial"/>
                <a:cs typeface="Arial"/>
                <a:sym typeface="Arial"/>
              </a:rPr>
              <a:t>DATA WAREHOUSES AND DATA MARTS</a:t>
            </a:r>
            <a:r>
              <a:rPr b="0" i="0" lang="en-US" sz="4000" u="none">
                <a:solidFill>
                  <a:srgbClr val="000000"/>
                </a:solidFill>
                <a:latin typeface="Arial"/>
                <a:ea typeface="Arial"/>
                <a:cs typeface="Arial"/>
                <a:sym typeface="Arial"/>
              </a:rPr>
              <a:t> </a:t>
            </a:r>
            <a:endParaRPr/>
          </a:p>
        </p:txBody>
      </p:sp>
      <p:pic>
        <p:nvPicPr>
          <p:cNvPr id="265" name="Google Shape;265;p14"/>
          <p:cNvPicPr preferRelativeResize="0"/>
          <p:nvPr/>
        </p:nvPicPr>
        <p:blipFill rotWithShape="1">
          <a:blip r:embed="rId3">
            <a:alphaModFix/>
          </a:blip>
          <a:srcRect b="0" l="0" r="0" t="0"/>
          <a:stretch/>
        </p:blipFill>
        <p:spPr>
          <a:xfrm>
            <a:off x="914400" y="1752600"/>
            <a:ext cx="7467600" cy="4727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371b4518d5d_0_224"/>
          <p:cNvSpPr txBox="1"/>
          <p:nvPr>
            <p:ph type="title"/>
          </p:nvPr>
        </p:nvSpPr>
        <p:spPr>
          <a:xfrm>
            <a:off x="457200" y="274637"/>
            <a:ext cx="8229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rgbClr val="FF0000"/>
              </a:buClr>
              <a:buSzPts val="3600"/>
              <a:buFont typeface="Calibri"/>
              <a:buNone/>
            </a:pPr>
            <a:r>
              <a:rPr b="0" i="0" lang="en-US" sz="3600" u="none">
                <a:solidFill>
                  <a:srgbClr val="FF0000"/>
                </a:solidFill>
                <a:latin typeface="Calibri"/>
                <a:ea typeface="Calibri"/>
                <a:cs typeface="Calibri"/>
                <a:sym typeface="Calibri"/>
              </a:rPr>
              <a:t>Data Warehouse vs. Operational  DBMS</a:t>
            </a:r>
            <a:endParaRPr/>
          </a:p>
        </p:txBody>
      </p:sp>
      <p:sp>
        <p:nvSpPr>
          <p:cNvPr id="271" name="Google Shape;271;g371b4518d5d_0_224"/>
          <p:cNvSpPr txBox="1"/>
          <p:nvPr>
            <p:ph idx="1" type="body"/>
          </p:nvPr>
        </p:nvSpPr>
        <p:spPr>
          <a:xfrm>
            <a:off x="457200" y="1600200"/>
            <a:ext cx="8229600" cy="45261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10000"/>
              </a:lnSpc>
              <a:spcBef>
                <a:spcPts val="0"/>
              </a:spcBef>
              <a:spcAft>
                <a:spcPts val="0"/>
              </a:spcAft>
              <a:buClr>
                <a:srgbClr val="0070C0"/>
              </a:buClr>
              <a:buSzPts val="2800"/>
              <a:buFont typeface="Arial"/>
              <a:buChar char="•"/>
            </a:pPr>
            <a:r>
              <a:rPr b="0" i="0" lang="en-US" sz="2800" u="none">
                <a:solidFill>
                  <a:srgbClr val="0070C0"/>
                </a:solidFill>
                <a:latin typeface="Calibri"/>
                <a:ea typeface="Calibri"/>
                <a:cs typeface="Calibri"/>
                <a:sym typeface="Calibri"/>
              </a:rPr>
              <a:t>Distinct features (OLTP vs. OLAP):</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User and system orientation: customer vs. market</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Data contents: current, detailed vs. historical, consolidated</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Database design: ER + application vs. star + subject</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View: current, local vs. evolutionary, integrated</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Access patterns: update vs. read-only but complex queries</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72" name="Google Shape;272;g371b4518d5d_0_224"/>
          <p:cNvSpPr txBox="1"/>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371b4518d5d_0_315"/>
          <p:cNvSpPr txBox="1"/>
          <p:nvPr>
            <p:ph type="title"/>
          </p:nvPr>
        </p:nvSpPr>
        <p:spPr>
          <a:xfrm>
            <a:off x="457200" y="274637"/>
            <a:ext cx="8229600" cy="114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Why </a:t>
            </a:r>
            <a:r>
              <a:rPr b="0" i="0" lang="en-US" sz="4000" u="none">
                <a:solidFill>
                  <a:srgbClr val="FF0000"/>
                </a:solidFill>
                <a:latin typeface="Calibri"/>
                <a:ea typeface="Calibri"/>
                <a:cs typeface="Calibri"/>
                <a:sym typeface="Calibri"/>
              </a:rPr>
              <a:t>Separate</a:t>
            </a:r>
            <a:r>
              <a:rPr b="0" i="0" lang="en-US" sz="4000" u="none">
                <a:solidFill>
                  <a:schemeClr val="dk1"/>
                </a:solidFill>
                <a:latin typeface="Calibri"/>
                <a:ea typeface="Calibri"/>
                <a:cs typeface="Calibri"/>
                <a:sym typeface="Calibri"/>
              </a:rPr>
              <a:t> Data Warehouse?</a:t>
            </a:r>
            <a:endParaRPr/>
          </a:p>
        </p:txBody>
      </p:sp>
      <p:sp>
        <p:nvSpPr>
          <p:cNvPr id="278" name="Google Shape;278;g371b4518d5d_0_315"/>
          <p:cNvSpPr txBox="1"/>
          <p:nvPr>
            <p:ph idx="1" type="body"/>
          </p:nvPr>
        </p:nvSpPr>
        <p:spPr>
          <a:xfrm>
            <a:off x="457200" y="1600200"/>
            <a:ext cx="8229600" cy="45261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High performance for both systems</a:t>
            </a:r>
            <a:endParaRPr/>
          </a:p>
          <a:p>
            <a:pPr indent="-342900" lvl="0" marL="342900" marR="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DBMS— </a:t>
            </a:r>
            <a:r>
              <a:rPr b="0" i="0" lang="en-US" sz="2800" u="none" cap="none" strike="noStrike">
                <a:solidFill>
                  <a:srgbClr val="FF0000"/>
                </a:solidFill>
                <a:latin typeface="Calibri"/>
                <a:ea typeface="Calibri"/>
                <a:cs typeface="Calibri"/>
                <a:sym typeface="Calibri"/>
              </a:rPr>
              <a:t>tuned for OLTP</a:t>
            </a:r>
            <a:r>
              <a:rPr b="0" i="0" lang="en-US" sz="2800" u="none" cap="none" strike="noStrike">
                <a:solidFill>
                  <a:schemeClr val="dk1"/>
                </a:solidFill>
                <a:latin typeface="Calibri"/>
                <a:ea typeface="Calibri"/>
                <a:cs typeface="Calibri"/>
                <a:sym typeface="Calibri"/>
              </a:rPr>
              <a:t>: access methods, indexing, concurrency control, recovery</a:t>
            </a:r>
            <a:endParaRPr/>
          </a:p>
          <a:p>
            <a:pPr indent="-285750" lvl="1" marL="742950" marR="0" rtl="0" algn="l">
              <a:lnSpc>
                <a:spcPct val="9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Warehouse—</a:t>
            </a:r>
            <a:r>
              <a:rPr b="0" i="0" lang="en-US" sz="2800" u="none" cap="none" strike="noStrike">
                <a:solidFill>
                  <a:srgbClr val="FF0000"/>
                </a:solidFill>
                <a:latin typeface="Calibri"/>
                <a:ea typeface="Calibri"/>
                <a:cs typeface="Calibri"/>
                <a:sym typeface="Calibri"/>
              </a:rPr>
              <a:t>tuned for OLAP</a:t>
            </a:r>
            <a:r>
              <a:rPr b="0" i="0" lang="en-US" sz="2800" u="none" cap="none" strike="noStrike">
                <a:solidFill>
                  <a:schemeClr val="dk1"/>
                </a:solidFill>
                <a:latin typeface="Calibri"/>
                <a:ea typeface="Calibri"/>
                <a:cs typeface="Calibri"/>
                <a:sym typeface="Calibri"/>
              </a:rPr>
              <a:t>: complex OLAP queries, multidimensional view, consolidation.</a:t>
            </a:r>
            <a:endParaRPr/>
          </a:p>
        </p:txBody>
      </p:sp>
      <p:sp>
        <p:nvSpPr>
          <p:cNvPr id="279" name="Google Shape;279;g371b4518d5d_0_315"/>
          <p:cNvSpPr txBox="1"/>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5" name="Shape 285"/>
        <p:cNvGrpSpPr/>
        <p:nvPr/>
      </p:nvGrpSpPr>
      <p:grpSpPr>
        <a:xfrm>
          <a:off x="0" y="0"/>
          <a:ext cx="0" cy="0"/>
          <a:chOff x="0" y="0"/>
          <a:chExt cx="0" cy="0"/>
        </a:xfrm>
      </p:grpSpPr>
      <p:sp>
        <p:nvSpPr>
          <p:cNvPr id="286" name="Google Shape;286;g37152fbfd33_0_1"/>
          <p:cNvSpPr txBox="1"/>
          <p:nvPr>
            <p:ph type="title"/>
          </p:nvPr>
        </p:nvSpPr>
        <p:spPr>
          <a:xfrm>
            <a:off x="685800" y="2130425"/>
            <a:ext cx="7772400" cy="1470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THE ARCHITECTURAL COMPONENTS</a:t>
            </a:r>
            <a:endParaRPr/>
          </a:p>
        </p:txBody>
      </p:sp>
      <p:sp>
        <p:nvSpPr>
          <p:cNvPr id="287" name="Google Shape;287;g37152fbfd33_0_1"/>
          <p:cNvSpPr txBox="1"/>
          <p:nvPr>
            <p:ph idx="4294967295" type="subTitle"/>
          </p:nvPr>
        </p:nvSpPr>
        <p:spPr>
          <a:xfrm>
            <a:off x="1371600" y="3886200"/>
            <a:ext cx="6400800" cy="1752600"/>
          </a:xfrm>
          <a:prstGeom prst="rect">
            <a:avLst/>
          </a:prstGeom>
          <a:noFill/>
          <a:ln>
            <a:noFill/>
          </a:ln>
        </p:spPr>
        <p:txBody>
          <a:bodyPr anchorCtr="0" anchor="t" bIns="0" lIns="0" spcFirstLastPara="1" rIns="0" wrap="square" tIns="0">
            <a:noAutofit/>
          </a:bodyPr>
          <a:lstStyle/>
          <a:p>
            <a:pPr indent="-342900" lvl="0" marL="342900" marR="0" rtl="0" algn="l">
              <a:spcBef>
                <a:spcPts val="0"/>
              </a:spcBef>
              <a:spcAft>
                <a:spcPts val="0"/>
              </a:spcAft>
              <a:buNone/>
            </a:pPr>
            <a:r>
              <a:t/>
            </a:r>
            <a:endParaRPr sz="32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3" name="Shape 293"/>
        <p:cNvGrpSpPr/>
        <p:nvPr/>
      </p:nvGrpSpPr>
      <p:grpSpPr>
        <a:xfrm>
          <a:off x="0" y="0"/>
          <a:ext cx="0" cy="0"/>
          <a:chOff x="0" y="0"/>
          <a:chExt cx="0" cy="0"/>
        </a:xfrm>
      </p:grpSpPr>
      <p:sp>
        <p:nvSpPr>
          <p:cNvPr id="294" name="Google Shape;294;g37152fbfd33_0_8"/>
          <p:cNvSpPr txBox="1"/>
          <p:nvPr/>
        </p:nvSpPr>
        <p:spPr>
          <a:xfrm>
            <a:off x="6553200" y="6245225"/>
            <a:ext cx="2130300" cy="4731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95" name="Google Shape;295;g37152fbfd33_0_8"/>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Arial"/>
                <a:ea typeface="Arial"/>
                <a:cs typeface="Arial"/>
                <a:sym typeface="Arial"/>
              </a:rPr>
              <a:t>ARCHITECTURAL FRAMEWORK</a:t>
            </a:r>
            <a:r>
              <a:rPr b="0" i="0" lang="en-US" sz="4000" u="none">
                <a:solidFill>
                  <a:srgbClr val="000000"/>
                </a:solidFill>
                <a:latin typeface="Arial"/>
                <a:ea typeface="Arial"/>
                <a:cs typeface="Arial"/>
                <a:sym typeface="Arial"/>
              </a:rPr>
              <a:t> </a:t>
            </a:r>
            <a:endParaRPr/>
          </a:p>
        </p:txBody>
      </p:sp>
      <p:pic>
        <p:nvPicPr>
          <p:cNvPr id="296" name="Google Shape;296;g37152fbfd33_0_8"/>
          <p:cNvPicPr preferRelativeResize="0"/>
          <p:nvPr/>
        </p:nvPicPr>
        <p:blipFill rotWithShape="1">
          <a:blip r:embed="rId3">
            <a:alphaModFix/>
          </a:blip>
          <a:srcRect b="0" l="0" r="0" t="0"/>
          <a:stretch/>
        </p:blipFill>
        <p:spPr>
          <a:xfrm>
            <a:off x="1814512" y="1738312"/>
            <a:ext cx="5514975" cy="42481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6" name="Shape 156"/>
        <p:cNvGrpSpPr/>
        <p:nvPr/>
      </p:nvGrpSpPr>
      <p:grpSpPr>
        <a:xfrm>
          <a:off x="0" y="0"/>
          <a:ext cx="0" cy="0"/>
          <a:chOff x="0" y="0"/>
          <a:chExt cx="0" cy="0"/>
        </a:xfrm>
      </p:grpSpPr>
      <p:sp>
        <p:nvSpPr>
          <p:cNvPr id="157" name="Google Shape;157;p2"/>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58" name="Google Shape;158;p2"/>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The need for Data warehousing</a:t>
            </a:r>
            <a:endParaRPr/>
          </a:p>
        </p:txBody>
      </p:sp>
      <p:sp>
        <p:nvSpPr>
          <p:cNvPr id="159" name="Google Shape;159;p2"/>
          <p:cNvSpPr txBox="1"/>
          <p:nvPr>
            <p:ph idx="1" type="body"/>
          </p:nvPr>
        </p:nvSpPr>
        <p:spPr>
          <a:xfrm>
            <a:off x="503237" y="1008062"/>
            <a:ext cx="8229600" cy="5688012"/>
          </a:xfrm>
          <a:prstGeom prst="rect">
            <a:avLst/>
          </a:prstGeom>
          <a:noFill/>
          <a:ln>
            <a:noFill/>
          </a:ln>
        </p:spPr>
        <p:txBody>
          <a:bodyPr anchorCtr="0" anchor="t" bIns="46800" lIns="90000" spcFirstLastPara="1" rIns="90000" wrap="square" tIns="46800">
            <a:noAutofit/>
          </a:bodyPr>
          <a:lstStyle/>
          <a:p>
            <a:pPr indent="-339725" lvl="0" marL="339725"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 </a:t>
            </a:r>
            <a:r>
              <a:rPr b="0" i="0" lang="en-US" sz="1600" u="none">
                <a:solidFill>
                  <a:srgbClr val="000000"/>
                </a:solidFill>
                <a:latin typeface="Arial"/>
                <a:ea typeface="Arial"/>
                <a:cs typeface="Arial"/>
                <a:sym typeface="Arial"/>
              </a:rPr>
              <a:t>Operational computer systems (called online transactional processing system  OLTP) did provide information to run day-to-day operations, and answer’s daily questions, but failed to provide strategic information</a:t>
            </a:r>
            <a:endParaRPr b="0" i="0" sz="1600" u="none">
              <a:solidFill>
                <a:srgbClr val="000000"/>
              </a:solidFill>
              <a:latin typeface="Arial"/>
              <a:ea typeface="Arial"/>
              <a:cs typeface="Arial"/>
              <a:sym typeface="Arial"/>
            </a:endParaRPr>
          </a:p>
          <a:p>
            <a:pPr indent="-238125" lvl="0" marL="339725" rtl="0" algn="l">
              <a:lnSpc>
                <a:spcPct val="100000"/>
              </a:lnSpc>
              <a:spcBef>
                <a:spcPts val="0"/>
              </a:spcBef>
              <a:spcAft>
                <a:spcPts val="0"/>
              </a:spcAft>
              <a:buSzPts val="1600"/>
              <a:buChar char="•"/>
            </a:pPr>
            <a:r>
              <a:rPr b="1" lang="en-US" sz="1500">
                <a:solidFill>
                  <a:srgbClr val="242424"/>
                </a:solidFill>
                <a:highlight>
                  <a:srgbClr val="FFFFFF"/>
                </a:highlight>
                <a:latin typeface="Georgia"/>
                <a:ea typeface="Georgia"/>
                <a:cs typeface="Georgia"/>
                <a:sym typeface="Georgia"/>
              </a:rPr>
              <a:t>Data warehouse is a decision support database that is maintained separately from the organization’s operational database</a:t>
            </a:r>
            <a:endParaRPr b="1" sz="1600"/>
          </a:p>
          <a:p>
            <a:pPr indent="-339725" lvl="0" marL="339725" rtl="0" algn="l">
              <a:lnSpc>
                <a:spcPct val="100000"/>
              </a:lnSpc>
              <a:spcBef>
                <a:spcPts val="4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Who needs </a:t>
            </a:r>
            <a:r>
              <a:rPr b="1" i="0" lang="en-US" sz="1600" u="none">
                <a:solidFill>
                  <a:srgbClr val="FF3333"/>
                </a:solidFill>
                <a:latin typeface="Arial"/>
                <a:ea typeface="Arial"/>
                <a:cs typeface="Arial"/>
                <a:sym typeface="Arial"/>
              </a:rPr>
              <a:t>strategic information</a:t>
            </a:r>
            <a:r>
              <a:rPr b="0" i="0" lang="en-US" sz="1600" u="none">
                <a:solidFill>
                  <a:srgbClr val="000000"/>
                </a:solidFill>
                <a:latin typeface="Arial"/>
                <a:ea typeface="Arial"/>
                <a:cs typeface="Arial"/>
                <a:sym typeface="Arial"/>
              </a:rPr>
              <a:t> in an enterprise?</a:t>
            </a:r>
            <a:endParaRPr/>
          </a:p>
          <a:p>
            <a:pPr indent="-282575" lvl="1" marL="739775" rtl="0" algn="l">
              <a:lnSpc>
                <a:spcPct val="100000"/>
              </a:lnSpc>
              <a:spcBef>
                <a:spcPts val="7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The </a:t>
            </a:r>
            <a:r>
              <a:rPr b="1" i="0" lang="en-US" sz="1600" u="none">
                <a:solidFill>
                  <a:srgbClr val="FF6600"/>
                </a:solidFill>
                <a:latin typeface="Arial"/>
                <a:ea typeface="Arial"/>
                <a:cs typeface="Arial"/>
                <a:sym typeface="Arial"/>
              </a:rPr>
              <a:t>executives and managers</a:t>
            </a:r>
            <a:r>
              <a:rPr b="0" i="0" lang="en-US" sz="1600" u="none">
                <a:solidFill>
                  <a:srgbClr val="000000"/>
                </a:solidFill>
                <a:latin typeface="Arial"/>
                <a:ea typeface="Arial"/>
                <a:cs typeface="Arial"/>
                <a:sym typeface="Arial"/>
              </a:rPr>
              <a:t> who are responsible for keeping the enter-</a:t>
            </a:r>
            <a:endParaRPr/>
          </a:p>
          <a:p>
            <a:pPr indent="-282575" lvl="1" marL="739775" rtl="0" algn="l">
              <a:lnSpc>
                <a:spcPct val="100000"/>
              </a:lnSpc>
              <a:spcBef>
                <a:spcPts val="700"/>
              </a:spcBef>
              <a:spcAft>
                <a:spcPts val="0"/>
              </a:spcAft>
              <a:buSzPts val="1600"/>
              <a:buNone/>
            </a:pPr>
            <a:r>
              <a:rPr b="0" i="0" lang="en-US" sz="1600" u="none">
                <a:solidFill>
                  <a:srgbClr val="000000"/>
                </a:solidFill>
                <a:latin typeface="Arial"/>
                <a:ea typeface="Arial"/>
                <a:cs typeface="Arial"/>
                <a:sym typeface="Arial"/>
              </a:rPr>
              <a:t>prise competitive need information to make proper decisions</a:t>
            </a:r>
            <a:endParaRPr/>
          </a:p>
          <a:p>
            <a:pPr indent="-339725" lvl="0" marL="339725" rtl="0" algn="l">
              <a:lnSpc>
                <a:spcPct val="100000"/>
              </a:lnSpc>
              <a:spcBef>
                <a:spcPts val="8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What exactly do we mean by strategic information?</a:t>
            </a:r>
            <a:endParaRPr/>
          </a:p>
          <a:p>
            <a:pPr indent="-282575" lvl="1" marL="739775" rtl="0" algn="l">
              <a:lnSpc>
                <a:spcPct val="100000"/>
              </a:lnSpc>
              <a:spcBef>
                <a:spcPts val="7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Managers need information to formulate the business strategies, establish goals, set business objectives, and monitor results</a:t>
            </a:r>
            <a:endParaRPr/>
          </a:p>
          <a:p>
            <a:pPr indent="-339725" lvl="0" marL="339725" rtl="0" algn="l">
              <a:lnSpc>
                <a:spcPct val="100000"/>
              </a:lnSpc>
              <a:spcBef>
                <a:spcPts val="8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some examples of </a:t>
            </a:r>
            <a:r>
              <a:rPr b="1" i="0" lang="en-US" sz="1600" u="none">
                <a:solidFill>
                  <a:srgbClr val="FF3333"/>
                </a:solidFill>
                <a:latin typeface="Arial"/>
                <a:ea typeface="Arial"/>
                <a:cs typeface="Arial"/>
                <a:sym typeface="Arial"/>
              </a:rPr>
              <a:t>business objectives</a:t>
            </a:r>
            <a:r>
              <a:rPr b="0" i="0" lang="en-US" sz="1600" u="none">
                <a:solidFill>
                  <a:srgbClr val="000000"/>
                </a:solidFill>
                <a:latin typeface="Arial"/>
                <a:ea typeface="Arial"/>
                <a:cs typeface="Arial"/>
                <a:sym typeface="Arial"/>
              </a:rPr>
              <a:t>:</a:t>
            </a:r>
            <a:endParaRPr/>
          </a:p>
          <a:p>
            <a:pPr indent="-282575" lvl="1" marL="739775" rtl="0" algn="l">
              <a:lnSpc>
                <a:spcPct val="100000"/>
              </a:lnSpc>
              <a:spcBef>
                <a:spcPts val="7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Retain the present customer base</a:t>
            </a:r>
            <a:endParaRPr/>
          </a:p>
          <a:p>
            <a:pPr indent="-282575" lvl="1" marL="739775" rtl="0" algn="l">
              <a:lnSpc>
                <a:spcPct val="100000"/>
              </a:lnSpc>
              <a:spcBef>
                <a:spcPts val="7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Increase the customer base by 15% over the next 5 years</a:t>
            </a:r>
            <a:endParaRPr/>
          </a:p>
          <a:p>
            <a:pPr indent="-282575" lvl="1" marL="739775" rtl="0" algn="l">
              <a:lnSpc>
                <a:spcPct val="100000"/>
              </a:lnSpc>
              <a:spcBef>
                <a:spcPts val="7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Gain market share by 10% in the next 3 years</a:t>
            </a:r>
            <a:endParaRPr/>
          </a:p>
          <a:p>
            <a:pPr indent="-282575" lvl="1" marL="739775" rtl="0" algn="l">
              <a:lnSpc>
                <a:spcPct val="100000"/>
              </a:lnSpc>
              <a:spcBef>
                <a:spcPts val="7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Improve product quality levels in the top five product groups</a:t>
            </a:r>
            <a:endParaRPr/>
          </a:p>
          <a:p>
            <a:pPr indent="-282575" lvl="1" marL="739775" rtl="0" algn="l">
              <a:lnSpc>
                <a:spcPct val="100000"/>
              </a:lnSpc>
              <a:spcBef>
                <a:spcPts val="7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Enhance customer service level in shipments</a:t>
            </a:r>
            <a:endParaRPr/>
          </a:p>
          <a:p>
            <a:pPr indent="-282575" lvl="1" marL="739775" rtl="0" algn="l">
              <a:lnSpc>
                <a:spcPct val="100000"/>
              </a:lnSpc>
              <a:spcBef>
                <a:spcPts val="7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Bring three new products to market in 2 years</a:t>
            </a:r>
            <a:endParaRPr/>
          </a:p>
          <a:p>
            <a:pPr indent="-282575" lvl="1" marL="739775" rtl="0" algn="l">
              <a:lnSpc>
                <a:spcPct val="100000"/>
              </a:lnSpc>
              <a:spcBef>
                <a:spcPts val="700"/>
              </a:spcBef>
              <a:spcAft>
                <a:spcPts val="0"/>
              </a:spcAft>
              <a:buClr>
                <a:srgbClr val="000000"/>
              </a:buClr>
              <a:buSzPts val="1600"/>
              <a:buFont typeface="Arial"/>
              <a:buChar char="–"/>
            </a:pPr>
            <a:r>
              <a:rPr b="0" i="0" lang="en-US" sz="1600" u="none">
                <a:solidFill>
                  <a:srgbClr val="000000"/>
                </a:solidFill>
                <a:latin typeface="Arial"/>
                <a:ea typeface="Arial"/>
                <a:cs typeface="Arial"/>
                <a:sym typeface="Arial"/>
              </a:rPr>
              <a:t>Increase sales by 15% in the North East Division</a:t>
            </a:r>
            <a:endParaRPr/>
          </a:p>
          <a:p>
            <a:pPr indent="-342900" lvl="0" marL="342900" rtl="0" algn="l">
              <a:spcBef>
                <a:spcPts val="800"/>
              </a:spcBef>
              <a:spcAft>
                <a:spcPts val="0"/>
              </a:spcAft>
              <a:buNone/>
            </a:pPr>
            <a:r>
              <a:t/>
            </a:r>
            <a:endParaRPr b="0" i="0" sz="1600" u="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2" name="Shape 302"/>
        <p:cNvGrpSpPr/>
        <p:nvPr/>
      </p:nvGrpSpPr>
      <p:grpSpPr>
        <a:xfrm>
          <a:off x="0" y="0"/>
          <a:ext cx="0" cy="0"/>
          <a:chOff x="0" y="0"/>
          <a:chExt cx="0" cy="0"/>
        </a:xfrm>
      </p:grpSpPr>
      <p:sp>
        <p:nvSpPr>
          <p:cNvPr id="303" name="Google Shape;303;p17"/>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04" name="Google Shape;304;p17"/>
          <p:cNvSpPr txBox="1"/>
          <p:nvPr>
            <p:ph type="title"/>
          </p:nvPr>
        </p:nvSpPr>
        <p:spPr>
          <a:xfrm>
            <a:off x="285125" y="79550"/>
            <a:ext cx="84018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1" lang="en-US" sz="4000"/>
              <a:t>C</a:t>
            </a:r>
            <a:r>
              <a:rPr b="1" i="0" lang="en-US" sz="4000" u="none">
                <a:solidFill>
                  <a:srgbClr val="000000"/>
                </a:solidFill>
                <a:latin typeface="Arial"/>
                <a:ea typeface="Arial"/>
                <a:cs typeface="Arial"/>
                <a:sym typeface="Arial"/>
              </a:rPr>
              <a:t>omponents of da</a:t>
            </a:r>
            <a:r>
              <a:rPr b="1" lang="en-US" sz="4000"/>
              <a:t>ta warehou</a:t>
            </a:r>
            <a:r>
              <a:rPr b="1" lang="en-US"/>
              <a:t>se</a:t>
            </a:r>
            <a:endParaRPr/>
          </a:p>
        </p:txBody>
      </p:sp>
      <p:sp>
        <p:nvSpPr>
          <p:cNvPr id="305" name="Google Shape;305;p17"/>
          <p:cNvSpPr txBox="1"/>
          <p:nvPr>
            <p:ph idx="1" type="body"/>
          </p:nvPr>
        </p:nvSpPr>
        <p:spPr>
          <a:xfrm>
            <a:off x="285125" y="1005450"/>
            <a:ext cx="7893300" cy="57774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1400">
                <a:solidFill>
                  <a:schemeClr val="dk1"/>
                </a:solidFill>
              </a:rPr>
              <a:t>Source data component</a:t>
            </a:r>
            <a:endParaRPr b="0" i="0" sz="1400" u="none">
              <a:solidFill>
                <a:srgbClr val="000000"/>
              </a:solidFill>
              <a:latin typeface="Arial"/>
              <a:ea typeface="Arial"/>
              <a:cs typeface="Arial"/>
              <a:sym typeface="Arial"/>
            </a:endParaRPr>
          </a:p>
          <a:p>
            <a:pPr indent="-212723" lvl="0" marL="341312" rtl="0" algn="l">
              <a:lnSpc>
                <a:spcPct val="100000"/>
              </a:lnSpc>
              <a:spcBef>
                <a:spcPts val="800"/>
              </a:spcBef>
              <a:spcAft>
                <a:spcPts val="0"/>
              </a:spcAft>
              <a:buClr>
                <a:srgbClr val="000000"/>
              </a:buClr>
              <a:buSzPts val="1200"/>
              <a:buFont typeface="Arial"/>
              <a:buChar char="•"/>
            </a:pPr>
            <a:r>
              <a:rPr b="0" i="0" lang="en-US" sz="1200" u="none">
                <a:solidFill>
                  <a:srgbClr val="000000"/>
                </a:solidFill>
                <a:latin typeface="Arial"/>
                <a:ea typeface="Arial"/>
                <a:cs typeface="Arial"/>
                <a:sym typeface="Arial"/>
              </a:rPr>
              <a:t>Production systems</a:t>
            </a:r>
            <a:endParaRPr sz="1200"/>
          </a:p>
          <a:p>
            <a:pPr indent="-212723" lvl="0" marL="341312" rtl="0" algn="l">
              <a:lnSpc>
                <a:spcPct val="100000"/>
              </a:lnSpc>
              <a:spcBef>
                <a:spcPts val="800"/>
              </a:spcBef>
              <a:spcAft>
                <a:spcPts val="0"/>
              </a:spcAft>
              <a:buClr>
                <a:srgbClr val="000000"/>
              </a:buClr>
              <a:buSzPts val="1200"/>
              <a:buFont typeface="Arial"/>
              <a:buChar char="•"/>
            </a:pPr>
            <a:r>
              <a:rPr b="0" i="0" lang="en-US" sz="1200" u="none">
                <a:solidFill>
                  <a:srgbClr val="000000"/>
                </a:solidFill>
                <a:latin typeface="Arial"/>
                <a:ea typeface="Arial"/>
                <a:cs typeface="Arial"/>
                <a:sym typeface="Arial"/>
              </a:rPr>
              <a:t>Internal data (spreadsheets)</a:t>
            </a:r>
            <a:endParaRPr sz="1200"/>
          </a:p>
          <a:p>
            <a:pPr indent="-212723" lvl="0" marL="341312" rtl="0" algn="l">
              <a:lnSpc>
                <a:spcPct val="100000"/>
              </a:lnSpc>
              <a:spcBef>
                <a:spcPts val="800"/>
              </a:spcBef>
              <a:spcAft>
                <a:spcPts val="0"/>
              </a:spcAft>
              <a:buClr>
                <a:srgbClr val="000000"/>
              </a:buClr>
              <a:buSzPts val="1200"/>
              <a:buFont typeface="Arial"/>
              <a:buChar char="•"/>
            </a:pPr>
            <a:r>
              <a:rPr b="0" i="0" lang="en-US" sz="1200" u="none">
                <a:solidFill>
                  <a:srgbClr val="000000"/>
                </a:solidFill>
                <a:latin typeface="Arial"/>
                <a:ea typeface="Arial"/>
                <a:cs typeface="Arial"/>
                <a:sym typeface="Arial"/>
              </a:rPr>
              <a:t>Archived data (tapes)</a:t>
            </a:r>
            <a:endParaRPr sz="1200"/>
          </a:p>
          <a:p>
            <a:pPr indent="-212725" lvl="0" marL="341312" rtl="0" algn="l">
              <a:lnSpc>
                <a:spcPct val="100000"/>
              </a:lnSpc>
              <a:spcBef>
                <a:spcPts val="800"/>
              </a:spcBef>
              <a:spcAft>
                <a:spcPts val="0"/>
              </a:spcAft>
              <a:buClr>
                <a:srgbClr val="000000"/>
              </a:buClr>
              <a:buSzPts val="1200"/>
              <a:buFont typeface="Arial"/>
              <a:buChar char="•"/>
            </a:pPr>
            <a:r>
              <a:rPr b="0" i="0" lang="en-US" sz="1200" u="none">
                <a:solidFill>
                  <a:srgbClr val="000000"/>
                </a:solidFill>
                <a:latin typeface="Arial"/>
                <a:ea typeface="Arial"/>
                <a:cs typeface="Arial"/>
                <a:sym typeface="Arial"/>
              </a:rPr>
              <a:t>External data (stocks, interest rates, …)</a:t>
            </a:r>
            <a:endParaRPr b="0" i="0" sz="1200" u="none">
              <a:solidFill>
                <a:srgbClr val="000000"/>
              </a:solidFill>
              <a:latin typeface="Arial"/>
              <a:ea typeface="Arial"/>
              <a:cs typeface="Arial"/>
              <a:sym typeface="Arial"/>
            </a:endParaRPr>
          </a:p>
          <a:p>
            <a:pPr indent="0" lvl="0" marL="0" rtl="0" algn="l">
              <a:spcBef>
                <a:spcPts val="0"/>
              </a:spcBef>
              <a:spcAft>
                <a:spcPts val="0"/>
              </a:spcAft>
              <a:buNone/>
            </a:pPr>
            <a:r>
              <a:rPr b="1" lang="en-US" sz="1500">
                <a:solidFill>
                  <a:schemeClr val="dk1"/>
                </a:solidFill>
              </a:rPr>
              <a:t>Data Staging Component</a:t>
            </a:r>
            <a:endParaRPr sz="1500"/>
          </a:p>
          <a:p>
            <a:pPr indent="-419100" lvl="0" marL="342900" rtl="0" algn="l">
              <a:spcBef>
                <a:spcPts val="800"/>
              </a:spcBef>
              <a:spcAft>
                <a:spcPts val="0"/>
              </a:spcAft>
              <a:buClr>
                <a:schemeClr val="dk1"/>
              </a:buClr>
              <a:buSzPts val="1200"/>
              <a:buChar char="•"/>
            </a:pPr>
            <a:r>
              <a:rPr lang="en-US" sz="1200">
                <a:solidFill>
                  <a:schemeClr val="dk1"/>
                </a:solidFill>
              </a:rPr>
              <a:t>Data Extraction.</a:t>
            </a:r>
            <a:endParaRPr sz="1200">
              <a:solidFill>
                <a:schemeClr val="dk1"/>
              </a:solidFill>
            </a:endParaRPr>
          </a:p>
          <a:p>
            <a:pPr indent="-419100" lvl="0" marL="342900" rtl="0" algn="l">
              <a:spcBef>
                <a:spcPts val="800"/>
              </a:spcBef>
              <a:spcAft>
                <a:spcPts val="0"/>
              </a:spcAft>
              <a:buClr>
                <a:schemeClr val="dk1"/>
              </a:buClr>
              <a:buSzPts val="1200"/>
              <a:buChar char="•"/>
            </a:pPr>
            <a:r>
              <a:rPr lang="en-US" sz="1200">
                <a:solidFill>
                  <a:schemeClr val="dk1"/>
                </a:solidFill>
              </a:rPr>
              <a:t>Data Transformation. </a:t>
            </a:r>
            <a:endParaRPr sz="1200">
              <a:solidFill>
                <a:schemeClr val="dk1"/>
              </a:solidFill>
            </a:endParaRPr>
          </a:p>
          <a:p>
            <a:pPr indent="-419100" lvl="0" marL="342900" rtl="0" algn="l">
              <a:spcBef>
                <a:spcPts val="900"/>
              </a:spcBef>
              <a:spcAft>
                <a:spcPts val="0"/>
              </a:spcAft>
              <a:buClr>
                <a:schemeClr val="dk1"/>
              </a:buClr>
              <a:buSzPts val="1200"/>
              <a:buChar char="•"/>
            </a:pPr>
            <a:r>
              <a:rPr lang="en-US" sz="1200">
                <a:solidFill>
                  <a:schemeClr val="dk1"/>
                </a:solidFill>
              </a:rPr>
              <a:t>Data Loading. </a:t>
            </a:r>
            <a:endParaRPr sz="1200">
              <a:solidFill>
                <a:schemeClr val="dk1"/>
              </a:solidFill>
            </a:endParaRPr>
          </a:p>
          <a:p>
            <a:pPr indent="0" lvl="0" marL="0" rtl="0" algn="l">
              <a:spcBef>
                <a:spcPts val="900"/>
              </a:spcBef>
              <a:spcAft>
                <a:spcPts val="0"/>
              </a:spcAft>
              <a:buNone/>
            </a:pPr>
            <a:r>
              <a:rPr lang="en-US" sz="1500">
                <a:solidFill>
                  <a:schemeClr val="dk1"/>
                </a:solidFill>
              </a:rPr>
              <a:t>Management and Control Component</a:t>
            </a:r>
            <a:endParaRPr sz="1500">
              <a:solidFill>
                <a:schemeClr val="dk1"/>
              </a:solidFill>
            </a:endParaRPr>
          </a:p>
          <a:p>
            <a:pPr indent="-419100" lvl="0" marL="342900" rtl="0" algn="l">
              <a:spcBef>
                <a:spcPts val="900"/>
              </a:spcBef>
              <a:spcAft>
                <a:spcPts val="0"/>
              </a:spcAft>
              <a:buClr>
                <a:schemeClr val="dk1"/>
              </a:buClr>
              <a:buSzPts val="1200"/>
              <a:buChar char="•"/>
            </a:pPr>
            <a:r>
              <a:rPr lang="en-US" sz="1200">
                <a:solidFill>
                  <a:schemeClr val="dk1"/>
                </a:solidFill>
              </a:rPr>
              <a:t>Data storage</a:t>
            </a:r>
            <a:endParaRPr sz="1200">
              <a:solidFill>
                <a:schemeClr val="dk1"/>
              </a:solidFill>
            </a:endParaRPr>
          </a:p>
          <a:p>
            <a:pPr indent="-419100" lvl="0" marL="342900" rtl="0" algn="l">
              <a:spcBef>
                <a:spcPts val="900"/>
              </a:spcBef>
              <a:spcAft>
                <a:spcPts val="0"/>
              </a:spcAft>
              <a:buClr>
                <a:schemeClr val="dk1"/>
              </a:buClr>
              <a:buSzPts val="1200"/>
              <a:buChar char="•"/>
            </a:pPr>
            <a:r>
              <a:rPr lang="en-US" sz="1200">
                <a:solidFill>
                  <a:schemeClr val="dk1"/>
                </a:solidFill>
              </a:rPr>
              <a:t>Data mart</a:t>
            </a:r>
            <a:endParaRPr sz="1200">
              <a:solidFill>
                <a:schemeClr val="dk1"/>
              </a:solidFill>
            </a:endParaRPr>
          </a:p>
          <a:p>
            <a:pPr indent="-419100" lvl="0" marL="342900" rtl="0" algn="l">
              <a:spcBef>
                <a:spcPts val="900"/>
              </a:spcBef>
              <a:spcAft>
                <a:spcPts val="0"/>
              </a:spcAft>
              <a:buClr>
                <a:schemeClr val="dk1"/>
              </a:buClr>
              <a:buSzPts val="1200"/>
              <a:buChar char="•"/>
            </a:pPr>
            <a:r>
              <a:rPr lang="en-US" sz="1200">
                <a:solidFill>
                  <a:schemeClr val="dk1"/>
                </a:solidFill>
              </a:rPr>
              <a:t>metadata</a:t>
            </a:r>
            <a:endParaRPr sz="1200">
              <a:solidFill>
                <a:schemeClr val="dk1"/>
              </a:solidFill>
            </a:endParaRPr>
          </a:p>
          <a:p>
            <a:pPr indent="0" lvl="0" marL="0" rtl="0" algn="l">
              <a:spcBef>
                <a:spcPts val="900"/>
              </a:spcBef>
              <a:spcAft>
                <a:spcPts val="0"/>
              </a:spcAft>
              <a:buNone/>
            </a:pPr>
            <a:r>
              <a:rPr b="1" lang="en-US" sz="1500">
                <a:solidFill>
                  <a:schemeClr val="dk1"/>
                </a:solidFill>
              </a:rPr>
              <a:t>Information Delivery Component</a:t>
            </a:r>
            <a:endParaRPr b="1" sz="1500">
              <a:solidFill>
                <a:schemeClr val="dk1"/>
              </a:solidFill>
            </a:endParaRPr>
          </a:p>
          <a:p>
            <a:pPr indent="-342900" lvl="0" marL="342900" rtl="0" algn="l">
              <a:spcBef>
                <a:spcPts val="800"/>
              </a:spcBef>
              <a:spcAft>
                <a:spcPts val="0"/>
              </a:spcAft>
              <a:buNone/>
            </a:pPr>
            <a:r>
              <a:rPr lang="en-US" sz="1200"/>
              <a:t>-Adhoc reports</a:t>
            </a:r>
            <a:endParaRPr sz="1200"/>
          </a:p>
          <a:p>
            <a:pPr indent="-342900" lvl="0" marL="342900" rtl="0" algn="l">
              <a:spcBef>
                <a:spcPts val="800"/>
              </a:spcBef>
              <a:spcAft>
                <a:spcPts val="0"/>
              </a:spcAft>
              <a:buNone/>
            </a:pPr>
            <a:r>
              <a:rPr lang="en-US" sz="1200"/>
              <a:t>-Complex queries</a:t>
            </a:r>
            <a:endParaRPr sz="1200"/>
          </a:p>
          <a:p>
            <a:pPr indent="-342900" lvl="0" marL="342900" rtl="0" algn="l">
              <a:spcBef>
                <a:spcPts val="800"/>
              </a:spcBef>
              <a:spcAft>
                <a:spcPts val="0"/>
              </a:spcAft>
              <a:buNone/>
            </a:pPr>
            <a:r>
              <a:rPr lang="en-US" sz="1200"/>
              <a:t>-MD analysis</a:t>
            </a:r>
            <a:endParaRPr sz="1200"/>
          </a:p>
        </p:txBody>
      </p:sp>
      <p:pic>
        <p:nvPicPr>
          <p:cNvPr id="306" name="Google Shape;306;p17"/>
          <p:cNvPicPr preferRelativeResize="0"/>
          <p:nvPr/>
        </p:nvPicPr>
        <p:blipFill>
          <a:blip r:embed="rId3">
            <a:alphaModFix/>
          </a:blip>
          <a:stretch>
            <a:fillRect/>
          </a:stretch>
        </p:blipFill>
        <p:spPr>
          <a:xfrm>
            <a:off x="3752600" y="1425750"/>
            <a:ext cx="4784275" cy="4006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2" name="Shape 312"/>
        <p:cNvGrpSpPr/>
        <p:nvPr/>
      </p:nvGrpSpPr>
      <p:grpSpPr>
        <a:xfrm>
          <a:off x="0" y="0"/>
          <a:ext cx="0" cy="0"/>
          <a:chOff x="0" y="0"/>
          <a:chExt cx="0" cy="0"/>
        </a:xfrm>
      </p:grpSpPr>
      <p:sp>
        <p:nvSpPr>
          <p:cNvPr id="313" name="Google Shape;313;g37152fbfd33_0_40"/>
          <p:cNvSpPr txBox="1"/>
          <p:nvPr/>
        </p:nvSpPr>
        <p:spPr>
          <a:xfrm>
            <a:off x="6553200" y="6245225"/>
            <a:ext cx="2130300" cy="4731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14" name="Google Shape;314;g37152fbfd33_0_40"/>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lang="en-US"/>
              <a:t>ETL(Extract,transform,load)</a:t>
            </a:r>
            <a:endParaRPr/>
          </a:p>
        </p:txBody>
      </p:sp>
      <p:sp>
        <p:nvSpPr>
          <p:cNvPr id="315" name="Google Shape;315;g37152fbfd33_0_40"/>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39725" lvl="0" marL="342900" rtl="0" algn="l">
              <a:lnSpc>
                <a:spcPct val="80000"/>
              </a:lnSpc>
              <a:spcBef>
                <a:spcPts val="0"/>
              </a:spcBef>
              <a:spcAft>
                <a:spcPts val="0"/>
              </a:spcAft>
              <a:buSzPts val="2000"/>
              <a:buNone/>
            </a:pPr>
            <a:r>
              <a:rPr b="1" i="0" lang="en-US" sz="2000" u="none">
                <a:solidFill>
                  <a:srgbClr val="000000"/>
                </a:solidFill>
                <a:latin typeface="Arial"/>
                <a:ea typeface="Arial"/>
                <a:cs typeface="Arial"/>
                <a:sym typeface="Arial"/>
              </a:rPr>
              <a:t>Data Extraction</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Select data sources and determine the types of </a:t>
            </a:r>
            <a:r>
              <a:rPr b="0" i="0" lang="en-US" sz="2000" u="none">
                <a:solidFill>
                  <a:srgbClr val="FF0000"/>
                </a:solidFill>
                <a:latin typeface="Arial"/>
                <a:ea typeface="Arial"/>
                <a:cs typeface="Arial"/>
                <a:sym typeface="Arial"/>
              </a:rPr>
              <a:t>filters</a:t>
            </a:r>
            <a:r>
              <a:rPr b="0" i="0" lang="en-US" sz="2000" u="none">
                <a:solidFill>
                  <a:srgbClr val="000000"/>
                </a:solidFill>
                <a:latin typeface="Arial"/>
                <a:ea typeface="Arial"/>
                <a:cs typeface="Arial"/>
                <a:sym typeface="Arial"/>
              </a:rPr>
              <a:t> to be applied to individual sources</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Generate automatic extract files from operational systems using </a:t>
            </a:r>
            <a:r>
              <a:rPr b="0" i="0" lang="en-US" sz="2000" u="none">
                <a:solidFill>
                  <a:srgbClr val="FF0000"/>
                </a:solidFill>
                <a:latin typeface="Arial"/>
                <a:ea typeface="Arial"/>
                <a:cs typeface="Arial"/>
                <a:sym typeface="Arial"/>
              </a:rPr>
              <a:t>replication</a:t>
            </a:r>
            <a:r>
              <a:rPr b="0" i="0" lang="en-US" sz="2000" u="none">
                <a:solidFill>
                  <a:srgbClr val="000000"/>
                </a:solidFill>
                <a:latin typeface="Arial"/>
                <a:ea typeface="Arial"/>
                <a:cs typeface="Arial"/>
                <a:sym typeface="Arial"/>
              </a:rPr>
              <a:t> and other techniques</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FF0000"/>
                </a:solidFill>
                <a:latin typeface="Arial"/>
                <a:ea typeface="Arial"/>
                <a:cs typeface="Arial"/>
                <a:sym typeface="Arial"/>
              </a:rPr>
              <a:t>Create intermediary files </a:t>
            </a:r>
            <a:r>
              <a:rPr b="0" i="0" lang="en-US" sz="2000" u="none">
                <a:solidFill>
                  <a:srgbClr val="000000"/>
                </a:solidFill>
                <a:latin typeface="Arial"/>
                <a:ea typeface="Arial"/>
                <a:cs typeface="Arial"/>
                <a:sym typeface="Arial"/>
              </a:rPr>
              <a:t>to store selected data to be merged later</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Transport extracted files from multiple platforms</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Provide automated job control services for creating extract files</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FF0000"/>
                </a:solidFill>
                <a:latin typeface="Arial"/>
                <a:ea typeface="Arial"/>
                <a:cs typeface="Arial"/>
                <a:sym typeface="Arial"/>
              </a:rPr>
              <a:t>Reformat input </a:t>
            </a:r>
            <a:r>
              <a:rPr b="0" i="0" lang="en-US" sz="2000" u="none">
                <a:solidFill>
                  <a:srgbClr val="000000"/>
                </a:solidFill>
                <a:latin typeface="Arial"/>
                <a:ea typeface="Arial"/>
                <a:cs typeface="Arial"/>
                <a:sym typeface="Arial"/>
              </a:rPr>
              <a:t>from outside sources</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Reformat input from departmental data files, databases, and spreadsheets</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Generate common application </a:t>
            </a:r>
            <a:r>
              <a:rPr b="0" i="0" lang="en-US" sz="2000" u="none">
                <a:solidFill>
                  <a:srgbClr val="FF0000"/>
                </a:solidFill>
                <a:latin typeface="Arial"/>
                <a:ea typeface="Arial"/>
                <a:cs typeface="Arial"/>
                <a:sym typeface="Arial"/>
              </a:rPr>
              <a:t>code for data extraction</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FF0000"/>
                </a:solidFill>
                <a:latin typeface="Arial"/>
                <a:ea typeface="Arial"/>
                <a:cs typeface="Arial"/>
                <a:sym typeface="Arial"/>
              </a:rPr>
              <a:t>Resolve inconsistencies</a:t>
            </a:r>
            <a:r>
              <a:rPr b="0" i="0" lang="en-US" sz="2000" u="none">
                <a:solidFill>
                  <a:srgbClr val="000000"/>
                </a:solidFill>
                <a:latin typeface="Arial"/>
                <a:ea typeface="Arial"/>
                <a:cs typeface="Arial"/>
                <a:sym typeface="Arial"/>
              </a:rPr>
              <a:t> for common data elements from multiple sources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1" name="Shape 321"/>
        <p:cNvGrpSpPr/>
        <p:nvPr/>
      </p:nvGrpSpPr>
      <p:grpSpPr>
        <a:xfrm>
          <a:off x="0" y="0"/>
          <a:ext cx="0" cy="0"/>
          <a:chOff x="0" y="0"/>
          <a:chExt cx="0" cy="0"/>
        </a:xfrm>
      </p:grpSpPr>
      <p:sp>
        <p:nvSpPr>
          <p:cNvPr id="322" name="Google Shape;322;g37152fbfd33_0_24"/>
          <p:cNvSpPr txBox="1"/>
          <p:nvPr/>
        </p:nvSpPr>
        <p:spPr>
          <a:xfrm>
            <a:off x="6553200" y="6245225"/>
            <a:ext cx="2130300" cy="4731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23" name="Google Shape;323;g37152fbfd33_0_24"/>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Clr>
                <a:schemeClr val="dk1"/>
              </a:buClr>
              <a:buSzPts val="4400"/>
              <a:buFont typeface="Arial"/>
              <a:buNone/>
            </a:pPr>
            <a:r>
              <a:rPr lang="en-US">
                <a:solidFill>
                  <a:schemeClr val="dk1"/>
                </a:solidFill>
              </a:rPr>
              <a:t>ETL(Extract,transform,load)</a:t>
            </a:r>
            <a:endParaRPr>
              <a:solidFill>
                <a:schemeClr val="dk1"/>
              </a:solidFill>
            </a:endParaRPr>
          </a:p>
          <a:p>
            <a:pPr indent="0" lvl="0" marL="0" rtl="0" algn="ctr">
              <a:lnSpc>
                <a:spcPct val="100000"/>
              </a:lnSpc>
              <a:spcBef>
                <a:spcPts val="0"/>
              </a:spcBef>
              <a:spcAft>
                <a:spcPts val="0"/>
              </a:spcAft>
              <a:buSzPts val="4400"/>
              <a:buNone/>
            </a:pPr>
            <a:r>
              <a:t/>
            </a:r>
            <a:endParaRPr/>
          </a:p>
        </p:txBody>
      </p:sp>
      <p:sp>
        <p:nvSpPr>
          <p:cNvPr id="324" name="Google Shape;324;g37152fbfd33_0_24"/>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27025" lvl="0" marL="339725" rtl="0" algn="l">
              <a:lnSpc>
                <a:spcPct val="100000"/>
              </a:lnSpc>
              <a:spcBef>
                <a:spcPts val="0"/>
              </a:spcBef>
              <a:spcAft>
                <a:spcPts val="0"/>
              </a:spcAft>
              <a:buClr>
                <a:srgbClr val="000000"/>
              </a:buClr>
              <a:buSzPts val="3000"/>
              <a:buFont typeface="Arial"/>
              <a:buChar char="•"/>
            </a:pPr>
            <a:r>
              <a:rPr b="1" i="0" lang="en-US" sz="3000" u="none">
                <a:solidFill>
                  <a:srgbClr val="000000"/>
                </a:solidFill>
              </a:rPr>
              <a:t>Data acquisition</a:t>
            </a:r>
            <a:r>
              <a:rPr b="0" i="0" lang="en-US" sz="3000" u="none">
                <a:solidFill>
                  <a:srgbClr val="000000"/>
                </a:solidFill>
                <a:latin typeface="Arial"/>
                <a:ea typeface="Arial"/>
                <a:cs typeface="Arial"/>
                <a:sym typeface="Arial"/>
              </a:rPr>
              <a:t> covers the entire process of extracting data from the data sources, moving all the extracted data to the staging area, and preparing the data for loading into the data warehouse repository. </a:t>
            </a:r>
            <a:endParaRPr sz="3000"/>
          </a:p>
          <a:p>
            <a:pPr indent="-327025" lvl="0" marL="339725" rtl="0" algn="l">
              <a:lnSpc>
                <a:spcPct val="100000"/>
              </a:lnSpc>
              <a:spcBef>
                <a:spcPts val="800"/>
              </a:spcBef>
              <a:spcAft>
                <a:spcPts val="0"/>
              </a:spcAft>
              <a:buClr>
                <a:srgbClr val="000000"/>
              </a:buClr>
              <a:buSzPts val="3000"/>
              <a:buFont typeface="Arial"/>
              <a:buChar char="•"/>
            </a:pPr>
            <a:r>
              <a:rPr b="0" i="0" lang="en-US" sz="3000" u="none">
                <a:solidFill>
                  <a:srgbClr val="000000"/>
                </a:solidFill>
                <a:latin typeface="Arial"/>
                <a:ea typeface="Arial"/>
                <a:cs typeface="Arial"/>
                <a:sym typeface="Arial"/>
              </a:rPr>
              <a:t>The two major architectural components are </a:t>
            </a:r>
            <a:endParaRPr b="0" i="0" sz="3000" u="none">
              <a:solidFill>
                <a:srgbClr val="000000"/>
              </a:solidFill>
              <a:latin typeface="Arial"/>
              <a:ea typeface="Arial"/>
              <a:cs typeface="Arial"/>
              <a:sym typeface="Arial"/>
            </a:endParaRPr>
          </a:p>
          <a:p>
            <a:pPr indent="114300" lvl="0" marL="342900" rtl="0" algn="l">
              <a:lnSpc>
                <a:spcPct val="100000"/>
              </a:lnSpc>
              <a:spcBef>
                <a:spcPts val="800"/>
              </a:spcBef>
              <a:spcAft>
                <a:spcPts val="0"/>
              </a:spcAft>
              <a:buNone/>
            </a:pPr>
            <a:r>
              <a:rPr i="1" lang="en-US" sz="3000"/>
              <a:t>-</a:t>
            </a:r>
            <a:r>
              <a:rPr b="1" i="1" lang="en-US" sz="3000" u="none">
                <a:solidFill>
                  <a:srgbClr val="FF0000"/>
                </a:solidFill>
              </a:rPr>
              <a:t>source data </a:t>
            </a:r>
            <a:endParaRPr b="1" i="1" sz="3000" u="none">
              <a:solidFill>
                <a:srgbClr val="FF0000"/>
              </a:solidFill>
            </a:endParaRPr>
          </a:p>
          <a:p>
            <a:pPr indent="114300" lvl="0" marL="342900" rtl="0" algn="l">
              <a:lnSpc>
                <a:spcPct val="100000"/>
              </a:lnSpc>
              <a:spcBef>
                <a:spcPts val="800"/>
              </a:spcBef>
              <a:spcAft>
                <a:spcPts val="0"/>
              </a:spcAft>
              <a:buNone/>
            </a:pPr>
            <a:r>
              <a:rPr b="1" lang="en-US" sz="3000">
                <a:solidFill>
                  <a:srgbClr val="FF0000"/>
                </a:solidFill>
              </a:rPr>
              <a:t>-</a:t>
            </a:r>
            <a:r>
              <a:rPr b="1" i="1" lang="en-US" sz="3000" u="none">
                <a:solidFill>
                  <a:srgbClr val="FF0000"/>
                </a:solidFill>
              </a:rPr>
              <a:t>data staging</a:t>
            </a:r>
            <a:r>
              <a:rPr b="1" i="1" lang="en-US" sz="3200" u="none">
                <a:solidFill>
                  <a:srgbClr val="FF0000"/>
                </a:solidFill>
              </a:rPr>
              <a:t>.</a:t>
            </a:r>
            <a:r>
              <a:rPr b="0" i="1" lang="en-US" sz="3200" u="none">
                <a:solidFill>
                  <a:srgbClr val="000000"/>
                </a:solidFill>
                <a:latin typeface="Arial"/>
                <a:ea typeface="Arial"/>
                <a:cs typeface="Arial"/>
                <a:sym typeface="Arial"/>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0" name="Shape 330"/>
        <p:cNvGrpSpPr/>
        <p:nvPr/>
      </p:nvGrpSpPr>
      <p:grpSpPr>
        <a:xfrm>
          <a:off x="0" y="0"/>
          <a:ext cx="0" cy="0"/>
          <a:chOff x="0" y="0"/>
          <a:chExt cx="0" cy="0"/>
        </a:xfrm>
      </p:grpSpPr>
      <p:sp>
        <p:nvSpPr>
          <p:cNvPr id="331" name="Google Shape;331;g37152fbfd33_0_48"/>
          <p:cNvSpPr txBox="1"/>
          <p:nvPr/>
        </p:nvSpPr>
        <p:spPr>
          <a:xfrm>
            <a:off x="6553200" y="6245225"/>
            <a:ext cx="2130300" cy="4731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32" name="Google Shape;332;g37152fbfd33_0_48"/>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4400"/>
              <a:buNone/>
            </a:pPr>
            <a:r>
              <a:rPr lang="en-US">
                <a:solidFill>
                  <a:schemeClr val="dk1"/>
                </a:solidFill>
              </a:rPr>
              <a:t>ETL(Extract,transform,load)</a:t>
            </a:r>
            <a:endParaRPr>
              <a:solidFill>
                <a:schemeClr val="dk1"/>
              </a:solidFill>
            </a:endParaRPr>
          </a:p>
          <a:p>
            <a:pPr indent="0" lvl="0" marL="0" rtl="0" algn="ctr">
              <a:lnSpc>
                <a:spcPct val="100000"/>
              </a:lnSpc>
              <a:spcBef>
                <a:spcPts val="0"/>
              </a:spcBef>
              <a:spcAft>
                <a:spcPts val="0"/>
              </a:spcAft>
              <a:buSzPts val="4000"/>
              <a:buNone/>
            </a:pPr>
            <a:r>
              <a:t/>
            </a:r>
            <a:endParaRPr sz="4000"/>
          </a:p>
        </p:txBody>
      </p:sp>
      <p:sp>
        <p:nvSpPr>
          <p:cNvPr id="333" name="Google Shape;333;g37152fbfd33_0_48"/>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39725" lvl="0" marL="342900" rtl="0" algn="l">
              <a:lnSpc>
                <a:spcPct val="90000"/>
              </a:lnSpc>
              <a:spcBef>
                <a:spcPts val="0"/>
              </a:spcBef>
              <a:spcAft>
                <a:spcPts val="0"/>
              </a:spcAft>
              <a:buSzPts val="2400"/>
              <a:buNone/>
            </a:pPr>
            <a:r>
              <a:rPr b="1" i="0" lang="en-US" sz="2400" u="none">
                <a:solidFill>
                  <a:srgbClr val="000000"/>
                </a:solidFill>
                <a:latin typeface="Arial"/>
                <a:ea typeface="Arial"/>
                <a:cs typeface="Arial"/>
                <a:sym typeface="Arial"/>
              </a:rPr>
              <a:t>Data Transformation</a:t>
            </a:r>
            <a:endParaRPr/>
          </a:p>
          <a:p>
            <a:pPr indent="-339725" lvl="0" marL="342900" rtl="0" algn="l">
              <a:lnSpc>
                <a:spcPct val="9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Map input data to data for data warehouse repository</a:t>
            </a:r>
            <a:endParaRPr/>
          </a:p>
          <a:p>
            <a:pPr indent="-339725" lvl="0" marL="342900" rtl="0" algn="l">
              <a:lnSpc>
                <a:spcPct val="90000"/>
              </a:lnSpc>
              <a:spcBef>
                <a:spcPts val="600"/>
              </a:spcBef>
              <a:spcAft>
                <a:spcPts val="0"/>
              </a:spcAft>
              <a:buClr>
                <a:srgbClr val="000000"/>
              </a:buClr>
              <a:buSzPts val="2400"/>
              <a:buFont typeface="Arial"/>
              <a:buChar char="•"/>
            </a:pPr>
            <a:r>
              <a:rPr b="0" i="0" lang="en-US" sz="2400" u="none">
                <a:solidFill>
                  <a:srgbClr val="FF0000"/>
                </a:solidFill>
                <a:latin typeface="Arial"/>
                <a:ea typeface="Arial"/>
                <a:cs typeface="Arial"/>
                <a:sym typeface="Arial"/>
              </a:rPr>
              <a:t>Clean data, deduplicate, and merge/purge</a:t>
            </a:r>
            <a:endParaRPr/>
          </a:p>
          <a:p>
            <a:pPr indent="-339725" lvl="0" marL="342900" rtl="0" algn="l">
              <a:lnSpc>
                <a:spcPct val="90000"/>
              </a:lnSpc>
              <a:spcBef>
                <a:spcPts val="600"/>
              </a:spcBef>
              <a:spcAft>
                <a:spcPts val="0"/>
              </a:spcAft>
              <a:buClr>
                <a:srgbClr val="000000"/>
              </a:buClr>
              <a:buSzPts val="2400"/>
              <a:buFont typeface="Arial"/>
              <a:buChar char="•"/>
            </a:pPr>
            <a:r>
              <a:rPr b="0" i="0" lang="en-US" sz="2400" u="none">
                <a:solidFill>
                  <a:srgbClr val="FF0000"/>
                </a:solidFill>
                <a:latin typeface="Arial"/>
                <a:ea typeface="Arial"/>
                <a:cs typeface="Arial"/>
                <a:sym typeface="Arial"/>
              </a:rPr>
              <a:t>Denormalize </a:t>
            </a:r>
            <a:r>
              <a:rPr b="0" i="0" lang="en-US" sz="2400" u="none">
                <a:solidFill>
                  <a:srgbClr val="000000"/>
                </a:solidFill>
                <a:latin typeface="Arial"/>
                <a:ea typeface="Arial"/>
                <a:cs typeface="Arial"/>
                <a:sym typeface="Arial"/>
              </a:rPr>
              <a:t>extracted data structures as required by the dimensional model of the data warehouse</a:t>
            </a:r>
            <a:endParaRPr/>
          </a:p>
          <a:p>
            <a:pPr indent="-339725" lvl="0" marL="342900" rtl="0" algn="l">
              <a:lnSpc>
                <a:spcPct val="9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Convert data types</a:t>
            </a:r>
            <a:endParaRPr/>
          </a:p>
          <a:p>
            <a:pPr indent="-339725" lvl="0" marL="342900" rtl="0" algn="l">
              <a:lnSpc>
                <a:spcPct val="9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Calculate and derive attribute values</a:t>
            </a:r>
            <a:endParaRPr/>
          </a:p>
          <a:p>
            <a:pPr indent="-339725" lvl="0" marL="342900" rtl="0" algn="l">
              <a:lnSpc>
                <a:spcPct val="9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Check for referential integrity</a:t>
            </a:r>
            <a:endParaRPr/>
          </a:p>
          <a:p>
            <a:pPr indent="-339725" lvl="0" marL="342900" rtl="0" algn="l">
              <a:lnSpc>
                <a:spcPct val="90000"/>
              </a:lnSpc>
              <a:spcBef>
                <a:spcPts val="600"/>
              </a:spcBef>
              <a:spcAft>
                <a:spcPts val="0"/>
              </a:spcAft>
              <a:buClr>
                <a:srgbClr val="000000"/>
              </a:buClr>
              <a:buSzPts val="2400"/>
              <a:buFont typeface="Arial"/>
              <a:buChar char="•"/>
            </a:pPr>
            <a:r>
              <a:rPr b="0" i="0" lang="en-US" sz="2400" u="none">
                <a:solidFill>
                  <a:srgbClr val="FF0000"/>
                </a:solidFill>
                <a:latin typeface="Arial"/>
                <a:ea typeface="Arial"/>
                <a:cs typeface="Arial"/>
                <a:sym typeface="Arial"/>
              </a:rPr>
              <a:t>Aggregate</a:t>
            </a:r>
            <a:r>
              <a:rPr b="0" i="0" lang="en-US" sz="2400" u="none">
                <a:solidFill>
                  <a:srgbClr val="000000"/>
                </a:solidFill>
                <a:latin typeface="Arial"/>
                <a:ea typeface="Arial"/>
                <a:cs typeface="Arial"/>
                <a:sym typeface="Arial"/>
              </a:rPr>
              <a:t> data as needed</a:t>
            </a:r>
            <a:endParaRPr/>
          </a:p>
          <a:p>
            <a:pPr indent="-339725" lvl="0" marL="342900" rtl="0" algn="l">
              <a:lnSpc>
                <a:spcPct val="9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Resolve missing values</a:t>
            </a:r>
            <a:endParaRPr/>
          </a:p>
          <a:p>
            <a:pPr indent="-339725" lvl="0" marL="342900" rtl="0" algn="l">
              <a:lnSpc>
                <a:spcPct val="9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Consolidate and integrate data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9" name="Shape 339"/>
        <p:cNvGrpSpPr/>
        <p:nvPr/>
      </p:nvGrpSpPr>
      <p:grpSpPr>
        <a:xfrm>
          <a:off x="0" y="0"/>
          <a:ext cx="0" cy="0"/>
          <a:chOff x="0" y="0"/>
          <a:chExt cx="0" cy="0"/>
        </a:xfrm>
      </p:grpSpPr>
      <p:sp>
        <p:nvSpPr>
          <p:cNvPr id="340" name="Google Shape;340;g37152fbfd33_0_56"/>
          <p:cNvSpPr txBox="1"/>
          <p:nvPr/>
        </p:nvSpPr>
        <p:spPr>
          <a:xfrm>
            <a:off x="6553200" y="6245225"/>
            <a:ext cx="2130300" cy="4731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41" name="Google Shape;341;g37152fbfd33_0_56"/>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4400"/>
              <a:buNone/>
            </a:pPr>
            <a:r>
              <a:rPr lang="en-US">
                <a:solidFill>
                  <a:schemeClr val="dk1"/>
                </a:solidFill>
              </a:rPr>
              <a:t>ETL(Extract,transform,load)</a:t>
            </a:r>
            <a:endParaRPr>
              <a:solidFill>
                <a:schemeClr val="dk1"/>
              </a:solidFill>
            </a:endParaRPr>
          </a:p>
          <a:p>
            <a:pPr indent="0" lvl="0" marL="0" rtl="0" algn="ctr">
              <a:lnSpc>
                <a:spcPct val="100000"/>
              </a:lnSpc>
              <a:spcBef>
                <a:spcPts val="0"/>
              </a:spcBef>
              <a:spcAft>
                <a:spcPts val="0"/>
              </a:spcAft>
              <a:buSzPts val="4000"/>
              <a:buNone/>
            </a:pPr>
            <a:r>
              <a:t/>
            </a:r>
            <a:endParaRPr sz="4000"/>
          </a:p>
        </p:txBody>
      </p:sp>
      <p:sp>
        <p:nvSpPr>
          <p:cNvPr id="342" name="Google Shape;342;g37152fbfd33_0_56"/>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39725" lvl="0" marL="342900" rtl="0" algn="l">
              <a:lnSpc>
                <a:spcPct val="80000"/>
              </a:lnSpc>
              <a:spcBef>
                <a:spcPts val="0"/>
              </a:spcBef>
              <a:spcAft>
                <a:spcPts val="0"/>
              </a:spcAft>
              <a:buSzPts val="2000"/>
              <a:buNone/>
            </a:pPr>
            <a:r>
              <a:rPr b="1" i="0" lang="en-US" sz="2000" u="none">
                <a:solidFill>
                  <a:srgbClr val="000000"/>
                </a:solidFill>
                <a:latin typeface="Arial"/>
                <a:ea typeface="Arial"/>
                <a:cs typeface="Arial"/>
                <a:sym typeface="Arial"/>
              </a:rPr>
              <a:t>Data Staging</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Provide backup and recovery for staging area repositories</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Sort and merge files</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Create files as input to make changes to dimension tables</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If data staging storage is a relational database, create and populate database</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Preserve audit trail to relate each data item in the data warehouse to input source</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Resolve and create primary and foreign keys for load tables</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Consolidate datasets and create flat files for loading through DBMS utilities</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If staging area storage is a relational database, extract load files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8" name="Shape 348"/>
        <p:cNvGrpSpPr/>
        <p:nvPr/>
      </p:nvGrpSpPr>
      <p:grpSpPr>
        <a:xfrm>
          <a:off x="0" y="0"/>
          <a:ext cx="0" cy="0"/>
          <a:chOff x="0" y="0"/>
          <a:chExt cx="0" cy="0"/>
        </a:xfrm>
      </p:grpSpPr>
      <p:sp>
        <p:nvSpPr>
          <p:cNvPr id="349" name="Google Shape;349;g37152fbfd33_0_64"/>
          <p:cNvSpPr txBox="1"/>
          <p:nvPr/>
        </p:nvSpPr>
        <p:spPr>
          <a:xfrm>
            <a:off x="6553200" y="6245225"/>
            <a:ext cx="2130300" cy="4731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50" name="Google Shape;350;g37152fbfd33_0_64"/>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4400"/>
              <a:buNone/>
            </a:pPr>
            <a:r>
              <a:rPr lang="en-US">
                <a:solidFill>
                  <a:schemeClr val="dk1"/>
                </a:solidFill>
              </a:rPr>
              <a:t>ETL(Extract,transform,load)</a:t>
            </a:r>
            <a:endParaRPr>
              <a:solidFill>
                <a:schemeClr val="dk1"/>
              </a:solidFill>
            </a:endParaRPr>
          </a:p>
          <a:p>
            <a:pPr indent="0" lvl="0" marL="0" rtl="0" algn="ctr">
              <a:lnSpc>
                <a:spcPct val="100000"/>
              </a:lnSpc>
              <a:spcBef>
                <a:spcPts val="0"/>
              </a:spcBef>
              <a:spcAft>
                <a:spcPts val="0"/>
              </a:spcAft>
              <a:buSzPts val="4400"/>
              <a:buNone/>
            </a:pPr>
            <a:r>
              <a:t/>
            </a:r>
            <a:endParaRPr/>
          </a:p>
        </p:txBody>
      </p:sp>
      <p:sp>
        <p:nvSpPr>
          <p:cNvPr id="351" name="Google Shape;351;g37152fbfd33_0_64"/>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39725" lvl="0" marL="339725" rtl="0" algn="l">
              <a:lnSpc>
                <a:spcPct val="90000"/>
              </a:lnSpc>
              <a:spcBef>
                <a:spcPts val="0"/>
              </a:spcBef>
              <a:spcAft>
                <a:spcPts val="0"/>
              </a:spcAft>
              <a:buClr>
                <a:srgbClr val="000000"/>
              </a:buClr>
              <a:buSzPts val="3200"/>
              <a:buFont typeface="Arial"/>
              <a:buChar char="•"/>
            </a:pPr>
            <a:r>
              <a:rPr b="1" i="0" lang="en-US" sz="3200" u="none">
                <a:solidFill>
                  <a:srgbClr val="000000"/>
                </a:solidFill>
              </a:rPr>
              <a:t>Data storage</a:t>
            </a:r>
            <a:r>
              <a:rPr b="0" i="0" lang="en-US" sz="3200" u="none">
                <a:solidFill>
                  <a:srgbClr val="000000"/>
                </a:solidFill>
                <a:latin typeface="Arial"/>
                <a:ea typeface="Arial"/>
                <a:cs typeface="Arial"/>
                <a:sym typeface="Arial"/>
              </a:rPr>
              <a:t> covers the process of loading the data from the staging area into the data warehouse repository. </a:t>
            </a:r>
            <a:endParaRPr/>
          </a:p>
          <a:p>
            <a:pPr indent="-339725" lvl="0" marL="339725" rtl="0" algn="l">
              <a:lnSpc>
                <a:spcPct val="90000"/>
              </a:lnSpc>
              <a:spcBef>
                <a:spcPts val="80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All functions for transforming and integrating the data are completed in the data staging area. </a:t>
            </a:r>
            <a:endParaRPr/>
          </a:p>
          <a:p>
            <a:pPr indent="-339725" lvl="0" marL="339725" rtl="0" algn="l">
              <a:lnSpc>
                <a:spcPct val="90000"/>
              </a:lnSpc>
              <a:spcBef>
                <a:spcPts val="80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The prepared data in the data warehouse is like the finished product that is ready to be stacked in an industrial warehouse.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7" name="Shape 357"/>
        <p:cNvGrpSpPr/>
        <p:nvPr/>
      </p:nvGrpSpPr>
      <p:grpSpPr>
        <a:xfrm>
          <a:off x="0" y="0"/>
          <a:ext cx="0" cy="0"/>
          <a:chOff x="0" y="0"/>
          <a:chExt cx="0" cy="0"/>
        </a:xfrm>
      </p:grpSpPr>
      <p:sp>
        <p:nvSpPr>
          <p:cNvPr id="358" name="Google Shape;358;p47"/>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59" name="Google Shape;359;p47"/>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Clr>
                <a:schemeClr val="dk1"/>
              </a:buClr>
              <a:buSzPts val="4400"/>
              <a:buFont typeface="Arial"/>
              <a:buNone/>
            </a:pPr>
            <a:r>
              <a:rPr lang="en-US">
                <a:solidFill>
                  <a:schemeClr val="dk1"/>
                </a:solidFill>
              </a:rPr>
              <a:t>ETL(Extract,transform,load)</a:t>
            </a:r>
            <a:endParaRPr>
              <a:solidFill>
                <a:schemeClr val="dk1"/>
              </a:solidFill>
            </a:endParaRPr>
          </a:p>
          <a:p>
            <a:pPr indent="0" lvl="0" marL="0" rtl="0" algn="ctr">
              <a:lnSpc>
                <a:spcPct val="100000"/>
              </a:lnSpc>
              <a:spcBef>
                <a:spcPts val="0"/>
              </a:spcBef>
              <a:spcAft>
                <a:spcPts val="0"/>
              </a:spcAft>
              <a:buSzPts val="4400"/>
              <a:buNone/>
            </a:pPr>
            <a:r>
              <a:t/>
            </a:r>
            <a:endParaRPr/>
          </a:p>
        </p:txBody>
      </p:sp>
      <p:sp>
        <p:nvSpPr>
          <p:cNvPr id="360" name="Google Shape;360;p47"/>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39725" lvl="0" marL="342900" rtl="0" algn="l">
              <a:lnSpc>
                <a:spcPct val="80000"/>
              </a:lnSpc>
              <a:spcBef>
                <a:spcPts val="0"/>
              </a:spcBef>
              <a:spcAft>
                <a:spcPts val="0"/>
              </a:spcAft>
              <a:buSzPts val="2000"/>
              <a:buNone/>
            </a:pPr>
            <a:r>
              <a:rPr b="1" i="0" lang="en-US" sz="2000" u="none">
                <a:solidFill>
                  <a:srgbClr val="000000"/>
                </a:solidFill>
                <a:latin typeface="Arial"/>
                <a:ea typeface="Arial"/>
                <a:cs typeface="Arial"/>
                <a:sym typeface="Arial"/>
              </a:rPr>
              <a:t>List of Functions and Services</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Load data for full refreshes of data warehouse tables</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Perform incremental loads at regular prescribed intervals</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Support loading into multiple tables at the detailed and summarized levels</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Optimize the loading process</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Provide automated job control services for loading the data warehouse</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Provide backup and recovery for the data warehouse database</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Provide security</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Monitor and fine-tune the database</a:t>
            </a:r>
            <a:endParaRPr/>
          </a:p>
          <a:p>
            <a:pPr indent="-339725" lvl="0" marL="342900"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Periodically archive data from the database according to preset conditions</a:t>
            </a:r>
            <a:endParaRPr/>
          </a:p>
          <a:p>
            <a:pPr indent="-342900" lvl="0" marL="342900" rtl="0" algn="l">
              <a:spcBef>
                <a:spcPts val="800"/>
              </a:spcBef>
              <a:spcAft>
                <a:spcPts val="0"/>
              </a:spcAft>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6" name="Shape 366"/>
        <p:cNvGrpSpPr/>
        <p:nvPr/>
      </p:nvGrpSpPr>
      <p:grpSpPr>
        <a:xfrm>
          <a:off x="0" y="0"/>
          <a:ext cx="0" cy="0"/>
          <a:chOff x="0" y="0"/>
          <a:chExt cx="0" cy="0"/>
        </a:xfrm>
      </p:grpSpPr>
      <p:sp>
        <p:nvSpPr>
          <p:cNvPr id="367" name="Google Shape;367;p19"/>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68" name="Google Shape;368;p19"/>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Arial"/>
                <a:ea typeface="Arial"/>
                <a:cs typeface="Arial"/>
                <a:sym typeface="Arial"/>
              </a:rPr>
              <a:t>Data Movement to the data Warehouse</a:t>
            </a:r>
            <a:r>
              <a:rPr b="0" i="0" lang="en-US" sz="4000" u="none">
                <a:solidFill>
                  <a:srgbClr val="000000"/>
                </a:solidFill>
                <a:latin typeface="Arial"/>
                <a:ea typeface="Arial"/>
                <a:cs typeface="Arial"/>
                <a:sym typeface="Arial"/>
              </a:rPr>
              <a:t> </a:t>
            </a:r>
            <a:endParaRPr/>
          </a:p>
        </p:txBody>
      </p:sp>
      <p:pic>
        <p:nvPicPr>
          <p:cNvPr id="369" name="Google Shape;369;p19"/>
          <p:cNvPicPr preferRelativeResize="0"/>
          <p:nvPr/>
        </p:nvPicPr>
        <p:blipFill rotWithShape="1">
          <a:blip r:embed="rId3">
            <a:alphaModFix/>
          </a:blip>
          <a:srcRect b="0" l="0" r="0" t="0"/>
          <a:stretch/>
        </p:blipFill>
        <p:spPr>
          <a:xfrm>
            <a:off x="1871662" y="1947862"/>
            <a:ext cx="5400675" cy="3829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5" name="Shape 375"/>
        <p:cNvGrpSpPr/>
        <p:nvPr/>
      </p:nvGrpSpPr>
      <p:grpSpPr>
        <a:xfrm>
          <a:off x="0" y="0"/>
          <a:ext cx="0" cy="0"/>
          <a:chOff x="0" y="0"/>
          <a:chExt cx="0" cy="0"/>
        </a:xfrm>
      </p:grpSpPr>
      <p:sp>
        <p:nvSpPr>
          <p:cNvPr id="376" name="Google Shape;376;p21"/>
          <p:cNvSpPr txBox="1"/>
          <p:nvPr>
            <p:ph type="title"/>
          </p:nvPr>
        </p:nvSpPr>
        <p:spPr>
          <a:xfrm>
            <a:off x="685800" y="2130425"/>
            <a:ext cx="7772400" cy="1470025"/>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1" i="0" lang="en-US" sz="4400" u="none">
                <a:solidFill>
                  <a:srgbClr val="000000"/>
                </a:solidFill>
                <a:latin typeface="Arial"/>
                <a:ea typeface="Arial"/>
                <a:cs typeface="Arial"/>
                <a:sym typeface="Arial"/>
              </a:rPr>
              <a:t>METADATA IN THE DATA WAREHOUSE</a:t>
            </a:r>
            <a:r>
              <a:rPr b="0" i="0" lang="en-US" sz="4400" u="none">
                <a:solidFill>
                  <a:srgbClr val="000000"/>
                </a:solidFill>
                <a:latin typeface="Arial"/>
                <a:ea typeface="Arial"/>
                <a:cs typeface="Arial"/>
                <a:sym typeface="Arial"/>
              </a:rPr>
              <a:t> </a:t>
            </a:r>
            <a:endParaRPr/>
          </a:p>
        </p:txBody>
      </p:sp>
      <p:sp>
        <p:nvSpPr>
          <p:cNvPr id="377" name="Google Shape;377;p21"/>
          <p:cNvSpPr txBox="1"/>
          <p:nvPr>
            <p:ph idx="4294967295" type="subTitle"/>
          </p:nvPr>
        </p:nvSpPr>
        <p:spPr>
          <a:xfrm>
            <a:off x="1371600" y="3886200"/>
            <a:ext cx="6400800" cy="1752600"/>
          </a:xfrm>
          <a:prstGeom prst="rect">
            <a:avLst/>
          </a:prstGeom>
          <a:noFill/>
          <a:ln>
            <a:noFill/>
          </a:ln>
        </p:spPr>
        <p:txBody>
          <a:bodyPr anchorCtr="0" anchor="t" bIns="0" lIns="0" spcFirstLastPara="1" rIns="0" wrap="square" tIns="0">
            <a:noAutofit/>
          </a:bodyPr>
          <a:lstStyle/>
          <a:p>
            <a:pPr indent="-342900" lvl="0" marL="342900" marR="0" rtl="0" algn="l">
              <a:spcBef>
                <a:spcPts val="0"/>
              </a:spcBef>
              <a:spcAft>
                <a:spcPts val="0"/>
              </a:spcAft>
              <a:buNone/>
            </a:pPr>
            <a:r>
              <a:t/>
            </a:r>
            <a:endParaRPr sz="3200">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3" name="Shape 383"/>
        <p:cNvGrpSpPr/>
        <p:nvPr/>
      </p:nvGrpSpPr>
      <p:grpSpPr>
        <a:xfrm>
          <a:off x="0" y="0"/>
          <a:ext cx="0" cy="0"/>
          <a:chOff x="0" y="0"/>
          <a:chExt cx="0" cy="0"/>
        </a:xfrm>
      </p:grpSpPr>
      <p:sp>
        <p:nvSpPr>
          <p:cNvPr id="384" name="Google Shape;384;p22"/>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85" name="Google Shape;385;p22"/>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Arial"/>
                <a:ea typeface="Arial"/>
                <a:cs typeface="Arial"/>
                <a:sym typeface="Arial"/>
              </a:rPr>
              <a:t>WHY METADATA IS IMPORTANT</a:t>
            </a:r>
            <a:r>
              <a:rPr b="0" i="0" lang="en-US" sz="4000" u="none">
                <a:solidFill>
                  <a:srgbClr val="000000"/>
                </a:solidFill>
                <a:latin typeface="Arial"/>
                <a:ea typeface="Arial"/>
                <a:cs typeface="Arial"/>
                <a:sym typeface="Arial"/>
              </a:rPr>
              <a:t> </a:t>
            </a:r>
            <a:endParaRPr/>
          </a:p>
        </p:txBody>
      </p:sp>
      <p:sp>
        <p:nvSpPr>
          <p:cNvPr id="386" name="Google Shape;386;p22"/>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0" lvl="0" marL="0" rtl="0" algn="l">
              <a:lnSpc>
                <a:spcPct val="90000"/>
              </a:lnSpc>
              <a:spcBef>
                <a:spcPts val="0"/>
              </a:spcBef>
              <a:spcAft>
                <a:spcPts val="0"/>
              </a:spcAft>
              <a:buSzPts val="2400"/>
              <a:buNone/>
            </a:pPr>
            <a:r>
              <a:rPr b="0" i="0" lang="en-US" sz="2400" u="none">
                <a:solidFill>
                  <a:srgbClr val="000000"/>
                </a:solidFill>
                <a:latin typeface="Arial"/>
                <a:ea typeface="Arial"/>
                <a:cs typeface="Arial"/>
                <a:sym typeface="Arial"/>
              </a:rPr>
              <a:t>Users to compose and run the query can have several important questions:</a:t>
            </a:r>
            <a:endParaRPr/>
          </a:p>
          <a:p>
            <a:pPr indent="-282575" lvl="1" marL="739775" rtl="0" algn="l">
              <a:lnSpc>
                <a:spcPct val="9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Are there any predefined queries I can look at?</a:t>
            </a:r>
            <a:endParaRPr/>
          </a:p>
          <a:p>
            <a:pPr indent="-282575" lvl="1" marL="739775" rtl="0" algn="l">
              <a:lnSpc>
                <a:spcPct val="9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What are the various elements of data in the warehouse?</a:t>
            </a:r>
            <a:endParaRPr/>
          </a:p>
          <a:p>
            <a:pPr indent="-282575" lvl="1" marL="739775" rtl="0" algn="l">
              <a:lnSpc>
                <a:spcPct val="9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Is there information about unit sales and unit costs by product?</a:t>
            </a:r>
            <a:endParaRPr/>
          </a:p>
          <a:p>
            <a:pPr indent="-282575" lvl="1" marL="739775" rtl="0" algn="l">
              <a:lnSpc>
                <a:spcPct val="9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How can I browse and see what is available?</a:t>
            </a:r>
            <a:endParaRPr/>
          </a:p>
          <a:p>
            <a:pPr indent="-282575" lvl="1" marL="739775" rtl="0" algn="l">
              <a:lnSpc>
                <a:spcPct val="9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From where did they get the data for the warehouse? From which </a:t>
            </a:r>
            <a:r>
              <a:rPr b="0" i="0" lang="en-US" sz="2000" u="none">
                <a:solidFill>
                  <a:srgbClr val="FF3333"/>
                </a:solidFill>
                <a:latin typeface="Arial"/>
                <a:ea typeface="Arial"/>
                <a:cs typeface="Arial"/>
                <a:sym typeface="Arial"/>
              </a:rPr>
              <a:t>source systems</a:t>
            </a:r>
            <a:r>
              <a:rPr b="0" i="0" lang="en-US" sz="2000" u="none">
                <a:solidFill>
                  <a:srgbClr val="000000"/>
                </a:solidFill>
                <a:latin typeface="Arial"/>
                <a:ea typeface="Arial"/>
                <a:cs typeface="Arial"/>
                <a:sym typeface="Arial"/>
              </a:rPr>
              <a:t>?</a:t>
            </a:r>
            <a:endParaRPr/>
          </a:p>
          <a:p>
            <a:pPr indent="-282575" lvl="1" marL="739775" rtl="0" algn="l">
              <a:lnSpc>
                <a:spcPct val="9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How did they merge the data from the telephone orders system and the mail orders system?</a:t>
            </a:r>
            <a:endParaRPr/>
          </a:p>
          <a:p>
            <a:pPr indent="-282575" lvl="1" marL="739775" rtl="0" algn="l">
              <a:lnSpc>
                <a:spcPct val="90000"/>
              </a:lnSpc>
              <a:spcBef>
                <a:spcPts val="500"/>
              </a:spcBef>
              <a:spcAft>
                <a:spcPts val="0"/>
              </a:spcAft>
              <a:buClr>
                <a:srgbClr val="000000"/>
              </a:buClr>
              <a:buSzPts val="2000"/>
              <a:buFont typeface="Arial"/>
              <a:buChar char="–"/>
            </a:pPr>
            <a:r>
              <a:rPr b="0" i="0" lang="en-US" sz="2000" u="none">
                <a:solidFill>
                  <a:srgbClr val="FF3333"/>
                </a:solidFill>
                <a:latin typeface="Arial"/>
                <a:ea typeface="Arial"/>
                <a:cs typeface="Arial"/>
                <a:sym typeface="Arial"/>
              </a:rPr>
              <a:t>How old is the data</a:t>
            </a:r>
            <a:r>
              <a:rPr b="0" i="0" lang="en-US" sz="2000" u="none">
                <a:solidFill>
                  <a:srgbClr val="000000"/>
                </a:solidFill>
                <a:latin typeface="Arial"/>
                <a:ea typeface="Arial"/>
                <a:cs typeface="Arial"/>
                <a:sym typeface="Arial"/>
              </a:rPr>
              <a:t> in the warehouse?</a:t>
            </a:r>
            <a:endParaRPr/>
          </a:p>
          <a:p>
            <a:pPr indent="-282575" lvl="1" marL="739775" rtl="0" algn="l">
              <a:lnSpc>
                <a:spcPct val="9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When was t</a:t>
            </a:r>
            <a:r>
              <a:rPr b="0" i="0" lang="en-US" sz="2000" u="none">
                <a:solidFill>
                  <a:srgbClr val="FF3333"/>
                </a:solidFill>
                <a:latin typeface="Arial"/>
                <a:ea typeface="Arial"/>
                <a:cs typeface="Arial"/>
                <a:sym typeface="Arial"/>
              </a:rPr>
              <a:t>he last time fresh data was brought in</a:t>
            </a:r>
            <a:r>
              <a:rPr b="0" i="0" lang="en-US" sz="2000" u="none">
                <a:solidFill>
                  <a:srgbClr val="000000"/>
                </a:solidFill>
                <a:latin typeface="Arial"/>
                <a:ea typeface="Arial"/>
                <a:cs typeface="Arial"/>
                <a:sym typeface="Arial"/>
              </a:rPr>
              <a:t>?</a:t>
            </a:r>
            <a:endParaRPr/>
          </a:p>
          <a:p>
            <a:pPr indent="-282575" lvl="1" marL="739775" rtl="0" algn="l">
              <a:lnSpc>
                <a:spcPct val="9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Are there </a:t>
            </a:r>
            <a:r>
              <a:rPr b="0" i="0" lang="en-US" sz="2000" u="none">
                <a:solidFill>
                  <a:srgbClr val="FF3333"/>
                </a:solidFill>
                <a:latin typeface="Arial"/>
                <a:ea typeface="Arial"/>
                <a:cs typeface="Arial"/>
                <a:sym typeface="Arial"/>
              </a:rPr>
              <a:t>any summaries</a:t>
            </a:r>
            <a:r>
              <a:rPr b="0" i="0" lang="en-US" sz="2000" u="none">
                <a:solidFill>
                  <a:srgbClr val="000000"/>
                </a:solidFill>
                <a:latin typeface="Arial"/>
                <a:ea typeface="Arial"/>
                <a:cs typeface="Arial"/>
                <a:sym typeface="Arial"/>
              </a:rPr>
              <a:t> by month and product?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p3"/>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67" name="Google Shape;167;p3"/>
          <p:cNvSpPr txBox="1"/>
          <p:nvPr>
            <p:ph type="title"/>
          </p:nvPr>
        </p:nvSpPr>
        <p:spPr>
          <a:xfrm>
            <a:off x="457200" y="128587"/>
            <a:ext cx="8229600" cy="14351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Characteristics of strategic information</a:t>
            </a:r>
            <a:endParaRPr/>
          </a:p>
        </p:txBody>
      </p:sp>
      <p:pic>
        <p:nvPicPr>
          <p:cNvPr id="168" name="Google Shape;168;p3"/>
          <p:cNvPicPr preferRelativeResize="0"/>
          <p:nvPr/>
        </p:nvPicPr>
        <p:blipFill rotWithShape="1">
          <a:blip r:embed="rId3">
            <a:alphaModFix/>
          </a:blip>
          <a:srcRect b="0" l="0" r="0" t="0"/>
          <a:stretch/>
        </p:blipFill>
        <p:spPr>
          <a:xfrm>
            <a:off x="1511300" y="1895475"/>
            <a:ext cx="5610225" cy="3648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2" name="Shape 392"/>
        <p:cNvGrpSpPr/>
        <p:nvPr/>
      </p:nvGrpSpPr>
      <p:grpSpPr>
        <a:xfrm>
          <a:off x="0" y="0"/>
          <a:ext cx="0" cy="0"/>
          <a:chOff x="0" y="0"/>
          <a:chExt cx="0" cy="0"/>
        </a:xfrm>
      </p:grpSpPr>
      <p:sp>
        <p:nvSpPr>
          <p:cNvPr id="393" name="Google Shape;393;p27"/>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94" name="Google Shape;394;p27"/>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1" i="0" lang="en-US" sz="4400" u="none">
                <a:solidFill>
                  <a:srgbClr val="000000"/>
                </a:solidFill>
                <a:latin typeface="Arial"/>
                <a:ea typeface="Arial"/>
                <a:cs typeface="Arial"/>
                <a:sym typeface="Arial"/>
              </a:rPr>
              <a:t>Types of Metadata</a:t>
            </a:r>
            <a:endParaRPr/>
          </a:p>
        </p:txBody>
      </p:sp>
      <p:sp>
        <p:nvSpPr>
          <p:cNvPr id="395" name="Google Shape;395;p27"/>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39725" lvl="0" marL="339725"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Metadata in a data warehouse fall into three major categories:</a:t>
            </a:r>
            <a:endParaRPr/>
          </a:p>
          <a:p>
            <a:pPr indent="-339725" lvl="0" marL="339725" rtl="0" algn="l">
              <a:lnSpc>
                <a:spcPct val="100000"/>
              </a:lnSpc>
              <a:spcBef>
                <a:spcPts val="800"/>
              </a:spcBef>
              <a:spcAft>
                <a:spcPts val="0"/>
              </a:spcAft>
              <a:buClr>
                <a:srgbClr val="FF3333"/>
              </a:buClr>
              <a:buSzPts val="3200"/>
              <a:buFont typeface="Arial"/>
              <a:buChar char="•"/>
            </a:pPr>
            <a:r>
              <a:rPr b="0" i="0" lang="en-US" sz="3200" u="none">
                <a:solidFill>
                  <a:srgbClr val="FF3333"/>
                </a:solidFill>
                <a:latin typeface="Arial"/>
                <a:ea typeface="Arial"/>
                <a:cs typeface="Arial"/>
                <a:sym typeface="Arial"/>
              </a:rPr>
              <a:t>Operational Metadata</a:t>
            </a:r>
            <a:endParaRPr>
              <a:solidFill>
                <a:srgbClr val="FF3333"/>
              </a:solidFill>
            </a:endParaRPr>
          </a:p>
          <a:p>
            <a:pPr indent="-339725" lvl="0" marL="339725" rtl="0" algn="l">
              <a:lnSpc>
                <a:spcPct val="100000"/>
              </a:lnSpc>
              <a:spcBef>
                <a:spcPts val="800"/>
              </a:spcBef>
              <a:spcAft>
                <a:spcPts val="0"/>
              </a:spcAft>
              <a:buClr>
                <a:srgbClr val="FF3333"/>
              </a:buClr>
              <a:buSzPts val="3200"/>
              <a:buFont typeface="Arial"/>
              <a:buChar char="•"/>
            </a:pPr>
            <a:r>
              <a:rPr b="0" i="0" lang="en-US" sz="3200" u="none">
                <a:solidFill>
                  <a:srgbClr val="FF3333"/>
                </a:solidFill>
                <a:latin typeface="Arial"/>
                <a:ea typeface="Arial"/>
                <a:cs typeface="Arial"/>
                <a:sym typeface="Arial"/>
              </a:rPr>
              <a:t>Extraction and Transformation Metadata</a:t>
            </a:r>
            <a:endParaRPr>
              <a:solidFill>
                <a:srgbClr val="FF3333"/>
              </a:solidFill>
            </a:endParaRPr>
          </a:p>
          <a:p>
            <a:pPr indent="-339725" lvl="0" marL="339725" rtl="0" algn="l">
              <a:lnSpc>
                <a:spcPct val="100000"/>
              </a:lnSpc>
              <a:spcBef>
                <a:spcPts val="800"/>
              </a:spcBef>
              <a:spcAft>
                <a:spcPts val="0"/>
              </a:spcAft>
              <a:buClr>
                <a:srgbClr val="FF3333"/>
              </a:buClr>
              <a:buSzPts val="3200"/>
              <a:buFont typeface="Arial"/>
              <a:buChar char="•"/>
            </a:pPr>
            <a:r>
              <a:rPr b="0" i="0" lang="en-US" sz="3200" u="none">
                <a:solidFill>
                  <a:srgbClr val="FF3333"/>
                </a:solidFill>
                <a:latin typeface="Arial"/>
                <a:ea typeface="Arial"/>
                <a:cs typeface="Arial"/>
                <a:sym typeface="Arial"/>
              </a:rPr>
              <a:t>End-User Metadata</a:t>
            </a:r>
            <a:endParaRPr>
              <a:solidFill>
                <a:srgbClr val="FF3333"/>
              </a:solidFill>
            </a:endParaRPr>
          </a:p>
          <a:p>
            <a:pPr indent="-342900" lvl="0" marL="342900" rtl="0" algn="l">
              <a:spcBef>
                <a:spcPts val="800"/>
              </a:spcBef>
              <a:spcAft>
                <a:spcPts val="0"/>
              </a:spcAft>
              <a:buNone/>
            </a:pPr>
            <a:r>
              <a:t/>
            </a:r>
            <a:endParaRPr b="0" i="0" sz="3200" u="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1" name="Shape 401"/>
        <p:cNvGrpSpPr/>
        <p:nvPr/>
      </p:nvGrpSpPr>
      <p:grpSpPr>
        <a:xfrm>
          <a:off x="0" y="0"/>
          <a:ext cx="0" cy="0"/>
          <a:chOff x="0" y="0"/>
          <a:chExt cx="0" cy="0"/>
        </a:xfrm>
      </p:grpSpPr>
      <p:sp>
        <p:nvSpPr>
          <p:cNvPr id="402" name="Google Shape;402;p28"/>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03" name="Google Shape;403;p28"/>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1" i="0" lang="en-US" sz="4400" u="none">
                <a:solidFill>
                  <a:srgbClr val="000000"/>
                </a:solidFill>
                <a:latin typeface="Arial"/>
                <a:ea typeface="Arial"/>
                <a:cs typeface="Arial"/>
                <a:sym typeface="Arial"/>
              </a:rPr>
              <a:t>Operational Metadata</a:t>
            </a:r>
            <a:endParaRPr/>
          </a:p>
        </p:txBody>
      </p:sp>
      <p:sp>
        <p:nvSpPr>
          <p:cNvPr id="404" name="Google Shape;404;p28"/>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39725" lvl="0" marL="339725" rtl="0" algn="l">
              <a:lnSpc>
                <a:spcPct val="80000"/>
              </a:lnSpc>
              <a:spcBef>
                <a:spcPts val="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Data for the data warehouse comes from several </a:t>
            </a:r>
            <a:r>
              <a:rPr b="0" i="0" lang="en-US" sz="2400" u="none">
                <a:solidFill>
                  <a:srgbClr val="FF3333"/>
                </a:solidFill>
                <a:latin typeface="Arial"/>
                <a:ea typeface="Arial"/>
                <a:cs typeface="Arial"/>
                <a:sym typeface="Arial"/>
              </a:rPr>
              <a:t>operational systems</a:t>
            </a:r>
            <a:r>
              <a:rPr b="0" i="0" lang="en-US" sz="2400" u="none">
                <a:solidFill>
                  <a:srgbClr val="000000"/>
                </a:solidFill>
                <a:latin typeface="Arial"/>
                <a:ea typeface="Arial"/>
                <a:cs typeface="Arial"/>
                <a:sym typeface="Arial"/>
              </a:rPr>
              <a:t> of the enterprise. </a:t>
            </a:r>
            <a:endParaRPr/>
          </a:p>
          <a:p>
            <a:pPr indent="-339725" lvl="0" marL="339725" rtl="0" algn="l">
              <a:lnSpc>
                <a:spcPct val="8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These source systems contain different data structures. </a:t>
            </a:r>
            <a:endParaRPr/>
          </a:p>
          <a:p>
            <a:pPr indent="-339725" lvl="0" marL="339725" rtl="0" algn="l">
              <a:lnSpc>
                <a:spcPct val="8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The data elements selected for the</a:t>
            </a:r>
            <a:r>
              <a:rPr b="0" i="0" lang="en-US" sz="2400" u="none">
                <a:solidFill>
                  <a:srgbClr val="FF3333"/>
                </a:solidFill>
                <a:latin typeface="Arial"/>
                <a:ea typeface="Arial"/>
                <a:cs typeface="Arial"/>
                <a:sym typeface="Arial"/>
              </a:rPr>
              <a:t> data warehouse have various </a:t>
            </a:r>
            <a:r>
              <a:rPr b="0" i="0" lang="en-US" sz="2400" u="none">
                <a:solidFill>
                  <a:srgbClr val="000000"/>
                </a:solidFill>
                <a:latin typeface="Arial"/>
                <a:ea typeface="Arial"/>
                <a:cs typeface="Arial"/>
                <a:sym typeface="Arial"/>
              </a:rPr>
              <a:t>field lengths and data types. </a:t>
            </a:r>
            <a:endParaRPr/>
          </a:p>
          <a:p>
            <a:pPr indent="-339725" lvl="0" marL="339725" rtl="0" algn="l">
              <a:lnSpc>
                <a:spcPct val="8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In selecting data from the source systems for the data warehouse, you split records, combine parts of records from different source files, and deal with multiple coding schemes and field lengths. </a:t>
            </a:r>
            <a:endParaRPr/>
          </a:p>
          <a:p>
            <a:pPr indent="-339725" lvl="0" marL="339725" rtl="0" algn="l">
              <a:lnSpc>
                <a:spcPct val="8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When you deliver information to the end-users, you must be able to tie that back to the original source data sets. </a:t>
            </a:r>
            <a:endParaRPr/>
          </a:p>
          <a:p>
            <a:pPr indent="-339725" lvl="0" marL="339725" rtl="0" algn="l">
              <a:lnSpc>
                <a:spcPct val="8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Operational metadata contain all of this information about the operational data sources.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0" name="Shape 410"/>
        <p:cNvGrpSpPr/>
        <p:nvPr/>
      </p:nvGrpSpPr>
      <p:grpSpPr>
        <a:xfrm>
          <a:off x="0" y="0"/>
          <a:ext cx="0" cy="0"/>
          <a:chOff x="0" y="0"/>
          <a:chExt cx="0" cy="0"/>
        </a:xfrm>
      </p:grpSpPr>
      <p:sp>
        <p:nvSpPr>
          <p:cNvPr id="411" name="Google Shape;411;p30"/>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12" name="Google Shape;412;p30"/>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1" i="0" lang="en-US" sz="4400" u="none">
                <a:solidFill>
                  <a:srgbClr val="000000"/>
                </a:solidFill>
                <a:latin typeface="Arial"/>
                <a:ea typeface="Arial"/>
                <a:cs typeface="Arial"/>
                <a:sym typeface="Arial"/>
              </a:rPr>
              <a:t>End-User Metadata</a:t>
            </a:r>
            <a:endParaRPr/>
          </a:p>
        </p:txBody>
      </p:sp>
      <p:sp>
        <p:nvSpPr>
          <p:cNvPr id="413" name="Google Shape;413;p30"/>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39725" lvl="0" marL="339725"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The end-user metadata is the navigational map of the data warehouse. It </a:t>
            </a:r>
            <a:r>
              <a:rPr b="0" i="0" lang="en-US" sz="3200" u="none">
                <a:solidFill>
                  <a:srgbClr val="FF3333"/>
                </a:solidFill>
                <a:latin typeface="Arial"/>
                <a:ea typeface="Arial"/>
                <a:cs typeface="Arial"/>
                <a:sym typeface="Arial"/>
              </a:rPr>
              <a:t>enables the end-users to find information from the data warehouse</a:t>
            </a:r>
            <a:r>
              <a:rPr b="0" i="0" lang="en-US" sz="3200" u="none">
                <a:solidFill>
                  <a:srgbClr val="000000"/>
                </a:solidFill>
                <a:latin typeface="Arial"/>
                <a:ea typeface="Arial"/>
                <a:cs typeface="Arial"/>
                <a:sym typeface="Arial"/>
              </a:rPr>
              <a:t>. The end-user metadata allows the end-users to use their own </a:t>
            </a:r>
            <a:r>
              <a:rPr i="0" lang="en-US" sz="3200" u="none">
                <a:solidFill>
                  <a:srgbClr val="FF3333"/>
                </a:solidFill>
              </a:rPr>
              <a:t>business terminology</a:t>
            </a:r>
            <a:r>
              <a:rPr b="0" i="0" lang="en-US" sz="3200" u="none">
                <a:solidFill>
                  <a:srgbClr val="000000"/>
                </a:solidFill>
                <a:latin typeface="Arial"/>
                <a:ea typeface="Arial"/>
                <a:cs typeface="Arial"/>
                <a:sym typeface="Arial"/>
              </a:rPr>
              <a:t> and look for information in those ways in which they normally think of the business.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9" name="Shape 419"/>
        <p:cNvGrpSpPr/>
        <p:nvPr/>
      </p:nvGrpSpPr>
      <p:grpSpPr>
        <a:xfrm>
          <a:off x="0" y="0"/>
          <a:ext cx="0" cy="0"/>
          <a:chOff x="0" y="0"/>
          <a:chExt cx="0" cy="0"/>
        </a:xfrm>
      </p:grpSpPr>
      <p:sp>
        <p:nvSpPr>
          <p:cNvPr id="420" name="Google Shape;420;p31"/>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21" name="Google Shape;421;p31"/>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None/>
            </a:pPr>
            <a:r>
              <a:t/>
            </a:r>
            <a:endParaRPr sz="4400">
              <a:solidFill>
                <a:srgbClr val="000000"/>
              </a:solidFill>
              <a:latin typeface="Arial"/>
              <a:ea typeface="Arial"/>
              <a:cs typeface="Arial"/>
              <a:sym typeface="Arial"/>
            </a:endParaRPr>
          </a:p>
        </p:txBody>
      </p:sp>
      <p:sp>
        <p:nvSpPr>
          <p:cNvPr id="422" name="Google Shape;422;p31"/>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42900" lvl="0" marL="342900" rtl="0" algn="l">
              <a:spcBef>
                <a:spcPts val="0"/>
              </a:spcBef>
              <a:spcAft>
                <a:spcPts val="0"/>
              </a:spcAft>
              <a:buNone/>
            </a:pPr>
            <a:r>
              <a:t/>
            </a:r>
            <a:endParaRPr sz="3200">
              <a:solidFill>
                <a:srgbClr val="000000"/>
              </a:solidFill>
              <a:latin typeface="Arial"/>
              <a:ea typeface="Arial"/>
              <a:cs typeface="Arial"/>
              <a:sym typeface="Arial"/>
            </a:endParaRPr>
          </a:p>
        </p:txBody>
      </p:sp>
      <p:pic>
        <p:nvPicPr>
          <p:cNvPr id="423" name="Google Shape;423;p31"/>
          <p:cNvPicPr preferRelativeResize="0"/>
          <p:nvPr/>
        </p:nvPicPr>
        <p:blipFill rotWithShape="1">
          <a:blip r:embed="rId3">
            <a:alphaModFix/>
          </a:blip>
          <a:srcRect b="0" l="0" r="0" t="0"/>
          <a:stretch/>
        </p:blipFill>
        <p:spPr>
          <a:xfrm>
            <a:off x="762000" y="228600"/>
            <a:ext cx="7380287" cy="6197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9" name="Shape 429"/>
        <p:cNvGrpSpPr/>
        <p:nvPr/>
      </p:nvGrpSpPr>
      <p:grpSpPr>
        <a:xfrm>
          <a:off x="0" y="0"/>
          <a:ext cx="0" cy="0"/>
          <a:chOff x="0" y="0"/>
          <a:chExt cx="0" cy="0"/>
        </a:xfrm>
      </p:grpSpPr>
      <p:sp>
        <p:nvSpPr>
          <p:cNvPr id="430" name="Google Shape;430;p29"/>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31" name="Google Shape;431;p29"/>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000"/>
              <a:buNone/>
            </a:pPr>
            <a:r>
              <a:rPr b="1" i="0" lang="en-US" sz="4000" u="none">
                <a:solidFill>
                  <a:srgbClr val="000000"/>
                </a:solidFill>
                <a:latin typeface="Arial"/>
                <a:ea typeface="Arial"/>
                <a:cs typeface="Arial"/>
                <a:sym typeface="Arial"/>
              </a:rPr>
              <a:t>Extraction and Transformation Metadata</a:t>
            </a:r>
            <a:endParaRPr/>
          </a:p>
        </p:txBody>
      </p:sp>
      <p:sp>
        <p:nvSpPr>
          <p:cNvPr id="432" name="Google Shape;432;p29"/>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39725" lvl="0" marL="339725"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Extraction and transformation metadata contain data about the extraction of data from the source systems, namely, the </a:t>
            </a:r>
            <a:r>
              <a:rPr b="0" i="0" lang="en-US" sz="3200" u="none">
                <a:solidFill>
                  <a:srgbClr val="FF3333"/>
                </a:solidFill>
                <a:latin typeface="Arial"/>
                <a:ea typeface="Arial"/>
                <a:cs typeface="Arial"/>
                <a:sym typeface="Arial"/>
              </a:rPr>
              <a:t>extraction frequencies, extraction methods, and business rules for the data extraction</a:t>
            </a:r>
            <a:r>
              <a:rPr b="0" i="0" lang="en-US" sz="3200" u="none">
                <a:solidFill>
                  <a:srgbClr val="000000"/>
                </a:solidFill>
                <a:latin typeface="Arial"/>
                <a:ea typeface="Arial"/>
                <a:cs typeface="Arial"/>
                <a:sym typeface="Arial"/>
              </a:rPr>
              <a:t>. Also, this category of metadata contains information about all the data transformations that take place in the data staging area.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8" name="Shape 438"/>
        <p:cNvGrpSpPr/>
        <p:nvPr/>
      </p:nvGrpSpPr>
      <p:grpSpPr>
        <a:xfrm>
          <a:off x="0" y="0"/>
          <a:ext cx="0" cy="0"/>
          <a:chOff x="0" y="0"/>
          <a:chExt cx="0" cy="0"/>
        </a:xfrm>
      </p:grpSpPr>
      <p:sp>
        <p:nvSpPr>
          <p:cNvPr id="439" name="Google Shape;439;p32"/>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40" name="Google Shape;440;p32"/>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None/>
            </a:pPr>
            <a:r>
              <a:t/>
            </a:r>
            <a:endParaRPr sz="4400">
              <a:solidFill>
                <a:srgbClr val="000000"/>
              </a:solidFill>
              <a:latin typeface="Arial"/>
              <a:ea typeface="Arial"/>
              <a:cs typeface="Arial"/>
              <a:sym typeface="Arial"/>
            </a:endParaRPr>
          </a:p>
        </p:txBody>
      </p:sp>
      <p:sp>
        <p:nvSpPr>
          <p:cNvPr id="441" name="Google Shape;441;p32"/>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42900" lvl="0" marL="342900" rtl="0" algn="l">
              <a:spcBef>
                <a:spcPts val="0"/>
              </a:spcBef>
              <a:spcAft>
                <a:spcPts val="0"/>
              </a:spcAft>
              <a:buNone/>
            </a:pPr>
            <a:r>
              <a:t/>
            </a:r>
            <a:endParaRPr sz="3200">
              <a:solidFill>
                <a:srgbClr val="000000"/>
              </a:solidFill>
              <a:latin typeface="Arial"/>
              <a:ea typeface="Arial"/>
              <a:cs typeface="Arial"/>
              <a:sym typeface="Arial"/>
            </a:endParaRPr>
          </a:p>
        </p:txBody>
      </p:sp>
      <p:pic>
        <p:nvPicPr>
          <p:cNvPr id="442" name="Google Shape;442;p32"/>
          <p:cNvPicPr preferRelativeResize="0"/>
          <p:nvPr/>
        </p:nvPicPr>
        <p:blipFill rotWithShape="1">
          <a:blip r:embed="rId3">
            <a:alphaModFix/>
          </a:blip>
          <a:srcRect b="0" l="0" r="0" t="0"/>
          <a:stretch/>
        </p:blipFill>
        <p:spPr>
          <a:xfrm>
            <a:off x="762000" y="0"/>
            <a:ext cx="7467600" cy="6521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8" name="Shape 448"/>
        <p:cNvGrpSpPr/>
        <p:nvPr/>
      </p:nvGrpSpPr>
      <p:grpSpPr>
        <a:xfrm>
          <a:off x="0" y="0"/>
          <a:ext cx="0" cy="0"/>
          <a:chOff x="0" y="0"/>
          <a:chExt cx="0" cy="0"/>
        </a:xfrm>
      </p:grpSpPr>
      <p:sp>
        <p:nvSpPr>
          <p:cNvPr id="449" name="Google Shape;449;p34"/>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50" name="Google Shape;450;p34"/>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None/>
            </a:pPr>
            <a:r>
              <a:t/>
            </a:r>
            <a:endParaRPr sz="4400">
              <a:solidFill>
                <a:srgbClr val="000000"/>
              </a:solidFill>
              <a:latin typeface="Arial"/>
              <a:ea typeface="Arial"/>
              <a:cs typeface="Arial"/>
              <a:sym typeface="Arial"/>
            </a:endParaRPr>
          </a:p>
        </p:txBody>
      </p:sp>
      <p:sp>
        <p:nvSpPr>
          <p:cNvPr id="451" name="Google Shape;451;p34"/>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42900" lvl="0" marL="342900" rtl="0" algn="l">
              <a:spcBef>
                <a:spcPts val="0"/>
              </a:spcBef>
              <a:spcAft>
                <a:spcPts val="0"/>
              </a:spcAft>
              <a:buNone/>
            </a:pPr>
            <a:r>
              <a:t/>
            </a:r>
            <a:endParaRPr sz="3200">
              <a:solidFill>
                <a:srgbClr val="000000"/>
              </a:solidFill>
              <a:latin typeface="Arial"/>
              <a:ea typeface="Arial"/>
              <a:cs typeface="Arial"/>
              <a:sym typeface="Arial"/>
            </a:endParaRPr>
          </a:p>
        </p:txBody>
      </p:sp>
      <p:pic>
        <p:nvPicPr>
          <p:cNvPr id="452" name="Google Shape;452;p34"/>
          <p:cNvPicPr preferRelativeResize="0"/>
          <p:nvPr/>
        </p:nvPicPr>
        <p:blipFill rotWithShape="1">
          <a:blip r:embed="rId3">
            <a:alphaModFix/>
          </a:blip>
          <a:srcRect b="0" l="0" r="0" t="0"/>
          <a:stretch/>
        </p:blipFill>
        <p:spPr>
          <a:xfrm>
            <a:off x="838200" y="149225"/>
            <a:ext cx="7162800" cy="670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sp>
        <p:nvSpPr>
          <p:cNvPr id="175" name="Google Shape;175;p4"/>
          <p:cNvSpPr txBox="1"/>
          <p:nvPr/>
        </p:nvSpPr>
        <p:spPr>
          <a:xfrm>
            <a:off x="6553200" y="6245225"/>
            <a:ext cx="2130425" cy="47307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pic>
        <p:nvPicPr>
          <p:cNvPr id="176" name="Google Shape;176;p4"/>
          <p:cNvPicPr preferRelativeResize="0"/>
          <p:nvPr/>
        </p:nvPicPr>
        <p:blipFill rotWithShape="1">
          <a:blip r:embed="rId3">
            <a:alphaModFix/>
          </a:blip>
          <a:srcRect b="0" l="0" r="0" t="0"/>
          <a:stretch/>
        </p:blipFill>
        <p:spPr>
          <a:xfrm>
            <a:off x="1069975" y="-61912"/>
            <a:ext cx="6345237" cy="6702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71b4518d5d_0_3"/>
          <p:cNvSpPr txBox="1"/>
          <p:nvPr/>
        </p:nvSpPr>
        <p:spPr>
          <a:xfrm>
            <a:off x="1052325" y="1988175"/>
            <a:ext cx="10250700" cy="4703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600"/>
              </a:spcBef>
              <a:spcAft>
                <a:spcPts val="0"/>
              </a:spcAft>
              <a:buClr>
                <a:schemeClr val="dk1"/>
              </a:buClr>
              <a:buSzPts val="1100"/>
              <a:buFont typeface="Arial"/>
              <a:buNone/>
            </a:pPr>
            <a:r>
              <a:rPr lang="en-US" sz="2400">
                <a:solidFill>
                  <a:schemeClr val="dk1"/>
                </a:solidFill>
              </a:rPr>
              <a:t>•</a:t>
            </a:r>
            <a:r>
              <a:rPr lang="en-US" sz="2400">
                <a:solidFill>
                  <a:schemeClr val="dk1"/>
                </a:solidFill>
                <a:latin typeface="Calibri"/>
                <a:ea typeface="Calibri"/>
                <a:cs typeface="Calibri"/>
                <a:sym typeface="Calibri"/>
              </a:rPr>
              <a:t>Defined in many different ways</a:t>
            </a:r>
            <a:endParaRPr sz="2400">
              <a:solidFill>
                <a:schemeClr val="dk1"/>
              </a:solidFill>
              <a:latin typeface="Calibri"/>
              <a:ea typeface="Calibri"/>
              <a:cs typeface="Calibri"/>
              <a:sym typeface="Calibri"/>
            </a:endParaRPr>
          </a:p>
          <a:p>
            <a:pPr indent="0" lvl="0" marL="12700" rtl="0" algn="l">
              <a:lnSpc>
                <a:spcPct val="90000"/>
              </a:lnSpc>
              <a:spcBef>
                <a:spcPts val="600"/>
              </a:spcBef>
              <a:spcAft>
                <a:spcPts val="0"/>
              </a:spcAft>
              <a:buClr>
                <a:schemeClr val="dk1"/>
              </a:buClr>
              <a:buSzPts val="1100"/>
              <a:buFont typeface="Arial"/>
              <a:buNone/>
            </a:pPr>
            <a:r>
              <a:rPr lang="en-US" sz="2400">
                <a:solidFill>
                  <a:schemeClr val="dk1"/>
                </a:solidFill>
              </a:rPr>
              <a:t>–</a:t>
            </a:r>
            <a:r>
              <a:rPr lang="en-US" sz="2400">
                <a:solidFill>
                  <a:schemeClr val="dk1"/>
                </a:solidFill>
                <a:latin typeface="Calibri"/>
                <a:ea typeface="Calibri"/>
                <a:cs typeface="Calibri"/>
                <a:sym typeface="Calibri"/>
              </a:rPr>
              <a:t>A decision support database that is maintained separately</a:t>
            </a:r>
            <a:r>
              <a:rPr lang="en-US" sz="2400">
                <a:solidFill>
                  <a:srgbClr val="5F5F5F"/>
                </a:solidFill>
                <a:latin typeface="Calibri"/>
                <a:ea typeface="Calibri"/>
                <a:cs typeface="Calibri"/>
                <a:sym typeface="Calibri"/>
              </a:rPr>
              <a:t> </a:t>
            </a:r>
            <a:r>
              <a:rPr lang="en-US" sz="2400">
                <a:solidFill>
                  <a:schemeClr val="dk1"/>
                </a:solidFill>
                <a:latin typeface="Calibri"/>
                <a:ea typeface="Calibri"/>
                <a:cs typeface="Calibri"/>
                <a:sym typeface="Calibri"/>
              </a:rPr>
              <a:t>from the organization’s operational database</a:t>
            </a:r>
            <a:endParaRPr sz="2400">
              <a:solidFill>
                <a:schemeClr val="dk1"/>
              </a:solidFill>
              <a:latin typeface="Calibri"/>
              <a:ea typeface="Calibri"/>
              <a:cs typeface="Calibri"/>
              <a:sym typeface="Calibri"/>
            </a:endParaRPr>
          </a:p>
          <a:p>
            <a:pPr indent="0" lvl="0" marL="12700" rtl="0" algn="l">
              <a:lnSpc>
                <a:spcPct val="90000"/>
              </a:lnSpc>
              <a:spcBef>
                <a:spcPts val="600"/>
              </a:spcBef>
              <a:spcAft>
                <a:spcPts val="0"/>
              </a:spcAft>
              <a:buClr>
                <a:schemeClr val="dk1"/>
              </a:buClr>
              <a:buSzPts val="1100"/>
              <a:buFont typeface="Arial"/>
              <a:buNone/>
            </a:pPr>
            <a:r>
              <a:rPr lang="en-US" sz="2400">
                <a:solidFill>
                  <a:schemeClr val="dk1"/>
                </a:solidFill>
              </a:rPr>
              <a:t>–</a:t>
            </a:r>
            <a:r>
              <a:rPr lang="en-US" sz="2400">
                <a:solidFill>
                  <a:schemeClr val="dk1"/>
                </a:solidFill>
                <a:latin typeface="Calibri"/>
                <a:ea typeface="Calibri"/>
                <a:cs typeface="Calibri"/>
                <a:sym typeface="Calibri"/>
              </a:rPr>
              <a:t>Support information processing by providing a solid platform of consolidated, historical data for analysis.</a:t>
            </a:r>
            <a:endParaRPr sz="2400">
              <a:solidFill>
                <a:schemeClr val="dk1"/>
              </a:solidFill>
              <a:latin typeface="Calibri"/>
              <a:ea typeface="Calibri"/>
              <a:cs typeface="Calibri"/>
              <a:sym typeface="Calibri"/>
            </a:endParaRPr>
          </a:p>
          <a:p>
            <a:pPr indent="0" lvl="0" marL="0" rtl="0" algn="l">
              <a:lnSpc>
                <a:spcPct val="90000"/>
              </a:lnSpc>
              <a:spcBef>
                <a:spcPts val="600"/>
              </a:spcBef>
              <a:spcAft>
                <a:spcPts val="0"/>
              </a:spcAft>
              <a:buClr>
                <a:schemeClr val="dk1"/>
              </a:buClr>
              <a:buSzPts val="1100"/>
              <a:buFont typeface="Arial"/>
              <a:buNone/>
            </a:pPr>
            <a:r>
              <a:rPr lang="en-US" sz="2400">
                <a:solidFill>
                  <a:schemeClr val="dk1"/>
                </a:solidFill>
              </a:rPr>
              <a:t>•</a:t>
            </a:r>
            <a:r>
              <a:rPr lang="en-US" sz="2400">
                <a:solidFill>
                  <a:schemeClr val="dk1"/>
                </a:solidFill>
                <a:latin typeface="Calibri"/>
                <a:ea typeface="Calibri"/>
                <a:cs typeface="Calibri"/>
                <a:sym typeface="Calibri"/>
              </a:rPr>
              <a:t>“A data warehouse is a </a:t>
            </a:r>
            <a:r>
              <a:rPr lang="en-US" sz="2400" u="sng">
                <a:solidFill>
                  <a:srgbClr val="FF0000"/>
                </a:solidFill>
                <a:latin typeface="Calibri"/>
                <a:ea typeface="Calibri"/>
                <a:cs typeface="Calibri"/>
                <a:sym typeface="Calibri"/>
              </a:rPr>
              <a:t>subject-oriented</a:t>
            </a:r>
            <a:r>
              <a:rPr lang="en-US" sz="2400">
                <a:solidFill>
                  <a:srgbClr val="FF0000"/>
                </a:solidFill>
                <a:latin typeface="Calibri"/>
                <a:ea typeface="Calibri"/>
                <a:cs typeface="Calibri"/>
                <a:sym typeface="Calibri"/>
              </a:rPr>
              <a:t>,</a:t>
            </a:r>
            <a:r>
              <a:rPr lang="en-US" sz="2400" u="sng">
                <a:solidFill>
                  <a:srgbClr val="FF0000"/>
                </a:solidFill>
                <a:latin typeface="Calibri"/>
                <a:ea typeface="Calibri"/>
                <a:cs typeface="Calibri"/>
                <a:sym typeface="Calibri"/>
              </a:rPr>
              <a:t> integrated</a:t>
            </a:r>
            <a:r>
              <a:rPr lang="en-US" sz="2400">
                <a:solidFill>
                  <a:srgbClr val="FF0000"/>
                </a:solidFill>
                <a:latin typeface="Calibri"/>
                <a:ea typeface="Calibri"/>
                <a:cs typeface="Calibri"/>
                <a:sym typeface="Calibri"/>
              </a:rPr>
              <a:t>, </a:t>
            </a:r>
            <a:r>
              <a:rPr lang="en-US" sz="2400" u="sng">
                <a:solidFill>
                  <a:srgbClr val="FF0000"/>
                </a:solidFill>
                <a:latin typeface="Calibri"/>
                <a:ea typeface="Calibri"/>
                <a:cs typeface="Calibri"/>
                <a:sym typeface="Calibri"/>
              </a:rPr>
              <a:t>time-variant</a:t>
            </a:r>
            <a:r>
              <a:rPr lang="en-US" sz="2400">
                <a:solidFill>
                  <a:srgbClr val="FF0000"/>
                </a:solidFill>
                <a:latin typeface="Calibri"/>
                <a:ea typeface="Calibri"/>
                <a:cs typeface="Calibri"/>
                <a:sym typeface="Calibri"/>
              </a:rPr>
              <a:t>,</a:t>
            </a:r>
            <a:r>
              <a:rPr lang="en-US" sz="2400">
                <a:solidFill>
                  <a:schemeClr val="dk1"/>
                </a:solidFill>
                <a:latin typeface="Calibri"/>
                <a:ea typeface="Calibri"/>
                <a:cs typeface="Calibri"/>
                <a:sym typeface="Calibri"/>
              </a:rPr>
              <a:t> and </a:t>
            </a:r>
            <a:r>
              <a:rPr lang="en-US" sz="2400" u="sng">
                <a:solidFill>
                  <a:srgbClr val="FF0000"/>
                </a:solidFill>
                <a:latin typeface="Calibri"/>
                <a:ea typeface="Calibri"/>
                <a:cs typeface="Calibri"/>
                <a:sym typeface="Calibri"/>
              </a:rPr>
              <a:t>nonvolatile</a:t>
            </a:r>
            <a:r>
              <a:rPr lang="en-US" sz="2400">
                <a:solidFill>
                  <a:srgbClr val="FF0000"/>
                </a:solidFill>
                <a:latin typeface="Calibri"/>
                <a:ea typeface="Calibri"/>
                <a:cs typeface="Calibri"/>
                <a:sym typeface="Calibri"/>
              </a:rPr>
              <a:t> </a:t>
            </a:r>
            <a:r>
              <a:rPr lang="en-US" sz="2400">
                <a:solidFill>
                  <a:schemeClr val="dk1"/>
                </a:solidFill>
                <a:latin typeface="Calibri"/>
                <a:ea typeface="Calibri"/>
                <a:cs typeface="Calibri"/>
                <a:sym typeface="Calibri"/>
              </a:rPr>
              <a:t>collection of data in support of management’s decision-making process.”—W. H. Inmon</a:t>
            </a:r>
            <a:endParaRPr sz="2400">
              <a:solidFill>
                <a:schemeClr val="dk1"/>
              </a:solidFill>
              <a:latin typeface="Calibri"/>
              <a:ea typeface="Calibri"/>
              <a:cs typeface="Calibri"/>
              <a:sym typeface="Calibri"/>
            </a:endParaRPr>
          </a:p>
          <a:p>
            <a:pPr indent="0" lvl="0" marL="0" rtl="0" algn="l">
              <a:lnSpc>
                <a:spcPct val="90000"/>
              </a:lnSpc>
              <a:spcBef>
                <a:spcPts val="600"/>
              </a:spcBef>
              <a:spcAft>
                <a:spcPts val="0"/>
              </a:spcAft>
              <a:buClr>
                <a:schemeClr val="dk1"/>
              </a:buClr>
              <a:buSzPts val="1100"/>
              <a:buFont typeface="Arial"/>
              <a:buNone/>
            </a:pPr>
            <a:r>
              <a:rPr lang="en-US" sz="2400">
                <a:solidFill>
                  <a:schemeClr val="dk1"/>
                </a:solidFill>
              </a:rPr>
              <a:t>•</a:t>
            </a:r>
            <a:r>
              <a:rPr lang="en-US" sz="2400">
                <a:solidFill>
                  <a:srgbClr val="FF0000"/>
                </a:solidFill>
                <a:latin typeface="Calibri"/>
                <a:ea typeface="Calibri"/>
                <a:cs typeface="Calibri"/>
                <a:sym typeface="Calibri"/>
              </a:rPr>
              <a:t>Data</a:t>
            </a:r>
            <a:r>
              <a:rPr lang="en-US" sz="2400">
                <a:solidFill>
                  <a:schemeClr val="dk1"/>
                </a:solidFill>
                <a:latin typeface="Calibri"/>
                <a:ea typeface="Calibri"/>
                <a:cs typeface="Calibri"/>
                <a:sym typeface="Calibri"/>
              </a:rPr>
              <a:t> </a:t>
            </a:r>
            <a:r>
              <a:rPr lang="en-US" sz="2400">
                <a:solidFill>
                  <a:srgbClr val="FF0000"/>
                </a:solidFill>
                <a:latin typeface="Calibri"/>
                <a:ea typeface="Calibri"/>
                <a:cs typeface="Calibri"/>
                <a:sym typeface="Calibri"/>
              </a:rPr>
              <a:t>warehousing</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12700" rtl="0" algn="l">
              <a:lnSpc>
                <a:spcPct val="90000"/>
              </a:lnSpc>
              <a:spcBef>
                <a:spcPts val="600"/>
              </a:spcBef>
              <a:spcAft>
                <a:spcPts val="0"/>
              </a:spcAft>
              <a:buClr>
                <a:schemeClr val="dk1"/>
              </a:buClr>
              <a:buSzPts val="1100"/>
              <a:buFont typeface="Arial"/>
              <a:buNone/>
            </a:pPr>
            <a:r>
              <a:rPr lang="en-US" sz="2400">
                <a:solidFill>
                  <a:schemeClr val="dk1"/>
                </a:solidFill>
              </a:rPr>
              <a:t>–</a:t>
            </a:r>
            <a:r>
              <a:rPr lang="en-US" sz="2400">
                <a:solidFill>
                  <a:schemeClr val="dk1"/>
                </a:solidFill>
                <a:latin typeface="Calibri"/>
                <a:ea typeface="Calibri"/>
                <a:cs typeface="Calibri"/>
                <a:sym typeface="Calibri"/>
              </a:rPr>
              <a:t>The process of constructing and using data warehouses</a:t>
            </a:r>
            <a:endParaRPr sz="2400">
              <a:solidFill>
                <a:schemeClr val="dk1"/>
              </a:solidFill>
              <a:latin typeface="Calibri"/>
              <a:ea typeface="Calibri"/>
              <a:cs typeface="Calibri"/>
              <a:sym typeface="Calibri"/>
            </a:endParaRPr>
          </a:p>
        </p:txBody>
      </p:sp>
      <p:sp>
        <p:nvSpPr>
          <p:cNvPr id="183" name="Google Shape;183;g371b4518d5d_0_3"/>
          <p:cNvSpPr txBox="1"/>
          <p:nvPr/>
        </p:nvSpPr>
        <p:spPr>
          <a:xfrm>
            <a:off x="1736675" y="473875"/>
            <a:ext cx="7221900" cy="12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t>What is Data Warehouse</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371b4518d5d_0_18"/>
          <p:cNvSpPr txBox="1"/>
          <p:nvPr>
            <p:ph type="title"/>
          </p:nvPr>
        </p:nvSpPr>
        <p:spPr>
          <a:xfrm>
            <a:off x="457200" y="274637"/>
            <a:ext cx="8226300" cy="11397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Data Warehouse—</a:t>
            </a:r>
            <a:r>
              <a:rPr b="0" i="0" lang="en-US" sz="4000" u="none">
                <a:solidFill>
                  <a:srgbClr val="FF0000"/>
                </a:solidFill>
                <a:latin typeface="Calibri"/>
                <a:ea typeface="Calibri"/>
                <a:cs typeface="Calibri"/>
                <a:sym typeface="Calibri"/>
              </a:rPr>
              <a:t>Subject-Oriented</a:t>
            </a:r>
            <a:endParaRPr/>
          </a:p>
        </p:txBody>
      </p:sp>
      <p:sp>
        <p:nvSpPr>
          <p:cNvPr id="189" name="Google Shape;189;g371b4518d5d_0_18"/>
          <p:cNvSpPr txBox="1"/>
          <p:nvPr>
            <p:ph idx="1" type="body"/>
          </p:nvPr>
        </p:nvSpPr>
        <p:spPr>
          <a:xfrm>
            <a:off x="457200" y="1600200"/>
            <a:ext cx="8226300" cy="4522800"/>
          </a:xfrm>
          <a:prstGeom prst="rect">
            <a:avLst/>
          </a:prstGeom>
          <a:noFill/>
          <a:ln>
            <a:noFill/>
          </a:ln>
        </p:spPr>
        <p:txBody>
          <a:bodyPr anchorCtr="0" anchor="t" bIns="46025" lIns="92075" spcFirstLastPara="1" rIns="92075" wrap="square" tIns="46025">
            <a:noAutofit/>
          </a:bodyPr>
          <a:lstStyle/>
          <a:p>
            <a:pPr indent="-311150" lvl="0" marL="342900" marR="0" rtl="0" algn="l">
              <a:lnSpc>
                <a:spcPct val="13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Organized around major subjects, such as customer, product, sales.</a:t>
            </a:r>
            <a:endParaRPr sz="2700"/>
          </a:p>
          <a:p>
            <a:pPr indent="-311150" lvl="0" marL="342900" marR="0" rtl="0" algn="l">
              <a:lnSpc>
                <a:spcPct val="130000"/>
              </a:lnSpc>
              <a:spcBef>
                <a:spcPts val="4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Focusing on the modeling and analysis of data for decision makers, not on daily operations or transaction processing.</a:t>
            </a:r>
            <a:endParaRPr sz="2700"/>
          </a:p>
          <a:p>
            <a:pPr indent="-342900" lvl="0" marL="342900" marR="0" rtl="0" algn="l">
              <a:lnSpc>
                <a:spcPct val="130000"/>
              </a:lnSpc>
              <a:spcBef>
                <a:spcPts val="480"/>
              </a:spcBef>
              <a:spcAft>
                <a:spcPts val="0"/>
              </a:spcAft>
              <a:buClr>
                <a:schemeClr val="dk1"/>
              </a:buClr>
              <a:buSzPts val="2400"/>
              <a:buFont typeface="Arial"/>
              <a:buChar char="•"/>
            </a:pPr>
            <a:r>
              <a:rPr b="0" i="0" lang="en-US" sz="1900" u="none">
                <a:solidFill>
                  <a:schemeClr val="dk1"/>
                </a:solidFill>
                <a:latin typeface="Calibri"/>
                <a:ea typeface="Calibri"/>
                <a:cs typeface="Calibri"/>
                <a:sym typeface="Calibri"/>
              </a:rPr>
              <a:t>Provide a simple and concise view around particular subject issues by excluding data that are not useful in the decision support process</a:t>
            </a:r>
            <a:r>
              <a:rPr b="0" i="0" lang="en-US" sz="2400" u="none">
                <a:solidFill>
                  <a:schemeClr val="dk1"/>
                </a:solidFill>
                <a:latin typeface="Calibri"/>
                <a:ea typeface="Calibri"/>
                <a:cs typeface="Calibri"/>
                <a:sym typeface="Calibri"/>
              </a:rPr>
              <a:t>.</a:t>
            </a:r>
            <a:endParaRPr/>
          </a:p>
        </p:txBody>
      </p:sp>
      <p:sp>
        <p:nvSpPr>
          <p:cNvPr id="190" name="Google Shape;190;g371b4518d5d_0_18"/>
          <p:cNvSpPr txBox="1"/>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71b4518d5d_0_200"/>
          <p:cNvSpPr txBox="1"/>
          <p:nvPr>
            <p:ph type="title"/>
          </p:nvPr>
        </p:nvSpPr>
        <p:spPr>
          <a:xfrm>
            <a:off x="457200" y="274631"/>
            <a:ext cx="8229600" cy="5487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Data Warehouse—</a:t>
            </a:r>
            <a:r>
              <a:rPr b="0" i="0" lang="en-US" sz="4000" u="none">
                <a:solidFill>
                  <a:srgbClr val="FF0000"/>
                </a:solidFill>
                <a:latin typeface="Calibri"/>
                <a:ea typeface="Calibri"/>
                <a:cs typeface="Calibri"/>
                <a:sym typeface="Calibri"/>
              </a:rPr>
              <a:t>Subject-Oriented</a:t>
            </a:r>
            <a:endParaRPr/>
          </a:p>
        </p:txBody>
      </p:sp>
      <p:sp>
        <p:nvSpPr>
          <p:cNvPr id="196" name="Google Shape;196;g371b4518d5d_0_200"/>
          <p:cNvSpPr txBox="1"/>
          <p:nvPr>
            <p:ph idx="1" type="body"/>
          </p:nvPr>
        </p:nvSpPr>
        <p:spPr>
          <a:xfrm>
            <a:off x="384400" y="823325"/>
            <a:ext cx="8229600" cy="2076900"/>
          </a:xfrm>
          <a:prstGeom prst="rect">
            <a:avLst/>
          </a:prstGeom>
          <a:noFill/>
          <a:ln>
            <a:noFill/>
          </a:ln>
        </p:spPr>
        <p:txBody>
          <a:bodyPr anchorCtr="0" anchor="t" bIns="46025" lIns="92075" spcFirstLastPara="1" rIns="92075" wrap="square" tIns="46025">
            <a:noAutofit/>
          </a:bodyPr>
          <a:lstStyle/>
          <a:p>
            <a:pPr indent="-304800" lvl="0" marL="342900" marR="0" rtl="0" algn="l">
              <a:lnSpc>
                <a:spcPct val="13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Organized around major subjects, such as customer, product, sales.</a:t>
            </a:r>
            <a:endParaRPr sz="3400"/>
          </a:p>
          <a:p>
            <a:pPr indent="-304800" lvl="0" marL="342900" marR="0" rtl="0" algn="l">
              <a:lnSpc>
                <a:spcPct val="130000"/>
              </a:lnSpc>
              <a:spcBef>
                <a:spcPts val="48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Focusing on the modeling and analysis of data for decision makers, not on daily operations or transaction processing.</a:t>
            </a:r>
            <a:endParaRPr sz="3400"/>
          </a:p>
          <a:p>
            <a:pPr indent="-342900" lvl="0" marL="342900" marR="0" rtl="0" algn="l">
              <a:lnSpc>
                <a:spcPct val="130000"/>
              </a:lnSpc>
              <a:spcBef>
                <a:spcPts val="480"/>
              </a:spcBef>
              <a:spcAft>
                <a:spcPts val="0"/>
              </a:spcAft>
              <a:buClr>
                <a:schemeClr val="dk1"/>
              </a:buClr>
              <a:buSzPts val="2400"/>
              <a:buFont typeface="Arial"/>
              <a:buChar char="•"/>
            </a:pPr>
            <a:r>
              <a:rPr b="0" i="0" lang="en-US" sz="1800" u="none">
                <a:solidFill>
                  <a:schemeClr val="dk1"/>
                </a:solidFill>
                <a:latin typeface="Calibri"/>
                <a:ea typeface="Calibri"/>
                <a:cs typeface="Calibri"/>
                <a:sym typeface="Calibri"/>
              </a:rPr>
              <a:t>Provide a simple and concise view around particular subject issues by excluding data that are not useful in the decision</a:t>
            </a:r>
            <a:r>
              <a:rPr b="0" i="0" lang="en-US" sz="2400" u="none">
                <a:solidFill>
                  <a:schemeClr val="dk1"/>
                </a:solidFill>
                <a:latin typeface="Calibri"/>
                <a:ea typeface="Calibri"/>
                <a:cs typeface="Calibri"/>
                <a:sym typeface="Calibri"/>
              </a:rPr>
              <a:t> </a:t>
            </a:r>
            <a:r>
              <a:rPr b="0" i="0" lang="en-US" sz="1800" u="none">
                <a:solidFill>
                  <a:schemeClr val="dk1"/>
                </a:solidFill>
                <a:latin typeface="Calibri"/>
                <a:ea typeface="Calibri"/>
                <a:cs typeface="Calibri"/>
                <a:sym typeface="Calibri"/>
              </a:rPr>
              <a:t>support process.</a:t>
            </a:r>
            <a:endParaRPr sz="3400"/>
          </a:p>
        </p:txBody>
      </p:sp>
      <p:sp>
        <p:nvSpPr>
          <p:cNvPr id="197" name="Google Shape;197;g371b4518d5d_0_200"/>
          <p:cNvSpPr txBox="1"/>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pic>
        <p:nvPicPr>
          <p:cNvPr id="198" name="Google Shape;198;g371b4518d5d_0_200"/>
          <p:cNvPicPr preferRelativeResize="0"/>
          <p:nvPr/>
        </p:nvPicPr>
        <p:blipFill rotWithShape="1">
          <a:blip r:embed="rId3">
            <a:alphaModFix/>
          </a:blip>
          <a:srcRect b="0" l="0" r="0" t="0"/>
          <a:stretch/>
        </p:blipFill>
        <p:spPr>
          <a:xfrm>
            <a:off x="713950" y="3327750"/>
            <a:ext cx="7238999" cy="286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371b4518d5d_0_206"/>
          <p:cNvSpPr txBox="1"/>
          <p:nvPr>
            <p:ph type="title"/>
          </p:nvPr>
        </p:nvSpPr>
        <p:spPr>
          <a:xfrm>
            <a:off x="457200" y="274631"/>
            <a:ext cx="8229600" cy="5778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Data Warehouse—</a:t>
            </a:r>
            <a:r>
              <a:rPr b="0" i="0" lang="en-US" sz="4400" u="none">
                <a:solidFill>
                  <a:srgbClr val="FF0000"/>
                </a:solidFill>
                <a:latin typeface="Calibri"/>
                <a:ea typeface="Calibri"/>
                <a:cs typeface="Calibri"/>
                <a:sym typeface="Calibri"/>
              </a:rPr>
              <a:t>Integrated</a:t>
            </a:r>
            <a:endParaRPr/>
          </a:p>
        </p:txBody>
      </p:sp>
      <p:sp>
        <p:nvSpPr>
          <p:cNvPr id="204" name="Google Shape;204;g371b4518d5d_0_206"/>
          <p:cNvSpPr txBox="1"/>
          <p:nvPr>
            <p:ph idx="1" type="body"/>
          </p:nvPr>
        </p:nvSpPr>
        <p:spPr>
          <a:xfrm>
            <a:off x="457200" y="852425"/>
            <a:ext cx="8229600" cy="4526100"/>
          </a:xfrm>
          <a:prstGeom prst="rect">
            <a:avLst/>
          </a:prstGeom>
          <a:noFill/>
          <a:ln>
            <a:noFill/>
          </a:ln>
        </p:spPr>
        <p:txBody>
          <a:bodyPr anchorCtr="0" anchor="t" bIns="46025" lIns="92075" spcFirstLastPara="1" rIns="92075" wrap="square" tIns="46025">
            <a:noAutofit/>
          </a:bodyPr>
          <a:lstStyle/>
          <a:p>
            <a:pPr indent="-311150" lvl="0" marL="342900" marR="0" rtl="0" algn="l">
              <a:lnSpc>
                <a:spcPct val="100000"/>
              </a:lnSpc>
              <a:spcBef>
                <a:spcPts val="0"/>
              </a:spcBef>
              <a:spcAft>
                <a:spcPts val="0"/>
              </a:spcAft>
              <a:buClr>
                <a:schemeClr val="dk1"/>
              </a:buClr>
              <a:buSzPts val="2300"/>
              <a:buFont typeface="Arial"/>
              <a:buChar char="•"/>
            </a:pPr>
            <a:r>
              <a:rPr b="0" i="0" lang="en-US" sz="2300" u="none">
                <a:solidFill>
                  <a:schemeClr val="dk1"/>
                </a:solidFill>
                <a:latin typeface="Calibri"/>
                <a:ea typeface="Calibri"/>
                <a:cs typeface="Calibri"/>
                <a:sym typeface="Calibri"/>
              </a:rPr>
              <a:t>Constructed by integrating multiple, heterogeneous data sources</a:t>
            </a:r>
            <a:endParaRPr sz="3500"/>
          </a:p>
          <a:p>
            <a:pPr indent="-254000" lvl="1" marL="742950" marR="0" rtl="0" algn="l">
              <a:lnSpc>
                <a:spcPct val="100000"/>
              </a:lnSpc>
              <a:spcBef>
                <a:spcPts val="48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relational databases, flat files, on-line transaction records</a:t>
            </a:r>
            <a:endParaRPr sz="900"/>
          </a:p>
          <a:p>
            <a:pPr indent="-311150" lvl="0" marL="342900" marR="0" rtl="0" algn="l">
              <a:lnSpc>
                <a:spcPct val="100000"/>
              </a:lnSpc>
              <a:spcBef>
                <a:spcPts val="560"/>
              </a:spcBef>
              <a:spcAft>
                <a:spcPts val="0"/>
              </a:spcAft>
              <a:buClr>
                <a:schemeClr val="dk1"/>
              </a:buClr>
              <a:buSzPts val="2300"/>
              <a:buFont typeface="Arial"/>
              <a:buChar char="•"/>
            </a:pPr>
            <a:r>
              <a:rPr b="0" i="0" lang="en-US" sz="2300" u="none">
                <a:solidFill>
                  <a:schemeClr val="dk1"/>
                </a:solidFill>
                <a:latin typeface="Calibri"/>
                <a:ea typeface="Calibri"/>
                <a:cs typeface="Calibri"/>
                <a:sym typeface="Calibri"/>
              </a:rPr>
              <a:t>Data cleaning and data integration techniques are applied.</a:t>
            </a:r>
            <a:endParaRPr sz="3500"/>
          </a:p>
          <a:p>
            <a:pPr indent="-254000" lvl="1" marL="742950" marR="0" rtl="0" algn="l">
              <a:lnSpc>
                <a:spcPct val="100000"/>
              </a:lnSpc>
              <a:spcBef>
                <a:spcPts val="48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Ensure consistency in naming conventions, encoding structures, attribute measures, etc. among different data sources</a:t>
            </a:r>
            <a:endParaRPr sz="900"/>
          </a:p>
          <a:p>
            <a:pPr indent="-196850" lvl="2" marL="1143000" marR="0" rtl="0" algn="l">
              <a:lnSpc>
                <a:spcPct val="100000"/>
              </a:lnSpc>
              <a:spcBef>
                <a:spcPts val="4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E.g., Hotel price: currency, tax, breakfast covered, etc.</a:t>
            </a:r>
            <a:endParaRPr sz="900"/>
          </a:p>
          <a:p>
            <a:pPr indent="-254000" lvl="1" marL="742950" marR="0" rtl="0" algn="l">
              <a:lnSpc>
                <a:spcPct val="100000"/>
              </a:lnSpc>
              <a:spcBef>
                <a:spcPts val="48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When data is moved to the warehouse, it is converted.  </a:t>
            </a:r>
            <a:endParaRPr sz="900"/>
          </a:p>
        </p:txBody>
      </p:sp>
      <p:sp>
        <p:nvSpPr>
          <p:cNvPr id="205" name="Google Shape;205;g371b4518d5d_0_206"/>
          <p:cNvSpPr txBox="1"/>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pic>
        <p:nvPicPr>
          <p:cNvPr id="206" name="Google Shape;206;g371b4518d5d_0_206"/>
          <p:cNvPicPr preferRelativeResize="0"/>
          <p:nvPr/>
        </p:nvPicPr>
        <p:blipFill rotWithShape="1">
          <a:blip r:embed="rId3">
            <a:alphaModFix/>
          </a:blip>
          <a:srcRect b="0" l="0" r="0" t="0"/>
          <a:stretch/>
        </p:blipFill>
        <p:spPr>
          <a:xfrm>
            <a:off x="609600" y="3429000"/>
            <a:ext cx="7924801" cy="3254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sp>
        <p:nvSpPr>
          <p:cNvPr id="213" name="Google Shape;213;g371b4518d5d_0_299"/>
          <p:cNvSpPr txBox="1"/>
          <p:nvPr/>
        </p:nvSpPr>
        <p:spPr>
          <a:xfrm>
            <a:off x="6553200" y="6245225"/>
            <a:ext cx="2130300" cy="4731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14" name="Google Shape;214;g371b4518d5d_0_299"/>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Integrated Data (2)</a:t>
            </a:r>
            <a:endParaRPr/>
          </a:p>
        </p:txBody>
      </p:sp>
      <p:sp>
        <p:nvSpPr>
          <p:cNvPr id="215" name="Google Shape;215;g371b4518d5d_0_299"/>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SzPts val="3200"/>
              <a:buNone/>
            </a:pPr>
            <a:r>
              <a:rPr b="0" i="0" lang="en-US" sz="3200" u="none">
                <a:solidFill>
                  <a:srgbClr val="000000"/>
                </a:solidFill>
                <a:latin typeface="Arial"/>
                <a:ea typeface="Arial"/>
                <a:cs typeface="Arial"/>
                <a:sym typeface="Arial"/>
              </a:rPr>
              <a:t>Before the data from various disparate sources can be usefully stored in a data warehouse, you have to:</a:t>
            </a:r>
            <a:endParaRPr/>
          </a:p>
          <a:p>
            <a:pPr indent="-282575" lvl="1" marL="739775" rtl="0" algn="l">
              <a:lnSpc>
                <a:spcPct val="100000"/>
              </a:lnSpc>
              <a:spcBef>
                <a:spcPts val="70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remove the inconsistencies;</a:t>
            </a:r>
            <a:endParaRPr/>
          </a:p>
          <a:p>
            <a:pPr indent="-282575" lvl="1" marL="739775" rtl="0" algn="l">
              <a:lnSpc>
                <a:spcPct val="100000"/>
              </a:lnSpc>
              <a:spcBef>
                <a:spcPts val="70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standardize the various data elements;</a:t>
            </a:r>
            <a:endParaRPr/>
          </a:p>
          <a:p>
            <a:pPr indent="-282575" lvl="1" marL="739775" rtl="0" algn="l">
              <a:lnSpc>
                <a:spcPct val="100000"/>
              </a:lnSpc>
              <a:spcBef>
                <a:spcPts val="70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make sure of the meanings of data names in each source application. </a:t>
            </a:r>
            <a:endParaRPr/>
          </a:p>
          <a:p>
            <a:pPr indent="0" lvl="0" marL="0" rtl="0" algn="l">
              <a:lnSpc>
                <a:spcPct val="100000"/>
              </a:lnSpc>
              <a:spcBef>
                <a:spcPts val="800"/>
              </a:spcBef>
              <a:spcAft>
                <a:spcPts val="0"/>
              </a:spcAft>
              <a:buSzPts val="3200"/>
              <a:buNone/>
            </a:pPr>
            <a:r>
              <a:t/>
            </a:r>
            <a:endParaRPr b="0" i="0" sz="3200" u="none">
              <a:solidFill>
                <a:srgbClr val="000000"/>
              </a:solidFill>
              <a:latin typeface="Arial"/>
              <a:ea typeface="Arial"/>
              <a:cs typeface="Arial"/>
              <a:sym typeface="Arial"/>
            </a:endParaRPr>
          </a:p>
          <a:p>
            <a:pPr indent="-342900" lvl="0" marL="342900" rtl="0" algn="l">
              <a:spcBef>
                <a:spcPts val="800"/>
              </a:spcBef>
              <a:spcAft>
                <a:spcPts val="0"/>
              </a:spcAft>
              <a:buNone/>
            </a:pPr>
            <a:r>
              <a:t/>
            </a:r>
            <a:endParaRPr b="0" i="0" sz="3200" u="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2008-09-29T20:31:04Z</dcterms:created>
  <dc:creator>GENCI</dc:creator>
</cp:coreProperties>
</file>