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7559675" cx="10080625"/>
  <p:notesSz cx="7559675" cy="10691800"/>
  <p:embeddedFontLst>
    <p:embeddedFont>
      <p:font typeface="Arial Narr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43" roundtripDataSignature="AMtx7mi6+SkmuW2kJKXvP9ndeTNysFQC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ArialNarrow-bold.fntdata"/><Relationship Id="rId20" Type="http://schemas.openxmlformats.org/officeDocument/2006/relationships/slide" Target="slides/slide15.xml"/><Relationship Id="rId42" Type="http://schemas.openxmlformats.org/officeDocument/2006/relationships/font" Target="fonts/ArialNarrow-boldItalic.fntdata"/><Relationship Id="rId41" Type="http://schemas.openxmlformats.org/officeDocument/2006/relationships/font" Target="fonts/ArialNarrow-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rialNarrow-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3" type="hdr"/>
          </p:nvPr>
        </p:nvSpPr>
        <p:spPr>
          <a:xfrm>
            <a:off x="0" y="0"/>
            <a:ext cx="3278187" cy="53181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0" type="dt"/>
          </p:nvPr>
        </p:nvSpPr>
        <p:spPr>
          <a:xfrm>
            <a:off x="4278312" y="0"/>
            <a:ext cx="3278187" cy="531812"/>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1" type="ftr"/>
          </p:nvPr>
        </p:nvSpPr>
        <p:spPr>
          <a:xfrm>
            <a:off x="0" y="10156825"/>
            <a:ext cx="3278187" cy="531812"/>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4"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373bf293aa1_0_8: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29" name="Google Shape;29;g373bf293aa1_0_8: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30" name="Google Shape;30;g373bf293aa1_0_8: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 name="Google Shape;31;g373bf293aa1_0_8: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 name="Google Shape;97;p8: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 name="Google Shape;98;p8: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3" name="Google Shape;103;p9:notes"/>
          <p:cNvSpPr/>
          <p:nvPr/>
        </p:nvSpPr>
        <p:spPr>
          <a:xfrm>
            <a:off x="1008062" y="5078412"/>
            <a:ext cx="5543550"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 name="Google Shape;104;p9: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5" name="Google Shape;125;p10:notes"/>
          <p:cNvSpPr/>
          <p:nvPr/>
        </p:nvSpPr>
        <p:spPr>
          <a:xfrm>
            <a:off x="1008062" y="5078412"/>
            <a:ext cx="5543550"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 name="Google Shape;126;p10: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1f18313cd_0_44: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133" name="Google Shape;133;g371f18313cd_0_44: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71f18313cd_0_44: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g371f18313cd_0_44: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705e7b9a30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140" name="Google Shape;140;g3705e7b9a30_0_0: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705e7b9a30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g3705e7b9a30_0_0: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71f18313cd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147" name="Google Shape;147;g371f18313cd_0_0: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71f18313cd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g371f18313cd_0_0: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71f18313cd_0_6: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154" name="Google Shape;154;g371f18313cd_0_6: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71f18313cd_0_6: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 name="Google Shape;156;g371f18313cd_0_6: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1f18313cd_0_13: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162" name="Google Shape;162;g371f18313cd_0_13: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71f18313cd_0_13: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g371f18313cd_0_13: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71f18313cd_0_2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170" name="Google Shape;170;g371f18313cd_0_20: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71f18313cd_0_2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2" name="Google Shape;172;g371f18313cd_0_20: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71f18313cd_0_27: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178" name="Google Shape;178;g371f18313cd_0_27: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1f18313cd_0_27: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g371f18313cd_0_27: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373bf293aa1_0_15: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37" name="Google Shape;37;g373bf293aa1_0_15: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38" name="Google Shape;38;g373bf293aa1_0_15: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 name="Google Shape;39;g373bf293aa1_0_15: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1f18313cd_0_34: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186" name="Google Shape;186;g371f18313cd_0_34: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71f18313cd_0_34: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8" name="Google Shape;188;g371f18313cd_0_34: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3" name="Google Shape;193;p1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0" name="Google Shape;200;p1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6" name="Google Shape;206;p1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5" name="Google Shape;215;p1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2" name="Google Shape;222;p16: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71f18313cd_0_5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229" name="Google Shape;229;g371f18313cd_0_50: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71f18313cd_0_5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1" name="Google Shape;231;g371f18313cd_0_50: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71f18313cd_0_59: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237" name="Google Shape;237;g371f18313cd_0_59: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71f18313cd_0_59: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9" name="Google Shape;239;g371f18313cd_0_59: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71f18313cd_0_68: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246" name="Google Shape;246;g371f18313cd_0_68: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71f18313cd_0_68: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8" name="Google Shape;248;g371f18313cd_0_68: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5" name="Google Shape;255;p18: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373bf293aa1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44" name="Google Shape;44;g373bf293aa1_0_0: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45" name="Google Shape;45;g373bf293aa1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 name="Google Shape;46;g373bf293aa1_0_0: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1" name="Google Shape;261;p19: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7" name="Google Shape;267;p20: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3" name="Google Shape;273;p21:notes"/>
          <p:cNvSpPr txBox="1"/>
          <p:nvPr>
            <p:ph idx="1" type="body"/>
          </p:nvPr>
        </p:nvSpPr>
        <p:spPr>
          <a:xfrm>
            <a:off x="755650" y="5078412"/>
            <a:ext cx="6046787" cy="48101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44ef64104e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281" name="Google Shape;281;g344ef64104e_0_0:notes"/>
          <p:cNvSpPr/>
          <p:nvPr>
            <p:ph idx="2" type="sldImg"/>
          </p:nvPr>
        </p:nvSpPr>
        <p:spPr>
          <a:xfrm>
            <a:off x="1106487" y="812800"/>
            <a:ext cx="5341800" cy="40053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44ef64104e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g344ef64104e_0_0:notes"/>
          <p:cNvSpPr txBox="1"/>
          <p:nvPr>
            <p:ph idx="3"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 name="Google Shape;51;p1: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 name="Google Shape;52;p1: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nvSpPr>
        <p:spPr>
          <a:xfrm>
            <a:off x="4284662" y="10156825"/>
            <a:ext cx="3276600" cy="534987"/>
          </a:xfrm>
          <a:prstGeom prst="rect">
            <a:avLst/>
          </a:prstGeom>
          <a:noFill/>
          <a:ln>
            <a:noFill/>
          </a:ln>
        </p:spPr>
        <p:txBody>
          <a:bodyPr anchorCtr="0" anchor="b" bIns="46800" lIns="90000" spcFirstLastPara="1" rIns="90000" wrap="square" tIns="46800">
            <a:noAutofit/>
          </a:bodyPr>
          <a:lstStyle/>
          <a:p>
            <a:pPr indent="-214311" lvl="0" marL="21590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9" name="Google Shape;59;p2: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 name="Google Shape;60;p2:notes"/>
          <p:cNvSpPr/>
          <p:nvPr/>
        </p:nvSpPr>
        <p:spPr>
          <a:xfrm>
            <a:off x="1008062" y="5078412"/>
            <a:ext cx="5543550"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 name="Google Shape;61;p2: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9" name="Google Shape;69;p3: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0" name="Google Shape;70;p3: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nvSpPr>
        <p:spPr>
          <a:xfrm>
            <a:off x="4283075" y="10156825"/>
            <a:ext cx="3276600" cy="534987"/>
          </a:xfrm>
          <a:prstGeom prst="rect">
            <a:avLst/>
          </a:prstGeom>
          <a:noFill/>
          <a:ln>
            <a:noFill/>
          </a:ln>
        </p:spPr>
        <p:txBody>
          <a:bodyPr anchorCtr="0" anchor="b" bIns="46800" lIns="90000" spcFirstLastPara="1" rIns="90000" wrap="square" tIns="46800">
            <a:noAutofit/>
          </a:bodyPr>
          <a:lstStyle/>
          <a:p>
            <a:pPr indent="-214311" lvl="0" marL="21590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5" name="Google Shape;75;p5:notes"/>
          <p:cNvSpPr/>
          <p:nvPr>
            <p:ph idx="2" type="sldImg"/>
          </p:nvPr>
        </p:nvSpPr>
        <p:spPr>
          <a:xfrm>
            <a:off x="1260475" y="801687"/>
            <a:ext cx="5040312" cy="40100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6" name="Google Shape;76;p5:notes"/>
          <p:cNvSpPr/>
          <p:nvPr/>
        </p:nvSpPr>
        <p:spPr>
          <a:xfrm>
            <a:off x="1008062" y="5078412"/>
            <a:ext cx="5543550"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 name="Google Shape;77;p5: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 name="Google Shape;85;p6: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 name="Google Shape;86;p6: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p7: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 name="Google Shape;92;p7: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7" name="Shape 17"/>
        <p:cNvGrpSpPr/>
        <p:nvPr/>
      </p:nvGrpSpPr>
      <p:grpSpPr>
        <a:xfrm>
          <a:off x="0" y="0"/>
          <a:ext cx="0" cy="0"/>
          <a:chOff x="0" y="0"/>
          <a:chExt cx="0" cy="0"/>
        </a:xfrm>
      </p:grpSpPr>
      <p:sp>
        <p:nvSpPr>
          <p:cNvPr id="18" name="Google Shape;18;p23"/>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9" name="Google Shape;19;p23"/>
          <p:cNvSpPr txBox="1"/>
          <p:nvPr>
            <p:ph idx="1" type="subTitle"/>
          </p:nvPr>
        </p:nvSpPr>
        <p:spPr>
          <a:xfrm>
            <a:off x="1371600" y="3886200"/>
            <a:ext cx="6400800" cy="1752600"/>
          </a:xfrm>
          <a:prstGeom prst="rect">
            <a:avLst/>
          </a:prstGeom>
          <a:noFill/>
          <a:ln>
            <a:noFill/>
          </a:ln>
        </p:spPr>
        <p:txBody>
          <a:bodyPr anchorCtr="0" anchor="t" bIns="0" lIns="0" spcFirstLastPara="1" rIns="0" wrap="square" tIns="28425">
            <a:noAutofit/>
          </a:bodyPr>
          <a:lstStyle>
            <a:lvl1pPr lvl="0" algn="l">
              <a:lnSpc>
                <a:spcPct val="93000"/>
              </a:lnSpc>
              <a:spcBef>
                <a:spcPts val="1400"/>
              </a:spcBef>
              <a:spcAft>
                <a:spcPts val="0"/>
              </a:spcAft>
              <a:buSzPts val="1400"/>
              <a:buNone/>
              <a:defRPr/>
            </a:lvl1pPr>
            <a:lvl2pPr lvl="1" algn="l">
              <a:lnSpc>
                <a:spcPct val="93000"/>
              </a:lnSpc>
              <a:spcBef>
                <a:spcPts val="1100"/>
              </a:spcBef>
              <a:spcAft>
                <a:spcPts val="0"/>
              </a:spcAft>
              <a:buSzPts val="1400"/>
              <a:buNone/>
              <a:defRPr/>
            </a:lvl2pPr>
            <a:lvl3pPr lvl="2" algn="l">
              <a:lnSpc>
                <a:spcPct val="93000"/>
              </a:lnSpc>
              <a:spcBef>
                <a:spcPts val="800"/>
              </a:spcBef>
              <a:spcAft>
                <a:spcPts val="0"/>
              </a:spcAft>
              <a:buSzPts val="1400"/>
              <a:buNone/>
              <a:defRPr/>
            </a:lvl3pPr>
            <a:lvl4pPr lvl="3" algn="l">
              <a:lnSpc>
                <a:spcPct val="93000"/>
              </a:lnSpc>
              <a:spcBef>
                <a:spcPts val="500"/>
              </a:spcBef>
              <a:spcAft>
                <a:spcPts val="0"/>
              </a:spcAft>
              <a:buSzPts val="1400"/>
              <a:buNone/>
              <a:defRPr/>
            </a:lvl4pPr>
            <a:lvl5pPr lvl="4" algn="l">
              <a:lnSpc>
                <a:spcPct val="93000"/>
              </a:lnSpc>
              <a:spcBef>
                <a:spcPts val="2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0"/>
              </a:spcAft>
              <a:buSzPts val="1400"/>
              <a:buNone/>
              <a:defRPr/>
            </a:lvl9pPr>
          </a:lstStyle>
          <a:p/>
        </p:txBody>
      </p:sp>
      <p:sp>
        <p:nvSpPr>
          <p:cNvPr id="20" name="Google Shape;20;p23"/>
          <p:cNvSpPr txBox="1"/>
          <p:nvPr>
            <p:ph idx="10" type="dt"/>
          </p:nvPr>
        </p:nvSpPr>
        <p:spPr>
          <a:xfrm>
            <a:off x="503237" y="6886575"/>
            <a:ext cx="2344737" cy="51752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 name="Google Shape;21;p23"/>
          <p:cNvSpPr txBox="1"/>
          <p:nvPr>
            <p:ph idx="11" type="ftr"/>
          </p:nvPr>
        </p:nvSpPr>
        <p:spPr>
          <a:xfrm>
            <a:off x="3448050" y="6886575"/>
            <a:ext cx="3192462" cy="51752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 name="Google Shape;22;p23"/>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lvl1pPr>
            <a:lvl2pPr indent="0" lvl="1" marL="0" algn="l">
              <a:lnSpc>
                <a:spcPct val="93000"/>
              </a:lnSpc>
              <a:spcBef>
                <a:spcPts val="0"/>
              </a:spcBef>
              <a:spcAft>
                <a:spcPts val="0"/>
              </a:spcAft>
              <a:buNone/>
              <a:defRPr/>
            </a:lvl2pPr>
            <a:lvl3pPr indent="0" lvl="2" marL="0" algn="l">
              <a:lnSpc>
                <a:spcPct val="93000"/>
              </a:lnSpc>
              <a:spcBef>
                <a:spcPts val="0"/>
              </a:spcBef>
              <a:spcAft>
                <a:spcPts val="0"/>
              </a:spcAft>
              <a:buNone/>
              <a:defRPr/>
            </a:lvl3pPr>
            <a:lvl4pPr indent="0" lvl="3" marL="0" algn="l">
              <a:lnSpc>
                <a:spcPct val="93000"/>
              </a:lnSpc>
              <a:spcBef>
                <a:spcPts val="0"/>
              </a:spcBef>
              <a:spcAft>
                <a:spcPts val="0"/>
              </a:spcAft>
              <a:buNone/>
              <a:defRPr/>
            </a:lvl4pPr>
            <a:lvl5pPr indent="0" lvl="4" marL="0" algn="l">
              <a:lnSpc>
                <a:spcPct val="93000"/>
              </a:lnSpc>
              <a:spcBef>
                <a:spcPts val="0"/>
              </a:spcBef>
              <a:spcAft>
                <a:spcPts val="0"/>
              </a:spcAft>
              <a:buNone/>
              <a:defRPr/>
            </a:lvl5pPr>
            <a:lvl6pPr indent="0" lvl="5" marL="0" algn="l">
              <a:lnSpc>
                <a:spcPct val="93000"/>
              </a:lnSpc>
              <a:spcBef>
                <a:spcPts val="0"/>
              </a:spcBef>
              <a:spcAft>
                <a:spcPts val="0"/>
              </a:spcAft>
              <a:buNone/>
              <a:defRPr/>
            </a:lvl6pPr>
            <a:lvl7pPr indent="0" lvl="6" marL="0" algn="l">
              <a:lnSpc>
                <a:spcPct val="93000"/>
              </a:lnSpc>
              <a:spcBef>
                <a:spcPts val="0"/>
              </a:spcBef>
              <a:spcAft>
                <a:spcPts val="0"/>
              </a:spcAft>
              <a:buNone/>
              <a:defRPr/>
            </a:lvl7pPr>
            <a:lvl8pPr indent="0" lvl="7" marL="0" algn="l">
              <a:lnSpc>
                <a:spcPct val="93000"/>
              </a:lnSpc>
              <a:spcBef>
                <a:spcPts val="0"/>
              </a:spcBef>
              <a:spcAft>
                <a:spcPts val="0"/>
              </a:spcAft>
              <a:buNone/>
              <a:defRPr/>
            </a:lvl8pPr>
            <a:lvl9pPr indent="0" lvl="8" marL="0" algn="l">
              <a:lnSpc>
                <a:spcPct val="93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4"/>
          <p:cNvSpPr txBox="1"/>
          <p:nvPr>
            <p:ph idx="10" type="dt"/>
          </p:nvPr>
        </p:nvSpPr>
        <p:spPr>
          <a:xfrm>
            <a:off x="503237" y="6886575"/>
            <a:ext cx="2344737" cy="51752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5" name="Google Shape;25;p24"/>
          <p:cNvSpPr txBox="1"/>
          <p:nvPr>
            <p:ph idx="11" type="ftr"/>
          </p:nvPr>
        </p:nvSpPr>
        <p:spPr>
          <a:xfrm>
            <a:off x="3448050" y="6886575"/>
            <a:ext cx="3192462" cy="51752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6" name="Google Shape;26;p24"/>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lvl1pPr>
            <a:lvl2pPr indent="0" lvl="1" marL="0" algn="l">
              <a:lnSpc>
                <a:spcPct val="93000"/>
              </a:lnSpc>
              <a:spcBef>
                <a:spcPts val="0"/>
              </a:spcBef>
              <a:spcAft>
                <a:spcPts val="0"/>
              </a:spcAft>
              <a:buNone/>
              <a:defRPr/>
            </a:lvl2pPr>
            <a:lvl3pPr indent="0" lvl="2" marL="0" algn="l">
              <a:lnSpc>
                <a:spcPct val="93000"/>
              </a:lnSpc>
              <a:spcBef>
                <a:spcPts val="0"/>
              </a:spcBef>
              <a:spcAft>
                <a:spcPts val="0"/>
              </a:spcAft>
              <a:buNone/>
              <a:defRPr/>
            </a:lvl3pPr>
            <a:lvl4pPr indent="0" lvl="3" marL="0" algn="l">
              <a:lnSpc>
                <a:spcPct val="93000"/>
              </a:lnSpc>
              <a:spcBef>
                <a:spcPts val="0"/>
              </a:spcBef>
              <a:spcAft>
                <a:spcPts val="0"/>
              </a:spcAft>
              <a:buNone/>
              <a:defRPr/>
            </a:lvl4pPr>
            <a:lvl5pPr indent="0" lvl="4" marL="0" algn="l">
              <a:lnSpc>
                <a:spcPct val="93000"/>
              </a:lnSpc>
              <a:spcBef>
                <a:spcPts val="0"/>
              </a:spcBef>
              <a:spcAft>
                <a:spcPts val="0"/>
              </a:spcAft>
              <a:buNone/>
              <a:defRPr/>
            </a:lvl5pPr>
            <a:lvl6pPr indent="0" lvl="5" marL="0" algn="l">
              <a:lnSpc>
                <a:spcPct val="93000"/>
              </a:lnSpc>
              <a:spcBef>
                <a:spcPts val="0"/>
              </a:spcBef>
              <a:spcAft>
                <a:spcPts val="0"/>
              </a:spcAft>
              <a:buNone/>
              <a:defRPr/>
            </a:lvl6pPr>
            <a:lvl7pPr indent="0" lvl="6" marL="0" algn="l">
              <a:lnSpc>
                <a:spcPct val="93000"/>
              </a:lnSpc>
              <a:spcBef>
                <a:spcPts val="0"/>
              </a:spcBef>
              <a:spcAft>
                <a:spcPts val="0"/>
              </a:spcAft>
              <a:buNone/>
              <a:defRPr/>
            </a:lvl7pPr>
            <a:lvl8pPr indent="0" lvl="7" marL="0" algn="l">
              <a:lnSpc>
                <a:spcPct val="93000"/>
              </a:lnSpc>
              <a:spcBef>
                <a:spcPts val="0"/>
              </a:spcBef>
              <a:spcAft>
                <a:spcPts val="0"/>
              </a:spcAft>
              <a:buNone/>
              <a:defRPr/>
            </a:lvl8pPr>
            <a:lvl9pPr indent="0" lvl="8" marL="0" algn="l">
              <a:lnSpc>
                <a:spcPct val="93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sp>
        <p:nvSpPr>
          <p:cNvPr id="12" name="Google Shape;12;p22"/>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13" name="Google Shape;13;p22"/>
          <p:cNvSpPr txBox="1"/>
          <p:nvPr>
            <p:ph idx="1" type="body"/>
          </p:nvPr>
        </p:nvSpPr>
        <p:spPr>
          <a:xfrm>
            <a:off x="503237" y="1768475"/>
            <a:ext cx="9067800" cy="4381500"/>
          </a:xfrm>
          <a:prstGeom prst="rect">
            <a:avLst/>
          </a:prstGeom>
          <a:noFill/>
          <a:ln>
            <a:noFill/>
          </a:ln>
        </p:spPr>
        <p:txBody>
          <a:bodyPr anchorCtr="0" anchor="t" bIns="0" lIns="0" spcFirstLastPara="1" rIns="0" wrap="square" tIns="28425">
            <a:noAutofit/>
          </a:bodyPr>
          <a:lstStyle>
            <a:lvl1pPr indent="-228600" lvl="0" marL="457200" marR="0" rtl="0" algn="l">
              <a:lnSpc>
                <a:spcPct val="93000"/>
              </a:lnSpc>
              <a:spcBef>
                <a:spcPts val="140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1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8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5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14" name="Google Shape;14;p22"/>
          <p:cNvSpPr txBox="1"/>
          <p:nvPr>
            <p:ph idx="10" type="dt"/>
          </p:nvPr>
        </p:nvSpPr>
        <p:spPr>
          <a:xfrm>
            <a:off x="503237" y="6886575"/>
            <a:ext cx="2344737" cy="517525"/>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22"/>
          <p:cNvSpPr txBox="1"/>
          <p:nvPr>
            <p:ph idx="11" type="ftr"/>
          </p:nvPr>
        </p:nvSpPr>
        <p:spPr>
          <a:xfrm>
            <a:off x="3448050" y="6886575"/>
            <a:ext cx="3192462" cy="517525"/>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22"/>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Snowflake%20schema" TargetMode="External"/><Relationship Id="rId4"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pic>
        <p:nvPicPr>
          <p:cNvPr id="33" name="Google Shape;33;g373bf293aa1_0_8"/>
          <p:cNvPicPr preferRelativeResize="0"/>
          <p:nvPr/>
        </p:nvPicPr>
        <p:blipFill>
          <a:blip r:embed="rId3">
            <a:alphaModFix/>
          </a:blip>
          <a:stretch>
            <a:fillRect/>
          </a:stretch>
        </p:blipFill>
        <p:spPr>
          <a:xfrm>
            <a:off x="152400" y="1721175"/>
            <a:ext cx="9246575" cy="5096025"/>
          </a:xfrm>
          <a:prstGeom prst="rect">
            <a:avLst/>
          </a:prstGeom>
          <a:noFill/>
          <a:ln>
            <a:noFill/>
          </a:ln>
        </p:spPr>
      </p:pic>
      <p:sp>
        <p:nvSpPr>
          <p:cNvPr id="34" name="Google Shape;34;g373bf293aa1_0_8"/>
          <p:cNvSpPr txBox="1"/>
          <p:nvPr/>
        </p:nvSpPr>
        <p:spPr>
          <a:xfrm>
            <a:off x="911200" y="337475"/>
            <a:ext cx="8234700" cy="10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700"/>
              <a:t>Modeling a Datawarehouse</a:t>
            </a:r>
            <a:endParaRPr sz="3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8"/>
          <p:cNvPicPr preferRelativeResize="0"/>
          <p:nvPr/>
        </p:nvPicPr>
        <p:blipFill rotWithShape="1">
          <a:blip r:embed="rId3">
            <a:alphaModFix/>
          </a:blip>
          <a:srcRect b="0" l="0" r="0" t="0"/>
          <a:stretch/>
        </p:blipFill>
        <p:spPr>
          <a:xfrm>
            <a:off x="258762" y="1511300"/>
            <a:ext cx="9674225" cy="3025775"/>
          </a:xfrm>
          <a:prstGeom prst="rect">
            <a:avLst/>
          </a:prstGeom>
          <a:noFill/>
          <a:ln>
            <a:noFill/>
          </a:ln>
        </p:spPr>
      </p:pic>
    </p:spTree>
  </p:cSld>
  <p:clrMapOvr>
    <a:masterClrMapping/>
  </p:clrMapOvr>
  <p:transition advTm="1024" spd="slow">
    <p:wipe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sp>
        <p:nvSpPr>
          <p:cNvPr id="106" name="Google Shape;106;p9"/>
          <p:cNvSpPr txBox="1"/>
          <p:nvPr>
            <p:ph idx="10" type="dt"/>
          </p:nvPr>
        </p:nvSpPr>
        <p:spPr>
          <a:xfrm>
            <a:off x="503237" y="6886575"/>
            <a:ext cx="2344737" cy="517525"/>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None/>
            </a:pPr>
            <a:r>
              <a:rPr lang="en-US"/>
              <a:t>IIT DB Class</a:t>
            </a:r>
            <a:endParaRPr/>
          </a:p>
        </p:txBody>
      </p:sp>
      <p:sp>
        <p:nvSpPr>
          <p:cNvPr id="107" name="Google Shape;107;p9"/>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08" name="Google Shape;108;p9"/>
          <p:cNvSpPr txBox="1"/>
          <p:nvPr/>
        </p:nvSpPr>
        <p:spPr>
          <a:xfrm>
            <a:off x="336525" y="839787"/>
            <a:ext cx="1679700" cy="1756800"/>
          </a:xfrm>
          <a:prstGeom prst="rect">
            <a:avLst/>
          </a:prstGeom>
          <a:solidFill>
            <a:srgbClr val="FFEF66"/>
          </a:solidFill>
          <a:ln cap="sq" cmpd="sng" w="284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Narrow"/>
              <a:buNone/>
            </a:pPr>
            <a:r>
              <a:rPr b="1" i="0" lang="en-US" sz="1800" u="none">
                <a:solidFill>
                  <a:srgbClr val="000000"/>
                </a:solidFill>
                <a:latin typeface="Arial Narrow"/>
                <a:ea typeface="Arial Narrow"/>
                <a:cs typeface="Arial Narrow"/>
                <a:sym typeface="Arial Narrow"/>
              </a:rPr>
              <a:t>time_key</a:t>
            </a:r>
            <a:br>
              <a:rPr b="1"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SQL_date</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day_of_week</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month</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fiscal_period</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season</a:t>
            </a:r>
            <a:endParaRPr/>
          </a:p>
        </p:txBody>
      </p:sp>
      <p:sp>
        <p:nvSpPr>
          <p:cNvPr id="109" name="Google Shape;109;p9"/>
          <p:cNvSpPr txBox="1"/>
          <p:nvPr/>
        </p:nvSpPr>
        <p:spPr>
          <a:xfrm>
            <a:off x="336550" y="3611562"/>
            <a:ext cx="1679575" cy="2014537"/>
          </a:xfrm>
          <a:prstGeom prst="rect">
            <a:avLst/>
          </a:prstGeom>
          <a:solidFill>
            <a:srgbClr val="FFEF66"/>
          </a:solidFill>
          <a:ln cap="sq" cmpd="sng" w="284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Narrow"/>
              <a:buNone/>
            </a:pPr>
            <a:r>
              <a:rPr b="1" i="0" lang="en-US" sz="1800" u="none">
                <a:solidFill>
                  <a:srgbClr val="000000"/>
                </a:solidFill>
                <a:latin typeface="Arial Narrow"/>
                <a:ea typeface="Arial Narrow"/>
                <a:cs typeface="Arial Narrow"/>
                <a:sym typeface="Arial Narrow"/>
              </a:rPr>
              <a:t>store_key</a:t>
            </a:r>
            <a:br>
              <a:rPr b="1"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store_ID</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store_name</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address</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region</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division</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floor_plan_type</a:t>
            </a:r>
            <a:endParaRPr/>
          </a:p>
        </p:txBody>
      </p:sp>
      <p:sp>
        <p:nvSpPr>
          <p:cNvPr id="110" name="Google Shape;110;p9"/>
          <p:cNvSpPr txBox="1"/>
          <p:nvPr/>
        </p:nvSpPr>
        <p:spPr>
          <a:xfrm>
            <a:off x="6467475" y="1258887"/>
            <a:ext cx="1847850" cy="2562225"/>
          </a:xfrm>
          <a:prstGeom prst="rect">
            <a:avLst/>
          </a:prstGeom>
          <a:solidFill>
            <a:srgbClr val="FFEF66"/>
          </a:solidFill>
          <a:ln cap="sq" cmpd="sng" w="284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Narrow"/>
              <a:buNone/>
            </a:pPr>
            <a:r>
              <a:rPr b="1" i="0" lang="en-US" sz="1800" u="none">
                <a:solidFill>
                  <a:srgbClr val="000000"/>
                </a:solidFill>
                <a:latin typeface="Arial Narrow"/>
                <a:ea typeface="Arial Narrow"/>
                <a:cs typeface="Arial Narrow"/>
                <a:sym typeface="Arial Narrow"/>
              </a:rPr>
              <a:t>product_key</a:t>
            </a:r>
            <a:br>
              <a:rPr b="1"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SKU</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description</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brand</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category</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department</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package_type</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size</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 etc.</a:t>
            </a:r>
            <a:endParaRPr/>
          </a:p>
        </p:txBody>
      </p:sp>
      <p:sp>
        <p:nvSpPr>
          <p:cNvPr id="111" name="Google Shape;111;p9"/>
          <p:cNvSpPr txBox="1"/>
          <p:nvPr/>
        </p:nvSpPr>
        <p:spPr>
          <a:xfrm>
            <a:off x="3443287" y="2351087"/>
            <a:ext cx="1597025" cy="2014537"/>
          </a:xfrm>
          <a:prstGeom prst="rect">
            <a:avLst/>
          </a:prstGeom>
          <a:solidFill>
            <a:srgbClr val="66FFFF"/>
          </a:solidFill>
          <a:ln cap="sq" cmpd="sng" w="284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time_key</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product_key</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store_key</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promotion_key</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dollars_sold</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units_sold</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dollars_cost</a:t>
            </a:r>
            <a:endParaRPr/>
          </a:p>
        </p:txBody>
      </p:sp>
      <p:sp>
        <p:nvSpPr>
          <p:cNvPr id="112" name="Google Shape;112;p9"/>
          <p:cNvSpPr txBox="1"/>
          <p:nvPr/>
        </p:nvSpPr>
        <p:spPr>
          <a:xfrm>
            <a:off x="6551612" y="4787900"/>
            <a:ext cx="1847850" cy="1739900"/>
          </a:xfrm>
          <a:prstGeom prst="rect">
            <a:avLst/>
          </a:prstGeom>
          <a:solidFill>
            <a:srgbClr val="FFEF66"/>
          </a:solidFill>
          <a:ln cap="sq" cmpd="sng" w="284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Narrow"/>
              <a:buNone/>
            </a:pPr>
            <a:r>
              <a:rPr b="1" i="0" lang="en-US" sz="1800" u="none">
                <a:solidFill>
                  <a:srgbClr val="000000"/>
                </a:solidFill>
                <a:latin typeface="Arial Narrow"/>
                <a:ea typeface="Arial Narrow"/>
                <a:cs typeface="Arial Narrow"/>
                <a:sym typeface="Arial Narrow"/>
              </a:rPr>
              <a:t>promotion_key</a:t>
            </a:r>
            <a:br>
              <a:rPr b="1"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promotion_name</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price_type</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ad_type</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display_type</a:t>
            </a:r>
            <a:br>
              <a:rPr b="0" i="0" lang="en-US" sz="1800" u="none">
                <a:solidFill>
                  <a:srgbClr val="000000"/>
                </a:solidFill>
                <a:latin typeface="Arial Narrow"/>
                <a:ea typeface="Arial Narrow"/>
                <a:cs typeface="Arial Narrow"/>
                <a:sym typeface="Arial Narrow"/>
              </a:rPr>
            </a:br>
            <a:r>
              <a:rPr b="0" i="0" lang="en-US" sz="1800" u="none">
                <a:solidFill>
                  <a:srgbClr val="000000"/>
                </a:solidFill>
                <a:latin typeface="Arial Narrow"/>
                <a:ea typeface="Arial Narrow"/>
                <a:cs typeface="Arial Narrow"/>
                <a:sym typeface="Arial Narrow"/>
              </a:rPr>
              <a:t>… etc.</a:t>
            </a:r>
            <a:endParaRPr/>
          </a:p>
        </p:txBody>
      </p:sp>
      <p:cxnSp>
        <p:nvCxnSpPr>
          <p:cNvPr id="113" name="Google Shape;113;p9"/>
          <p:cNvCxnSpPr/>
          <p:nvPr/>
        </p:nvCxnSpPr>
        <p:spPr>
          <a:xfrm flipH="1" rot="10800000">
            <a:off x="2016125" y="3271837"/>
            <a:ext cx="1344612" cy="595312"/>
          </a:xfrm>
          <a:prstGeom prst="straightConnector1">
            <a:avLst/>
          </a:prstGeom>
          <a:noFill/>
          <a:ln cap="sq" cmpd="sng" w="38150">
            <a:solidFill>
              <a:srgbClr val="000000"/>
            </a:solidFill>
            <a:prstDash val="solid"/>
            <a:miter lim="800000"/>
            <a:headEnd len="med" w="med" type="none"/>
            <a:tailEnd len="med" w="med" type="triangle"/>
          </a:ln>
        </p:spPr>
      </p:cxnSp>
      <p:cxnSp>
        <p:nvCxnSpPr>
          <p:cNvPr id="114" name="Google Shape;114;p9"/>
          <p:cNvCxnSpPr/>
          <p:nvPr/>
        </p:nvCxnSpPr>
        <p:spPr>
          <a:xfrm>
            <a:off x="2087562" y="1092200"/>
            <a:ext cx="1427162" cy="1427162"/>
          </a:xfrm>
          <a:prstGeom prst="straightConnector1">
            <a:avLst/>
          </a:prstGeom>
          <a:noFill/>
          <a:ln cap="sq" cmpd="sng" w="38150">
            <a:solidFill>
              <a:srgbClr val="000000"/>
            </a:solidFill>
            <a:prstDash val="solid"/>
            <a:miter lim="800000"/>
            <a:headEnd len="med" w="med" type="none"/>
            <a:tailEnd len="med" w="med" type="triangle"/>
          </a:ln>
        </p:spPr>
      </p:cxnSp>
      <p:cxnSp>
        <p:nvCxnSpPr>
          <p:cNvPr id="115" name="Google Shape;115;p9"/>
          <p:cNvCxnSpPr/>
          <p:nvPr/>
        </p:nvCxnSpPr>
        <p:spPr>
          <a:xfrm flipH="1">
            <a:off x="5037137" y="1511300"/>
            <a:ext cx="1433512" cy="1344612"/>
          </a:xfrm>
          <a:prstGeom prst="straightConnector1">
            <a:avLst/>
          </a:prstGeom>
          <a:noFill/>
          <a:ln cap="sq" cmpd="sng" w="38150">
            <a:solidFill>
              <a:srgbClr val="000000"/>
            </a:solidFill>
            <a:prstDash val="solid"/>
            <a:miter lim="800000"/>
            <a:headEnd len="med" w="med" type="none"/>
            <a:tailEnd len="med" w="med" type="triangle"/>
          </a:ln>
        </p:spPr>
      </p:cxnSp>
      <p:cxnSp>
        <p:nvCxnSpPr>
          <p:cNvPr id="116" name="Google Shape;116;p9"/>
          <p:cNvCxnSpPr/>
          <p:nvPr/>
        </p:nvCxnSpPr>
        <p:spPr>
          <a:xfrm rot="10800000">
            <a:off x="5037137" y="3525837"/>
            <a:ext cx="1517650" cy="1517650"/>
          </a:xfrm>
          <a:prstGeom prst="straightConnector1">
            <a:avLst/>
          </a:prstGeom>
          <a:noFill/>
          <a:ln cap="sq" cmpd="sng" w="38150">
            <a:solidFill>
              <a:srgbClr val="000000"/>
            </a:solidFill>
            <a:prstDash val="solid"/>
            <a:miter lim="800000"/>
            <a:headEnd len="med" w="med" type="none"/>
            <a:tailEnd len="med" w="med" type="triangle"/>
          </a:ln>
        </p:spPr>
      </p:cxnSp>
      <p:sp>
        <p:nvSpPr>
          <p:cNvPr id="117" name="Google Shape;117;p9"/>
          <p:cNvSpPr txBox="1"/>
          <p:nvPr/>
        </p:nvSpPr>
        <p:spPr>
          <a:xfrm>
            <a:off x="417497" y="3148000"/>
            <a:ext cx="2344800" cy="3717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Store Dimension</a:t>
            </a:r>
            <a:endParaRPr/>
          </a:p>
        </p:txBody>
      </p:sp>
      <p:sp>
        <p:nvSpPr>
          <p:cNvPr id="118" name="Google Shape;118;p9"/>
          <p:cNvSpPr txBox="1"/>
          <p:nvPr/>
        </p:nvSpPr>
        <p:spPr>
          <a:xfrm>
            <a:off x="268270" y="2579675"/>
            <a:ext cx="2617800" cy="3717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Time Dimension</a:t>
            </a:r>
            <a:endParaRPr/>
          </a:p>
        </p:txBody>
      </p:sp>
      <p:sp>
        <p:nvSpPr>
          <p:cNvPr id="119" name="Google Shape;119;p9"/>
          <p:cNvSpPr txBox="1"/>
          <p:nvPr/>
        </p:nvSpPr>
        <p:spPr>
          <a:xfrm>
            <a:off x="6578600" y="839775"/>
            <a:ext cx="2617800" cy="3717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Product Dimension</a:t>
            </a:r>
            <a:endParaRPr/>
          </a:p>
        </p:txBody>
      </p:sp>
      <p:sp>
        <p:nvSpPr>
          <p:cNvPr id="120" name="Google Shape;120;p9"/>
          <p:cNvSpPr txBox="1"/>
          <p:nvPr/>
        </p:nvSpPr>
        <p:spPr>
          <a:xfrm>
            <a:off x="6677025" y="4367200"/>
            <a:ext cx="2789400" cy="3717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Promotion Dimension</a:t>
            </a:r>
            <a:endParaRPr/>
          </a:p>
        </p:txBody>
      </p:sp>
      <p:sp>
        <p:nvSpPr>
          <p:cNvPr id="121" name="Google Shape;121;p9"/>
          <p:cNvSpPr txBox="1"/>
          <p:nvPr/>
        </p:nvSpPr>
        <p:spPr>
          <a:xfrm>
            <a:off x="3509951" y="1679575"/>
            <a:ext cx="2344800" cy="3717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Sales Fact Table</a:t>
            </a:r>
            <a:endParaRPr/>
          </a:p>
        </p:txBody>
      </p:sp>
      <p:sp>
        <p:nvSpPr>
          <p:cNvPr id="122" name="Google Shape;122;p9"/>
          <p:cNvSpPr txBox="1"/>
          <p:nvPr/>
        </p:nvSpPr>
        <p:spPr>
          <a:xfrm>
            <a:off x="288137" y="-57163"/>
            <a:ext cx="9504300" cy="769800"/>
          </a:xfrm>
          <a:prstGeom prst="rect">
            <a:avLst/>
          </a:prstGeom>
          <a:noFill/>
          <a:ln>
            <a:noFill/>
          </a:ln>
        </p:spPr>
        <p:txBody>
          <a:bodyPr anchorCtr="0" anchor="t" bIns="0" lIns="0" spcFirstLastPara="1" rIns="0" wrap="square" tIns="21225">
            <a:noAutofit/>
          </a:bodyPr>
          <a:lstStyle/>
          <a:p>
            <a:pPr indent="0" lvl="0" marL="0" marR="0" rtl="0" algn="l">
              <a:lnSpc>
                <a:spcPct val="93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What is the total dollar sales and the total dollar costs of all candy sold in supermarket stores on Saturdays?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sp>
        <p:nvSpPr>
          <p:cNvPr id="128" name="Google Shape;128;p10"/>
          <p:cNvSpPr txBox="1"/>
          <p:nvPr>
            <p:ph idx="10" type="dt"/>
          </p:nvPr>
        </p:nvSpPr>
        <p:spPr>
          <a:xfrm>
            <a:off x="503237" y="6886575"/>
            <a:ext cx="2344737" cy="517525"/>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None/>
            </a:pPr>
            <a:r>
              <a:rPr lang="en-US"/>
              <a:t>IIT DB Class</a:t>
            </a:r>
            <a:endParaRPr/>
          </a:p>
        </p:txBody>
      </p:sp>
      <p:sp>
        <p:nvSpPr>
          <p:cNvPr id="129" name="Google Shape;129;p10"/>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30" name="Google Shape;130;p10"/>
          <p:cNvSpPr txBox="1"/>
          <p:nvPr/>
        </p:nvSpPr>
        <p:spPr>
          <a:xfrm>
            <a:off x="755650" y="755650"/>
            <a:ext cx="8483600" cy="5627687"/>
          </a:xfrm>
          <a:prstGeom prst="rect">
            <a:avLst/>
          </a:prstGeom>
          <a:noFill/>
          <a:ln>
            <a:noFill/>
          </a:ln>
        </p:spPr>
        <p:txBody>
          <a:bodyPr anchorCtr="0" anchor="t" bIns="46800" lIns="90000" spcFirstLastPara="1" rIns="90000" wrap="square" tIns="46800">
            <a:noAutofit/>
          </a:bodyPr>
          <a:lstStyle/>
          <a:p>
            <a:pPr indent="-323849" lvl="0" marL="430212" marR="0" rtl="0" algn="l">
              <a:lnSpc>
                <a:spcPct val="100000"/>
              </a:lnSpc>
              <a:spcBef>
                <a:spcPts val="0"/>
              </a:spcBef>
              <a:spcAft>
                <a:spcPts val="0"/>
              </a:spcAft>
              <a:buClr>
                <a:srgbClr val="000000"/>
              </a:buClr>
              <a:buSzPts val="1080"/>
              <a:buFont typeface="Noto Sans Symbols"/>
              <a:buChar char="●"/>
            </a:pPr>
            <a:r>
              <a:rPr b="0" i="0" lang="en-US" sz="2400" u="none">
                <a:solidFill>
                  <a:srgbClr val="000000"/>
                </a:solidFill>
                <a:latin typeface="Arial"/>
                <a:ea typeface="Arial"/>
                <a:cs typeface="Arial"/>
                <a:sym typeface="Arial"/>
              </a:rPr>
              <a:t>What is the total dollar sales and the total dollar costs of all candy sold in supermarket stores on Saturdays?</a:t>
            </a:r>
            <a:br>
              <a:rPr b="0" i="0" lang="en-US" sz="2400" u="none">
                <a:solidFill>
                  <a:srgbClr val="000000"/>
                </a:solidFill>
                <a:latin typeface="Arial"/>
                <a:ea typeface="Arial"/>
                <a:cs typeface="Arial"/>
                <a:sym typeface="Arial"/>
              </a:rPr>
            </a:br>
            <a:endParaRPr b="0" i="0" sz="2400" u="none">
              <a:solidFill>
                <a:srgbClr val="000000"/>
              </a:solidFill>
              <a:latin typeface="Arial"/>
              <a:ea typeface="Arial"/>
              <a:cs typeface="Arial"/>
              <a:sym typeface="Arial"/>
            </a:endParaRPr>
          </a:p>
          <a:p>
            <a:pPr indent="-323849" lvl="0" marL="430212" marR="0" rtl="0" algn="l">
              <a:lnSpc>
                <a:spcPct val="100000"/>
              </a:lnSpc>
              <a:spcBef>
                <a:spcPts val="5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SELECT 	p.category, sum(f.dollar_sales),</a:t>
            </a:r>
            <a:br>
              <a:rPr b="0" i="0" lang="en-US" sz="2000" u="none">
                <a:solidFill>
                  <a:srgbClr val="000000"/>
                </a:solidFill>
                <a:latin typeface="Arial"/>
                <a:ea typeface="Arial"/>
                <a:cs typeface="Arial"/>
                <a:sym typeface="Arial"/>
              </a:rPr>
            </a:br>
            <a:r>
              <a:rPr b="0" i="0" lang="en-US" sz="2000" u="none">
                <a:solidFill>
                  <a:srgbClr val="000000"/>
                </a:solidFill>
                <a:latin typeface="Arial"/>
                <a:ea typeface="Arial"/>
                <a:cs typeface="Arial"/>
                <a:sym typeface="Arial"/>
              </a:rPr>
              <a:t>		sum(f.dollar.cost)</a:t>
            </a:r>
            <a:br>
              <a:rPr b="0" i="0" lang="en-US" sz="2000" u="none">
                <a:solidFill>
                  <a:srgbClr val="000000"/>
                </a:solidFill>
                <a:latin typeface="Arial"/>
                <a:ea typeface="Arial"/>
                <a:cs typeface="Arial"/>
                <a:sym typeface="Arial"/>
              </a:rPr>
            </a:br>
            <a:r>
              <a:rPr b="0" i="0" lang="en-US" sz="2000" u="none">
                <a:solidFill>
                  <a:srgbClr val="000000"/>
                </a:solidFill>
                <a:latin typeface="Arial"/>
                <a:ea typeface="Arial"/>
                <a:cs typeface="Arial"/>
                <a:sym typeface="Arial"/>
              </a:rPr>
              <a:t>FROM 	sales_fact f, product p, time t, store s</a:t>
            </a:r>
            <a:endParaRPr/>
          </a:p>
          <a:p>
            <a:pPr indent="-323849" lvl="0" marL="430212" marR="0" rtl="0" algn="l">
              <a:lnSpc>
                <a:spcPct val="100000"/>
              </a:lnSpc>
              <a:spcBef>
                <a:spcPts val="5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WHERE	f.product_key = p.product_key</a:t>
            </a:r>
            <a:endParaRPr/>
          </a:p>
          <a:p>
            <a:pPr indent="-323849" lvl="0" marL="430212" marR="0" rtl="0" algn="l">
              <a:lnSpc>
                <a:spcPct val="100000"/>
              </a:lnSpc>
              <a:spcBef>
                <a:spcPts val="5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and		f.time_key 	 = t.time_key</a:t>
            </a:r>
            <a:br>
              <a:rPr b="0" i="0" lang="en-US" sz="2000" u="none">
                <a:solidFill>
                  <a:srgbClr val="000000"/>
                </a:solidFill>
                <a:latin typeface="Arial"/>
                <a:ea typeface="Arial"/>
                <a:cs typeface="Arial"/>
                <a:sym typeface="Arial"/>
              </a:rPr>
            </a:br>
            <a:r>
              <a:rPr b="0" i="0" lang="en-US" sz="2000" u="none">
                <a:solidFill>
                  <a:srgbClr val="000000"/>
                </a:solidFill>
                <a:latin typeface="Arial"/>
                <a:ea typeface="Arial"/>
                <a:cs typeface="Arial"/>
                <a:sym typeface="Arial"/>
              </a:rPr>
              <a:t>and		f.store_key	 = s.store_key</a:t>
            </a:r>
            <a:endParaRPr/>
          </a:p>
          <a:p>
            <a:pPr indent="-323849" lvl="0" marL="430212" marR="0" rtl="0" algn="l">
              <a:lnSpc>
                <a:spcPct val="100000"/>
              </a:lnSpc>
              <a:spcBef>
                <a:spcPts val="5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and		p.category	 = ‘Candy’</a:t>
            </a:r>
            <a:endParaRPr/>
          </a:p>
          <a:p>
            <a:pPr indent="-323849" lvl="0" marL="430212" marR="0" rtl="0" algn="l">
              <a:lnSpc>
                <a:spcPct val="100000"/>
              </a:lnSpc>
              <a:spcBef>
                <a:spcPts val="5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and		t.day_of_week = ‘Saturday’</a:t>
            </a:r>
            <a:br>
              <a:rPr b="0" i="0" lang="en-US" sz="2000" u="none">
                <a:solidFill>
                  <a:srgbClr val="000000"/>
                </a:solidFill>
                <a:latin typeface="Arial"/>
                <a:ea typeface="Arial"/>
                <a:cs typeface="Arial"/>
                <a:sym typeface="Arial"/>
              </a:rPr>
            </a:br>
            <a:r>
              <a:rPr b="0" i="0" lang="en-US" sz="2000" u="none">
                <a:solidFill>
                  <a:srgbClr val="000000"/>
                </a:solidFill>
                <a:latin typeface="Arial"/>
                <a:ea typeface="Arial"/>
                <a:cs typeface="Arial"/>
                <a:sym typeface="Arial"/>
              </a:rPr>
              <a:t>and		s.floor_plan_type = ‘Super_Market”</a:t>
            </a:r>
            <a:br>
              <a:rPr b="0" i="0" lang="en-US" sz="2000" u="none">
                <a:solidFill>
                  <a:srgbClr val="000000"/>
                </a:solidFill>
                <a:latin typeface="Arial"/>
                <a:ea typeface="Arial"/>
                <a:cs typeface="Arial"/>
                <a:sym typeface="Arial"/>
              </a:rPr>
            </a:br>
            <a:r>
              <a:rPr b="0" i="0" lang="en-US" sz="2000" u="none">
                <a:solidFill>
                  <a:srgbClr val="000000"/>
                </a:solidFill>
                <a:latin typeface="Arial"/>
                <a:ea typeface="Arial"/>
                <a:cs typeface="Arial"/>
                <a:sym typeface="Arial"/>
              </a:rPr>
              <a:t>GROUP BY	p.category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371f18313cd_0_44"/>
          <p:cNvPicPr preferRelativeResize="0"/>
          <p:nvPr/>
        </p:nvPicPr>
        <p:blipFill>
          <a:blip r:embed="rId3">
            <a:alphaModFix/>
          </a:blip>
          <a:stretch>
            <a:fillRect/>
          </a:stretch>
        </p:blipFill>
        <p:spPr>
          <a:xfrm>
            <a:off x="829200" y="868950"/>
            <a:ext cx="8490326" cy="610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3705e7b9a30_0_0"/>
          <p:cNvPicPr preferRelativeResize="0"/>
          <p:nvPr/>
        </p:nvPicPr>
        <p:blipFill>
          <a:blip r:embed="rId3">
            <a:alphaModFix/>
          </a:blip>
          <a:stretch>
            <a:fillRect/>
          </a:stretch>
        </p:blipFill>
        <p:spPr>
          <a:xfrm>
            <a:off x="152400" y="152400"/>
            <a:ext cx="9775826" cy="67537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371f18313cd_0_0"/>
          <p:cNvPicPr preferRelativeResize="0"/>
          <p:nvPr/>
        </p:nvPicPr>
        <p:blipFill>
          <a:blip r:embed="rId3">
            <a:alphaModFix/>
          </a:blip>
          <a:stretch>
            <a:fillRect/>
          </a:stretch>
        </p:blipFill>
        <p:spPr>
          <a:xfrm>
            <a:off x="851625" y="1100700"/>
            <a:ext cx="8187425" cy="521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371f18313cd_0_6"/>
          <p:cNvPicPr preferRelativeResize="0"/>
          <p:nvPr/>
        </p:nvPicPr>
        <p:blipFill>
          <a:blip r:embed="rId3">
            <a:alphaModFix/>
          </a:blip>
          <a:stretch>
            <a:fillRect/>
          </a:stretch>
        </p:blipFill>
        <p:spPr>
          <a:xfrm>
            <a:off x="152400" y="152400"/>
            <a:ext cx="9300700" cy="3654925"/>
          </a:xfrm>
          <a:prstGeom prst="rect">
            <a:avLst/>
          </a:prstGeom>
          <a:noFill/>
          <a:ln>
            <a:noFill/>
          </a:ln>
        </p:spPr>
      </p:pic>
      <p:pic>
        <p:nvPicPr>
          <p:cNvPr id="159" name="Google Shape;159;g371f18313cd_0_6"/>
          <p:cNvPicPr preferRelativeResize="0"/>
          <p:nvPr/>
        </p:nvPicPr>
        <p:blipFill>
          <a:blip r:embed="rId4">
            <a:alphaModFix/>
          </a:blip>
          <a:stretch>
            <a:fillRect/>
          </a:stretch>
        </p:blipFill>
        <p:spPr>
          <a:xfrm>
            <a:off x="2129125" y="3997625"/>
            <a:ext cx="6375675" cy="344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371f18313cd_0_13"/>
          <p:cNvPicPr preferRelativeResize="0"/>
          <p:nvPr/>
        </p:nvPicPr>
        <p:blipFill>
          <a:blip r:embed="rId3">
            <a:alphaModFix/>
          </a:blip>
          <a:stretch>
            <a:fillRect/>
          </a:stretch>
        </p:blipFill>
        <p:spPr>
          <a:xfrm>
            <a:off x="152400" y="152400"/>
            <a:ext cx="8646225" cy="3505200"/>
          </a:xfrm>
          <a:prstGeom prst="rect">
            <a:avLst/>
          </a:prstGeom>
          <a:noFill/>
          <a:ln>
            <a:noFill/>
          </a:ln>
        </p:spPr>
      </p:pic>
      <p:pic>
        <p:nvPicPr>
          <p:cNvPr id="167" name="Google Shape;167;g371f18313cd_0_13"/>
          <p:cNvPicPr preferRelativeResize="0"/>
          <p:nvPr/>
        </p:nvPicPr>
        <p:blipFill>
          <a:blip r:embed="rId4">
            <a:alphaModFix/>
          </a:blip>
          <a:stretch>
            <a:fillRect/>
          </a:stretch>
        </p:blipFill>
        <p:spPr>
          <a:xfrm>
            <a:off x="1634950" y="3804500"/>
            <a:ext cx="6429075" cy="364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371f18313cd_0_20"/>
          <p:cNvPicPr preferRelativeResize="0"/>
          <p:nvPr/>
        </p:nvPicPr>
        <p:blipFill>
          <a:blip r:embed="rId3">
            <a:alphaModFix/>
          </a:blip>
          <a:stretch>
            <a:fillRect/>
          </a:stretch>
        </p:blipFill>
        <p:spPr>
          <a:xfrm>
            <a:off x="152400" y="152400"/>
            <a:ext cx="8632875" cy="3387800"/>
          </a:xfrm>
          <a:prstGeom prst="rect">
            <a:avLst/>
          </a:prstGeom>
          <a:noFill/>
          <a:ln>
            <a:noFill/>
          </a:ln>
        </p:spPr>
      </p:pic>
      <p:pic>
        <p:nvPicPr>
          <p:cNvPr id="175" name="Google Shape;175;g371f18313cd_0_20"/>
          <p:cNvPicPr preferRelativeResize="0"/>
          <p:nvPr/>
        </p:nvPicPr>
        <p:blipFill>
          <a:blip r:embed="rId4">
            <a:alphaModFix/>
          </a:blip>
          <a:stretch>
            <a:fillRect/>
          </a:stretch>
        </p:blipFill>
        <p:spPr>
          <a:xfrm>
            <a:off x="2529825" y="3611150"/>
            <a:ext cx="6161950" cy="364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371f18313cd_0_27"/>
          <p:cNvPicPr preferRelativeResize="0"/>
          <p:nvPr/>
        </p:nvPicPr>
        <p:blipFill>
          <a:blip r:embed="rId3">
            <a:alphaModFix/>
          </a:blip>
          <a:stretch>
            <a:fillRect/>
          </a:stretch>
        </p:blipFill>
        <p:spPr>
          <a:xfrm>
            <a:off x="152400" y="152400"/>
            <a:ext cx="8566100" cy="3038475"/>
          </a:xfrm>
          <a:prstGeom prst="rect">
            <a:avLst/>
          </a:prstGeom>
          <a:noFill/>
          <a:ln>
            <a:noFill/>
          </a:ln>
        </p:spPr>
      </p:pic>
      <p:pic>
        <p:nvPicPr>
          <p:cNvPr id="183" name="Google Shape;183;g371f18313cd_0_27"/>
          <p:cNvPicPr preferRelativeResize="0"/>
          <p:nvPr/>
        </p:nvPicPr>
        <p:blipFill>
          <a:blip r:embed="rId4">
            <a:alphaModFix/>
          </a:blip>
          <a:stretch>
            <a:fillRect/>
          </a:stretch>
        </p:blipFill>
        <p:spPr>
          <a:xfrm>
            <a:off x="1100700" y="3647050"/>
            <a:ext cx="7190400" cy="372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pic>
        <p:nvPicPr>
          <p:cNvPr id="41" name="Google Shape;41;g373bf293aa1_0_15"/>
          <p:cNvPicPr preferRelativeResize="0"/>
          <p:nvPr/>
        </p:nvPicPr>
        <p:blipFill>
          <a:blip r:embed="rId3">
            <a:alphaModFix/>
          </a:blip>
          <a:stretch>
            <a:fillRect/>
          </a:stretch>
        </p:blipFill>
        <p:spPr>
          <a:xfrm>
            <a:off x="152400" y="152400"/>
            <a:ext cx="9474800" cy="6445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371f18313cd_0_34"/>
          <p:cNvPicPr preferRelativeResize="0"/>
          <p:nvPr/>
        </p:nvPicPr>
        <p:blipFill>
          <a:blip r:embed="rId3">
            <a:alphaModFix/>
          </a:blip>
          <a:stretch>
            <a:fillRect/>
          </a:stretch>
        </p:blipFill>
        <p:spPr>
          <a:xfrm>
            <a:off x="1319100" y="107650"/>
            <a:ext cx="7963000" cy="7065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11"/>
          <p:cNvSpPr txBox="1"/>
          <p:nvPr/>
        </p:nvSpPr>
        <p:spPr>
          <a:xfrm>
            <a:off x="360362" y="-287337"/>
            <a:ext cx="9072562" cy="1260475"/>
          </a:xfrm>
          <a:prstGeom prst="rect">
            <a:avLst/>
          </a:prstGeom>
          <a:noFill/>
          <a:ln>
            <a:noFill/>
          </a:ln>
        </p:spPr>
        <p:txBody>
          <a:bodyPr anchorCtr="0" anchor="b" bIns="0" lIns="0" spcFirstLastPara="1" rIns="0" wrap="square" tIns="45700">
            <a:noAutofit/>
          </a:bodyPr>
          <a:lstStyle/>
          <a:p>
            <a:pPr indent="0" lvl="0" marL="0" marR="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Updating </a:t>
            </a:r>
            <a:endParaRPr/>
          </a:p>
        </p:txBody>
      </p:sp>
      <p:sp>
        <p:nvSpPr>
          <p:cNvPr id="196" name="Google Shape;196;p11"/>
          <p:cNvSpPr txBox="1"/>
          <p:nvPr/>
        </p:nvSpPr>
        <p:spPr>
          <a:xfrm>
            <a:off x="503237" y="2132012"/>
            <a:ext cx="9072562" cy="48387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3200"/>
              <a:buFont typeface="Arial"/>
              <a:buNone/>
            </a:pPr>
            <a:r>
              <a:t/>
            </a:r>
            <a:endParaRPr b="0" i="0" sz="3200" u="non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200"/>
              <a:buFont typeface="Arial"/>
              <a:buNone/>
            </a:pPr>
            <a:r>
              <a:t/>
            </a:r>
            <a:endParaRPr b="0" i="0" sz="3200" u="non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200"/>
              <a:buFont typeface="Arial"/>
              <a:buNone/>
            </a:pPr>
            <a:r>
              <a:t/>
            </a:r>
            <a:endParaRPr b="0" i="0" sz="3200" u="non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200"/>
              <a:buFont typeface="Arial"/>
              <a:buNone/>
            </a:pPr>
            <a:r>
              <a:t/>
            </a:r>
            <a:endParaRPr b="0" i="0" sz="3200" u="non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200"/>
              <a:buFont typeface="Arial"/>
              <a:buNone/>
            </a:pPr>
            <a:r>
              <a:t/>
            </a:r>
            <a:endParaRPr b="0" i="0" sz="3200" u="non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200"/>
              <a:buFont typeface="Arial"/>
              <a:buNone/>
            </a:pPr>
            <a:r>
              <a:t/>
            </a:r>
            <a:endParaRPr b="0" i="0" sz="32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3200" u="none">
              <a:solidFill>
                <a:srgbClr val="000000"/>
              </a:solidFill>
              <a:latin typeface="Arial"/>
              <a:ea typeface="Arial"/>
              <a:cs typeface="Arial"/>
              <a:sym typeface="Arial"/>
            </a:endParaRPr>
          </a:p>
        </p:txBody>
      </p:sp>
      <p:sp>
        <p:nvSpPr>
          <p:cNvPr id="197" name="Google Shape;197;p11"/>
          <p:cNvSpPr txBox="1"/>
          <p:nvPr/>
        </p:nvSpPr>
        <p:spPr>
          <a:xfrm>
            <a:off x="361950" y="1201737"/>
            <a:ext cx="9286875" cy="3168650"/>
          </a:xfrm>
          <a:prstGeom prst="rect">
            <a:avLst/>
          </a:prstGeom>
          <a:noFill/>
          <a:ln>
            <a:noFill/>
          </a:ln>
        </p:spPr>
        <p:txBody>
          <a:bodyPr anchorCtr="0" anchor="t" bIns="45000" lIns="90000" spcFirstLastPara="1" rIns="90000" wrap="square" tIns="45000">
            <a:noAutofit/>
          </a:bodyPr>
          <a:lstStyle/>
          <a:p>
            <a:pPr indent="-215900" lvl="0" marL="215900" marR="0" rtl="0" algn="l">
              <a:lnSpc>
                <a:spcPct val="93000"/>
              </a:lnSpc>
              <a:spcBef>
                <a:spcPts val="0"/>
              </a:spcBef>
              <a:spcAft>
                <a:spcPts val="0"/>
              </a:spcAft>
              <a:buClr>
                <a:srgbClr val="000000"/>
              </a:buClr>
              <a:buSzPts val="810"/>
              <a:buFont typeface="Noto Sans Symbols"/>
              <a:buChar char="●"/>
            </a:pPr>
            <a:r>
              <a:rPr b="0" i="0" lang="en-US" sz="1800" u="none">
                <a:solidFill>
                  <a:srgbClr val="000000"/>
                </a:solidFill>
                <a:latin typeface="Arial"/>
                <a:ea typeface="Arial"/>
                <a:cs typeface="Arial"/>
                <a:sym typeface="Arial"/>
              </a:rPr>
              <a:t> Over time, what happens to the fact table?</a:t>
            </a:r>
            <a:endParaRPr/>
          </a:p>
          <a:p>
            <a:pPr indent="-215900" lvl="1" marL="431800" marR="0" rtl="0" algn="l">
              <a:lnSpc>
                <a:spcPct val="93000"/>
              </a:lnSpc>
              <a:spcBef>
                <a:spcPts val="0"/>
              </a:spcBef>
              <a:spcAft>
                <a:spcPts val="0"/>
              </a:spcAft>
              <a:buClr>
                <a:srgbClr val="000000"/>
              </a:buClr>
              <a:buSzPts val="810"/>
              <a:buFont typeface="Noto Sans Symbols"/>
              <a:buChar char="●"/>
            </a:pPr>
            <a:r>
              <a:rPr b="0" i="0" lang="en-US" sz="1800" u="none" cap="none" strike="noStrike">
                <a:solidFill>
                  <a:srgbClr val="000000"/>
                </a:solidFill>
                <a:latin typeface="Arial"/>
                <a:ea typeface="Arial"/>
                <a:cs typeface="Arial"/>
                <a:sym typeface="Arial"/>
              </a:rPr>
              <a:t>Every day as more and more sales take place, more and more rows get added to the fact table. The fact table continues to </a:t>
            </a:r>
            <a:r>
              <a:rPr b="0" i="0" lang="en-US" sz="1800" u="none" cap="none" strike="noStrike">
                <a:solidFill>
                  <a:srgbClr val="FF0000"/>
                </a:solidFill>
                <a:latin typeface="Arial"/>
                <a:ea typeface="Arial"/>
                <a:cs typeface="Arial"/>
                <a:sym typeface="Arial"/>
              </a:rPr>
              <a:t>grow in the number of rows</a:t>
            </a:r>
            <a:r>
              <a:rPr b="0" i="0" lang="en-US" sz="1800" u="none" cap="none" strike="noStrike">
                <a:solidFill>
                  <a:srgbClr val="000000"/>
                </a:solidFill>
                <a:latin typeface="Arial"/>
                <a:ea typeface="Arial"/>
                <a:cs typeface="Arial"/>
                <a:sym typeface="Arial"/>
              </a:rPr>
              <a:t> over time. </a:t>
            </a:r>
            <a:endParaRPr/>
          </a:p>
          <a:p>
            <a:pPr indent="-215900" lvl="1" marL="431800" marR="0" rtl="0" algn="l">
              <a:lnSpc>
                <a:spcPct val="93000"/>
              </a:lnSpc>
              <a:spcBef>
                <a:spcPts val="0"/>
              </a:spcBef>
              <a:spcAft>
                <a:spcPts val="0"/>
              </a:spcAft>
              <a:buClr>
                <a:srgbClr val="000000"/>
              </a:buClr>
              <a:buSzPts val="810"/>
              <a:buFont typeface="Noto Sans Symbols"/>
              <a:buChar char="●"/>
            </a:pPr>
            <a:r>
              <a:rPr b="0" i="0" lang="en-US" sz="1800" u="none" cap="none" strike="noStrike">
                <a:solidFill>
                  <a:srgbClr val="FF0000"/>
                </a:solidFill>
                <a:latin typeface="Arial"/>
                <a:ea typeface="Arial"/>
                <a:cs typeface="Arial"/>
                <a:sym typeface="Arial"/>
              </a:rPr>
              <a:t>Very rarely</a:t>
            </a:r>
            <a:r>
              <a:rPr b="0" i="0" lang="en-US" sz="1800" u="none" cap="none" strike="noStrike">
                <a:solidFill>
                  <a:srgbClr val="000000"/>
                </a:solidFill>
                <a:latin typeface="Arial"/>
                <a:ea typeface="Arial"/>
                <a:cs typeface="Arial"/>
                <a:sym typeface="Arial"/>
              </a:rPr>
              <a:t> are the rows in a fact table updated with changes. </a:t>
            </a:r>
            <a:endParaRPr/>
          </a:p>
          <a:p>
            <a:pPr indent="-215900" lvl="1" marL="431800" marR="0" rtl="0" algn="l">
              <a:lnSpc>
                <a:spcPct val="93000"/>
              </a:lnSpc>
              <a:spcBef>
                <a:spcPts val="0"/>
              </a:spcBef>
              <a:spcAft>
                <a:spcPts val="0"/>
              </a:spcAft>
              <a:buClr>
                <a:srgbClr val="000000"/>
              </a:buClr>
              <a:buSzPts val="810"/>
              <a:buFont typeface="Noto Sans Symbols"/>
              <a:buChar char="●"/>
            </a:pPr>
            <a:r>
              <a:rPr b="0" i="0" lang="en-US" sz="1800" u="none" cap="none" strike="noStrike">
                <a:solidFill>
                  <a:srgbClr val="000000"/>
                </a:solidFill>
                <a:latin typeface="Arial"/>
                <a:ea typeface="Arial"/>
                <a:cs typeface="Arial"/>
                <a:sym typeface="Arial"/>
              </a:rPr>
              <a:t>Even when there are adjustments to the prior numbers, these are also processed as additional adjustment rows and added to the fact table.</a:t>
            </a:r>
            <a:endParaRPr/>
          </a:p>
          <a:p>
            <a:pPr indent="-215900" lvl="0" marL="215900" marR="0" rtl="0" algn="l">
              <a:lnSpc>
                <a:spcPct val="93000"/>
              </a:lnSpc>
              <a:spcBef>
                <a:spcPts val="0"/>
              </a:spcBef>
              <a:spcAft>
                <a:spcPts val="0"/>
              </a:spcAft>
              <a:buClr>
                <a:srgbClr val="000000"/>
              </a:buClr>
              <a:buSzPts val="810"/>
              <a:buFont typeface="Noto Sans Symbols"/>
              <a:buChar char="●"/>
            </a:pPr>
            <a:r>
              <a:rPr b="0" i="0" lang="en-US" sz="1800" u="none">
                <a:solidFill>
                  <a:srgbClr val="000000"/>
                </a:solidFill>
                <a:latin typeface="Arial"/>
                <a:ea typeface="Arial"/>
                <a:cs typeface="Arial"/>
                <a:sym typeface="Arial"/>
              </a:rPr>
              <a:t>Updating Dimension table</a:t>
            </a:r>
            <a:endParaRPr/>
          </a:p>
          <a:p>
            <a:pPr indent="-215900" lvl="1" marL="431800" marR="0" rtl="0" algn="l">
              <a:lnSpc>
                <a:spcPct val="93000"/>
              </a:lnSpc>
              <a:spcBef>
                <a:spcPts val="0"/>
              </a:spcBef>
              <a:spcAft>
                <a:spcPts val="0"/>
              </a:spcAft>
              <a:buClr>
                <a:srgbClr val="000000"/>
              </a:buClr>
              <a:buSzPts val="810"/>
              <a:buFont typeface="Noto Sans Symbols"/>
              <a:buChar char="●"/>
            </a:pPr>
            <a:r>
              <a:rPr b="0" i="0" lang="en-US" sz="1800" u="none" cap="none" strike="noStrike">
                <a:solidFill>
                  <a:srgbClr val="000000"/>
                </a:solidFill>
                <a:latin typeface="Arial"/>
                <a:ea typeface="Arial"/>
                <a:cs typeface="Arial"/>
                <a:sym typeface="Arial"/>
              </a:rPr>
              <a:t>Compared to the fact table, the dimension tables are more stable and less volatile.</a:t>
            </a:r>
            <a:endParaRPr/>
          </a:p>
          <a:p>
            <a:pPr indent="-215900" lvl="1" marL="431800" marR="0" rtl="0" algn="l">
              <a:lnSpc>
                <a:spcPct val="93000"/>
              </a:lnSpc>
              <a:spcBef>
                <a:spcPts val="0"/>
              </a:spcBef>
              <a:spcAft>
                <a:spcPts val="0"/>
              </a:spcAft>
              <a:buClr>
                <a:srgbClr val="000000"/>
              </a:buClr>
              <a:buSzPts val="810"/>
              <a:buFont typeface="Noto Sans Symbols"/>
              <a:buChar char="●"/>
            </a:pPr>
            <a:r>
              <a:rPr b="0" i="0" lang="en-US" sz="1800" u="none" cap="none" strike="noStrike">
                <a:solidFill>
                  <a:srgbClr val="000000"/>
                </a:solidFill>
                <a:latin typeface="Arial"/>
                <a:ea typeface="Arial"/>
                <a:cs typeface="Arial"/>
                <a:sym typeface="Arial"/>
              </a:rPr>
              <a:t> However, unlike the fact table, which changes through the </a:t>
            </a:r>
            <a:r>
              <a:rPr b="0" i="0" lang="en-US" sz="1800" u="none" cap="none" strike="noStrike">
                <a:solidFill>
                  <a:srgbClr val="FF0000"/>
                </a:solidFill>
                <a:latin typeface="Arial"/>
                <a:ea typeface="Arial"/>
                <a:cs typeface="Arial"/>
                <a:sym typeface="Arial"/>
              </a:rPr>
              <a:t>increase</a:t>
            </a:r>
            <a:r>
              <a:rPr b="0" i="0" lang="en-US" sz="1800" u="none" cap="none" strike="noStrike">
                <a:solidFill>
                  <a:srgbClr val="000000"/>
                </a:solidFill>
                <a:latin typeface="Arial"/>
                <a:ea typeface="Arial"/>
                <a:cs typeface="Arial"/>
                <a:sym typeface="Arial"/>
              </a:rPr>
              <a:t> in the number of rows, a dimension table does not change just through the increase in the number of rows, </a:t>
            </a:r>
            <a:endParaRPr/>
          </a:p>
          <a:p>
            <a:pPr indent="-215900" lvl="1" marL="431800" marR="0" rtl="0" algn="l">
              <a:lnSpc>
                <a:spcPct val="93000"/>
              </a:lnSpc>
              <a:spcBef>
                <a:spcPts val="0"/>
              </a:spcBef>
              <a:spcAft>
                <a:spcPts val="0"/>
              </a:spcAft>
              <a:buClr>
                <a:srgbClr val="000000"/>
              </a:buClr>
              <a:buSzPts val="810"/>
              <a:buFont typeface="Noto Sans Symbols"/>
              <a:buChar char="●"/>
            </a:pPr>
            <a:r>
              <a:rPr b="0" i="0" lang="en-US" sz="1800" u="none" cap="none" strike="noStrike">
                <a:solidFill>
                  <a:srgbClr val="000000"/>
                </a:solidFill>
                <a:latin typeface="Arial"/>
                <a:ea typeface="Arial"/>
                <a:cs typeface="Arial"/>
                <a:sym typeface="Arial"/>
              </a:rPr>
              <a:t>Dimension table </a:t>
            </a:r>
            <a:r>
              <a:rPr b="0" i="0" lang="en-US" sz="1800" u="none" cap="none" strike="noStrike">
                <a:solidFill>
                  <a:srgbClr val="FF0000"/>
                </a:solidFill>
                <a:latin typeface="Arial"/>
                <a:ea typeface="Arial"/>
                <a:cs typeface="Arial"/>
                <a:sym typeface="Arial"/>
              </a:rPr>
              <a:t>makes changes to the attributes</a:t>
            </a:r>
            <a:r>
              <a:rPr b="0" i="0" lang="en-US" sz="1800" u="none" cap="none" strike="noStrike">
                <a:solidFill>
                  <a:srgbClr val="000000"/>
                </a:solidFill>
                <a:latin typeface="Arial"/>
                <a:ea typeface="Arial"/>
                <a:cs typeface="Arial"/>
                <a:sym typeface="Arial"/>
              </a:rPr>
              <a:t> themselves.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12"/>
          <p:cNvSpPr txBox="1"/>
          <p:nvPr/>
        </p:nvSpPr>
        <p:spPr>
          <a:xfrm>
            <a:off x="503237" y="776287"/>
            <a:ext cx="9072562" cy="1260475"/>
          </a:xfrm>
          <a:prstGeom prst="rect">
            <a:avLst/>
          </a:prstGeom>
          <a:noFill/>
          <a:ln>
            <a:noFill/>
          </a:ln>
        </p:spPr>
        <p:txBody>
          <a:bodyPr anchorCtr="0" anchor="b" bIns="0" lIns="0" spcFirstLastPara="1" rIns="0" wrap="square" tIns="45700">
            <a:noAutofit/>
          </a:bodyPr>
          <a:lstStyle/>
          <a:p>
            <a:pPr indent="0" lvl="0" marL="0" marR="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Slowly changing dimensions</a:t>
            </a:r>
            <a:endParaRPr/>
          </a:p>
        </p:txBody>
      </p:sp>
      <p:sp>
        <p:nvSpPr>
          <p:cNvPr id="203" name="Google Shape;203;p12"/>
          <p:cNvSpPr txBox="1"/>
          <p:nvPr/>
        </p:nvSpPr>
        <p:spPr>
          <a:xfrm>
            <a:off x="503237" y="2132012"/>
            <a:ext cx="9072562" cy="4838700"/>
          </a:xfrm>
          <a:prstGeom prst="rect">
            <a:avLst/>
          </a:prstGeom>
          <a:noFill/>
          <a:ln>
            <a:noFill/>
          </a:ln>
        </p:spPr>
        <p:txBody>
          <a:bodyPr anchorCtr="0" anchor="t" bIns="45700" lIns="91425" spcFirstLastPara="1" rIns="91425" wrap="square" tIns="45700">
            <a:noAutofit/>
          </a:bodyPr>
          <a:lstStyle/>
          <a:p>
            <a:pPr indent="-215900" lvl="0" marL="215900" marR="0" rtl="0" algn="l">
              <a:lnSpc>
                <a:spcPct val="93000"/>
              </a:lnSpc>
              <a:spcBef>
                <a:spcPts val="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Most dimensions are generally constant over time</a:t>
            </a:r>
            <a:endParaRPr/>
          </a:p>
          <a:p>
            <a:pPr indent="-215900" lvl="0" marL="215900" marR="0" rtl="0" algn="l">
              <a:lnSpc>
                <a:spcPct val="93000"/>
              </a:lnSpc>
              <a:spcBef>
                <a:spcPts val="60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 Many dimensions change slowly</a:t>
            </a:r>
            <a:endParaRPr/>
          </a:p>
          <a:p>
            <a:pPr indent="-215900" lvl="0" marL="215900" marR="0" rtl="0" algn="l">
              <a:lnSpc>
                <a:spcPct val="93000"/>
              </a:lnSpc>
              <a:spcBef>
                <a:spcPts val="60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 Though the key does not change other description and attributes change slowly over time</a:t>
            </a:r>
            <a:endParaRPr/>
          </a:p>
          <a:p>
            <a:pPr indent="-215900" lvl="0" marL="215900" marR="0" rtl="0" algn="l">
              <a:lnSpc>
                <a:spcPct val="93000"/>
              </a:lnSpc>
              <a:spcBef>
                <a:spcPts val="60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 Dimension table attributes are not overwritten</a:t>
            </a:r>
            <a:endParaRPr/>
          </a:p>
          <a:p>
            <a:pPr indent="-215900" lvl="0" marL="215900" marR="0" rtl="0" algn="l">
              <a:lnSpc>
                <a:spcPct val="93000"/>
              </a:lnSpc>
              <a:spcBef>
                <a:spcPts val="600"/>
              </a:spcBef>
              <a:spcAft>
                <a:spcPts val="0"/>
              </a:spcAft>
              <a:buClr>
                <a:srgbClr val="000000"/>
              </a:buClr>
              <a:buSzPts val="1440"/>
              <a:buFont typeface="Noto Sans Symbols"/>
              <a:buChar char="●"/>
            </a:pPr>
            <a:r>
              <a:rPr b="0" i="0" lang="en-US" sz="3200" u="none">
                <a:solidFill>
                  <a:srgbClr val="000000"/>
                </a:solidFill>
                <a:latin typeface="Arial"/>
                <a:ea typeface="Arial"/>
                <a:cs typeface="Arial"/>
                <a:sym typeface="Arial"/>
              </a:rPr>
              <a:t> The ways changes are made in dimension tables depend on the types of changes and what information must be preserved.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7" name="Shape 207"/>
        <p:cNvGrpSpPr/>
        <p:nvPr/>
      </p:nvGrpSpPr>
      <p:grpSpPr>
        <a:xfrm>
          <a:off x="0" y="0"/>
          <a:ext cx="0" cy="0"/>
          <a:chOff x="0" y="0"/>
          <a:chExt cx="0" cy="0"/>
        </a:xfrm>
      </p:grpSpPr>
      <p:sp>
        <p:nvSpPr>
          <p:cNvPr id="208" name="Google Shape;208;p13"/>
          <p:cNvSpPr txBox="1"/>
          <p:nvPr/>
        </p:nvSpPr>
        <p:spPr>
          <a:xfrm>
            <a:off x="503237" y="287337"/>
            <a:ext cx="9072562" cy="592137"/>
          </a:xfrm>
          <a:prstGeom prst="rect">
            <a:avLst/>
          </a:prstGeom>
          <a:noFill/>
          <a:ln>
            <a:noFill/>
          </a:ln>
        </p:spPr>
        <p:txBody>
          <a:bodyPr anchorCtr="0" anchor="b" bIns="0" lIns="0" spcFirstLastPara="1" rIns="0" wrap="square" tIns="45700">
            <a:noAutofit/>
          </a:bodyPr>
          <a:lstStyle/>
          <a:p>
            <a:pPr indent="0" lvl="0" marL="0" marR="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Type 1: Correction of errors</a:t>
            </a:r>
            <a:endParaRPr/>
          </a:p>
        </p:txBody>
      </p:sp>
      <p:sp>
        <p:nvSpPr>
          <p:cNvPr id="209" name="Google Shape;209;p13"/>
          <p:cNvSpPr txBox="1"/>
          <p:nvPr/>
        </p:nvSpPr>
        <p:spPr>
          <a:xfrm>
            <a:off x="431800" y="993775"/>
            <a:ext cx="9072562" cy="4838700"/>
          </a:xfrm>
          <a:prstGeom prst="rect">
            <a:avLst/>
          </a:prstGeom>
          <a:noFill/>
          <a:ln>
            <a:noFill/>
          </a:ln>
        </p:spPr>
        <p:txBody>
          <a:bodyPr anchorCtr="0" anchor="t" bIns="45700" lIns="91425" spcFirstLastPara="1" rIns="91425" wrap="square" tIns="45700">
            <a:noAutofit/>
          </a:bodyPr>
          <a:lstStyle/>
          <a:p>
            <a:pPr indent="-215900" lvl="0" marL="215900" marR="0" rtl="0" algn="l">
              <a:lnSpc>
                <a:spcPct val="93000"/>
              </a:lnSpc>
              <a:spcBef>
                <a:spcPts val="0"/>
              </a:spcBef>
              <a:spcAft>
                <a:spcPts val="0"/>
              </a:spcAft>
              <a:buClr>
                <a:srgbClr val="000000"/>
              </a:buClr>
              <a:buSzPts val="720"/>
              <a:buFont typeface="Noto Sans Symbols"/>
              <a:buChar char="●"/>
            </a:pPr>
            <a:r>
              <a:rPr b="0" i="0" lang="en-US" sz="1600" u="none">
                <a:solidFill>
                  <a:srgbClr val="000000"/>
                </a:solidFill>
                <a:latin typeface="Arial"/>
                <a:ea typeface="Arial"/>
                <a:cs typeface="Arial"/>
                <a:sym typeface="Arial"/>
              </a:rPr>
              <a:t>Usually relate to correction of errors in the source systems.</a:t>
            </a:r>
            <a:endParaRPr/>
          </a:p>
          <a:p>
            <a:pPr indent="-500062" lvl="1" marL="1174750" marR="0" rtl="0" algn="l">
              <a:lnSpc>
                <a:spcPct val="93000"/>
              </a:lnSpc>
              <a:spcBef>
                <a:spcPts val="1100"/>
              </a:spcBef>
              <a:spcAft>
                <a:spcPts val="0"/>
              </a:spcAft>
              <a:buClr>
                <a:srgbClr val="000000"/>
              </a:buClr>
              <a:buSzPts val="720"/>
              <a:buFont typeface="Noto Sans Symbols"/>
              <a:buChar char="●"/>
            </a:pPr>
            <a:r>
              <a:rPr b="0" i="0" lang="en-US" sz="1600" u="none" cap="none" strike="noStrike">
                <a:solidFill>
                  <a:srgbClr val="000000"/>
                </a:solidFill>
                <a:latin typeface="Arial"/>
                <a:ea typeface="Arial"/>
                <a:cs typeface="Arial"/>
                <a:sym typeface="Arial"/>
              </a:rPr>
              <a:t>E.g., spelling error in customer names; change of City customers; </a:t>
            </a:r>
            <a:endParaRPr/>
          </a:p>
          <a:p>
            <a:pPr indent="-215900" lvl="0" marL="215900" marR="0" rtl="0" algn="l">
              <a:lnSpc>
                <a:spcPct val="93000"/>
              </a:lnSpc>
              <a:spcBef>
                <a:spcPts val="1400"/>
              </a:spcBef>
              <a:spcAft>
                <a:spcPts val="0"/>
              </a:spcAft>
              <a:buClr>
                <a:srgbClr val="000000"/>
              </a:buClr>
              <a:buSzPts val="720"/>
              <a:buFont typeface="Noto Sans Symbols"/>
              <a:buChar char="●"/>
            </a:pPr>
            <a:r>
              <a:rPr b="0" i="0" lang="en-US" sz="1600" u="none">
                <a:solidFill>
                  <a:srgbClr val="000000"/>
                </a:solidFill>
                <a:latin typeface="Arial"/>
                <a:ea typeface="Arial"/>
                <a:cs typeface="Arial"/>
                <a:sym typeface="Arial"/>
              </a:rPr>
              <a:t> There is no need to preserve the old values here.</a:t>
            </a:r>
            <a:endParaRPr/>
          </a:p>
          <a:p>
            <a:pPr indent="-215900" lvl="0" marL="215900" marR="0" rtl="0" algn="l">
              <a:lnSpc>
                <a:spcPct val="93000"/>
              </a:lnSpc>
              <a:spcBef>
                <a:spcPts val="1400"/>
              </a:spcBef>
              <a:spcAft>
                <a:spcPts val="0"/>
              </a:spcAft>
              <a:buClr>
                <a:srgbClr val="000000"/>
              </a:buClr>
              <a:buSzPts val="720"/>
              <a:buFont typeface="Noto Sans Symbols"/>
              <a:buChar char="●"/>
            </a:pPr>
            <a:r>
              <a:rPr b="0" i="0" lang="en-US" sz="1600" u="none">
                <a:solidFill>
                  <a:srgbClr val="000000"/>
                </a:solidFill>
                <a:latin typeface="Arial"/>
                <a:ea typeface="Arial"/>
                <a:cs typeface="Arial"/>
                <a:sym typeface="Arial"/>
              </a:rPr>
              <a:t> Overwrite attribute value in the dimension table row with new value.</a:t>
            </a:r>
            <a:endParaRPr/>
          </a:p>
          <a:p>
            <a:pPr indent="-215900" lvl="0" marL="215900" marR="0" rtl="0" algn="l">
              <a:lnSpc>
                <a:spcPct val="93000"/>
              </a:lnSpc>
              <a:spcBef>
                <a:spcPts val="1400"/>
              </a:spcBef>
              <a:spcAft>
                <a:spcPts val="0"/>
              </a:spcAft>
              <a:buClr>
                <a:srgbClr val="000000"/>
              </a:buClr>
              <a:buSzPts val="720"/>
              <a:buFont typeface="Noto Sans Symbols"/>
              <a:buChar char="●"/>
            </a:pPr>
            <a:r>
              <a:rPr b="0" i="0" lang="en-US" sz="1600" u="none">
                <a:solidFill>
                  <a:srgbClr val="000000"/>
                </a:solidFill>
                <a:latin typeface="Arial"/>
                <a:ea typeface="Arial"/>
                <a:cs typeface="Arial"/>
                <a:sym typeface="Arial"/>
              </a:rPr>
              <a:t> The key is not disturbed</a:t>
            </a:r>
            <a:endParaRPr/>
          </a:p>
          <a:p>
            <a:pPr indent="-215900" lvl="0" marL="215900" marR="0" rtl="0" algn="l">
              <a:lnSpc>
                <a:spcPct val="93000"/>
              </a:lnSpc>
              <a:spcBef>
                <a:spcPts val="1400"/>
              </a:spcBef>
              <a:spcAft>
                <a:spcPts val="0"/>
              </a:spcAft>
              <a:buClr>
                <a:srgbClr val="000000"/>
              </a:buClr>
              <a:buSzPts val="720"/>
              <a:buFont typeface="Noto Sans Symbols"/>
              <a:buChar char="●"/>
            </a:pPr>
            <a:r>
              <a:rPr b="0" i="0" lang="en-US" sz="1600" u="none">
                <a:solidFill>
                  <a:srgbClr val="000000"/>
                </a:solidFill>
                <a:latin typeface="Arial"/>
                <a:ea typeface="Arial"/>
                <a:cs typeface="Arial"/>
                <a:sym typeface="Arial"/>
              </a:rPr>
              <a:t> Easiest type of change to implement.</a:t>
            </a:r>
            <a:endParaRPr/>
          </a:p>
        </p:txBody>
      </p:sp>
      <p:sp>
        <p:nvSpPr>
          <p:cNvPr id="210" name="Google Shape;210;p13"/>
          <p:cNvSpPr/>
          <p:nvPr/>
        </p:nvSpPr>
        <p:spPr>
          <a:xfrm>
            <a:off x="8386525" y="5652875"/>
            <a:ext cx="421800" cy="405000"/>
          </a:xfrm>
          <a:prstGeom prst="bentUpArrow">
            <a:avLst>
              <a:gd fmla="val 25000" name="adj1"/>
              <a:gd fmla="val 25000" name="adj2"/>
              <a:gd fmla="val 2500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1" name="Google Shape;211;p13"/>
          <p:cNvPicPr preferRelativeResize="0"/>
          <p:nvPr/>
        </p:nvPicPr>
        <p:blipFill>
          <a:blip r:embed="rId3">
            <a:alphaModFix/>
          </a:blip>
          <a:stretch>
            <a:fillRect/>
          </a:stretch>
        </p:blipFill>
        <p:spPr>
          <a:xfrm>
            <a:off x="152400" y="4100450"/>
            <a:ext cx="9072575" cy="1552425"/>
          </a:xfrm>
          <a:prstGeom prst="rect">
            <a:avLst/>
          </a:prstGeom>
          <a:noFill/>
          <a:ln>
            <a:noFill/>
          </a:ln>
        </p:spPr>
      </p:pic>
      <p:sp>
        <p:nvSpPr>
          <p:cNvPr id="212" name="Google Shape;212;p13"/>
          <p:cNvSpPr txBox="1"/>
          <p:nvPr/>
        </p:nvSpPr>
        <p:spPr>
          <a:xfrm>
            <a:off x="5433525" y="5872250"/>
            <a:ext cx="29532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t>change in address</a:t>
            </a:r>
            <a:endParaRPr sz="2300"/>
          </a:p>
          <a:p>
            <a:pPr indent="0" lvl="0" marL="0" rtl="0" algn="l">
              <a:spcBef>
                <a:spcPts val="0"/>
              </a:spcBef>
              <a:spcAft>
                <a:spcPts val="0"/>
              </a:spcAft>
              <a:buNone/>
            </a:pPr>
            <a:r>
              <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6" name="Shape 216"/>
        <p:cNvGrpSpPr/>
        <p:nvPr/>
      </p:nvGrpSpPr>
      <p:grpSpPr>
        <a:xfrm>
          <a:off x="0" y="0"/>
          <a:ext cx="0" cy="0"/>
          <a:chOff x="0" y="0"/>
          <a:chExt cx="0" cy="0"/>
        </a:xfrm>
      </p:grpSpPr>
      <p:sp>
        <p:nvSpPr>
          <p:cNvPr id="217" name="Google Shape;217;p14"/>
          <p:cNvSpPr txBox="1"/>
          <p:nvPr/>
        </p:nvSpPr>
        <p:spPr>
          <a:xfrm>
            <a:off x="503225" y="250825"/>
            <a:ext cx="9072600" cy="559200"/>
          </a:xfrm>
          <a:prstGeom prst="rect">
            <a:avLst/>
          </a:prstGeom>
          <a:noFill/>
          <a:ln>
            <a:noFill/>
          </a:ln>
        </p:spPr>
        <p:txBody>
          <a:bodyPr anchorCtr="0" anchor="b" bIns="0" lIns="0" spcFirstLastPara="1" rIns="0" wrap="square" tIns="45700">
            <a:noAutofit/>
          </a:bodyPr>
          <a:lstStyle/>
          <a:p>
            <a:pPr indent="0" lvl="0" marL="0" marR="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Type 2: preservation of history</a:t>
            </a:r>
            <a:endParaRPr/>
          </a:p>
        </p:txBody>
      </p:sp>
      <p:sp>
        <p:nvSpPr>
          <p:cNvPr id="218" name="Google Shape;218;p14"/>
          <p:cNvSpPr txBox="1"/>
          <p:nvPr/>
        </p:nvSpPr>
        <p:spPr>
          <a:xfrm>
            <a:off x="418887" y="1009662"/>
            <a:ext cx="9072600" cy="4838700"/>
          </a:xfrm>
          <a:prstGeom prst="rect">
            <a:avLst/>
          </a:prstGeom>
          <a:noFill/>
          <a:ln>
            <a:noFill/>
          </a:ln>
        </p:spPr>
        <p:txBody>
          <a:bodyPr anchorCtr="0" anchor="t" bIns="45700" lIns="91425" spcFirstLastPara="1" rIns="91425" wrap="square" tIns="45700">
            <a:noAutofit/>
          </a:bodyPr>
          <a:lstStyle/>
          <a:p>
            <a:pPr indent="-165100" lvl="0" marL="215900" marR="0" rtl="0" algn="l">
              <a:lnSpc>
                <a:spcPct val="93000"/>
              </a:lnSpc>
              <a:spcBef>
                <a:spcPts val="0"/>
              </a:spcBef>
              <a:spcAft>
                <a:spcPts val="0"/>
              </a:spcAft>
              <a:buClr>
                <a:srgbClr val="000000"/>
              </a:buClr>
              <a:buSzPts val="640"/>
              <a:buFont typeface="Noto Sans Symbols"/>
              <a:buChar char="●"/>
            </a:pPr>
            <a:r>
              <a:rPr b="0" i="0" lang="en-US" sz="2400" u="none">
                <a:solidFill>
                  <a:srgbClr val="000000"/>
                </a:solidFill>
                <a:latin typeface="Arial"/>
                <a:ea typeface="Arial"/>
                <a:cs typeface="Arial"/>
                <a:sym typeface="Arial"/>
              </a:rPr>
              <a:t>True changes in the source systems.</a:t>
            </a:r>
            <a:endParaRPr sz="600"/>
          </a:p>
          <a:p>
            <a:pPr indent="-442912" lvl="1" marL="1174750" marR="0" rtl="0" algn="l">
              <a:lnSpc>
                <a:spcPct val="93000"/>
              </a:lnSpc>
              <a:spcBef>
                <a:spcPts val="1100"/>
              </a:spcBef>
              <a:spcAft>
                <a:spcPts val="0"/>
              </a:spcAft>
              <a:buClr>
                <a:srgbClr val="000000"/>
              </a:buClr>
              <a:buSzPts val="360"/>
              <a:buFont typeface="Noto Sans Symbols"/>
              <a:buChar char="●"/>
            </a:pPr>
            <a:r>
              <a:rPr b="0" i="0" lang="en-US" sz="1900" u="none" cap="none" strike="noStrike">
                <a:solidFill>
                  <a:srgbClr val="000000"/>
                </a:solidFill>
                <a:latin typeface="Arial"/>
                <a:ea typeface="Arial"/>
                <a:cs typeface="Arial"/>
                <a:sym typeface="Arial"/>
              </a:rPr>
              <a:t>E.g., change of marital status; change of address</a:t>
            </a:r>
            <a:endParaRPr sz="500"/>
          </a:p>
          <a:p>
            <a:pPr indent="-165100" lvl="0" marL="215900" marR="0" rtl="0" algn="l">
              <a:lnSpc>
                <a:spcPct val="93000"/>
              </a:lnSpc>
              <a:spcBef>
                <a:spcPts val="600"/>
              </a:spcBef>
              <a:spcAft>
                <a:spcPts val="0"/>
              </a:spcAft>
              <a:buClr>
                <a:srgbClr val="000000"/>
              </a:buClr>
              <a:buSzPts val="640"/>
              <a:buFont typeface="Noto Sans Symbols"/>
              <a:buChar char="●"/>
            </a:pPr>
            <a:r>
              <a:rPr b="0" i="0" lang="en-US" sz="2400" u="none">
                <a:solidFill>
                  <a:srgbClr val="000000"/>
                </a:solidFill>
                <a:latin typeface="Arial"/>
                <a:ea typeface="Arial"/>
                <a:cs typeface="Arial"/>
                <a:sym typeface="Arial"/>
              </a:rPr>
              <a:t>There is a need to preserve history</a:t>
            </a:r>
            <a:endParaRPr sz="600"/>
          </a:p>
          <a:p>
            <a:pPr indent="-165100" lvl="0" marL="215900" marR="0" rtl="0" algn="l">
              <a:lnSpc>
                <a:spcPct val="93000"/>
              </a:lnSpc>
              <a:spcBef>
                <a:spcPts val="600"/>
              </a:spcBef>
              <a:spcAft>
                <a:spcPts val="0"/>
              </a:spcAft>
              <a:buClr>
                <a:srgbClr val="000000"/>
              </a:buClr>
              <a:buSzPts val="640"/>
              <a:buFont typeface="Noto Sans Symbols"/>
              <a:buChar char="●"/>
            </a:pPr>
            <a:r>
              <a:rPr b="0" i="0" lang="en-US" sz="2400" u="none">
                <a:solidFill>
                  <a:srgbClr val="000000"/>
                </a:solidFill>
                <a:latin typeface="Arial"/>
                <a:ea typeface="Arial"/>
                <a:cs typeface="Arial"/>
                <a:sym typeface="Arial"/>
              </a:rPr>
              <a:t>Every change for the same attribute must be preserved.</a:t>
            </a:r>
            <a:endParaRPr sz="600"/>
          </a:p>
          <a:p>
            <a:pPr indent="-165100" lvl="0" marL="215900" marR="0" rtl="0" algn="l">
              <a:lnSpc>
                <a:spcPct val="93000"/>
              </a:lnSpc>
              <a:spcBef>
                <a:spcPts val="600"/>
              </a:spcBef>
              <a:spcAft>
                <a:spcPts val="0"/>
              </a:spcAft>
              <a:buClr>
                <a:srgbClr val="000000"/>
              </a:buClr>
              <a:buSzPts val="640"/>
              <a:buFont typeface="Noto Sans Symbols"/>
              <a:buChar char="●"/>
            </a:pPr>
            <a:r>
              <a:rPr b="0" i="0" lang="en-US" sz="2400" u="none">
                <a:solidFill>
                  <a:srgbClr val="000000"/>
                </a:solidFill>
                <a:latin typeface="Arial"/>
                <a:ea typeface="Arial"/>
                <a:cs typeface="Arial"/>
                <a:sym typeface="Arial"/>
              </a:rPr>
              <a:t>Applying these changes:</a:t>
            </a:r>
            <a:endParaRPr sz="600"/>
          </a:p>
          <a:p>
            <a:pPr indent="-269240" lvl="1" marL="914400" marR="0" rtl="0" algn="l">
              <a:lnSpc>
                <a:spcPct val="93000"/>
              </a:lnSpc>
              <a:spcBef>
                <a:spcPts val="1400"/>
              </a:spcBef>
              <a:spcAft>
                <a:spcPts val="0"/>
              </a:spcAft>
              <a:buClr>
                <a:srgbClr val="000000"/>
              </a:buClr>
              <a:buSzPts val="640"/>
              <a:buFont typeface="Noto Sans Symbols"/>
              <a:buChar char="●"/>
            </a:pPr>
            <a:r>
              <a:rPr b="0" i="0" lang="en-US" sz="2400" u="none">
                <a:solidFill>
                  <a:srgbClr val="FF0000"/>
                </a:solidFill>
                <a:latin typeface="Arial"/>
                <a:ea typeface="Arial"/>
                <a:cs typeface="Arial"/>
                <a:sym typeface="Arial"/>
              </a:rPr>
              <a:t>Add a new dimension table row </a:t>
            </a:r>
            <a:r>
              <a:rPr b="0" i="0" lang="en-US" sz="2400" u="none">
                <a:solidFill>
                  <a:srgbClr val="000000"/>
                </a:solidFill>
                <a:latin typeface="Arial"/>
                <a:ea typeface="Arial"/>
                <a:cs typeface="Arial"/>
                <a:sym typeface="Arial"/>
              </a:rPr>
              <a:t>with new value of the changed attribute</a:t>
            </a:r>
            <a:endParaRPr sz="600"/>
          </a:p>
          <a:p>
            <a:pPr indent="-269240" lvl="1" marL="914400" marR="0" rtl="0" algn="l">
              <a:lnSpc>
                <a:spcPct val="93000"/>
              </a:lnSpc>
              <a:spcBef>
                <a:spcPts val="1400"/>
              </a:spcBef>
              <a:spcAft>
                <a:spcPts val="0"/>
              </a:spcAft>
              <a:buClr>
                <a:srgbClr val="000000"/>
              </a:buClr>
              <a:buSzPts val="640"/>
              <a:buFont typeface="Noto Sans Symbols"/>
              <a:buChar char="●"/>
            </a:pPr>
            <a:r>
              <a:rPr b="0" i="0" lang="en-US" sz="2400" u="none">
                <a:solidFill>
                  <a:srgbClr val="000000"/>
                </a:solidFill>
                <a:latin typeface="Arial"/>
                <a:ea typeface="Arial"/>
                <a:cs typeface="Arial"/>
                <a:sym typeface="Arial"/>
              </a:rPr>
              <a:t>No changes are made to the existing row.</a:t>
            </a:r>
            <a:endParaRPr sz="600"/>
          </a:p>
          <a:p>
            <a:pPr indent="-269240" lvl="1" marL="914400" marR="0" rtl="0" algn="l">
              <a:lnSpc>
                <a:spcPct val="93000"/>
              </a:lnSpc>
              <a:spcBef>
                <a:spcPts val="1400"/>
              </a:spcBef>
              <a:spcAft>
                <a:spcPts val="0"/>
              </a:spcAft>
              <a:buClr>
                <a:srgbClr val="000000"/>
              </a:buClr>
              <a:buSzPts val="640"/>
              <a:buFont typeface="Noto Sans Symbols"/>
              <a:buChar char="●"/>
            </a:pPr>
            <a:r>
              <a:rPr b="0" i="0" lang="en-US" sz="2400" u="none">
                <a:solidFill>
                  <a:srgbClr val="000000"/>
                </a:solidFill>
                <a:latin typeface="Arial"/>
                <a:ea typeface="Arial"/>
                <a:cs typeface="Arial"/>
                <a:sym typeface="Arial"/>
              </a:rPr>
              <a:t>New rows are inserted with a </a:t>
            </a:r>
            <a:r>
              <a:rPr b="0" i="0" lang="en-US" sz="2400" u="none">
                <a:solidFill>
                  <a:srgbClr val="FF0000"/>
                </a:solidFill>
                <a:latin typeface="Arial"/>
                <a:ea typeface="Arial"/>
                <a:cs typeface="Arial"/>
                <a:sym typeface="Arial"/>
              </a:rPr>
              <a:t>new surrogate key.</a:t>
            </a:r>
            <a:endParaRPr sz="600">
              <a:solidFill>
                <a:srgbClr val="FF0000"/>
              </a:solidFill>
            </a:endParaRPr>
          </a:p>
        </p:txBody>
      </p:sp>
      <p:pic>
        <p:nvPicPr>
          <p:cNvPr id="219" name="Google Shape;219;p14"/>
          <p:cNvPicPr preferRelativeResize="0"/>
          <p:nvPr/>
        </p:nvPicPr>
        <p:blipFill>
          <a:blip r:embed="rId3">
            <a:alphaModFix/>
          </a:blip>
          <a:stretch>
            <a:fillRect/>
          </a:stretch>
        </p:blipFill>
        <p:spPr>
          <a:xfrm>
            <a:off x="152400" y="5180400"/>
            <a:ext cx="9584050" cy="212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3" name="Shape 223"/>
        <p:cNvGrpSpPr/>
        <p:nvPr/>
      </p:nvGrpSpPr>
      <p:grpSpPr>
        <a:xfrm>
          <a:off x="0" y="0"/>
          <a:ext cx="0" cy="0"/>
          <a:chOff x="0" y="0"/>
          <a:chExt cx="0" cy="0"/>
        </a:xfrm>
      </p:grpSpPr>
      <p:sp>
        <p:nvSpPr>
          <p:cNvPr id="224" name="Google Shape;224;p16"/>
          <p:cNvSpPr txBox="1"/>
          <p:nvPr/>
        </p:nvSpPr>
        <p:spPr>
          <a:xfrm>
            <a:off x="503225" y="185680"/>
            <a:ext cx="9072600" cy="742500"/>
          </a:xfrm>
          <a:prstGeom prst="rect">
            <a:avLst/>
          </a:prstGeom>
          <a:noFill/>
          <a:ln>
            <a:noFill/>
          </a:ln>
        </p:spPr>
        <p:txBody>
          <a:bodyPr anchorCtr="0" anchor="b" bIns="0" lIns="0" spcFirstLastPara="1" rIns="0" wrap="square" tIns="45700">
            <a:noAutofit/>
          </a:bodyPr>
          <a:lstStyle/>
          <a:p>
            <a:pPr indent="0" lvl="0" marL="0" marR="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Type 3: tentative soft revision</a:t>
            </a:r>
            <a:endParaRPr/>
          </a:p>
        </p:txBody>
      </p:sp>
      <p:sp>
        <p:nvSpPr>
          <p:cNvPr id="225" name="Google Shape;225;p16"/>
          <p:cNvSpPr txBox="1"/>
          <p:nvPr/>
        </p:nvSpPr>
        <p:spPr>
          <a:xfrm>
            <a:off x="356263" y="1265574"/>
            <a:ext cx="9368100" cy="45519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Tentative changes in the source system</a:t>
            </a:r>
            <a:endParaRPr sz="600"/>
          </a:p>
          <a:p>
            <a:pPr indent="-517524" lvl="1" marL="1484312" marR="0" rtl="0" algn="l">
              <a:lnSpc>
                <a:spcPct val="93000"/>
              </a:lnSpc>
              <a:spcBef>
                <a:spcPts val="1100"/>
              </a:spcBef>
              <a:spcAft>
                <a:spcPts val="0"/>
              </a:spcAft>
              <a:buClr>
                <a:srgbClr val="000000"/>
              </a:buClr>
              <a:buSzPts val="2000"/>
              <a:buFont typeface="Times New Roman"/>
              <a:buChar char="–"/>
            </a:pPr>
            <a:r>
              <a:rPr b="0" i="0" lang="en-US" sz="2000" u="none" cap="none" strike="noStrike">
                <a:solidFill>
                  <a:srgbClr val="000000"/>
                </a:solidFill>
                <a:latin typeface="Arial"/>
                <a:ea typeface="Arial"/>
                <a:cs typeface="Arial"/>
                <a:sym typeface="Arial"/>
              </a:rPr>
              <a:t>E.g., if an employee will get posted for a short period to a different location</a:t>
            </a:r>
            <a:endParaRPr sz="600"/>
          </a:p>
          <a:p>
            <a:pPr indent="0" lvl="0" marL="0" marR="0" rtl="0" algn="l">
              <a:lnSpc>
                <a:spcPct val="93000"/>
              </a:lnSpc>
              <a:spcBef>
                <a:spcPts val="60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Need to keep track of history with old and new values</a:t>
            </a:r>
            <a:endParaRPr sz="600"/>
          </a:p>
          <a:p>
            <a:pPr indent="0" lvl="0" marL="0" marR="0" rtl="0" algn="l">
              <a:lnSpc>
                <a:spcPct val="93000"/>
              </a:lnSpc>
              <a:spcBef>
                <a:spcPts val="60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Used to compare performances across the transition</a:t>
            </a:r>
            <a:endParaRPr sz="600"/>
          </a:p>
          <a:p>
            <a:pPr indent="0" lvl="0" marL="0" marR="0" rtl="0" algn="l">
              <a:lnSpc>
                <a:spcPct val="93000"/>
              </a:lnSpc>
              <a:spcBef>
                <a:spcPts val="60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Applying these changes</a:t>
            </a:r>
            <a:endParaRPr sz="600"/>
          </a:p>
          <a:p>
            <a:pPr indent="-517524" lvl="1" marL="1484312" marR="0" rtl="0" algn="l">
              <a:lnSpc>
                <a:spcPct val="93000"/>
              </a:lnSpc>
              <a:spcBef>
                <a:spcPts val="1100"/>
              </a:spcBef>
              <a:spcAft>
                <a:spcPts val="0"/>
              </a:spcAft>
              <a:buClr>
                <a:srgbClr val="000000"/>
              </a:buClr>
              <a:buSzPts val="2000"/>
              <a:buFont typeface="Noto Sans Symbols"/>
              <a:buChar char="●"/>
            </a:pPr>
            <a:r>
              <a:rPr b="1" i="0" lang="en-US" sz="2000" u="none" cap="none" strike="noStrike">
                <a:solidFill>
                  <a:srgbClr val="FF0000"/>
                </a:solidFill>
              </a:rPr>
              <a:t>An “old” field is added </a:t>
            </a:r>
            <a:r>
              <a:rPr b="0" i="0" lang="en-US" sz="2000" u="none" cap="none" strike="noStrike">
                <a:solidFill>
                  <a:srgbClr val="000000"/>
                </a:solidFill>
                <a:latin typeface="Arial"/>
                <a:ea typeface="Arial"/>
                <a:cs typeface="Arial"/>
                <a:sym typeface="Arial"/>
              </a:rPr>
              <a:t>in the dimension table</a:t>
            </a:r>
            <a:endParaRPr sz="600"/>
          </a:p>
          <a:p>
            <a:pPr indent="-517524" lvl="1" marL="1484312" marR="0" rtl="0" algn="l">
              <a:lnSpc>
                <a:spcPct val="93000"/>
              </a:lnSpc>
              <a:spcBef>
                <a:spcPts val="11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Push existing value of attribute from “current” to “old”</a:t>
            </a:r>
            <a:endParaRPr sz="600"/>
          </a:p>
          <a:p>
            <a:pPr indent="-517524" lvl="1" marL="1484312" marR="0" rtl="0" algn="l">
              <a:lnSpc>
                <a:spcPct val="93000"/>
              </a:lnSpc>
              <a:spcBef>
                <a:spcPts val="11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Update the “current” field with the new value with effective date</a:t>
            </a:r>
            <a:endParaRPr sz="600"/>
          </a:p>
        </p:txBody>
      </p:sp>
      <p:pic>
        <p:nvPicPr>
          <p:cNvPr id="226" name="Google Shape;226;p16"/>
          <p:cNvPicPr preferRelativeResize="0"/>
          <p:nvPr/>
        </p:nvPicPr>
        <p:blipFill>
          <a:blip r:embed="rId3">
            <a:alphaModFix/>
          </a:blip>
          <a:stretch>
            <a:fillRect/>
          </a:stretch>
        </p:blipFill>
        <p:spPr>
          <a:xfrm>
            <a:off x="804338" y="5163550"/>
            <a:ext cx="8267875" cy="1586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371f18313cd_0_50"/>
          <p:cNvPicPr preferRelativeResize="0"/>
          <p:nvPr/>
        </p:nvPicPr>
        <p:blipFill>
          <a:blip r:embed="rId3">
            <a:alphaModFix/>
          </a:blip>
          <a:stretch>
            <a:fillRect/>
          </a:stretch>
        </p:blipFill>
        <p:spPr>
          <a:xfrm>
            <a:off x="165775" y="-1"/>
            <a:ext cx="10080626" cy="1515827"/>
          </a:xfrm>
          <a:prstGeom prst="rect">
            <a:avLst/>
          </a:prstGeom>
          <a:noFill/>
          <a:ln>
            <a:noFill/>
          </a:ln>
        </p:spPr>
      </p:pic>
      <p:pic>
        <p:nvPicPr>
          <p:cNvPr id="234" name="Google Shape;234;g371f18313cd_0_50"/>
          <p:cNvPicPr preferRelativeResize="0"/>
          <p:nvPr/>
        </p:nvPicPr>
        <p:blipFill>
          <a:blip r:embed="rId4">
            <a:alphaModFix/>
          </a:blip>
          <a:stretch>
            <a:fillRect/>
          </a:stretch>
        </p:blipFill>
        <p:spPr>
          <a:xfrm>
            <a:off x="152400" y="1668226"/>
            <a:ext cx="9096375" cy="3590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g371f18313cd_0_59"/>
          <p:cNvPicPr preferRelativeResize="0"/>
          <p:nvPr/>
        </p:nvPicPr>
        <p:blipFill>
          <a:blip r:embed="rId3">
            <a:alphaModFix/>
          </a:blip>
          <a:stretch>
            <a:fillRect/>
          </a:stretch>
        </p:blipFill>
        <p:spPr>
          <a:xfrm>
            <a:off x="165775" y="-1"/>
            <a:ext cx="10080626" cy="1515827"/>
          </a:xfrm>
          <a:prstGeom prst="rect">
            <a:avLst/>
          </a:prstGeom>
          <a:noFill/>
          <a:ln>
            <a:noFill/>
          </a:ln>
        </p:spPr>
      </p:pic>
      <p:pic>
        <p:nvPicPr>
          <p:cNvPr id="242" name="Google Shape;242;g371f18313cd_0_59"/>
          <p:cNvPicPr preferRelativeResize="0"/>
          <p:nvPr/>
        </p:nvPicPr>
        <p:blipFill>
          <a:blip r:embed="rId4">
            <a:alphaModFix/>
          </a:blip>
          <a:stretch>
            <a:fillRect/>
          </a:stretch>
        </p:blipFill>
        <p:spPr>
          <a:xfrm>
            <a:off x="1488050" y="1668226"/>
            <a:ext cx="7229475" cy="3829050"/>
          </a:xfrm>
          <a:prstGeom prst="rect">
            <a:avLst/>
          </a:prstGeom>
          <a:noFill/>
          <a:ln>
            <a:noFill/>
          </a:ln>
        </p:spPr>
      </p:pic>
      <p:sp>
        <p:nvSpPr>
          <p:cNvPr id="243" name="Google Shape;243;g371f18313cd_0_59"/>
          <p:cNvSpPr txBox="1"/>
          <p:nvPr/>
        </p:nvSpPr>
        <p:spPr>
          <a:xfrm>
            <a:off x="1385875" y="1162775"/>
            <a:ext cx="45813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g371f18313cd_0_68"/>
          <p:cNvPicPr preferRelativeResize="0"/>
          <p:nvPr/>
        </p:nvPicPr>
        <p:blipFill>
          <a:blip r:embed="rId3">
            <a:alphaModFix/>
          </a:blip>
          <a:stretch>
            <a:fillRect/>
          </a:stretch>
        </p:blipFill>
        <p:spPr>
          <a:xfrm>
            <a:off x="526375" y="1915425"/>
            <a:ext cx="8639175" cy="4124325"/>
          </a:xfrm>
          <a:prstGeom prst="rect">
            <a:avLst/>
          </a:prstGeom>
          <a:noFill/>
          <a:ln>
            <a:noFill/>
          </a:ln>
        </p:spPr>
      </p:pic>
      <p:pic>
        <p:nvPicPr>
          <p:cNvPr id="251" name="Google Shape;251;g371f18313cd_0_68"/>
          <p:cNvPicPr preferRelativeResize="0"/>
          <p:nvPr/>
        </p:nvPicPr>
        <p:blipFill>
          <a:blip r:embed="rId4">
            <a:alphaModFix/>
          </a:blip>
          <a:stretch>
            <a:fillRect/>
          </a:stretch>
        </p:blipFill>
        <p:spPr>
          <a:xfrm>
            <a:off x="165775" y="-1"/>
            <a:ext cx="10080626" cy="1515827"/>
          </a:xfrm>
          <a:prstGeom prst="rect">
            <a:avLst/>
          </a:prstGeom>
          <a:noFill/>
          <a:ln>
            <a:noFill/>
          </a:ln>
        </p:spPr>
      </p:pic>
      <p:sp>
        <p:nvSpPr>
          <p:cNvPr id="252" name="Google Shape;252;g371f18313cd_0_68"/>
          <p:cNvSpPr txBox="1"/>
          <p:nvPr/>
        </p:nvSpPr>
        <p:spPr>
          <a:xfrm>
            <a:off x="838275" y="1176150"/>
            <a:ext cx="5022000" cy="9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t>Coverage Table</a:t>
            </a:r>
            <a:endParaRPr sz="3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sp>
        <p:nvSpPr>
          <p:cNvPr id="257" name="Google Shape;257;p18"/>
          <p:cNvSpPr txBox="1"/>
          <p:nvPr/>
        </p:nvSpPr>
        <p:spPr>
          <a:xfrm>
            <a:off x="504025" y="135180"/>
            <a:ext cx="9072600" cy="693600"/>
          </a:xfrm>
          <a:prstGeom prst="rect">
            <a:avLst/>
          </a:prstGeom>
          <a:noFill/>
          <a:ln>
            <a:noFill/>
          </a:ln>
        </p:spPr>
        <p:txBody>
          <a:bodyPr anchorCtr="0" anchor="b" bIns="0" lIns="0" spcFirstLastPara="1" rIns="0" wrap="square" tIns="45700">
            <a:noAutofit/>
          </a:bodyPr>
          <a:lstStyle/>
          <a:p>
            <a:pPr indent="0" lvl="0" marL="0" marR="0" rtl="0" algn="l">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Large dimensions</a:t>
            </a:r>
            <a:endParaRPr/>
          </a:p>
        </p:txBody>
      </p:sp>
      <p:sp>
        <p:nvSpPr>
          <p:cNvPr id="258" name="Google Shape;258;p18"/>
          <p:cNvSpPr txBox="1"/>
          <p:nvPr/>
        </p:nvSpPr>
        <p:spPr>
          <a:xfrm>
            <a:off x="504050" y="828775"/>
            <a:ext cx="9072600" cy="63309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Very deep(large number of rows)</a:t>
            </a:r>
            <a:endParaRPr sz="600"/>
          </a:p>
          <a:p>
            <a:pPr indent="0" lvl="0" marL="0" marR="0" rtl="0" algn="l">
              <a:lnSpc>
                <a:spcPct val="93000"/>
              </a:lnSpc>
              <a:spcBef>
                <a:spcPts val="60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Very wide(large number of attributes)</a:t>
            </a:r>
            <a:endParaRPr sz="600"/>
          </a:p>
          <a:p>
            <a:pPr indent="0" lvl="0" marL="0" marR="0" rtl="0" algn="l">
              <a:lnSpc>
                <a:spcPct val="93000"/>
              </a:lnSpc>
              <a:spcBef>
                <a:spcPts val="60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Have </a:t>
            </a:r>
            <a:r>
              <a:rPr b="0" i="0" lang="en-US" sz="2400" u="sng">
                <a:solidFill>
                  <a:srgbClr val="AD1F1F"/>
                </a:solidFill>
                <a:latin typeface="Arial"/>
                <a:ea typeface="Arial"/>
                <a:cs typeface="Arial"/>
                <a:sym typeface="Arial"/>
                <a:hlinkClick r:id="rId3">
                  <a:extLst>
                    <a:ext uri="{A12FA001-AC4F-418D-AE19-62706E023703}">
                      <ahyp:hlinkClr val="tx"/>
                    </a:ext>
                  </a:extLst>
                </a:hlinkClick>
              </a:rPr>
              <a:t>multiple hierarchies</a:t>
            </a:r>
            <a:endParaRPr sz="600"/>
          </a:p>
          <a:p>
            <a:pPr indent="0" lvl="0" marL="0" marR="0" rtl="0" algn="l">
              <a:lnSpc>
                <a:spcPct val="93000"/>
              </a:lnSpc>
              <a:spcBef>
                <a:spcPts val="600"/>
              </a:spcBef>
              <a:spcAft>
                <a:spcPts val="0"/>
              </a:spcAft>
              <a:buClr>
                <a:srgbClr val="AD1F1F"/>
              </a:buClr>
              <a:buSzPts val="3200"/>
              <a:buFont typeface="Arial"/>
              <a:buNone/>
            </a:pPr>
            <a:r>
              <a:rPr b="0" i="0" lang="en-US" sz="2400" u="sng">
                <a:solidFill>
                  <a:srgbClr val="AD1F1F"/>
                </a:solidFill>
                <a:latin typeface="Arial"/>
                <a:ea typeface="Arial"/>
                <a:cs typeface="Arial"/>
                <a:sym typeface="Arial"/>
                <a:hlinkClick r:id="rId4">
                  <a:extLst>
                    <a:ext uri="{A12FA001-AC4F-418D-AE19-62706E023703}">
                      <ahyp:hlinkClr val="tx"/>
                    </a:ext>
                  </a:extLst>
                </a:hlinkClick>
              </a:rPr>
              <a:t>Rapidly changing dimensions</a:t>
            </a:r>
            <a:endParaRPr sz="600"/>
          </a:p>
          <a:p>
            <a:pPr indent="0" lvl="0" marL="0" marR="0" rtl="0" algn="l">
              <a:lnSpc>
                <a:spcPct val="93000"/>
              </a:lnSpc>
              <a:spcBef>
                <a:spcPts val="60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Junk dimensions</a:t>
            </a:r>
            <a:endParaRPr b="0" i="0" sz="2400" u="non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3200"/>
              <a:buFont typeface="Arial"/>
              <a:buNone/>
            </a:pPr>
            <a:r>
              <a:rPr lang="en-US" sz="2400"/>
              <a:t>Degenerate Dimensions</a:t>
            </a:r>
            <a:endParaRPr sz="2400"/>
          </a:p>
          <a:p>
            <a:pPr indent="0" lvl="0" marL="0" marR="0" rtl="0" algn="l">
              <a:lnSpc>
                <a:spcPct val="93000"/>
              </a:lnSpc>
              <a:spcBef>
                <a:spcPts val="600"/>
              </a:spcBef>
              <a:spcAft>
                <a:spcPts val="0"/>
              </a:spcAft>
              <a:buClr>
                <a:srgbClr val="000000"/>
              </a:buClr>
              <a:buSzPts val="3200"/>
              <a:buFont typeface="Arial"/>
              <a:buNone/>
            </a:pPr>
            <a:r>
              <a:rPr b="0" i="0" lang="en-US" sz="2400" u="none">
                <a:solidFill>
                  <a:srgbClr val="000000"/>
                </a:solidFill>
                <a:latin typeface="Arial"/>
                <a:ea typeface="Arial"/>
                <a:cs typeface="Arial"/>
                <a:sym typeface="Arial"/>
              </a:rPr>
              <a:t>Large dimension examples</a:t>
            </a:r>
            <a:endParaRPr sz="600"/>
          </a:p>
          <a:p>
            <a:pPr indent="-455611" lvl="2" marL="2286000" marR="0" rtl="0" algn="l">
              <a:lnSpc>
                <a:spcPct val="93000"/>
              </a:lnSpc>
              <a:spcBef>
                <a:spcPts val="800"/>
              </a:spcBef>
              <a:spcAft>
                <a:spcPts val="0"/>
              </a:spcAft>
              <a:buClr>
                <a:srgbClr val="000000"/>
              </a:buClr>
              <a:buSzPts val="2400"/>
              <a:buFont typeface="Arial"/>
              <a:buNone/>
            </a:pPr>
            <a:r>
              <a:rPr b="0" i="0" lang="en-US" sz="1800" u="none" cap="none" strike="noStrike">
                <a:solidFill>
                  <a:srgbClr val="000000"/>
                </a:solidFill>
                <a:latin typeface="Arial"/>
                <a:ea typeface="Arial"/>
                <a:cs typeface="Arial"/>
                <a:sym typeface="Arial"/>
              </a:rPr>
              <a:t>Customer</a:t>
            </a:r>
            <a:endParaRPr sz="800"/>
          </a:p>
          <a:p>
            <a:pPr indent="-417511" lvl="2" marL="2286000" marR="0" rtl="0" algn="l">
              <a:lnSpc>
                <a:spcPct val="93000"/>
              </a:lnSpc>
              <a:spcBef>
                <a:spcPts val="80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Huge—in the range of 20 million rows</a:t>
            </a:r>
            <a:endParaRPr sz="800"/>
          </a:p>
          <a:p>
            <a:pPr indent="-417511" lvl="2" marL="2286000" marR="0" rtl="0" algn="l">
              <a:lnSpc>
                <a:spcPct val="93000"/>
              </a:lnSpc>
              <a:spcBef>
                <a:spcPts val="80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Easily up to 150 dimension attributes</a:t>
            </a:r>
            <a:endParaRPr sz="800"/>
          </a:p>
          <a:p>
            <a:pPr indent="-417511" lvl="2" marL="2286000" marR="0" rtl="0" algn="l">
              <a:lnSpc>
                <a:spcPct val="93000"/>
              </a:lnSpc>
              <a:spcBef>
                <a:spcPts val="80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Can have multiple hierarchies</a:t>
            </a:r>
            <a:endParaRPr sz="800"/>
          </a:p>
          <a:p>
            <a:pPr indent="-455611" lvl="2" marL="2286000" marR="0" rtl="0" algn="l">
              <a:lnSpc>
                <a:spcPct val="93000"/>
              </a:lnSpc>
              <a:spcBef>
                <a:spcPts val="800"/>
              </a:spcBef>
              <a:spcAft>
                <a:spcPts val="0"/>
              </a:spcAft>
              <a:buClr>
                <a:srgbClr val="000000"/>
              </a:buClr>
              <a:buSzPts val="2400"/>
              <a:buFont typeface="Arial"/>
              <a:buNone/>
            </a:pPr>
            <a:r>
              <a:rPr b="0" i="0" lang="en-US" sz="1800" u="none" cap="none" strike="noStrike">
                <a:solidFill>
                  <a:srgbClr val="000000"/>
                </a:solidFill>
                <a:latin typeface="Arial"/>
                <a:ea typeface="Arial"/>
                <a:cs typeface="Arial"/>
                <a:sym typeface="Arial"/>
              </a:rPr>
              <a:t>Product</a:t>
            </a:r>
            <a:endParaRPr sz="800"/>
          </a:p>
          <a:p>
            <a:pPr indent="-417511" lvl="2" marL="2286000" marR="0" rtl="0" algn="l">
              <a:lnSpc>
                <a:spcPct val="93000"/>
              </a:lnSpc>
              <a:spcBef>
                <a:spcPts val="80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Sometimes as many as 100,000 product variations</a:t>
            </a:r>
            <a:endParaRPr sz="800"/>
          </a:p>
          <a:p>
            <a:pPr indent="-417511" lvl="2" marL="2286000" marR="0" rtl="0" algn="l">
              <a:lnSpc>
                <a:spcPct val="93000"/>
              </a:lnSpc>
              <a:spcBef>
                <a:spcPts val="80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Can have more than 100 dimension attributes</a:t>
            </a:r>
            <a:endParaRPr sz="800"/>
          </a:p>
          <a:p>
            <a:pPr indent="-417511" lvl="2" marL="2286000" marR="0" rtl="0" algn="l">
              <a:lnSpc>
                <a:spcPct val="93000"/>
              </a:lnSpc>
              <a:spcBef>
                <a:spcPts val="80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Can have multiple hierarchies</a:t>
            </a:r>
            <a:endParaRPr sz="800"/>
          </a:p>
          <a:p>
            <a:pPr indent="0" lvl="0" marL="0" marR="0" rtl="0" algn="l">
              <a:lnSpc>
                <a:spcPct val="93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id="48" name="Google Shape;48;g373bf293aa1_0_0"/>
          <p:cNvPicPr preferRelativeResize="0"/>
          <p:nvPr/>
        </p:nvPicPr>
        <p:blipFill>
          <a:blip r:embed="rId3">
            <a:alphaModFix/>
          </a:blip>
          <a:stretch>
            <a:fillRect/>
          </a:stretch>
        </p:blipFill>
        <p:spPr>
          <a:xfrm>
            <a:off x="674975" y="371225"/>
            <a:ext cx="8889524" cy="6597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2" name="Shape 262"/>
        <p:cNvGrpSpPr/>
        <p:nvPr/>
      </p:nvGrpSpPr>
      <p:grpSpPr>
        <a:xfrm>
          <a:off x="0" y="0"/>
          <a:ext cx="0" cy="0"/>
          <a:chOff x="0" y="0"/>
          <a:chExt cx="0" cy="0"/>
        </a:xfrm>
      </p:grpSpPr>
      <p:pic>
        <p:nvPicPr>
          <p:cNvPr id="263" name="Google Shape;263;p19"/>
          <p:cNvPicPr preferRelativeResize="0"/>
          <p:nvPr/>
        </p:nvPicPr>
        <p:blipFill rotWithShape="1">
          <a:blip r:embed="rId3">
            <a:alphaModFix/>
          </a:blip>
          <a:srcRect b="0" l="0" r="0" t="0"/>
          <a:stretch/>
        </p:blipFill>
        <p:spPr>
          <a:xfrm>
            <a:off x="252425" y="96700"/>
            <a:ext cx="9575801" cy="1681162"/>
          </a:xfrm>
          <a:prstGeom prst="rect">
            <a:avLst/>
          </a:prstGeom>
          <a:noFill/>
          <a:ln>
            <a:noFill/>
          </a:ln>
        </p:spPr>
      </p:pic>
      <p:pic>
        <p:nvPicPr>
          <p:cNvPr id="264" name="Google Shape;264;p19"/>
          <p:cNvPicPr preferRelativeResize="0"/>
          <p:nvPr/>
        </p:nvPicPr>
        <p:blipFill rotWithShape="1">
          <a:blip r:embed="rId4">
            <a:alphaModFix/>
          </a:blip>
          <a:srcRect b="0" l="0" r="0" t="0"/>
          <a:stretch/>
        </p:blipFill>
        <p:spPr>
          <a:xfrm>
            <a:off x="1425950" y="1510050"/>
            <a:ext cx="7760900" cy="5943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8" name="Shape 268"/>
        <p:cNvGrpSpPr/>
        <p:nvPr/>
      </p:nvGrpSpPr>
      <p:grpSpPr>
        <a:xfrm>
          <a:off x="0" y="0"/>
          <a:ext cx="0" cy="0"/>
          <a:chOff x="0" y="0"/>
          <a:chExt cx="0" cy="0"/>
        </a:xfrm>
      </p:grpSpPr>
      <p:pic>
        <p:nvPicPr>
          <p:cNvPr id="269" name="Google Shape;269;p20"/>
          <p:cNvPicPr preferRelativeResize="0"/>
          <p:nvPr/>
        </p:nvPicPr>
        <p:blipFill rotWithShape="1">
          <a:blip r:embed="rId3">
            <a:alphaModFix/>
          </a:blip>
          <a:srcRect b="0" l="0" r="0" t="0"/>
          <a:stretch/>
        </p:blipFill>
        <p:spPr>
          <a:xfrm>
            <a:off x="180800" y="283700"/>
            <a:ext cx="9575825" cy="892450"/>
          </a:xfrm>
          <a:prstGeom prst="rect">
            <a:avLst/>
          </a:prstGeom>
          <a:noFill/>
          <a:ln>
            <a:noFill/>
          </a:ln>
        </p:spPr>
      </p:pic>
      <p:pic>
        <p:nvPicPr>
          <p:cNvPr id="270" name="Google Shape;270;p20"/>
          <p:cNvPicPr preferRelativeResize="0"/>
          <p:nvPr/>
        </p:nvPicPr>
        <p:blipFill>
          <a:blip r:embed="rId4">
            <a:alphaModFix/>
          </a:blip>
          <a:stretch>
            <a:fillRect/>
          </a:stretch>
        </p:blipFill>
        <p:spPr>
          <a:xfrm>
            <a:off x="344075" y="1176150"/>
            <a:ext cx="8855250" cy="60370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4" name="Shape 274"/>
        <p:cNvGrpSpPr/>
        <p:nvPr/>
      </p:nvGrpSpPr>
      <p:grpSpPr>
        <a:xfrm>
          <a:off x="0" y="0"/>
          <a:ext cx="0" cy="0"/>
          <a:chOff x="0" y="0"/>
          <a:chExt cx="0" cy="0"/>
        </a:xfrm>
      </p:grpSpPr>
      <p:sp>
        <p:nvSpPr>
          <p:cNvPr id="275" name="Google Shape;275;p21"/>
          <p:cNvSpPr txBox="1"/>
          <p:nvPr/>
        </p:nvSpPr>
        <p:spPr>
          <a:xfrm>
            <a:off x="1581287" y="216387"/>
            <a:ext cx="6624600" cy="517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1" i="0" lang="en-US" sz="2800" u="none">
                <a:solidFill>
                  <a:srgbClr val="FF0000"/>
                </a:solidFill>
                <a:latin typeface="Arial"/>
                <a:ea typeface="Arial"/>
                <a:cs typeface="Arial"/>
                <a:sym typeface="Arial"/>
              </a:rPr>
              <a:t>Junk Dimensions</a:t>
            </a:r>
            <a:endParaRPr>
              <a:solidFill>
                <a:srgbClr val="FF0000"/>
              </a:solidFill>
            </a:endParaRPr>
          </a:p>
        </p:txBody>
      </p:sp>
      <p:sp>
        <p:nvSpPr>
          <p:cNvPr id="276" name="Google Shape;276;p21"/>
          <p:cNvSpPr txBox="1"/>
          <p:nvPr/>
        </p:nvSpPr>
        <p:spPr>
          <a:xfrm>
            <a:off x="405000" y="5129775"/>
            <a:ext cx="8977200" cy="195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700"/>
              <a:t>In some cases, it can be useful to create a table that contains dimensions that do not have any real relationship to one another. The orders schema shown in Figure 1.6, for example, might benefit from the addition of several attributes to describe the type of order being placed, whether it was a credit order, whether it was solicited, and whether it represents a reorder. While these various indicators do not relate directly to one another, they can be combined into a single table for convenience</a:t>
            </a:r>
            <a:endParaRPr sz="1700"/>
          </a:p>
        </p:txBody>
      </p:sp>
      <p:pic>
        <p:nvPicPr>
          <p:cNvPr id="277" name="Google Shape;277;p21"/>
          <p:cNvPicPr preferRelativeResize="0"/>
          <p:nvPr/>
        </p:nvPicPr>
        <p:blipFill>
          <a:blip r:embed="rId3">
            <a:alphaModFix/>
          </a:blip>
          <a:stretch>
            <a:fillRect/>
          </a:stretch>
        </p:blipFill>
        <p:spPr>
          <a:xfrm>
            <a:off x="-175787" y="733863"/>
            <a:ext cx="9775824" cy="4159675"/>
          </a:xfrm>
          <a:prstGeom prst="rect">
            <a:avLst/>
          </a:prstGeom>
          <a:noFill/>
          <a:ln>
            <a:noFill/>
          </a:ln>
        </p:spPr>
      </p:pic>
      <p:sp>
        <p:nvSpPr>
          <p:cNvPr id="278" name="Google Shape;278;p21"/>
          <p:cNvSpPr/>
          <p:nvPr/>
        </p:nvSpPr>
        <p:spPr>
          <a:xfrm>
            <a:off x="5766750" y="2551850"/>
            <a:ext cx="2439000" cy="195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g344ef64104e_0_0"/>
          <p:cNvPicPr preferRelativeResize="0"/>
          <p:nvPr/>
        </p:nvPicPr>
        <p:blipFill>
          <a:blip r:embed="rId3">
            <a:alphaModFix/>
          </a:blip>
          <a:stretch>
            <a:fillRect/>
          </a:stretch>
        </p:blipFill>
        <p:spPr>
          <a:xfrm>
            <a:off x="1033925" y="1928775"/>
            <a:ext cx="7658100" cy="3409950"/>
          </a:xfrm>
          <a:prstGeom prst="rect">
            <a:avLst/>
          </a:prstGeom>
          <a:noFill/>
          <a:ln cap="flat" cmpd="sng" w="9525">
            <a:solidFill>
              <a:srgbClr val="FF0000"/>
            </a:solidFill>
            <a:prstDash val="solid"/>
            <a:round/>
            <a:headEnd len="sm" w="sm" type="none"/>
            <a:tailEnd len="sm" w="sm" type="none"/>
          </a:ln>
        </p:spPr>
      </p:pic>
      <p:sp>
        <p:nvSpPr>
          <p:cNvPr id="286" name="Google Shape;286;g344ef64104e_0_0"/>
          <p:cNvSpPr txBox="1"/>
          <p:nvPr/>
        </p:nvSpPr>
        <p:spPr>
          <a:xfrm>
            <a:off x="878325" y="294625"/>
            <a:ext cx="7319400" cy="10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FF0000"/>
                </a:solidFill>
              </a:rPr>
              <a:t>Degenerate Dimension</a:t>
            </a:r>
            <a:endParaRPr sz="3200">
              <a:solidFill>
                <a:srgbClr val="FF0000"/>
              </a:solidFill>
            </a:endParaRPr>
          </a:p>
        </p:txBody>
      </p:sp>
      <p:cxnSp>
        <p:nvCxnSpPr>
          <p:cNvPr id="287" name="Google Shape;287;g344ef64104e_0_0"/>
          <p:cNvCxnSpPr/>
          <p:nvPr/>
        </p:nvCxnSpPr>
        <p:spPr>
          <a:xfrm flipH="1" rot="10800000">
            <a:off x="4257475" y="2672200"/>
            <a:ext cx="4100400" cy="13200"/>
          </a:xfrm>
          <a:prstGeom prst="straightConnector1">
            <a:avLst/>
          </a:prstGeom>
          <a:noFill/>
          <a:ln cap="flat" cmpd="sng" w="9525">
            <a:solidFill>
              <a:srgbClr val="FF0000"/>
            </a:solidFill>
            <a:prstDash val="solid"/>
            <a:round/>
            <a:headEnd len="med" w="med" type="none"/>
            <a:tailEnd len="med" w="med" type="none"/>
          </a:ln>
        </p:spPr>
      </p:cxnSp>
      <p:cxnSp>
        <p:nvCxnSpPr>
          <p:cNvPr id="288" name="Google Shape;288;g344ef64104e_0_0"/>
          <p:cNvCxnSpPr/>
          <p:nvPr/>
        </p:nvCxnSpPr>
        <p:spPr>
          <a:xfrm flipH="1" rot="10800000">
            <a:off x="2507800" y="3099600"/>
            <a:ext cx="4140600" cy="132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
          <p:cNvSpPr txBox="1"/>
          <p:nvPr>
            <p:ph idx="4294967295" type="title"/>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None/>
            </a:pPr>
            <a:r>
              <a:t/>
            </a:r>
            <a:endParaRPr b="0" i="0" sz="4400" u="none" cap="none" strike="noStrike">
              <a:solidFill>
                <a:srgbClr val="000000"/>
              </a:solidFill>
              <a:latin typeface="Arial"/>
              <a:ea typeface="Arial"/>
              <a:cs typeface="Arial"/>
              <a:sym typeface="Arial"/>
            </a:endParaRPr>
          </a:p>
        </p:txBody>
      </p:sp>
      <p:sp>
        <p:nvSpPr>
          <p:cNvPr id="55" name="Google Shape;55;p1"/>
          <p:cNvSpPr txBox="1"/>
          <p:nvPr>
            <p:ph idx="1" type="subTitle"/>
          </p:nvPr>
        </p:nvSpPr>
        <p:spPr>
          <a:xfrm>
            <a:off x="503237" y="1768475"/>
            <a:ext cx="9070975" cy="4384675"/>
          </a:xfrm>
          <a:prstGeom prst="rect">
            <a:avLst/>
          </a:prstGeom>
          <a:noFill/>
          <a:ln>
            <a:noFill/>
          </a:ln>
        </p:spPr>
        <p:txBody>
          <a:bodyPr anchorCtr="0" anchor="ctr" bIns="0" lIns="0" spcFirstLastPara="1" rIns="0" wrap="square" tIns="0">
            <a:noAutofit/>
          </a:bodyPr>
          <a:lstStyle/>
          <a:p>
            <a:pPr indent="-342900" lvl="0" marL="342900" marR="0" rtl="0" algn="l">
              <a:lnSpc>
                <a:spcPct val="93000"/>
              </a:lnSpc>
              <a:spcBef>
                <a:spcPts val="0"/>
              </a:spcBef>
              <a:spcAft>
                <a:spcPts val="0"/>
              </a:spcAft>
              <a:buNone/>
            </a:pPr>
            <a:r>
              <a:t/>
            </a:r>
            <a:endParaRPr b="0" i="0" sz="3200" u="none">
              <a:solidFill>
                <a:srgbClr val="000000"/>
              </a:solidFill>
              <a:latin typeface="Arial"/>
              <a:ea typeface="Arial"/>
              <a:cs typeface="Arial"/>
              <a:sym typeface="Arial"/>
            </a:endParaRPr>
          </a:p>
        </p:txBody>
      </p:sp>
      <p:pic>
        <p:nvPicPr>
          <p:cNvPr id="56" name="Google Shape;56;p1"/>
          <p:cNvPicPr preferRelativeResize="0"/>
          <p:nvPr/>
        </p:nvPicPr>
        <p:blipFill rotWithShape="1">
          <a:blip r:embed="rId3">
            <a:alphaModFix/>
          </a:blip>
          <a:srcRect b="0" l="0" r="0" t="0"/>
          <a:stretch/>
        </p:blipFill>
        <p:spPr>
          <a:xfrm>
            <a:off x="1223962" y="-14287"/>
            <a:ext cx="7775575" cy="680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2"/>
          <p:cNvSpPr txBox="1"/>
          <p:nvPr/>
        </p:nvSpPr>
        <p:spPr>
          <a:xfrm>
            <a:off x="0" y="7054850"/>
            <a:ext cx="3192462" cy="50323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CSE601</a:t>
            </a:r>
            <a:endParaRPr/>
          </a:p>
        </p:txBody>
      </p:sp>
      <p:sp>
        <p:nvSpPr>
          <p:cNvPr id="64" name="Google Shape;64;p2"/>
          <p:cNvSpPr txBox="1"/>
          <p:nvPr/>
        </p:nvSpPr>
        <p:spPr>
          <a:xfrm>
            <a:off x="7980362" y="7054850"/>
            <a:ext cx="2100262" cy="503237"/>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5" name="Google Shape;65;p2"/>
          <p:cNvSpPr txBox="1"/>
          <p:nvPr/>
        </p:nvSpPr>
        <p:spPr>
          <a:xfrm>
            <a:off x="419100" y="0"/>
            <a:ext cx="9407525" cy="1260475"/>
          </a:xfrm>
          <a:prstGeom prst="rect">
            <a:avLst/>
          </a:prstGeom>
          <a:noFill/>
          <a:ln>
            <a:noFill/>
          </a:ln>
        </p:spPr>
        <p:txBody>
          <a:bodyPr anchorCtr="0" anchor="ctr" bIns="45700" lIns="91425" spcFirstLastPara="1" rIns="91425" wrap="square" tIns="45700">
            <a:noAutofit/>
          </a:bodyPr>
          <a:lstStyle/>
          <a:p>
            <a:pPr indent="-214311" lvl="0" marL="215900" marR="0" rtl="0" algn="ctr">
              <a:lnSpc>
                <a:spcPct val="100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Snowflake Schema</a:t>
            </a:r>
            <a:endParaRPr/>
          </a:p>
        </p:txBody>
      </p:sp>
      <p:sp>
        <p:nvSpPr>
          <p:cNvPr id="66" name="Google Shape;66;p2"/>
          <p:cNvSpPr txBox="1"/>
          <p:nvPr/>
        </p:nvSpPr>
        <p:spPr>
          <a:xfrm>
            <a:off x="755650" y="1679575"/>
            <a:ext cx="8567737" cy="4956175"/>
          </a:xfrm>
          <a:prstGeom prst="rect">
            <a:avLst/>
          </a:prstGeom>
          <a:noFill/>
          <a:ln>
            <a:noFill/>
          </a:ln>
        </p:spPr>
        <p:txBody>
          <a:bodyPr anchorCtr="0" anchor="t" bIns="45700" lIns="91425" spcFirstLastPara="1" rIns="91425" wrap="square" tIns="45700">
            <a:noAutofit/>
          </a:bodyPr>
          <a:lstStyle/>
          <a:p>
            <a:pPr indent="-365759" lvl="0" marL="430212" marR="0" rtl="0" algn="l">
              <a:lnSpc>
                <a:spcPct val="100000"/>
              </a:lnSpc>
              <a:spcBef>
                <a:spcPts val="0"/>
              </a:spcBef>
              <a:spcAft>
                <a:spcPts val="0"/>
              </a:spcAft>
              <a:buClr>
                <a:srgbClr val="000000"/>
              </a:buClr>
              <a:buSzPts val="2100"/>
              <a:buFont typeface="Times New Roman"/>
              <a:buChar char="●"/>
            </a:pPr>
            <a:r>
              <a:rPr i="0" lang="en-US" sz="2100" u="none">
                <a:solidFill>
                  <a:srgbClr val="000000"/>
                </a:solidFill>
                <a:latin typeface="Times New Roman"/>
                <a:ea typeface="Times New Roman"/>
                <a:cs typeface="Times New Roman"/>
                <a:sym typeface="Times New Roman"/>
              </a:rPr>
              <a:t>Snowflake schema is a type of star schema but a more complex model.</a:t>
            </a:r>
            <a:endParaRPr sz="2100">
              <a:latin typeface="Times New Roman"/>
              <a:ea typeface="Times New Roman"/>
              <a:cs typeface="Times New Roman"/>
              <a:sym typeface="Times New Roman"/>
            </a:endParaRPr>
          </a:p>
          <a:p>
            <a:pPr indent="-365759" lvl="0" marL="430212" marR="0" rtl="0" algn="l">
              <a:lnSpc>
                <a:spcPct val="100000"/>
              </a:lnSpc>
              <a:spcBef>
                <a:spcPts val="800"/>
              </a:spcBef>
              <a:spcAft>
                <a:spcPts val="0"/>
              </a:spcAft>
              <a:buClr>
                <a:srgbClr val="000000"/>
              </a:buClr>
              <a:buSzPts val="2100"/>
              <a:buFont typeface="Times New Roman"/>
              <a:buChar char="●"/>
            </a:pPr>
            <a:r>
              <a:rPr i="0" lang="en-US" sz="2100" u="none">
                <a:solidFill>
                  <a:srgbClr val="000000"/>
                </a:solidFill>
                <a:latin typeface="Times New Roman"/>
                <a:ea typeface="Times New Roman"/>
                <a:cs typeface="Times New Roman"/>
                <a:sym typeface="Times New Roman"/>
              </a:rPr>
              <a:t>“Snowflaking” is a method of normalizing the dimension tables in a star schema.</a:t>
            </a:r>
            <a:endParaRPr sz="2100">
              <a:latin typeface="Times New Roman"/>
              <a:ea typeface="Times New Roman"/>
              <a:cs typeface="Times New Roman"/>
              <a:sym typeface="Times New Roman"/>
            </a:endParaRPr>
          </a:p>
          <a:p>
            <a:pPr indent="-365759" lvl="0" marL="430212" marR="0" rtl="0" algn="l">
              <a:lnSpc>
                <a:spcPct val="100000"/>
              </a:lnSpc>
              <a:spcBef>
                <a:spcPts val="800"/>
              </a:spcBef>
              <a:spcAft>
                <a:spcPts val="0"/>
              </a:spcAft>
              <a:buClr>
                <a:srgbClr val="000000"/>
              </a:buClr>
              <a:buSzPts val="2100"/>
              <a:buFont typeface="Times New Roman"/>
              <a:buChar char="●"/>
            </a:pPr>
            <a:r>
              <a:rPr i="0" lang="en-US" sz="2100" u="none">
                <a:solidFill>
                  <a:srgbClr val="000000"/>
                </a:solidFill>
                <a:latin typeface="Times New Roman"/>
                <a:ea typeface="Times New Roman"/>
                <a:cs typeface="Times New Roman"/>
                <a:sym typeface="Times New Roman"/>
              </a:rPr>
              <a:t>The normalization eliminates redundancy.</a:t>
            </a:r>
            <a:endParaRPr sz="2100">
              <a:latin typeface="Times New Roman"/>
              <a:ea typeface="Times New Roman"/>
              <a:cs typeface="Times New Roman"/>
              <a:sym typeface="Times New Roman"/>
            </a:endParaRPr>
          </a:p>
          <a:p>
            <a:pPr indent="-365760" lvl="0" marL="430212" marR="0" rtl="0" algn="l">
              <a:lnSpc>
                <a:spcPct val="100000"/>
              </a:lnSpc>
              <a:spcBef>
                <a:spcPts val="800"/>
              </a:spcBef>
              <a:spcAft>
                <a:spcPts val="0"/>
              </a:spcAft>
              <a:buClr>
                <a:srgbClr val="000000"/>
              </a:buClr>
              <a:buSzPts val="2100"/>
              <a:buFont typeface="Times New Roman"/>
              <a:buChar char="●"/>
            </a:pPr>
            <a:r>
              <a:rPr i="0" lang="en-US" sz="2100" u="none">
                <a:solidFill>
                  <a:srgbClr val="000000"/>
                </a:solidFill>
                <a:latin typeface="Times New Roman"/>
                <a:ea typeface="Times New Roman"/>
                <a:cs typeface="Times New Roman"/>
                <a:sym typeface="Times New Roman"/>
              </a:rPr>
              <a:t>The result is more complex queries and reduced query performance.</a:t>
            </a:r>
            <a:endParaRPr i="0" sz="2100" u="none">
              <a:solidFill>
                <a:srgbClr val="000000"/>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Advantages:</a:t>
            </a:r>
            <a:endParaRPr b="1" sz="2100">
              <a:solidFill>
                <a:schemeClr val="dk1"/>
              </a:solidFill>
              <a:latin typeface="Times New Roman"/>
              <a:ea typeface="Times New Roman"/>
              <a:cs typeface="Times New Roman"/>
              <a:sym typeface="Times New Roman"/>
            </a:endParaRPr>
          </a:p>
          <a:p>
            <a:pPr indent="-361950" lvl="1" marL="914400" rtl="0" algn="l">
              <a:spcBef>
                <a:spcPts val="6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Small saving in storage space</a:t>
            </a:r>
            <a:endParaRPr sz="2100">
              <a:solidFill>
                <a:schemeClr val="dk1"/>
              </a:solidFill>
              <a:latin typeface="Times New Roman"/>
              <a:ea typeface="Times New Roman"/>
              <a:cs typeface="Times New Roman"/>
              <a:sym typeface="Times New Roman"/>
            </a:endParaRPr>
          </a:p>
          <a:p>
            <a:pPr indent="-361950" lvl="1" marL="914400" rtl="0" algn="l">
              <a:spcBef>
                <a:spcPts val="6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Normalized structures are easier to update and maintain</a:t>
            </a:r>
            <a:endParaRPr sz="2100">
              <a:solidFill>
                <a:schemeClr val="dk1"/>
              </a:solidFill>
              <a:latin typeface="Times New Roman"/>
              <a:ea typeface="Times New Roman"/>
              <a:cs typeface="Times New Roman"/>
              <a:sym typeface="Times New Roman"/>
            </a:endParaRPr>
          </a:p>
          <a:p>
            <a:pPr indent="-361950" lvl="0" marL="457200" rtl="0" algn="l">
              <a:spcBef>
                <a:spcPts val="70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Disadvantages:</a:t>
            </a:r>
            <a:endParaRPr b="1" sz="2100">
              <a:solidFill>
                <a:schemeClr val="dk1"/>
              </a:solidFill>
              <a:latin typeface="Times New Roman"/>
              <a:ea typeface="Times New Roman"/>
              <a:cs typeface="Times New Roman"/>
              <a:sym typeface="Times New Roman"/>
            </a:endParaRPr>
          </a:p>
          <a:p>
            <a:pPr indent="-361950" lvl="1" marL="914400" rtl="0" algn="l">
              <a:spcBef>
                <a:spcPts val="6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Schema less intuitive and end-users are put off by the complexity</a:t>
            </a:r>
            <a:endParaRPr sz="2100">
              <a:solidFill>
                <a:schemeClr val="dk1"/>
              </a:solidFill>
              <a:latin typeface="Times New Roman"/>
              <a:ea typeface="Times New Roman"/>
              <a:cs typeface="Times New Roman"/>
              <a:sym typeface="Times New Roman"/>
            </a:endParaRPr>
          </a:p>
          <a:p>
            <a:pPr indent="-361950" lvl="1" marL="914400" rtl="0" algn="l">
              <a:spcBef>
                <a:spcPts val="6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Ability to browse through the contents difficult</a:t>
            </a:r>
            <a:endParaRPr sz="2100">
              <a:solidFill>
                <a:schemeClr val="dk1"/>
              </a:solidFill>
              <a:latin typeface="Times New Roman"/>
              <a:ea typeface="Times New Roman"/>
              <a:cs typeface="Times New Roman"/>
              <a:sym typeface="Times New Roman"/>
            </a:endParaRPr>
          </a:p>
          <a:p>
            <a:pPr indent="-361950" lvl="1" marL="914400" rtl="0" algn="l">
              <a:spcBef>
                <a:spcPts val="6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Degrade query performance because of additional joins</a:t>
            </a:r>
            <a:endParaRPr sz="2100">
              <a:solidFill>
                <a:schemeClr val="dk1"/>
              </a:solidFill>
              <a:latin typeface="Times New Roman"/>
              <a:ea typeface="Times New Roman"/>
              <a:cs typeface="Times New Roman"/>
              <a:sym typeface="Times New Roman"/>
            </a:endParaRPr>
          </a:p>
          <a:p>
            <a:pPr indent="-365759" lvl="0" marL="430212" marR="0" rtl="0" algn="l">
              <a:lnSpc>
                <a:spcPct val="100000"/>
              </a:lnSpc>
              <a:spcBef>
                <a:spcPts val="800"/>
              </a:spcBef>
              <a:spcAft>
                <a:spcPts val="0"/>
              </a:spcAft>
              <a:buSzPts val="2100"/>
              <a:buFont typeface="Times New Roman"/>
              <a:buChar char="●"/>
            </a:pPr>
            <a:r>
              <a:t/>
            </a:r>
            <a:endParaRPr sz="2100">
              <a:latin typeface="Times New Roman"/>
              <a:ea typeface="Times New Roman"/>
              <a:cs typeface="Times New Roman"/>
              <a:sym typeface="Times New Roman"/>
            </a:endParaRPr>
          </a:p>
        </p:txBody>
      </p:sp>
    </p:spTree>
  </p:cSld>
  <p:clrMapOvr>
    <a:masterClrMapping/>
  </p:clrMapOvr>
  <p:transition advTm="1024" spd="slow">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pic>
        <p:nvPicPr>
          <p:cNvPr id="72" name="Google Shape;72;p3"/>
          <p:cNvPicPr preferRelativeResize="0"/>
          <p:nvPr/>
        </p:nvPicPr>
        <p:blipFill rotWithShape="1">
          <a:blip r:embed="rId3">
            <a:alphaModFix/>
          </a:blip>
          <a:srcRect b="0" l="0" r="0" t="0"/>
          <a:stretch/>
        </p:blipFill>
        <p:spPr>
          <a:xfrm>
            <a:off x="1579562" y="647700"/>
            <a:ext cx="7034212" cy="5400675"/>
          </a:xfrm>
          <a:prstGeom prst="rect">
            <a:avLst/>
          </a:prstGeom>
          <a:noFill/>
          <a:ln>
            <a:noFill/>
          </a:ln>
        </p:spPr>
      </p:pic>
    </p:spTree>
  </p:cSld>
  <p:clrMapOvr>
    <a:masterClrMapping/>
  </p:clrMapOvr>
  <p:transition advTm="1024" spd="slow">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5"/>
          <p:cNvSpPr txBox="1"/>
          <p:nvPr/>
        </p:nvSpPr>
        <p:spPr>
          <a:xfrm>
            <a:off x="0" y="7054850"/>
            <a:ext cx="3192462" cy="50323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CSE601</a:t>
            </a:r>
            <a:endParaRPr/>
          </a:p>
        </p:txBody>
      </p:sp>
      <p:sp>
        <p:nvSpPr>
          <p:cNvPr id="80" name="Google Shape;80;p5"/>
          <p:cNvSpPr txBox="1"/>
          <p:nvPr/>
        </p:nvSpPr>
        <p:spPr>
          <a:xfrm>
            <a:off x="7980362" y="7056437"/>
            <a:ext cx="2100262" cy="503237"/>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1" name="Google Shape;81;p5"/>
          <p:cNvSpPr txBox="1"/>
          <p:nvPr/>
        </p:nvSpPr>
        <p:spPr>
          <a:xfrm>
            <a:off x="419100" y="0"/>
            <a:ext cx="9407525" cy="1260475"/>
          </a:xfrm>
          <a:prstGeom prst="rect">
            <a:avLst/>
          </a:prstGeom>
          <a:noFill/>
          <a:ln>
            <a:noFill/>
          </a:ln>
        </p:spPr>
        <p:txBody>
          <a:bodyPr anchorCtr="0" anchor="ctr" bIns="45700" lIns="91425" spcFirstLastPara="1" rIns="91425" wrap="square" tIns="45700">
            <a:noAutofit/>
          </a:bodyPr>
          <a:lstStyle/>
          <a:p>
            <a:pPr indent="-214311" lvl="0" marL="215900" marR="0" rtl="0" algn="ctr">
              <a:lnSpc>
                <a:spcPct val="100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What is the Best Design?</a:t>
            </a:r>
            <a:endParaRPr/>
          </a:p>
        </p:txBody>
      </p:sp>
      <p:sp>
        <p:nvSpPr>
          <p:cNvPr id="82" name="Google Shape;82;p5"/>
          <p:cNvSpPr txBox="1"/>
          <p:nvPr/>
        </p:nvSpPr>
        <p:spPr>
          <a:xfrm>
            <a:off x="755650" y="1679575"/>
            <a:ext cx="8567737" cy="4956175"/>
          </a:xfrm>
          <a:prstGeom prst="rect">
            <a:avLst/>
          </a:prstGeom>
          <a:noFill/>
          <a:ln>
            <a:noFill/>
          </a:ln>
        </p:spPr>
        <p:txBody>
          <a:bodyPr anchorCtr="0" anchor="t" bIns="45700" lIns="91425" spcFirstLastPara="1" rIns="91425" wrap="square" tIns="45700">
            <a:noAutofit/>
          </a:bodyPr>
          <a:lstStyle/>
          <a:p>
            <a:pPr indent="-323849" lvl="0" marL="430212" marR="0" rtl="0" algn="l">
              <a:lnSpc>
                <a:spcPct val="100000"/>
              </a:lnSpc>
              <a:spcBef>
                <a:spcPts val="0"/>
              </a:spcBef>
              <a:spcAft>
                <a:spcPts val="0"/>
              </a:spcAft>
              <a:buClr>
                <a:srgbClr val="000000"/>
              </a:buClr>
              <a:buSzPts val="1260"/>
              <a:buFont typeface="Noto Sans Symbols"/>
              <a:buChar char="●"/>
            </a:pPr>
            <a:r>
              <a:rPr b="0" i="0" lang="en-US" sz="2800" u="none">
                <a:solidFill>
                  <a:srgbClr val="000000"/>
                </a:solidFill>
                <a:latin typeface="Arial"/>
                <a:ea typeface="Arial"/>
                <a:cs typeface="Arial"/>
                <a:sym typeface="Arial"/>
              </a:rPr>
              <a:t>Performance benchmarking can be used to determine what is the best design.</a:t>
            </a:r>
            <a:endParaRPr/>
          </a:p>
          <a:p>
            <a:pPr indent="-323849" lvl="0" marL="430212" marR="0" rtl="0" algn="l">
              <a:lnSpc>
                <a:spcPct val="100000"/>
              </a:lnSpc>
              <a:spcBef>
                <a:spcPts val="700"/>
              </a:spcBef>
              <a:spcAft>
                <a:spcPts val="0"/>
              </a:spcAft>
              <a:buClr>
                <a:srgbClr val="000000"/>
              </a:buClr>
              <a:buSzPts val="1260"/>
              <a:buFont typeface="Noto Sans Symbols"/>
              <a:buChar char="●"/>
            </a:pPr>
            <a:r>
              <a:rPr b="0" i="0" lang="en-US" sz="2800" u="none">
                <a:solidFill>
                  <a:srgbClr val="000000"/>
                </a:solidFill>
                <a:latin typeface="Arial"/>
                <a:ea typeface="Arial"/>
                <a:cs typeface="Arial"/>
                <a:sym typeface="Arial"/>
              </a:rPr>
              <a:t>Snowflake schema: easier to maintain dimension tables when dimension tables are very large (reduce overall space). It is not generally recommended in a data warehouse environment.</a:t>
            </a:r>
            <a:endParaRPr/>
          </a:p>
          <a:p>
            <a:pPr indent="-323849" lvl="0" marL="430212" marR="0" rtl="0" algn="l">
              <a:lnSpc>
                <a:spcPct val="100000"/>
              </a:lnSpc>
              <a:spcBef>
                <a:spcPts val="700"/>
              </a:spcBef>
              <a:spcAft>
                <a:spcPts val="0"/>
              </a:spcAft>
              <a:buClr>
                <a:srgbClr val="000000"/>
              </a:buClr>
              <a:buSzPts val="1260"/>
              <a:buFont typeface="Noto Sans Symbols"/>
              <a:buChar char="●"/>
            </a:pPr>
            <a:r>
              <a:rPr b="0" i="0" lang="en-US" sz="2800" u="none">
                <a:solidFill>
                  <a:srgbClr val="000000"/>
                </a:solidFill>
                <a:latin typeface="Arial"/>
                <a:ea typeface="Arial"/>
                <a:cs typeface="Arial"/>
                <a:sym typeface="Arial"/>
              </a:rPr>
              <a:t>Star schema: more effective for data cube browsing (less joins): can affect performance.</a:t>
            </a:r>
            <a:endParaRPr/>
          </a:p>
        </p:txBody>
      </p:sp>
    </p:spTree>
  </p:cSld>
  <p:clrMapOvr>
    <a:masterClrMapping/>
  </p:clrMapOvr>
  <p:transition advTm="1024" spd="slow">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pic>
        <p:nvPicPr>
          <p:cNvPr id="88" name="Google Shape;88;p6"/>
          <p:cNvPicPr preferRelativeResize="0"/>
          <p:nvPr/>
        </p:nvPicPr>
        <p:blipFill rotWithShape="1">
          <a:blip r:embed="rId3">
            <a:alphaModFix/>
          </a:blip>
          <a:srcRect b="0" l="0" r="0" t="0"/>
          <a:stretch/>
        </p:blipFill>
        <p:spPr>
          <a:xfrm>
            <a:off x="698500" y="1079500"/>
            <a:ext cx="8794750" cy="5400675"/>
          </a:xfrm>
          <a:prstGeom prst="rect">
            <a:avLst/>
          </a:prstGeom>
          <a:noFill/>
          <a:ln>
            <a:noFill/>
          </a:ln>
        </p:spPr>
      </p:pic>
    </p:spTree>
  </p:cSld>
  <p:clrMapOvr>
    <a:masterClrMapping/>
  </p:clrMapOvr>
  <p:transition advTm="1024" spd="slow">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pic>
        <p:nvPicPr>
          <p:cNvPr id="94" name="Google Shape;94;p7"/>
          <p:cNvPicPr preferRelativeResize="0"/>
          <p:nvPr/>
        </p:nvPicPr>
        <p:blipFill rotWithShape="1">
          <a:blip r:embed="rId3">
            <a:alphaModFix/>
          </a:blip>
          <a:srcRect b="0" l="0" r="0" t="0"/>
          <a:stretch/>
        </p:blipFill>
        <p:spPr>
          <a:xfrm>
            <a:off x="974725" y="1439862"/>
            <a:ext cx="8243887" cy="4824412"/>
          </a:xfrm>
          <a:prstGeom prst="rect">
            <a:avLst/>
          </a:prstGeom>
          <a:noFill/>
          <a:ln>
            <a:noFill/>
          </a:ln>
        </p:spPr>
      </p:pic>
    </p:spTree>
  </p:cSld>
  <p:clrMapOvr>
    <a:masterClrMapping/>
  </p:clrMapOvr>
  <p:transition advTm="1024" spd="slow">
    <p:wipe dir="r"/>
  </p:transition>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2021-07-27T20:36:21Z</dcterms:created>
  <dc:creator/>
</cp:coreProperties>
</file>

<file path=docProps/custom.xml><?xml version="1.0" encoding="utf-8"?>
<Properties xmlns="http://schemas.openxmlformats.org/officeDocument/2006/custom-properties" xmlns:vt="http://schemas.openxmlformats.org/officeDocument/2006/docPropsVTypes"/>
</file>