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51603-DBCB-0D6C-C3E3-C36ED21697F1}" v="623" dt="2023-08-01T16:02:3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9F8B63C-2678-A7CF-F646-22FA27B6D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ML Application Assignment</a:t>
            </a:r>
            <a:br>
              <a:rPr lang="en-US" b="1">
                <a:solidFill>
                  <a:srgbClr val="FFFFFF"/>
                </a:solidFill>
                <a:cs typeface="Calibri Light"/>
              </a:rPr>
            </a:br>
            <a:r>
              <a:rPr lang="en-US" b="1" i="1">
                <a:solidFill>
                  <a:srgbClr val="FFFFFF"/>
                </a:solidFill>
                <a:cs typeface="Calibri Light"/>
              </a:rPr>
              <a:t>"Credit Risk Prediction"</a:t>
            </a:r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Shruthi , Isha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August 01,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7EE4C85-51EE-9929-3B69-7FDBC144A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0" r="16843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0A760-6093-3926-34FD-674E9A6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4C8F0-DE52-8F6C-F088-B09261CC6FB0}"/>
              </a:ext>
            </a:extLst>
          </p:cNvPr>
          <p:cNvSpPr txBox="1"/>
          <p:nvPr/>
        </p:nvSpPr>
        <p:spPr>
          <a:xfrm>
            <a:off x="5827048" y="1904772"/>
            <a:ext cx="5721484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Dataset Description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What Problem the Model solves?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Analysis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Modelling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Comparison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Test Results Conclusion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43D8-0B57-4B1F-DDB4-1603F4A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Dataset Description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6C1A-35D4-D368-30D7-A706654E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20"/>
            <a:ext cx="10923431" cy="53065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800" dirty="0">
                <a:cs typeface="Calibri"/>
              </a:rPr>
              <a:t>The “credit_risk_dataset.csv” dataset provides information on people who are asking for loans. Each row indicates a loan application, while the columns provide information about the applicants' personal and financial circumstances. The dataset contains 32581 entries. </a:t>
            </a: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person_age</a:t>
            </a:r>
            <a:r>
              <a:rPr lang="en-CA" sz="1800" dirty="0">
                <a:ea typeface="+mn-lt"/>
                <a:cs typeface="+mn-lt"/>
              </a:rPr>
              <a:t>: Age of the applicant.</a:t>
            </a:r>
            <a:endParaRPr lang="en-CA" sz="1800" dirty="0">
              <a:cs typeface="Calibri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person_income</a:t>
            </a:r>
            <a:r>
              <a:rPr lang="en-CA" sz="1800" dirty="0">
                <a:ea typeface="+mn-lt"/>
                <a:cs typeface="+mn-lt"/>
              </a:rPr>
              <a:t>: Annual income of the applicant.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person_home_ownership</a:t>
            </a:r>
            <a:r>
              <a:rPr lang="en-CA" sz="1800" dirty="0">
                <a:ea typeface="+mn-lt"/>
                <a:cs typeface="+mn-lt"/>
              </a:rPr>
              <a:t>: Home ownership status of the applicant having 3 categories- Rent, Own, Mortgage.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person_emp_length</a:t>
            </a:r>
            <a:r>
              <a:rPr lang="en-CA" sz="1800" dirty="0">
                <a:ea typeface="+mn-lt"/>
                <a:cs typeface="+mn-lt"/>
              </a:rPr>
              <a:t>: Employment length of the applicant in years.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loan_intent</a:t>
            </a:r>
            <a:r>
              <a:rPr lang="en-CA" sz="1800" dirty="0">
                <a:ea typeface="+mn-lt"/>
                <a:cs typeface="+mn-lt"/>
              </a:rPr>
              <a:t>: Purpose or intent of the loan. E.g., Personal, Education, Medical.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loan_grade</a:t>
            </a:r>
            <a:r>
              <a:rPr lang="en-CA" sz="1800" dirty="0">
                <a:ea typeface="+mn-lt"/>
                <a:cs typeface="+mn-lt"/>
              </a:rPr>
              <a:t>: Grade assigned to the loan.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loan_amnt</a:t>
            </a:r>
            <a:r>
              <a:rPr lang="en-CA" sz="1800" dirty="0">
                <a:ea typeface="+mn-lt"/>
                <a:cs typeface="+mn-lt"/>
              </a:rPr>
              <a:t>: The requested loan amount.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loan_int_rate</a:t>
            </a:r>
            <a:r>
              <a:rPr lang="en-CA" sz="1800" dirty="0">
                <a:ea typeface="+mn-lt"/>
                <a:cs typeface="+mn-lt"/>
              </a:rPr>
              <a:t>: The interest rate assigned to the loan.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loan_status</a:t>
            </a:r>
            <a:r>
              <a:rPr lang="en-CA" sz="1800" dirty="0">
                <a:ea typeface="+mn-lt"/>
                <a:cs typeface="+mn-lt"/>
              </a:rPr>
              <a:t>: Loan status, where 0 represents non-default and 1 represents default.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loan_percent_income</a:t>
            </a:r>
            <a:r>
              <a:rPr lang="en-CA" sz="1800" dirty="0">
                <a:ea typeface="+mn-lt"/>
                <a:cs typeface="+mn-lt"/>
              </a:rPr>
              <a:t>: The percentage of income represented by the loan amount.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cb_person_default_on_file</a:t>
            </a:r>
            <a:r>
              <a:rPr lang="en-CA" sz="1800" dirty="0">
                <a:ea typeface="+mn-lt"/>
                <a:cs typeface="+mn-lt"/>
              </a:rPr>
              <a:t>: Historical default status of the applicant. Y/N 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cb_preson_cred_hist_length</a:t>
            </a:r>
            <a:r>
              <a:rPr lang="en-CA" sz="1800" dirty="0">
                <a:ea typeface="+mn-lt"/>
                <a:cs typeface="+mn-lt"/>
              </a:rPr>
              <a:t>: Length of the applicant's credit history. (in years) </a:t>
            </a:r>
            <a:endParaRPr lang="en-CA" sz="1800" dirty="0">
              <a:cs typeface="Calibri" panose="020F0502020204030204"/>
            </a:endParaRPr>
          </a:p>
          <a:p>
            <a:pPr marL="0" indent="0">
              <a:buNone/>
            </a:pPr>
            <a:endParaRPr lang="en-CA" sz="13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980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B4DB5-989F-14E6-036E-D70DED55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Problem Statement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0491-A1E9-870E-14EE-CA909BE0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dataset is used for training a machine learning model to forecast the risk of loan default. </a:t>
            </a:r>
          </a:p>
          <a:p>
            <a:r>
              <a:rPr lang="en-US" dirty="0">
                <a:ea typeface="+mn-lt"/>
                <a:cs typeface="+mn-lt"/>
              </a:rPr>
              <a:t>Given the characteristics of a loan application, the model can predict whether the loan would default (1) or not (0). This can assist lenders analyze applicants' creditworthiness and make educated loan approval choices.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60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9E1-4F46-15E0-06DC-828112F6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What Problem the Model solves?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4CD2-3825-F934-CD64-F398F8AF8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machine learning model created using this dataset can aid in streamlining the procedure for approving loans and lowering the risk related to lending.</a:t>
            </a:r>
          </a:p>
          <a:p>
            <a:r>
              <a:rPr lang="en-US">
                <a:cs typeface="Calibri"/>
              </a:rPr>
              <a:t>By analyzing the applicant's personal and financial information, the model can estimate the likelihood of default, allowing lenders to assess the risk of issuing a loan to an individual.</a:t>
            </a:r>
          </a:p>
          <a:p>
            <a:r>
              <a:rPr lang="en-US">
                <a:ea typeface="+mn-lt"/>
                <a:cs typeface="+mn-lt"/>
              </a:rPr>
              <a:t>This can assist to shorten the loan application procedure, boost efficiency, and reduce possible losses for lending institutions.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45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2D39-D394-0297-1CA2-D30B6B11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Analysis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ECC8-9793-7C58-C511-96D4851F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Dealing with Null Values – Dropped the null values</a:t>
            </a:r>
          </a:p>
          <a:p>
            <a:r>
              <a:rPr lang="en-US" dirty="0">
                <a:cs typeface="Calibri"/>
              </a:rPr>
              <a:t>Checking with Outliers -  Dropped the outlier</a:t>
            </a:r>
          </a:p>
          <a:p>
            <a:r>
              <a:rPr lang="en-US" dirty="0">
                <a:cs typeface="Calibri"/>
              </a:rPr>
              <a:t>Reset the index to avoid any irregularities</a:t>
            </a:r>
            <a:endParaRPr lang="en-US" dirty="0"/>
          </a:p>
          <a:p>
            <a:r>
              <a:rPr lang="en-US" dirty="0">
                <a:cs typeface="Calibri"/>
              </a:rPr>
              <a:t>Sorting the data into groups for easy analysis – Income group, Loan Amount</a:t>
            </a:r>
          </a:p>
          <a:p>
            <a:r>
              <a:rPr lang="en-US" dirty="0">
                <a:cs typeface="Calibri"/>
              </a:rPr>
              <a:t>Feature Engineering – </a:t>
            </a:r>
            <a:r>
              <a:rPr lang="en-US" dirty="0" err="1">
                <a:cs typeface="Calibri"/>
              </a:rPr>
              <a:t>OneHot</a:t>
            </a:r>
            <a:r>
              <a:rPr lang="en-US" dirty="0">
                <a:cs typeface="Calibri"/>
              </a:rPr>
              <a:t> Encoding</a:t>
            </a:r>
          </a:p>
          <a:p>
            <a:r>
              <a:rPr lang="en-US" dirty="0">
                <a:cs typeface="Calibri"/>
              </a:rPr>
              <a:t>Scaling – To normalize and scale the values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7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2E2C-3683-4541-D05E-F19ADBC0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Modelling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C0A5-8296-E579-F615-94A25FA5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RandomForest</a:t>
            </a:r>
            <a:r>
              <a:rPr lang="en-US" dirty="0">
                <a:cs typeface="Calibri"/>
              </a:rPr>
              <a:t> Classifier 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DecisionTree</a:t>
            </a:r>
            <a:r>
              <a:rPr lang="en-US" dirty="0">
                <a:cs typeface="Calibri"/>
              </a:rPr>
              <a:t> Classifier</a:t>
            </a:r>
          </a:p>
          <a:p>
            <a:r>
              <a:rPr lang="en-US" dirty="0">
                <a:cs typeface="Calibri"/>
              </a:rPr>
              <a:t>Hyperparameter Tuning- Used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for RF and DT</a:t>
            </a:r>
          </a:p>
        </p:txBody>
      </p:sp>
    </p:spTree>
    <p:extLst>
      <p:ext uri="{BB962C8B-B14F-4D97-AF65-F5344CB8AC3E}">
        <p14:creationId xmlns:p14="http://schemas.microsoft.com/office/powerpoint/2010/main" val="210909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FE18-5E36-8116-D975-FE7CECD1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Evaluation &amp; Comparison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3E2-7A69-F267-9ADD-327A8CBF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In terms of accuracy, precision, and recall, the Random Forest model outshines the Decision Tree model. The Random Forest model achieves 93.14% accuracy, whereas the Decision Tree model achieves 92.98% accuracy.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Through the results we can say, Random Forest obtains a precision of 93.39%, whereas Decision Tree achieves a precision of 93.23%. In terms of recall, which evaluates the model's capacity to accurately identify positive instances among all actual positive cases, Random Forest obtains 70.82%, whereas Decision Tree earns 70.18%.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6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9C02-0A94-0F85-FEA0-A94A09B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Test Results 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F348-15D0-2DD4-50C8-24D3A21F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In conclusion, the Random Forest model outperforms the Decision Tree model in predicting the risk of issuing a loan to an individual. It has greater accuracy, precision, and recall, indicating that it is more dependable in detecting both positive and negative credit risk situations. As a result, if the goal is to predict credit risk more accurately while minimizing the danger of false positives and false negatives, the Random Forest technique is better to the Decision Tree technique.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441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ML Application Assignment "Credit Risk Prediction"</vt:lpstr>
      <vt:lpstr>Table of Contents</vt:lpstr>
      <vt:lpstr>Dataset Description</vt:lpstr>
      <vt:lpstr>Problem Statement</vt:lpstr>
      <vt:lpstr>What Problem the Model solves?</vt:lpstr>
      <vt:lpstr>Analysis</vt:lpstr>
      <vt:lpstr>Modelling</vt:lpstr>
      <vt:lpstr>Evaluation &amp; Comparison</vt:lpstr>
      <vt:lpstr>Test Results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196</cp:revision>
  <dcterms:created xsi:type="dcterms:W3CDTF">2023-08-01T14:55:07Z</dcterms:created>
  <dcterms:modified xsi:type="dcterms:W3CDTF">2023-08-01T16:05:51Z</dcterms:modified>
</cp:coreProperties>
</file>