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0" r:id="rId4"/>
    <p:sldId id="257" r:id="rId5"/>
    <p:sldId id="258"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3" d="100"/>
          <a:sy n="63" d="100"/>
        </p:scale>
        <p:origin x="804"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4426098-054F-409E-B102-9D35B7C87492}" type="doc">
      <dgm:prSet loTypeId="urn:microsoft.com/office/officeart/2018/2/layout/IconLabelDescriptionList" loCatId="icon" qsTypeId="urn:microsoft.com/office/officeart/2005/8/quickstyle/simple1" qsCatId="simple" csTypeId="urn:microsoft.com/office/officeart/2018/5/colors/Iconchunking_neutralbg_accent1_2" csCatId="accent1" phldr="1"/>
      <dgm:spPr/>
      <dgm:t>
        <a:bodyPr/>
        <a:lstStyle/>
        <a:p>
          <a:endParaRPr lang="en-US"/>
        </a:p>
      </dgm:t>
    </dgm:pt>
    <dgm:pt modelId="{F98EEA87-4360-433A-9815-2C60FE4F90D6}">
      <dgm:prSet/>
      <dgm:spPr/>
      <dgm:t>
        <a:bodyPr/>
        <a:lstStyle/>
        <a:p>
          <a:pPr>
            <a:defRPr b="1"/>
          </a:pPr>
          <a:r>
            <a:rPr lang="en-GB"/>
            <a:t>Cross-selling is a key to improve revenue and customer loyalty. </a:t>
          </a:r>
          <a:endParaRPr lang="en-US"/>
        </a:p>
      </dgm:t>
    </dgm:pt>
    <dgm:pt modelId="{D7239D0B-7D4C-47FB-B20D-9409DFFC221D}" type="parTrans" cxnId="{43ECB5A9-0046-47D9-96D8-CE59E9C72F6B}">
      <dgm:prSet/>
      <dgm:spPr/>
      <dgm:t>
        <a:bodyPr/>
        <a:lstStyle/>
        <a:p>
          <a:endParaRPr lang="en-US"/>
        </a:p>
      </dgm:t>
    </dgm:pt>
    <dgm:pt modelId="{3D689D89-2A9E-440F-8482-F10BADF5577E}" type="sibTrans" cxnId="{43ECB5A9-0046-47D9-96D8-CE59E9C72F6B}">
      <dgm:prSet/>
      <dgm:spPr/>
      <dgm:t>
        <a:bodyPr/>
        <a:lstStyle/>
        <a:p>
          <a:endParaRPr lang="en-US"/>
        </a:p>
      </dgm:t>
    </dgm:pt>
    <dgm:pt modelId="{4C417EC7-BED3-418B-831A-D0A5FF2D2BF3}">
      <dgm:prSet/>
      <dgm:spPr/>
      <dgm:t>
        <a:bodyPr/>
        <a:lstStyle/>
        <a:p>
          <a:pPr>
            <a:defRPr b="1"/>
          </a:pPr>
          <a:r>
            <a:rPr lang="en-GB"/>
            <a:t>Banking industry is always highly competitive, thus long-term success depends on maximizing the value of each of its customers.</a:t>
          </a:r>
          <a:endParaRPr lang="en-US"/>
        </a:p>
      </dgm:t>
    </dgm:pt>
    <dgm:pt modelId="{D2FF4CE5-9BDE-46B2-9460-2867E1EAE45D}" type="parTrans" cxnId="{73828CE6-40D5-423F-9560-CCE6AE8A5E0D}">
      <dgm:prSet/>
      <dgm:spPr/>
      <dgm:t>
        <a:bodyPr/>
        <a:lstStyle/>
        <a:p>
          <a:endParaRPr lang="en-US"/>
        </a:p>
      </dgm:t>
    </dgm:pt>
    <dgm:pt modelId="{B310805A-D423-4467-A3AE-F1EFF1A9FC5C}" type="sibTrans" cxnId="{73828CE6-40D5-423F-9560-CCE6AE8A5E0D}">
      <dgm:prSet/>
      <dgm:spPr/>
      <dgm:t>
        <a:bodyPr/>
        <a:lstStyle/>
        <a:p>
          <a:endParaRPr lang="en-US"/>
        </a:p>
      </dgm:t>
    </dgm:pt>
    <dgm:pt modelId="{8C921C7E-112B-4E11-A545-7274E74CFE02}">
      <dgm:prSet/>
      <dgm:spPr/>
      <dgm:t>
        <a:bodyPr/>
        <a:lstStyle/>
        <a:p>
          <a:pPr>
            <a:defRPr b="1"/>
          </a:pPr>
          <a:r>
            <a:rPr lang="en-US"/>
            <a:t>Forbes claims that selling to current clients is almost 50% simpler than selling to new leads. </a:t>
          </a:r>
        </a:p>
      </dgm:t>
    </dgm:pt>
    <dgm:pt modelId="{8ECCCC60-3142-4ABD-BB68-1377FD140870}" type="parTrans" cxnId="{B208A572-53EF-4A26-BD98-28238B341204}">
      <dgm:prSet/>
      <dgm:spPr/>
      <dgm:t>
        <a:bodyPr/>
        <a:lstStyle/>
        <a:p>
          <a:endParaRPr lang="en-US"/>
        </a:p>
      </dgm:t>
    </dgm:pt>
    <dgm:pt modelId="{42220D29-E246-4076-BBFB-0D7B00ACB8AA}" type="sibTrans" cxnId="{B208A572-53EF-4A26-BD98-28238B341204}">
      <dgm:prSet/>
      <dgm:spPr/>
      <dgm:t>
        <a:bodyPr/>
        <a:lstStyle/>
        <a:p>
          <a:endParaRPr lang="en-US"/>
        </a:p>
      </dgm:t>
    </dgm:pt>
    <dgm:pt modelId="{F7C2FF00-F84C-4B5E-9066-CD8BE5913EF0}">
      <dgm:prSet/>
      <dgm:spPr/>
      <dgm:t>
        <a:bodyPr/>
        <a:lstStyle/>
        <a:p>
          <a:pPr>
            <a:defRPr b="1"/>
          </a:pPr>
          <a:r>
            <a:rPr lang="en-GB" dirty="0"/>
            <a:t>Advantages: </a:t>
          </a:r>
          <a:endParaRPr lang="en-US" dirty="0"/>
        </a:p>
      </dgm:t>
    </dgm:pt>
    <dgm:pt modelId="{5F1CAC26-94F4-484F-B4B2-79CA319664ED}" type="parTrans" cxnId="{12705CC5-9081-4AB9-BAB2-CE7FDA976A09}">
      <dgm:prSet/>
      <dgm:spPr/>
      <dgm:t>
        <a:bodyPr/>
        <a:lstStyle/>
        <a:p>
          <a:endParaRPr lang="en-US"/>
        </a:p>
      </dgm:t>
    </dgm:pt>
    <dgm:pt modelId="{B4C616D9-D5CE-4D9E-BE88-34F1B98EC6D4}" type="sibTrans" cxnId="{12705CC5-9081-4AB9-BAB2-CE7FDA976A09}">
      <dgm:prSet/>
      <dgm:spPr/>
      <dgm:t>
        <a:bodyPr/>
        <a:lstStyle/>
        <a:p>
          <a:endParaRPr lang="en-US"/>
        </a:p>
      </dgm:t>
    </dgm:pt>
    <dgm:pt modelId="{88572FC6-1935-4D75-BC32-DA8C1EE5C656}">
      <dgm:prSet/>
      <dgm:spPr/>
      <dgm:t>
        <a:bodyPr/>
        <a:lstStyle/>
        <a:p>
          <a:pPr>
            <a:buFont typeface="Arial" panose="020B0604020202020204" pitchFamily="34" charset="0"/>
            <a:buChar char="•"/>
          </a:pPr>
          <a:r>
            <a:rPr lang="en-GB" b="1" dirty="0"/>
            <a:t>No acquisition costs.</a:t>
          </a:r>
          <a:endParaRPr lang="en-US" b="1" dirty="0"/>
        </a:p>
      </dgm:t>
    </dgm:pt>
    <dgm:pt modelId="{86340ABB-5EC4-4C7F-848C-271B7ACE836B}" type="parTrans" cxnId="{25FD0DD0-99EE-4655-89E8-FB7D385B7D01}">
      <dgm:prSet/>
      <dgm:spPr/>
      <dgm:t>
        <a:bodyPr/>
        <a:lstStyle/>
        <a:p>
          <a:endParaRPr lang="en-US"/>
        </a:p>
      </dgm:t>
    </dgm:pt>
    <dgm:pt modelId="{22A31A85-01AD-4268-AA8D-36C34787D0A7}" type="sibTrans" cxnId="{25FD0DD0-99EE-4655-89E8-FB7D385B7D01}">
      <dgm:prSet/>
      <dgm:spPr/>
      <dgm:t>
        <a:bodyPr/>
        <a:lstStyle/>
        <a:p>
          <a:endParaRPr lang="en-US"/>
        </a:p>
      </dgm:t>
    </dgm:pt>
    <dgm:pt modelId="{19D1DC69-305F-40EC-AF01-C274F8CECFB7}">
      <dgm:prSet/>
      <dgm:spPr/>
      <dgm:t>
        <a:bodyPr/>
        <a:lstStyle/>
        <a:p>
          <a:pPr>
            <a:buFont typeface="Arial" panose="020B0604020202020204" pitchFamily="34" charset="0"/>
            <a:buChar char="•"/>
          </a:pPr>
          <a:r>
            <a:rPr lang="en-GB" b="1" dirty="0"/>
            <a:t>Creating brand loyalty.</a:t>
          </a:r>
          <a:endParaRPr lang="en-US" b="1" dirty="0"/>
        </a:p>
      </dgm:t>
    </dgm:pt>
    <dgm:pt modelId="{53DF1A6F-635B-439D-B94F-913ECC845356}" type="parTrans" cxnId="{3A3A1F33-DD20-4DE9-BC80-4C183D5CD769}">
      <dgm:prSet/>
      <dgm:spPr/>
      <dgm:t>
        <a:bodyPr/>
        <a:lstStyle/>
        <a:p>
          <a:endParaRPr lang="en-US"/>
        </a:p>
      </dgm:t>
    </dgm:pt>
    <dgm:pt modelId="{C9AA7683-3091-44CA-BD7A-2182504107C7}" type="sibTrans" cxnId="{3A3A1F33-DD20-4DE9-BC80-4C183D5CD769}">
      <dgm:prSet/>
      <dgm:spPr/>
      <dgm:t>
        <a:bodyPr/>
        <a:lstStyle/>
        <a:p>
          <a:endParaRPr lang="en-US"/>
        </a:p>
      </dgm:t>
    </dgm:pt>
    <dgm:pt modelId="{B6908313-C42E-481B-B0FE-6BC47E30BC6C}">
      <dgm:prSet/>
      <dgm:spPr/>
      <dgm:t>
        <a:bodyPr/>
        <a:lstStyle/>
        <a:p>
          <a:pPr>
            <a:buFont typeface="Arial" panose="020B0604020202020204" pitchFamily="34" charset="0"/>
            <a:buChar char="•"/>
          </a:pPr>
          <a:r>
            <a:rPr lang="en-GB" b="1" dirty="0"/>
            <a:t>Increased revenues.</a:t>
          </a:r>
          <a:endParaRPr lang="en-US" b="1" dirty="0"/>
        </a:p>
      </dgm:t>
    </dgm:pt>
    <dgm:pt modelId="{19C1A035-9F5B-4C3F-8BB6-D47CD99FA486}" type="parTrans" cxnId="{7B93CA10-6F6C-49A8-941D-109A24BA3E33}">
      <dgm:prSet/>
      <dgm:spPr/>
      <dgm:t>
        <a:bodyPr/>
        <a:lstStyle/>
        <a:p>
          <a:endParaRPr lang="en-US"/>
        </a:p>
      </dgm:t>
    </dgm:pt>
    <dgm:pt modelId="{1A0BF990-80F8-4A1B-AFDA-656F9C211C32}" type="sibTrans" cxnId="{7B93CA10-6F6C-49A8-941D-109A24BA3E33}">
      <dgm:prSet/>
      <dgm:spPr/>
      <dgm:t>
        <a:bodyPr/>
        <a:lstStyle/>
        <a:p>
          <a:endParaRPr lang="en-US"/>
        </a:p>
      </dgm:t>
    </dgm:pt>
    <dgm:pt modelId="{2DE1BB42-E14D-4F2B-9F52-A5A3D5EC715C}" type="pres">
      <dgm:prSet presAssocID="{84426098-054F-409E-B102-9D35B7C87492}" presName="root" presStyleCnt="0">
        <dgm:presLayoutVars>
          <dgm:dir/>
          <dgm:resizeHandles val="exact"/>
        </dgm:presLayoutVars>
      </dgm:prSet>
      <dgm:spPr/>
    </dgm:pt>
    <dgm:pt modelId="{E7A64FC3-C5E9-45EA-9B69-BA1415DCC0FB}" type="pres">
      <dgm:prSet presAssocID="{F98EEA87-4360-433A-9815-2C60FE4F90D6}" presName="compNode" presStyleCnt="0"/>
      <dgm:spPr/>
    </dgm:pt>
    <dgm:pt modelId="{3E6A7E9E-7E51-4D78-8B17-1B5AF02EA948}" type="pres">
      <dgm:prSet presAssocID="{F98EEA87-4360-433A-9815-2C60FE4F90D6}"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Key"/>
        </a:ext>
      </dgm:extLst>
    </dgm:pt>
    <dgm:pt modelId="{AF4B08BC-5EDD-448A-9303-3DC4D38759A4}" type="pres">
      <dgm:prSet presAssocID="{F98EEA87-4360-433A-9815-2C60FE4F90D6}" presName="iconSpace" presStyleCnt="0"/>
      <dgm:spPr/>
    </dgm:pt>
    <dgm:pt modelId="{6252AF53-86B2-4CF5-9806-42CAB71E8425}" type="pres">
      <dgm:prSet presAssocID="{F98EEA87-4360-433A-9815-2C60FE4F90D6}" presName="parTx" presStyleLbl="revTx" presStyleIdx="0" presStyleCnt="8">
        <dgm:presLayoutVars>
          <dgm:chMax val="0"/>
          <dgm:chPref val="0"/>
        </dgm:presLayoutVars>
      </dgm:prSet>
      <dgm:spPr/>
    </dgm:pt>
    <dgm:pt modelId="{76AE1ADD-5D66-4E64-888A-06DFE55435F9}" type="pres">
      <dgm:prSet presAssocID="{F98EEA87-4360-433A-9815-2C60FE4F90D6}" presName="txSpace" presStyleCnt="0"/>
      <dgm:spPr/>
    </dgm:pt>
    <dgm:pt modelId="{79CA8F3B-BFAC-4283-93E6-F33D599176DE}" type="pres">
      <dgm:prSet presAssocID="{F98EEA87-4360-433A-9815-2C60FE4F90D6}" presName="desTx" presStyleLbl="revTx" presStyleIdx="1" presStyleCnt="8">
        <dgm:presLayoutVars/>
      </dgm:prSet>
      <dgm:spPr/>
    </dgm:pt>
    <dgm:pt modelId="{1A1C1BCD-0150-41B9-BE20-818200E99A4B}" type="pres">
      <dgm:prSet presAssocID="{3D689D89-2A9E-440F-8482-F10BADF5577E}" presName="sibTrans" presStyleCnt="0"/>
      <dgm:spPr/>
    </dgm:pt>
    <dgm:pt modelId="{C0A1431E-1A5B-4681-BD1D-55C06DFE4848}" type="pres">
      <dgm:prSet presAssocID="{4C417EC7-BED3-418B-831A-D0A5FF2D2BF3}" presName="compNode" presStyleCnt="0"/>
      <dgm:spPr/>
    </dgm:pt>
    <dgm:pt modelId="{3FFE8E1F-1DCE-45BC-A072-8A81EEC41AED}" type="pres">
      <dgm:prSet presAssocID="{4C417EC7-BED3-418B-831A-D0A5FF2D2BF3}"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nk"/>
        </a:ext>
      </dgm:extLst>
    </dgm:pt>
    <dgm:pt modelId="{AE22475F-BA0F-44BD-9B3B-C6AFCD769CCA}" type="pres">
      <dgm:prSet presAssocID="{4C417EC7-BED3-418B-831A-D0A5FF2D2BF3}" presName="iconSpace" presStyleCnt="0"/>
      <dgm:spPr/>
    </dgm:pt>
    <dgm:pt modelId="{32374619-6312-4FBE-BC2E-441E3AB51DFF}" type="pres">
      <dgm:prSet presAssocID="{4C417EC7-BED3-418B-831A-D0A5FF2D2BF3}" presName="parTx" presStyleLbl="revTx" presStyleIdx="2" presStyleCnt="8">
        <dgm:presLayoutVars>
          <dgm:chMax val="0"/>
          <dgm:chPref val="0"/>
        </dgm:presLayoutVars>
      </dgm:prSet>
      <dgm:spPr/>
    </dgm:pt>
    <dgm:pt modelId="{65109BEF-18D6-47E2-9A96-CA12D7EC0D1C}" type="pres">
      <dgm:prSet presAssocID="{4C417EC7-BED3-418B-831A-D0A5FF2D2BF3}" presName="txSpace" presStyleCnt="0"/>
      <dgm:spPr/>
    </dgm:pt>
    <dgm:pt modelId="{F47E7671-9228-479B-87E0-09CE9CA20D7F}" type="pres">
      <dgm:prSet presAssocID="{4C417EC7-BED3-418B-831A-D0A5FF2D2BF3}" presName="desTx" presStyleLbl="revTx" presStyleIdx="3" presStyleCnt="8">
        <dgm:presLayoutVars/>
      </dgm:prSet>
      <dgm:spPr/>
    </dgm:pt>
    <dgm:pt modelId="{5FFE1973-3C4A-4181-856B-7E1E8C9B3C4B}" type="pres">
      <dgm:prSet presAssocID="{B310805A-D423-4467-A3AE-F1EFF1A9FC5C}" presName="sibTrans" presStyleCnt="0"/>
      <dgm:spPr/>
    </dgm:pt>
    <dgm:pt modelId="{4B6350A9-133A-4C10-9E37-DEE15FE2F9F2}" type="pres">
      <dgm:prSet presAssocID="{8C921C7E-112B-4E11-A545-7274E74CFE02}" presName="compNode" presStyleCnt="0"/>
      <dgm:spPr/>
    </dgm:pt>
    <dgm:pt modelId="{6EA7F913-09EF-4703-AEF4-C9EBCA52E70F}" type="pres">
      <dgm:prSet presAssocID="{8C921C7E-112B-4E11-A545-7274E74CFE02}"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usiness Growth"/>
        </a:ext>
      </dgm:extLst>
    </dgm:pt>
    <dgm:pt modelId="{79097EDB-A13F-4F74-A24D-44799E13D2EF}" type="pres">
      <dgm:prSet presAssocID="{8C921C7E-112B-4E11-A545-7274E74CFE02}" presName="iconSpace" presStyleCnt="0"/>
      <dgm:spPr/>
    </dgm:pt>
    <dgm:pt modelId="{D996AB68-DCC2-4A08-A29B-3B77AAC38986}" type="pres">
      <dgm:prSet presAssocID="{8C921C7E-112B-4E11-A545-7274E74CFE02}" presName="parTx" presStyleLbl="revTx" presStyleIdx="4" presStyleCnt="8">
        <dgm:presLayoutVars>
          <dgm:chMax val="0"/>
          <dgm:chPref val="0"/>
        </dgm:presLayoutVars>
      </dgm:prSet>
      <dgm:spPr/>
    </dgm:pt>
    <dgm:pt modelId="{D14A2FD3-91F5-4138-A4C9-47648504E0E6}" type="pres">
      <dgm:prSet presAssocID="{8C921C7E-112B-4E11-A545-7274E74CFE02}" presName="txSpace" presStyleCnt="0"/>
      <dgm:spPr/>
    </dgm:pt>
    <dgm:pt modelId="{76FD30BD-5D63-412C-B59D-BF96DF3834BA}" type="pres">
      <dgm:prSet presAssocID="{8C921C7E-112B-4E11-A545-7274E74CFE02}" presName="desTx" presStyleLbl="revTx" presStyleIdx="5" presStyleCnt="8">
        <dgm:presLayoutVars/>
      </dgm:prSet>
      <dgm:spPr/>
    </dgm:pt>
    <dgm:pt modelId="{106E4433-65D1-4706-93DF-B37DA47311F3}" type="pres">
      <dgm:prSet presAssocID="{42220D29-E246-4076-BBFB-0D7B00ACB8AA}" presName="sibTrans" presStyleCnt="0"/>
      <dgm:spPr/>
    </dgm:pt>
    <dgm:pt modelId="{CE600A9C-EDF1-432F-8E04-55F10434A343}" type="pres">
      <dgm:prSet presAssocID="{F7C2FF00-F84C-4B5E-9066-CD8BE5913EF0}" presName="compNode" presStyleCnt="0"/>
      <dgm:spPr/>
    </dgm:pt>
    <dgm:pt modelId="{2D01E52E-438E-4FD3-8557-114FF73EC6DB}" type="pres">
      <dgm:prSet presAssocID="{F7C2FF00-F84C-4B5E-9066-CD8BE5913EF0}"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ollar"/>
        </a:ext>
      </dgm:extLst>
    </dgm:pt>
    <dgm:pt modelId="{AD3DFEC2-89B9-4CAD-98BC-5BF7DB53DCE9}" type="pres">
      <dgm:prSet presAssocID="{F7C2FF00-F84C-4B5E-9066-CD8BE5913EF0}" presName="iconSpace" presStyleCnt="0"/>
      <dgm:spPr/>
    </dgm:pt>
    <dgm:pt modelId="{BC27289E-6253-4866-A1CC-889C496E6776}" type="pres">
      <dgm:prSet presAssocID="{F7C2FF00-F84C-4B5E-9066-CD8BE5913EF0}" presName="parTx" presStyleLbl="revTx" presStyleIdx="6" presStyleCnt="8">
        <dgm:presLayoutVars>
          <dgm:chMax val="0"/>
          <dgm:chPref val="0"/>
        </dgm:presLayoutVars>
      </dgm:prSet>
      <dgm:spPr/>
    </dgm:pt>
    <dgm:pt modelId="{E471F6C0-5736-41B2-8177-CEE3D05A43D6}" type="pres">
      <dgm:prSet presAssocID="{F7C2FF00-F84C-4B5E-9066-CD8BE5913EF0}" presName="txSpace" presStyleCnt="0"/>
      <dgm:spPr/>
    </dgm:pt>
    <dgm:pt modelId="{7E2E7DC6-AF4F-4219-9EF2-5DD2EC97CA3D}" type="pres">
      <dgm:prSet presAssocID="{F7C2FF00-F84C-4B5E-9066-CD8BE5913EF0}" presName="desTx" presStyleLbl="revTx" presStyleIdx="7" presStyleCnt="8" custLinFactY="-24661" custLinFactNeighborX="-1263" custLinFactNeighborY="-100000">
        <dgm:presLayoutVars/>
      </dgm:prSet>
      <dgm:spPr/>
    </dgm:pt>
  </dgm:ptLst>
  <dgm:cxnLst>
    <dgm:cxn modelId="{7B93CA10-6F6C-49A8-941D-109A24BA3E33}" srcId="{F7C2FF00-F84C-4B5E-9066-CD8BE5913EF0}" destId="{B6908313-C42E-481B-B0FE-6BC47E30BC6C}" srcOrd="2" destOrd="0" parTransId="{19C1A035-9F5B-4C3F-8BB6-D47CD99FA486}" sibTransId="{1A0BF990-80F8-4A1B-AFDA-656F9C211C32}"/>
    <dgm:cxn modelId="{5F615A32-7F31-4665-A9CC-A60615FFE2C8}" type="presOf" srcId="{19D1DC69-305F-40EC-AF01-C274F8CECFB7}" destId="{7E2E7DC6-AF4F-4219-9EF2-5DD2EC97CA3D}" srcOrd="0" destOrd="1" presId="urn:microsoft.com/office/officeart/2018/2/layout/IconLabelDescriptionList"/>
    <dgm:cxn modelId="{3A3A1F33-DD20-4DE9-BC80-4C183D5CD769}" srcId="{F7C2FF00-F84C-4B5E-9066-CD8BE5913EF0}" destId="{19D1DC69-305F-40EC-AF01-C274F8CECFB7}" srcOrd="1" destOrd="0" parTransId="{53DF1A6F-635B-439D-B94F-913ECC845356}" sibTransId="{C9AA7683-3091-44CA-BD7A-2182504107C7}"/>
    <dgm:cxn modelId="{DC5BD161-7B46-4809-BC8D-D2DB01642A2C}" type="presOf" srcId="{F98EEA87-4360-433A-9815-2C60FE4F90D6}" destId="{6252AF53-86B2-4CF5-9806-42CAB71E8425}" srcOrd="0" destOrd="0" presId="urn:microsoft.com/office/officeart/2018/2/layout/IconLabelDescriptionList"/>
    <dgm:cxn modelId="{95E2926A-55A6-440A-BCA2-7F6A166B742E}" type="presOf" srcId="{8C921C7E-112B-4E11-A545-7274E74CFE02}" destId="{D996AB68-DCC2-4A08-A29B-3B77AAC38986}" srcOrd="0" destOrd="0" presId="urn:microsoft.com/office/officeart/2018/2/layout/IconLabelDescriptionList"/>
    <dgm:cxn modelId="{B208A572-53EF-4A26-BD98-28238B341204}" srcId="{84426098-054F-409E-B102-9D35B7C87492}" destId="{8C921C7E-112B-4E11-A545-7274E74CFE02}" srcOrd="2" destOrd="0" parTransId="{8ECCCC60-3142-4ABD-BB68-1377FD140870}" sibTransId="{42220D29-E246-4076-BBFB-0D7B00ACB8AA}"/>
    <dgm:cxn modelId="{B5D76775-A980-4DD8-BFBE-ED4AEFAE8BC0}" type="presOf" srcId="{F7C2FF00-F84C-4B5E-9066-CD8BE5913EF0}" destId="{BC27289E-6253-4866-A1CC-889C496E6776}" srcOrd="0" destOrd="0" presId="urn:microsoft.com/office/officeart/2018/2/layout/IconLabelDescriptionList"/>
    <dgm:cxn modelId="{2A01A98D-72DA-4C85-8A39-BA18290AB12F}" type="presOf" srcId="{4C417EC7-BED3-418B-831A-D0A5FF2D2BF3}" destId="{32374619-6312-4FBE-BC2E-441E3AB51DFF}" srcOrd="0" destOrd="0" presId="urn:microsoft.com/office/officeart/2018/2/layout/IconLabelDescriptionList"/>
    <dgm:cxn modelId="{43ECB5A9-0046-47D9-96D8-CE59E9C72F6B}" srcId="{84426098-054F-409E-B102-9D35B7C87492}" destId="{F98EEA87-4360-433A-9815-2C60FE4F90D6}" srcOrd="0" destOrd="0" parTransId="{D7239D0B-7D4C-47FB-B20D-9409DFFC221D}" sibTransId="{3D689D89-2A9E-440F-8482-F10BADF5577E}"/>
    <dgm:cxn modelId="{C70E3DAC-D4D5-4AB7-8657-D2F077FC642E}" type="presOf" srcId="{88572FC6-1935-4D75-BC32-DA8C1EE5C656}" destId="{7E2E7DC6-AF4F-4219-9EF2-5DD2EC97CA3D}" srcOrd="0" destOrd="0" presId="urn:microsoft.com/office/officeart/2018/2/layout/IconLabelDescriptionList"/>
    <dgm:cxn modelId="{3BC03CAE-71FB-4CAD-A5F6-A3347678B08A}" type="presOf" srcId="{B6908313-C42E-481B-B0FE-6BC47E30BC6C}" destId="{7E2E7DC6-AF4F-4219-9EF2-5DD2EC97CA3D}" srcOrd="0" destOrd="2" presId="urn:microsoft.com/office/officeart/2018/2/layout/IconLabelDescriptionList"/>
    <dgm:cxn modelId="{12705CC5-9081-4AB9-BAB2-CE7FDA976A09}" srcId="{84426098-054F-409E-B102-9D35B7C87492}" destId="{F7C2FF00-F84C-4B5E-9066-CD8BE5913EF0}" srcOrd="3" destOrd="0" parTransId="{5F1CAC26-94F4-484F-B4B2-79CA319664ED}" sibTransId="{B4C616D9-D5CE-4D9E-BE88-34F1B98EC6D4}"/>
    <dgm:cxn modelId="{25FD0DD0-99EE-4655-89E8-FB7D385B7D01}" srcId="{F7C2FF00-F84C-4B5E-9066-CD8BE5913EF0}" destId="{88572FC6-1935-4D75-BC32-DA8C1EE5C656}" srcOrd="0" destOrd="0" parTransId="{86340ABB-5EC4-4C7F-848C-271B7ACE836B}" sibTransId="{22A31A85-01AD-4268-AA8D-36C34787D0A7}"/>
    <dgm:cxn modelId="{73828CE6-40D5-423F-9560-CCE6AE8A5E0D}" srcId="{84426098-054F-409E-B102-9D35B7C87492}" destId="{4C417EC7-BED3-418B-831A-D0A5FF2D2BF3}" srcOrd="1" destOrd="0" parTransId="{D2FF4CE5-9BDE-46B2-9460-2867E1EAE45D}" sibTransId="{B310805A-D423-4467-A3AE-F1EFF1A9FC5C}"/>
    <dgm:cxn modelId="{1CB323FC-9158-4337-8763-FEDF8813FBA0}" type="presOf" srcId="{84426098-054F-409E-B102-9D35B7C87492}" destId="{2DE1BB42-E14D-4F2B-9F52-A5A3D5EC715C}" srcOrd="0" destOrd="0" presId="urn:microsoft.com/office/officeart/2018/2/layout/IconLabelDescriptionList"/>
    <dgm:cxn modelId="{1A952671-0F04-441B-964A-345E0AC9EEF6}" type="presParOf" srcId="{2DE1BB42-E14D-4F2B-9F52-A5A3D5EC715C}" destId="{E7A64FC3-C5E9-45EA-9B69-BA1415DCC0FB}" srcOrd="0" destOrd="0" presId="urn:microsoft.com/office/officeart/2018/2/layout/IconLabelDescriptionList"/>
    <dgm:cxn modelId="{67C83F75-9CFB-4A38-8895-6B6D8FACD418}" type="presParOf" srcId="{E7A64FC3-C5E9-45EA-9B69-BA1415DCC0FB}" destId="{3E6A7E9E-7E51-4D78-8B17-1B5AF02EA948}" srcOrd="0" destOrd="0" presId="urn:microsoft.com/office/officeart/2018/2/layout/IconLabelDescriptionList"/>
    <dgm:cxn modelId="{D979E232-3D0E-4C3E-8EF5-823DE741D76F}" type="presParOf" srcId="{E7A64FC3-C5E9-45EA-9B69-BA1415DCC0FB}" destId="{AF4B08BC-5EDD-448A-9303-3DC4D38759A4}" srcOrd="1" destOrd="0" presId="urn:microsoft.com/office/officeart/2018/2/layout/IconLabelDescriptionList"/>
    <dgm:cxn modelId="{C7D0B151-ED5A-4277-9ED5-383034F9CF41}" type="presParOf" srcId="{E7A64FC3-C5E9-45EA-9B69-BA1415DCC0FB}" destId="{6252AF53-86B2-4CF5-9806-42CAB71E8425}" srcOrd="2" destOrd="0" presId="urn:microsoft.com/office/officeart/2018/2/layout/IconLabelDescriptionList"/>
    <dgm:cxn modelId="{71E0BAA8-8393-4CB9-86D5-FED8B092E4AE}" type="presParOf" srcId="{E7A64FC3-C5E9-45EA-9B69-BA1415DCC0FB}" destId="{76AE1ADD-5D66-4E64-888A-06DFE55435F9}" srcOrd="3" destOrd="0" presId="urn:microsoft.com/office/officeart/2018/2/layout/IconLabelDescriptionList"/>
    <dgm:cxn modelId="{DD0DBACF-FE24-4A72-BFD0-25C1A364EE57}" type="presParOf" srcId="{E7A64FC3-C5E9-45EA-9B69-BA1415DCC0FB}" destId="{79CA8F3B-BFAC-4283-93E6-F33D599176DE}" srcOrd="4" destOrd="0" presId="urn:microsoft.com/office/officeart/2018/2/layout/IconLabelDescriptionList"/>
    <dgm:cxn modelId="{1A8E5913-2059-41F3-9543-B8F41B9CB930}" type="presParOf" srcId="{2DE1BB42-E14D-4F2B-9F52-A5A3D5EC715C}" destId="{1A1C1BCD-0150-41B9-BE20-818200E99A4B}" srcOrd="1" destOrd="0" presId="urn:microsoft.com/office/officeart/2018/2/layout/IconLabelDescriptionList"/>
    <dgm:cxn modelId="{89BCF168-2BAD-45FE-827B-2B0CCF1ABC6C}" type="presParOf" srcId="{2DE1BB42-E14D-4F2B-9F52-A5A3D5EC715C}" destId="{C0A1431E-1A5B-4681-BD1D-55C06DFE4848}" srcOrd="2" destOrd="0" presId="urn:microsoft.com/office/officeart/2018/2/layout/IconLabelDescriptionList"/>
    <dgm:cxn modelId="{02AA2937-CBB7-4CD8-8180-9E50E77C3857}" type="presParOf" srcId="{C0A1431E-1A5B-4681-BD1D-55C06DFE4848}" destId="{3FFE8E1F-1DCE-45BC-A072-8A81EEC41AED}" srcOrd="0" destOrd="0" presId="urn:microsoft.com/office/officeart/2018/2/layout/IconLabelDescriptionList"/>
    <dgm:cxn modelId="{3A14976C-CD2B-4A93-BF5F-BC7F6EC2408A}" type="presParOf" srcId="{C0A1431E-1A5B-4681-BD1D-55C06DFE4848}" destId="{AE22475F-BA0F-44BD-9B3B-C6AFCD769CCA}" srcOrd="1" destOrd="0" presId="urn:microsoft.com/office/officeart/2018/2/layout/IconLabelDescriptionList"/>
    <dgm:cxn modelId="{6C3DB261-3337-459B-9AF8-19612DEE6A19}" type="presParOf" srcId="{C0A1431E-1A5B-4681-BD1D-55C06DFE4848}" destId="{32374619-6312-4FBE-BC2E-441E3AB51DFF}" srcOrd="2" destOrd="0" presId="urn:microsoft.com/office/officeart/2018/2/layout/IconLabelDescriptionList"/>
    <dgm:cxn modelId="{DB116B8C-9E8E-4AD8-9348-EE6B9E9025AB}" type="presParOf" srcId="{C0A1431E-1A5B-4681-BD1D-55C06DFE4848}" destId="{65109BEF-18D6-47E2-9A96-CA12D7EC0D1C}" srcOrd="3" destOrd="0" presId="urn:microsoft.com/office/officeart/2018/2/layout/IconLabelDescriptionList"/>
    <dgm:cxn modelId="{DF5628BC-D790-4508-8AB6-F3E655694F11}" type="presParOf" srcId="{C0A1431E-1A5B-4681-BD1D-55C06DFE4848}" destId="{F47E7671-9228-479B-87E0-09CE9CA20D7F}" srcOrd="4" destOrd="0" presId="urn:microsoft.com/office/officeart/2018/2/layout/IconLabelDescriptionList"/>
    <dgm:cxn modelId="{8779252E-1910-411E-B6CD-1D4B2549231C}" type="presParOf" srcId="{2DE1BB42-E14D-4F2B-9F52-A5A3D5EC715C}" destId="{5FFE1973-3C4A-4181-856B-7E1E8C9B3C4B}" srcOrd="3" destOrd="0" presId="urn:microsoft.com/office/officeart/2018/2/layout/IconLabelDescriptionList"/>
    <dgm:cxn modelId="{04BB602A-CC36-4484-AF38-A583CBE57FB3}" type="presParOf" srcId="{2DE1BB42-E14D-4F2B-9F52-A5A3D5EC715C}" destId="{4B6350A9-133A-4C10-9E37-DEE15FE2F9F2}" srcOrd="4" destOrd="0" presId="urn:microsoft.com/office/officeart/2018/2/layout/IconLabelDescriptionList"/>
    <dgm:cxn modelId="{40DCA155-AC1B-4052-9F21-8B5BD9FC76A1}" type="presParOf" srcId="{4B6350A9-133A-4C10-9E37-DEE15FE2F9F2}" destId="{6EA7F913-09EF-4703-AEF4-C9EBCA52E70F}" srcOrd="0" destOrd="0" presId="urn:microsoft.com/office/officeart/2018/2/layout/IconLabelDescriptionList"/>
    <dgm:cxn modelId="{1114DA9F-9496-4ECE-A5CA-17FA3B79B7FB}" type="presParOf" srcId="{4B6350A9-133A-4C10-9E37-DEE15FE2F9F2}" destId="{79097EDB-A13F-4F74-A24D-44799E13D2EF}" srcOrd="1" destOrd="0" presId="urn:microsoft.com/office/officeart/2018/2/layout/IconLabelDescriptionList"/>
    <dgm:cxn modelId="{725F4B14-65E3-4C67-8EA7-6CB1C5E1C203}" type="presParOf" srcId="{4B6350A9-133A-4C10-9E37-DEE15FE2F9F2}" destId="{D996AB68-DCC2-4A08-A29B-3B77AAC38986}" srcOrd="2" destOrd="0" presId="urn:microsoft.com/office/officeart/2018/2/layout/IconLabelDescriptionList"/>
    <dgm:cxn modelId="{2054B24C-36A7-402B-A6F0-7BEB1FF72C75}" type="presParOf" srcId="{4B6350A9-133A-4C10-9E37-DEE15FE2F9F2}" destId="{D14A2FD3-91F5-4138-A4C9-47648504E0E6}" srcOrd="3" destOrd="0" presId="urn:microsoft.com/office/officeart/2018/2/layout/IconLabelDescriptionList"/>
    <dgm:cxn modelId="{65E21E2B-23FB-4AFB-9D8B-A1C90DD5ECF4}" type="presParOf" srcId="{4B6350A9-133A-4C10-9E37-DEE15FE2F9F2}" destId="{76FD30BD-5D63-412C-B59D-BF96DF3834BA}" srcOrd="4" destOrd="0" presId="urn:microsoft.com/office/officeart/2018/2/layout/IconLabelDescriptionList"/>
    <dgm:cxn modelId="{0592A118-5121-4C4F-8A99-E2A43FD49C3E}" type="presParOf" srcId="{2DE1BB42-E14D-4F2B-9F52-A5A3D5EC715C}" destId="{106E4433-65D1-4706-93DF-B37DA47311F3}" srcOrd="5" destOrd="0" presId="urn:microsoft.com/office/officeart/2018/2/layout/IconLabelDescriptionList"/>
    <dgm:cxn modelId="{90345BBD-5153-429D-B6A7-0DE6ECF0CC1A}" type="presParOf" srcId="{2DE1BB42-E14D-4F2B-9F52-A5A3D5EC715C}" destId="{CE600A9C-EDF1-432F-8E04-55F10434A343}" srcOrd="6" destOrd="0" presId="urn:microsoft.com/office/officeart/2018/2/layout/IconLabelDescriptionList"/>
    <dgm:cxn modelId="{259C5F83-3EDC-488F-985D-E69C8A285D29}" type="presParOf" srcId="{CE600A9C-EDF1-432F-8E04-55F10434A343}" destId="{2D01E52E-438E-4FD3-8557-114FF73EC6DB}" srcOrd="0" destOrd="0" presId="urn:microsoft.com/office/officeart/2018/2/layout/IconLabelDescriptionList"/>
    <dgm:cxn modelId="{863FD042-13F0-408F-8BC3-745A4F7ADBC6}" type="presParOf" srcId="{CE600A9C-EDF1-432F-8E04-55F10434A343}" destId="{AD3DFEC2-89B9-4CAD-98BC-5BF7DB53DCE9}" srcOrd="1" destOrd="0" presId="urn:microsoft.com/office/officeart/2018/2/layout/IconLabelDescriptionList"/>
    <dgm:cxn modelId="{C3AF35E3-1EE4-4F66-8549-9D8F51CB4EE3}" type="presParOf" srcId="{CE600A9C-EDF1-432F-8E04-55F10434A343}" destId="{BC27289E-6253-4866-A1CC-889C496E6776}" srcOrd="2" destOrd="0" presId="urn:microsoft.com/office/officeart/2018/2/layout/IconLabelDescriptionList"/>
    <dgm:cxn modelId="{E666AFCE-BE50-460A-A272-5F99DD9006DC}" type="presParOf" srcId="{CE600A9C-EDF1-432F-8E04-55F10434A343}" destId="{E471F6C0-5736-41B2-8177-CEE3D05A43D6}" srcOrd="3" destOrd="0" presId="urn:microsoft.com/office/officeart/2018/2/layout/IconLabelDescriptionList"/>
    <dgm:cxn modelId="{D2974AEB-CA4A-4E90-B536-5A0327E3E70A}" type="presParOf" srcId="{CE600A9C-EDF1-432F-8E04-55F10434A343}" destId="{7E2E7DC6-AF4F-4219-9EF2-5DD2EC97CA3D}"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6A7E9E-7E51-4D78-8B17-1B5AF02EA948}">
      <dsp:nvSpPr>
        <dsp:cNvPr id="0" name=""/>
        <dsp:cNvSpPr/>
      </dsp:nvSpPr>
      <dsp:spPr>
        <a:xfrm>
          <a:off x="4219" y="798733"/>
          <a:ext cx="844593" cy="84459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252AF53-86B2-4CF5-9806-42CAB71E8425}">
      <dsp:nvSpPr>
        <dsp:cNvPr id="0" name=""/>
        <dsp:cNvSpPr/>
      </dsp:nvSpPr>
      <dsp:spPr>
        <a:xfrm>
          <a:off x="4219" y="1754927"/>
          <a:ext cx="2413125" cy="9897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GB" sz="1400" kern="1200"/>
            <a:t>Cross-selling is a key to improve revenue and customer loyalty. </a:t>
          </a:r>
          <a:endParaRPr lang="en-US" sz="1400" kern="1200"/>
        </a:p>
      </dsp:txBody>
      <dsp:txXfrm>
        <a:off x="4219" y="1754927"/>
        <a:ext cx="2413125" cy="989758"/>
      </dsp:txXfrm>
    </dsp:sp>
    <dsp:sp modelId="{79CA8F3B-BFAC-4283-93E6-F33D599176DE}">
      <dsp:nvSpPr>
        <dsp:cNvPr id="0" name=""/>
        <dsp:cNvSpPr/>
      </dsp:nvSpPr>
      <dsp:spPr>
        <a:xfrm>
          <a:off x="4219" y="2796592"/>
          <a:ext cx="2413125" cy="597479"/>
        </a:xfrm>
        <a:prstGeom prst="rect">
          <a:avLst/>
        </a:prstGeom>
        <a:noFill/>
        <a:ln>
          <a:noFill/>
        </a:ln>
        <a:effectLst/>
      </dsp:spPr>
      <dsp:style>
        <a:lnRef idx="0">
          <a:scrgbClr r="0" g="0" b="0"/>
        </a:lnRef>
        <a:fillRef idx="0">
          <a:scrgbClr r="0" g="0" b="0"/>
        </a:fillRef>
        <a:effectRef idx="0">
          <a:scrgbClr r="0" g="0" b="0"/>
        </a:effectRef>
        <a:fontRef idx="minor"/>
      </dsp:style>
    </dsp:sp>
    <dsp:sp modelId="{3FFE8E1F-1DCE-45BC-A072-8A81EEC41AED}">
      <dsp:nvSpPr>
        <dsp:cNvPr id="0" name=""/>
        <dsp:cNvSpPr/>
      </dsp:nvSpPr>
      <dsp:spPr>
        <a:xfrm>
          <a:off x="2839641" y="798733"/>
          <a:ext cx="844593" cy="84459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2374619-6312-4FBE-BC2E-441E3AB51DFF}">
      <dsp:nvSpPr>
        <dsp:cNvPr id="0" name=""/>
        <dsp:cNvSpPr/>
      </dsp:nvSpPr>
      <dsp:spPr>
        <a:xfrm>
          <a:off x="2839641" y="1754927"/>
          <a:ext cx="2413125" cy="9897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GB" sz="1400" kern="1200"/>
            <a:t>Banking industry is always highly competitive, thus long-term success depends on maximizing the value of each of its customers.</a:t>
          </a:r>
          <a:endParaRPr lang="en-US" sz="1400" kern="1200"/>
        </a:p>
      </dsp:txBody>
      <dsp:txXfrm>
        <a:off x="2839641" y="1754927"/>
        <a:ext cx="2413125" cy="989758"/>
      </dsp:txXfrm>
    </dsp:sp>
    <dsp:sp modelId="{F47E7671-9228-479B-87E0-09CE9CA20D7F}">
      <dsp:nvSpPr>
        <dsp:cNvPr id="0" name=""/>
        <dsp:cNvSpPr/>
      </dsp:nvSpPr>
      <dsp:spPr>
        <a:xfrm>
          <a:off x="2839641" y="2796592"/>
          <a:ext cx="2413125" cy="597479"/>
        </a:xfrm>
        <a:prstGeom prst="rect">
          <a:avLst/>
        </a:prstGeom>
        <a:noFill/>
        <a:ln>
          <a:noFill/>
        </a:ln>
        <a:effectLst/>
      </dsp:spPr>
      <dsp:style>
        <a:lnRef idx="0">
          <a:scrgbClr r="0" g="0" b="0"/>
        </a:lnRef>
        <a:fillRef idx="0">
          <a:scrgbClr r="0" g="0" b="0"/>
        </a:fillRef>
        <a:effectRef idx="0">
          <a:scrgbClr r="0" g="0" b="0"/>
        </a:effectRef>
        <a:fontRef idx="minor"/>
      </dsp:style>
    </dsp:sp>
    <dsp:sp modelId="{6EA7F913-09EF-4703-AEF4-C9EBCA52E70F}">
      <dsp:nvSpPr>
        <dsp:cNvPr id="0" name=""/>
        <dsp:cNvSpPr/>
      </dsp:nvSpPr>
      <dsp:spPr>
        <a:xfrm>
          <a:off x="5675062" y="798733"/>
          <a:ext cx="844593" cy="84459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996AB68-DCC2-4A08-A29B-3B77AAC38986}">
      <dsp:nvSpPr>
        <dsp:cNvPr id="0" name=""/>
        <dsp:cNvSpPr/>
      </dsp:nvSpPr>
      <dsp:spPr>
        <a:xfrm>
          <a:off x="5675062" y="1754927"/>
          <a:ext cx="2413125" cy="9897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US" sz="1400" kern="1200"/>
            <a:t>Forbes claims that selling to current clients is almost 50% simpler than selling to new leads. </a:t>
          </a:r>
        </a:p>
      </dsp:txBody>
      <dsp:txXfrm>
        <a:off x="5675062" y="1754927"/>
        <a:ext cx="2413125" cy="989758"/>
      </dsp:txXfrm>
    </dsp:sp>
    <dsp:sp modelId="{76FD30BD-5D63-412C-B59D-BF96DF3834BA}">
      <dsp:nvSpPr>
        <dsp:cNvPr id="0" name=""/>
        <dsp:cNvSpPr/>
      </dsp:nvSpPr>
      <dsp:spPr>
        <a:xfrm>
          <a:off x="5675062" y="2796592"/>
          <a:ext cx="2413125" cy="597479"/>
        </a:xfrm>
        <a:prstGeom prst="rect">
          <a:avLst/>
        </a:prstGeom>
        <a:noFill/>
        <a:ln>
          <a:noFill/>
        </a:ln>
        <a:effectLst/>
      </dsp:spPr>
      <dsp:style>
        <a:lnRef idx="0">
          <a:scrgbClr r="0" g="0" b="0"/>
        </a:lnRef>
        <a:fillRef idx="0">
          <a:scrgbClr r="0" g="0" b="0"/>
        </a:fillRef>
        <a:effectRef idx="0">
          <a:scrgbClr r="0" g="0" b="0"/>
        </a:effectRef>
        <a:fontRef idx="minor"/>
      </dsp:style>
    </dsp:sp>
    <dsp:sp modelId="{2D01E52E-438E-4FD3-8557-114FF73EC6DB}">
      <dsp:nvSpPr>
        <dsp:cNvPr id="0" name=""/>
        <dsp:cNvSpPr/>
      </dsp:nvSpPr>
      <dsp:spPr>
        <a:xfrm>
          <a:off x="8510484" y="798733"/>
          <a:ext cx="844593" cy="84459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C27289E-6253-4866-A1CC-889C496E6776}">
      <dsp:nvSpPr>
        <dsp:cNvPr id="0" name=""/>
        <dsp:cNvSpPr/>
      </dsp:nvSpPr>
      <dsp:spPr>
        <a:xfrm>
          <a:off x="8510484" y="1754927"/>
          <a:ext cx="2413125" cy="9897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GB" sz="1400" kern="1200" dirty="0"/>
            <a:t>Advantages: </a:t>
          </a:r>
          <a:endParaRPr lang="en-US" sz="1400" kern="1200" dirty="0"/>
        </a:p>
      </dsp:txBody>
      <dsp:txXfrm>
        <a:off x="8510484" y="1754927"/>
        <a:ext cx="2413125" cy="989758"/>
      </dsp:txXfrm>
    </dsp:sp>
    <dsp:sp modelId="{7E2E7DC6-AF4F-4219-9EF2-5DD2EC97CA3D}">
      <dsp:nvSpPr>
        <dsp:cNvPr id="0" name=""/>
        <dsp:cNvSpPr/>
      </dsp:nvSpPr>
      <dsp:spPr>
        <a:xfrm>
          <a:off x="8480007" y="2051768"/>
          <a:ext cx="2413125" cy="5974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90000"/>
            </a:lnSpc>
            <a:spcBef>
              <a:spcPct val="0"/>
            </a:spcBef>
            <a:spcAft>
              <a:spcPct val="35000"/>
            </a:spcAft>
            <a:buFont typeface="Arial" panose="020B0604020202020204" pitchFamily="34" charset="0"/>
            <a:buNone/>
          </a:pPr>
          <a:r>
            <a:rPr lang="en-GB" sz="1100" b="1" kern="1200" dirty="0"/>
            <a:t>No acquisition costs.</a:t>
          </a:r>
          <a:endParaRPr lang="en-US" sz="1100" b="1" kern="1200" dirty="0"/>
        </a:p>
        <a:p>
          <a:pPr marL="0" lvl="0" indent="0" algn="l" defTabSz="488950">
            <a:lnSpc>
              <a:spcPct val="90000"/>
            </a:lnSpc>
            <a:spcBef>
              <a:spcPct val="0"/>
            </a:spcBef>
            <a:spcAft>
              <a:spcPct val="35000"/>
            </a:spcAft>
            <a:buFont typeface="Arial" panose="020B0604020202020204" pitchFamily="34" charset="0"/>
            <a:buNone/>
          </a:pPr>
          <a:r>
            <a:rPr lang="en-GB" sz="1100" b="1" kern="1200" dirty="0"/>
            <a:t>Creating brand loyalty.</a:t>
          </a:r>
          <a:endParaRPr lang="en-US" sz="1100" b="1" kern="1200" dirty="0"/>
        </a:p>
        <a:p>
          <a:pPr marL="0" lvl="0" indent="0" algn="l" defTabSz="488950">
            <a:lnSpc>
              <a:spcPct val="90000"/>
            </a:lnSpc>
            <a:spcBef>
              <a:spcPct val="0"/>
            </a:spcBef>
            <a:spcAft>
              <a:spcPct val="35000"/>
            </a:spcAft>
            <a:buFont typeface="Arial" panose="020B0604020202020204" pitchFamily="34" charset="0"/>
            <a:buNone/>
          </a:pPr>
          <a:r>
            <a:rPr lang="en-GB" sz="1100" b="1" kern="1200" dirty="0"/>
            <a:t>Increased revenues.</a:t>
          </a:r>
          <a:endParaRPr lang="en-US" sz="1100" b="1" kern="1200" dirty="0"/>
        </a:p>
      </dsp:txBody>
      <dsp:txXfrm>
        <a:off x="8480007" y="2051768"/>
        <a:ext cx="2413125" cy="597479"/>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FC57A-0F0C-4683-A7E4-E91334CC79C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61285CF2-073D-4FBA-802E-E6C49DD0AF4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E9FE8B73-AD34-4BCB-9BAC-0F8094362975}"/>
              </a:ext>
            </a:extLst>
          </p:cNvPr>
          <p:cNvSpPr>
            <a:spLocks noGrp="1"/>
          </p:cNvSpPr>
          <p:nvPr>
            <p:ph type="dt" sz="half" idx="10"/>
          </p:nvPr>
        </p:nvSpPr>
        <p:spPr/>
        <p:txBody>
          <a:bodyPr/>
          <a:lstStyle/>
          <a:p>
            <a:fld id="{03EE7E5A-8C29-4C3A-A5CC-2511F4427410}" type="datetimeFigureOut">
              <a:rPr lang="en-GB" smtClean="0"/>
              <a:t>29/09/2022</a:t>
            </a:fld>
            <a:endParaRPr lang="en-GB"/>
          </a:p>
        </p:txBody>
      </p:sp>
      <p:sp>
        <p:nvSpPr>
          <p:cNvPr id="5" name="Footer Placeholder 4">
            <a:extLst>
              <a:ext uri="{FF2B5EF4-FFF2-40B4-BE49-F238E27FC236}">
                <a16:creationId xmlns:a16="http://schemas.microsoft.com/office/drawing/2014/main" id="{33C714C4-C471-4BAC-885A-ABC8940FE2C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BB14D61-4B83-427E-B4BB-A2834DD1D675}"/>
              </a:ext>
            </a:extLst>
          </p:cNvPr>
          <p:cNvSpPr>
            <a:spLocks noGrp="1"/>
          </p:cNvSpPr>
          <p:nvPr>
            <p:ph type="sldNum" sz="quarter" idx="12"/>
          </p:nvPr>
        </p:nvSpPr>
        <p:spPr/>
        <p:txBody>
          <a:bodyPr/>
          <a:lstStyle/>
          <a:p>
            <a:fld id="{123F75FD-858E-480D-8F4B-6E4073414035}" type="slidenum">
              <a:rPr lang="en-GB" smtClean="0"/>
              <a:t>‹#›</a:t>
            </a:fld>
            <a:endParaRPr lang="en-GB"/>
          </a:p>
        </p:txBody>
      </p:sp>
    </p:spTree>
    <p:extLst>
      <p:ext uri="{BB962C8B-B14F-4D97-AF65-F5344CB8AC3E}">
        <p14:creationId xmlns:p14="http://schemas.microsoft.com/office/powerpoint/2010/main" val="6008112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C96EF-AE09-4A9E-B67E-BA7BCA9ECF26}"/>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5D2F2903-26E1-4DB7-A9FB-2C1048831A7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6E0ED94-5BDD-4E4A-AD4F-CC4C85B759C1}"/>
              </a:ext>
            </a:extLst>
          </p:cNvPr>
          <p:cNvSpPr>
            <a:spLocks noGrp="1"/>
          </p:cNvSpPr>
          <p:nvPr>
            <p:ph type="dt" sz="half" idx="10"/>
          </p:nvPr>
        </p:nvSpPr>
        <p:spPr/>
        <p:txBody>
          <a:bodyPr/>
          <a:lstStyle/>
          <a:p>
            <a:fld id="{03EE7E5A-8C29-4C3A-A5CC-2511F4427410}" type="datetimeFigureOut">
              <a:rPr lang="en-GB" smtClean="0"/>
              <a:t>29/09/2022</a:t>
            </a:fld>
            <a:endParaRPr lang="en-GB"/>
          </a:p>
        </p:txBody>
      </p:sp>
      <p:sp>
        <p:nvSpPr>
          <p:cNvPr id="5" name="Footer Placeholder 4">
            <a:extLst>
              <a:ext uri="{FF2B5EF4-FFF2-40B4-BE49-F238E27FC236}">
                <a16:creationId xmlns:a16="http://schemas.microsoft.com/office/drawing/2014/main" id="{05D5E6E7-EC11-41D1-AA5C-43DFD1A39AA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0862A71-5D29-4322-93E5-57F6793467A1}"/>
              </a:ext>
            </a:extLst>
          </p:cNvPr>
          <p:cNvSpPr>
            <a:spLocks noGrp="1"/>
          </p:cNvSpPr>
          <p:nvPr>
            <p:ph type="sldNum" sz="quarter" idx="12"/>
          </p:nvPr>
        </p:nvSpPr>
        <p:spPr/>
        <p:txBody>
          <a:bodyPr/>
          <a:lstStyle/>
          <a:p>
            <a:fld id="{123F75FD-858E-480D-8F4B-6E4073414035}" type="slidenum">
              <a:rPr lang="en-GB" smtClean="0"/>
              <a:t>‹#›</a:t>
            </a:fld>
            <a:endParaRPr lang="en-GB"/>
          </a:p>
        </p:txBody>
      </p:sp>
    </p:spTree>
    <p:extLst>
      <p:ext uri="{BB962C8B-B14F-4D97-AF65-F5344CB8AC3E}">
        <p14:creationId xmlns:p14="http://schemas.microsoft.com/office/powerpoint/2010/main" val="35798613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E8F205-494A-4D15-B4CA-55451991238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78D3C893-4EBF-4549-8F31-723C9CCC78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7BDF24B-B1DF-416B-B733-12255EDC080B}"/>
              </a:ext>
            </a:extLst>
          </p:cNvPr>
          <p:cNvSpPr>
            <a:spLocks noGrp="1"/>
          </p:cNvSpPr>
          <p:nvPr>
            <p:ph type="dt" sz="half" idx="10"/>
          </p:nvPr>
        </p:nvSpPr>
        <p:spPr/>
        <p:txBody>
          <a:bodyPr/>
          <a:lstStyle/>
          <a:p>
            <a:fld id="{03EE7E5A-8C29-4C3A-A5CC-2511F4427410}" type="datetimeFigureOut">
              <a:rPr lang="en-GB" smtClean="0"/>
              <a:t>29/09/2022</a:t>
            </a:fld>
            <a:endParaRPr lang="en-GB"/>
          </a:p>
        </p:txBody>
      </p:sp>
      <p:sp>
        <p:nvSpPr>
          <p:cNvPr id="5" name="Footer Placeholder 4">
            <a:extLst>
              <a:ext uri="{FF2B5EF4-FFF2-40B4-BE49-F238E27FC236}">
                <a16:creationId xmlns:a16="http://schemas.microsoft.com/office/drawing/2014/main" id="{483D463C-DDFA-430B-84EE-04ACBD3B4CC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F91C5DE-6BC7-4FEA-B5BA-A82B598A1D9E}"/>
              </a:ext>
            </a:extLst>
          </p:cNvPr>
          <p:cNvSpPr>
            <a:spLocks noGrp="1"/>
          </p:cNvSpPr>
          <p:nvPr>
            <p:ph type="sldNum" sz="quarter" idx="12"/>
          </p:nvPr>
        </p:nvSpPr>
        <p:spPr/>
        <p:txBody>
          <a:bodyPr/>
          <a:lstStyle/>
          <a:p>
            <a:fld id="{123F75FD-858E-480D-8F4B-6E4073414035}" type="slidenum">
              <a:rPr lang="en-GB" smtClean="0"/>
              <a:t>‹#›</a:t>
            </a:fld>
            <a:endParaRPr lang="en-GB"/>
          </a:p>
        </p:txBody>
      </p:sp>
    </p:spTree>
    <p:extLst>
      <p:ext uri="{BB962C8B-B14F-4D97-AF65-F5344CB8AC3E}">
        <p14:creationId xmlns:p14="http://schemas.microsoft.com/office/powerpoint/2010/main" val="1071700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B4863-8E03-43FB-A78D-85729B711585}"/>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FC18F65B-6B48-4458-8EB2-D7285235ED2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F532ECA-6B41-4B1A-A2A5-A1E0D08BCEA3}"/>
              </a:ext>
            </a:extLst>
          </p:cNvPr>
          <p:cNvSpPr>
            <a:spLocks noGrp="1"/>
          </p:cNvSpPr>
          <p:nvPr>
            <p:ph type="dt" sz="half" idx="10"/>
          </p:nvPr>
        </p:nvSpPr>
        <p:spPr/>
        <p:txBody>
          <a:bodyPr/>
          <a:lstStyle/>
          <a:p>
            <a:fld id="{03EE7E5A-8C29-4C3A-A5CC-2511F4427410}" type="datetimeFigureOut">
              <a:rPr lang="en-GB" smtClean="0"/>
              <a:t>29/09/2022</a:t>
            </a:fld>
            <a:endParaRPr lang="en-GB"/>
          </a:p>
        </p:txBody>
      </p:sp>
      <p:sp>
        <p:nvSpPr>
          <p:cNvPr id="5" name="Footer Placeholder 4">
            <a:extLst>
              <a:ext uri="{FF2B5EF4-FFF2-40B4-BE49-F238E27FC236}">
                <a16:creationId xmlns:a16="http://schemas.microsoft.com/office/drawing/2014/main" id="{FCD042D0-CA32-40A3-86E2-53146893A10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D090686-D1F2-4DB5-B74F-E43AB770BE36}"/>
              </a:ext>
            </a:extLst>
          </p:cNvPr>
          <p:cNvSpPr>
            <a:spLocks noGrp="1"/>
          </p:cNvSpPr>
          <p:nvPr>
            <p:ph type="sldNum" sz="quarter" idx="12"/>
          </p:nvPr>
        </p:nvSpPr>
        <p:spPr/>
        <p:txBody>
          <a:bodyPr/>
          <a:lstStyle/>
          <a:p>
            <a:fld id="{123F75FD-858E-480D-8F4B-6E4073414035}" type="slidenum">
              <a:rPr lang="en-GB" smtClean="0"/>
              <a:t>‹#›</a:t>
            </a:fld>
            <a:endParaRPr lang="en-GB"/>
          </a:p>
        </p:txBody>
      </p:sp>
    </p:spTree>
    <p:extLst>
      <p:ext uri="{BB962C8B-B14F-4D97-AF65-F5344CB8AC3E}">
        <p14:creationId xmlns:p14="http://schemas.microsoft.com/office/powerpoint/2010/main" val="29722535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4140B-1FE5-4E76-BC4F-2350F1618AD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7AEBEB45-E8E9-4C38-B789-C6D63B11112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C228496-74E3-497C-81C8-7AB5C14E72FA}"/>
              </a:ext>
            </a:extLst>
          </p:cNvPr>
          <p:cNvSpPr>
            <a:spLocks noGrp="1"/>
          </p:cNvSpPr>
          <p:nvPr>
            <p:ph type="dt" sz="half" idx="10"/>
          </p:nvPr>
        </p:nvSpPr>
        <p:spPr/>
        <p:txBody>
          <a:bodyPr/>
          <a:lstStyle/>
          <a:p>
            <a:fld id="{03EE7E5A-8C29-4C3A-A5CC-2511F4427410}" type="datetimeFigureOut">
              <a:rPr lang="en-GB" smtClean="0"/>
              <a:t>29/09/2022</a:t>
            </a:fld>
            <a:endParaRPr lang="en-GB"/>
          </a:p>
        </p:txBody>
      </p:sp>
      <p:sp>
        <p:nvSpPr>
          <p:cNvPr id="5" name="Footer Placeholder 4">
            <a:extLst>
              <a:ext uri="{FF2B5EF4-FFF2-40B4-BE49-F238E27FC236}">
                <a16:creationId xmlns:a16="http://schemas.microsoft.com/office/drawing/2014/main" id="{F3239E21-5CDE-49EE-9B9F-53BDD5D5836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5BBA84C-D4AE-4C74-96C1-181312272E2F}"/>
              </a:ext>
            </a:extLst>
          </p:cNvPr>
          <p:cNvSpPr>
            <a:spLocks noGrp="1"/>
          </p:cNvSpPr>
          <p:nvPr>
            <p:ph type="sldNum" sz="quarter" idx="12"/>
          </p:nvPr>
        </p:nvSpPr>
        <p:spPr/>
        <p:txBody>
          <a:bodyPr/>
          <a:lstStyle/>
          <a:p>
            <a:fld id="{123F75FD-858E-480D-8F4B-6E4073414035}" type="slidenum">
              <a:rPr lang="en-GB" smtClean="0"/>
              <a:t>‹#›</a:t>
            </a:fld>
            <a:endParaRPr lang="en-GB"/>
          </a:p>
        </p:txBody>
      </p:sp>
    </p:spTree>
    <p:extLst>
      <p:ext uri="{BB962C8B-B14F-4D97-AF65-F5344CB8AC3E}">
        <p14:creationId xmlns:p14="http://schemas.microsoft.com/office/powerpoint/2010/main" val="41549411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4ADFC-E16A-4C0D-BDA2-8CB2FBBA6A7A}"/>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ABC11165-40E1-4284-B18D-9DE00F84CB9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62CE0A70-B425-40E9-B923-D74F2171A93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EDE842D0-6AF6-439B-9ABE-5AB1995339FB}"/>
              </a:ext>
            </a:extLst>
          </p:cNvPr>
          <p:cNvSpPr>
            <a:spLocks noGrp="1"/>
          </p:cNvSpPr>
          <p:nvPr>
            <p:ph type="dt" sz="half" idx="10"/>
          </p:nvPr>
        </p:nvSpPr>
        <p:spPr/>
        <p:txBody>
          <a:bodyPr/>
          <a:lstStyle/>
          <a:p>
            <a:fld id="{03EE7E5A-8C29-4C3A-A5CC-2511F4427410}" type="datetimeFigureOut">
              <a:rPr lang="en-GB" smtClean="0"/>
              <a:t>29/09/2022</a:t>
            </a:fld>
            <a:endParaRPr lang="en-GB"/>
          </a:p>
        </p:txBody>
      </p:sp>
      <p:sp>
        <p:nvSpPr>
          <p:cNvPr id="6" name="Footer Placeholder 5">
            <a:extLst>
              <a:ext uri="{FF2B5EF4-FFF2-40B4-BE49-F238E27FC236}">
                <a16:creationId xmlns:a16="http://schemas.microsoft.com/office/drawing/2014/main" id="{FF858266-2038-433A-BB6E-06CA1802AC9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6FA52F2-9ED4-43AE-AAB0-9B3FEBEE081A}"/>
              </a:ext>
            </a:extLst>
          </p:cNvPr>
          <p:cNvSpPr>
            <a:spLocks noGrp="1"/>
          </p:cNvSpPr>
          <p:nvPr>
            <p:ph type="sldNum" sz="quarter" idx="12"/>
          </p:nvPr>
        </p:nvSpPr>
        <p:spPr/>
        <p:txBody>
          <a:bodyPr/>
          <a:lstStyle/>
          <a:p>
            <a:fld id="{123F75FD-858E-480D-8F4B-6E4073414035}" type="slidenum">
              <a:rPr lang="en-GB" smtClean="0"/>
              <a:t>‹#›</a:t>
            </a:fld>
            <a:endParaRPr lang="en-GB"/>
          </a:p>
        </p:txBody>
      </p:sp>
    </p:spTree>
    <p:extLst>
      <p:ext uri="{BB962C8B-B14F-4D97-AF65-F5344CB8AC3E}">
        <p14:creationId xmlns:p14="http://schemas.microsoft.com/office/powerpoint/2010/main" val="6913022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3E386-AF88-469E-8C85-25A0F11B41C2}"/>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E374775-4D97-4C4D-97D2-95023904FBD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5CF0243-C6A1-4A18-9660-3761E6E9F90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AC929FD9-9E36-480A-9CB4-D3BD8052156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BB59929-46E1-4342-BCCD-77C05084D92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B47A2076-A6F1-45BF-A960-E40C69A162E9}"/>
              </a:ext>
            </a:extLst>
          </p:cNvPr>
          <p:cNvSpPr>
            <a:spLocks noGrp="1"/>
          </p:cNvSpPr>
          <p:nvPr>
            <p:ph type="dt" sz="half" idx="10"/>
          </p:nvPr>
        </p:nvSpPr>
        <p:spPr/>
        <p:txBody>
          <a:bodyPr/>
          <a:lstStyle/>
          <a:p>
            <a:fld id="{03EE7E5A-8C29-4C3A-A5CC-2511F4427410}" type="datetimeFigureOut">
              <a:rPr lang="en-GB" smtClean="0"/>
              <a:t>29/09/2022</a:t>
            </a:fld>
            <a:endParaRPr lang="en-GB"/>
          </a:p>
        </p:txBody>
      </p:sp>
      <p:sp>
        <p:nvSpPr>
          <p:cNvPr id="8" name="Footer Placeholder 7">
            <a:extLst>
              <a:ext uri="{FF2B5EF4-FFF2-40B4-BE49-F238E27FC236}">
                <a16:creationId xmlns:a16="http://schemas.microsoft.com/office/drawing/2014/main" id="{F3CF54DC-13C9-40C7-AD19-F3722F8AA426}"/>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8382D0FB-EEC8-4D3D-98B6-90FE5B042577}"/>
              </a:ext>
            </a:extLst>
          </p:cNvPr>
          <p:cNvSpPr>
            <a:spLocks noGrp="1"/>
          </p:cNvSpPr>
          <p:nvPr>
            <p:ph type="sldNum" sz="quarter" idx="12"/>
          </p:nvPr>
        </p:nvSpPr>
        <p:spPr/>
        <p:txBody>
          <a:bodyPr/>
          <a:lstStyle/>
          <a:p>
            <a:fld id="{123F75FD-858E-480D-8F4B-6E4073414035}" type="slidenum">
              <a:rPr lang="en-GB" smtClean="0"/>
              <a:t>‹#›</a:t>
            </a:fld>
            <a:endParaRPr lang="en-GB"/>
          </a:p>
        </p:txBody>
      </p:sp>
    </p:spTree>
    <p:extLst>
      <p:ext uri="{BB962C8B-B14F-4D97-AF65-F5344CB8AC3E}">
        <p14:creationId xmlns:p14="http://schemas.microsoft.com/office/powerpoint/2010/main" val="1548555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96D01-1FE0-4E74-9B2E-B959997CD17B}"/>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2C4E5148-522E-4F3C-AA9D-2E6F195A4CC0}"/>
              </a:ext>
            </a:extLst>
          </p:cNvPr>
          <p:cNvSpPr>
            <a:spLocks noGrp="1"/>
          </p:cNvSpPr>
          <p:nvPr>
            <p:ph type="dt" sz="half" idx="10"/>
          </p:nvPr>
        </p:nvSpPr>
        <p:spPr/>
        <p:txBody>
          <a:bodyPr/>
          <a:lstStyle/>
          <a:p>
            <a:fld id="{03EE7E5A-8C29-4C3A-A5CC-2511F4427410}" type="datetimeFigureOut">
              <a:rPr lang="en-GB" smtClean="0"/>
              <a:t>29/09/2022</a:t>
            </a:fld>
            <a:endParaRPr lang="en-GB"/>
          </a:p>
        </p:txBody>
      </p:sp>
      <p:sp>
        <p:nvSpPr>
          <p:cNvPr id="4" name="Footer Placeholder 3">
            <a:extLst>
              <a:ext uri="{FF2B5EF4-FFF2-40B4-BE49-F238E27FC236}">
                <a16:creationId xmlns:a16="http://schemas.microsoft.com/office/drawing/2014/main" id="{6D067A0F-8030-49C6-8035-43DDBB59DD51}"/>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280E6605-9FFA-47AB-995A-9580B23FF37A}"/>
              </a:ext>
            </a:extLst>
          </p:cNvPr>
          <p:cNvSpPr>
            <a:spLocks noGrp="1"/>
          </p:cNvSpPr>
          <p:nvPr>
            <p:ph type="sldNum" sz="quarter" idx="12"/>
          </p:nvPr>
        </p:nvSpPr>
        <p:spPr/>
        <p:txBody>
          <a:bodyPr/>
          <a:lstStyle/>
          <a:p>
            <a:fld id="{123F75FD-858E-480D-8F4B-6E4073414035}" type="slidenum">
              <a:rPr lang="en-GB" smtClean="0"/>
              <a:t>‹#›</a:t>
            </a:fld>
            <a:endParaRPr lang="en-GB"/>
          </a:p>
        </p:txBody>
      </p:sp>
    </p:spTree>
    <p:extLst>
      <p:ext uri="{BB962C8B-B14F-4D97-AF65-F5344CB8AC3E}">
        <p14:creationId xmlns:p14="http://schemas.microsoft.com/office/powerpoint/2010/main" val="5938468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311F952-1B17-426F-A17F-D2B5281FF16C}"/>
              </a:ext>
            </a:extLst>
          </p:cNvPr>
          <p:cNvSpPr>
            <a:spLocks noGrp="1"/>
          </p:cNvSpPr>
          <p:nvPr>
            <p:ph type="dt" sz="half" idx="10"/>
          </p:nvPr>
        </p:nvSpPr>
        <p:spPr/>
        <p:txBody>
          <a:bodyPr/>
          <a:lstStyle/>
          <a:p>
            <a:fld id="{03EE7E5A-8C29-4C3A-A5CC-2511F4427410}" type="datetimeFigureOut">
              <a:rPr lang="en-GB" smtClean="0"/>
              <a:t>29/09/2022</a:t>
            </a:fld>
            <a:endParaRPr lang="en-GB"/>
          </a:p>
        </p:txBody>
      </p:sp>
      <p:sp>
        <p:nvSpPr>
          <p:cNvPr id="3" name="Footer Placeholder 2">
            <a:extLst>
              <a:ext uri="{FF2B5EF4-FFF2-40B4-BE49-F238E27FC236}">
                <a16:creationId xmlns:a16="http://schemas.microsoft.com/office/drawing/2014/main" id="{BE9B8BB7-C83D-433B-A098-51A60532AF47}"/>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7D6BB76C-15A6-4AEA-84BC-FF674463AD29}"/>
              </a:ext>
            </a:extLst>
          </p:cNvPr>
          <p:cNvSpPr>
            <a:spLocks noGrp="1"/>
          </p:cNvSpPr>
          <p:nvPr>
            <p:ph type="sldNum" sz="quarter" idx="12"/>
          </p:nvPr>
        </p:nvSpPr>
        <p:spPr/>
        <p:txBody>
          <a:bodyPr/>
          <a:lstStyle/>
          <a:p>
            <a:fld id="{123F75FD-858E-480D-8F4B-6E4073414035}" type="slidenum">
              <a:rPr lang="en-GB" smtClean="0"/>
              <a:t>‹#›</a:t>
            </a:fld>
            <a:endParaRPr lang="en-GB"/>
          </a:p>
        </p:txBody>
      </p:sp>
    </p:spTree>
    <p:extLst>
      <p:ext uri="{BB962C8B-B14F-4D97-AF65-F5344CB8AC3E}">
        <p14:creationId xmlns:p14="http://schemas.microsoft.com/office/powerpoint/2010/main" val="9923800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8915E-FDFD-47FB-B366-E770B3E75BF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6D0790B9-489C-4389-91D9-0C13C14A5E7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1E4BBC3C-266C-438D-BF8E-3E47C339AA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8C2F1D-0B2E-418A-819E-156E439278F9}"/>
              </a:ext>
            </a:extLst>
          </p:cNvPr>
          <p:cNvSpPr>
            <a:spLocks noGrp="1"/>
          </p:cNvSpPr>
          <p:nvPr>
            <p:ph type="dt" sz="half" idx="10"/>
          </p:nvPr>
        </p:nvSpPr>
        <p:spPr/>
        <p:txBody>
          <a:bodyPr/>
          <a:lstStyle/>
          <a:p>
            <a:fld id="{03EE7E5A-8C29-4C3A-A5CC-2511F4427410}" type="datetimeFigureOut">
              <a:rPr lang="en-GB" smtClean="0"/>
              <a:t>29/09/2022</a:t>
            </a:fld>
            <a:endParaRPr lang="en-GB"/>
          </a:p>
        </p:txBody>
      </p:sp>
      <p:sp>
        <p:nvSpPr>
          <p:cNvPr id="6" name="Footer Placeholder 5">
            <a:extLst>
              <a:ext uri="{FF2B5EF4-FFF2-40B4-BE49-F238E27FC236}">
                <a16:creationId xmlns:a16="http://schemas.microsoft.com/office/drawing/2014/main" id="{6E6BB44D-B120-4F94-84B2-88A317DF8E8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1F971D6-4797-4295-9945-61F03E514647}"/>
              </a:ext>
            </a:extLst>
          </p:cNvPr>
          <p:cNvSpPr>
            <a:spLocks noGrp="1"/>
          </p:cNvSpPr>
          <p:nvPr>
            <p:ph type="sldNum" sz="quarter" idx="12"/>
          </p:nvPr>
        </p:nvSpPr>
        <p:spPr/>
        <p:txBody>
          <a:bodyPr/>
          <a:lstStyle/>
          <a:p>
            <a:fld id="{123F75FD-858E-480D-8F4B-6E4073414035}" type="slidenum">
              <a:rPr lang="en-GB" smtClean="0"/>
              <a:t>‹#›</a:t>
            </a:fld>
            <a:endParaRPr lang="en-GB"/>
          </a:p>
        </p:txBody>
      </p:sp>
    </p:spTree>
    <p:extLst>
      <p:ext uri="{BB962C8B-B14F-4D97-AF65-F5344CB8AC3E}">
        <p14:creationId xmlns:p14="http://schemas.microsoft.com/office/powerpoint/2010/main" val="27334568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84EBB-81EE-4AA6-BED5-DC9BDF6361B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FFEF6B3E-0787-4EED-BCA0-74E446658BB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2D89E70C-8185-47A3-9666-72730A8EF1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38FBFD-0EDB-42D8-B06B-70BC0A10312A}"/>
              </a:ext>
            </a:extLst>
          </p:cNvPr>
          <p:cNvSpPr>
            <a:spLocks noGrp="1"/>
          </p:cNvSpPr>
          <p:nvPr>
            <p:ph type="dt" sz="half" idx="10"/>
          </p:nvPr>
        </p:nvSpPr>
        <p:spPr/>
        <p:txBody>
          <a:bodyPr/>
          <a:lstStyle/>
          <a:p>
            <a:fld id="{03EE7E5A-8C29-4C3A-A5CC-2511F4427410}" type="datetimeFigureOut">
              <a:rPr lang="en-GB" smtClean="0"/>
              <a:t>29/09/2022</a:t>
            </a:fld>
            <a:endParaRPr lang="en-GB"/>
          </a:p>
        </p:txBody>
      </p:sp>
      <p:sp>
        <p:nvSpPr>
          <p:cNvPr id="6" name="Footer Placeholder 5">
            <a:extLst>
              <a:ext uri="{FF2B5EF4-FFF2-40B4-BE49-F238E27FC236}">
                <a16:creationId xmlns:a16="http://schemas.microsoft.com/office/drawing/2014/main" id="{C2604445-662E-4020-9E5B-37770FBF9EF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DB7D73B-A94F-4EF0-B3BF-B77B95700F12}"/>
              </a:ext>
            </a:extLst>
          </p:cNvPr>
          <p:cNvSpPr>
            <a:spLocks noGrp="1"/>
          </p:cNvSpPr>
          <p:nvPr>
            <p:ph type="sldNum" sz="quarter" idx="12"/>
          </p:nvPr>
        </p:nvSpPr>
        <p:spPr/>
        <p:txBody>
          <a:bodyPr/>
          <a:lstStyle/>
          <a:p>
            <a:fld id="{123F75FD-858E-480D-8F4B-6E4073414035}" type="slidenum">
              <a:rPr lang="en-GB" smtClean="0"/>
              <a:t>‹#›</a:t>
            </a:fld>
            <a:endParaRPr lang="en-GB"/>
          </a:p>
        </p:txBody>
      </p:sp>
    </p:spTree>
    <p:extLst>
      <p:ext uri="{BB962C8B-B14F-4D97-AF65-F5344CB8AC3E}">
        <p14:creationId xmlns:p14="http://schemas.microsoft.com/office/powerpoint/2010/main" val="33132067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7449A1F-CCC1-49DB-9ACE-56B0D862CBD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C434C475-55EB-49EE-896D-2425EC70184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14EDF1B-2D67-4B89-B350-15983769DA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EE7E5A-8C29-4C3A-A5CC-2511F4427410}" type="datetimeFigureOut">
              <a:rPr lang="en-GB" smtClean="0"/>
              <a:t>29/09/2022</a:t>
            </a:fld>
            <a:endParaRPr lang="en-GB"/>
          </a:p>
        </p:txBody>
      </p:sp>
      <p:sp>
        <p:nvSpPr>
          <p:cNvPr id="5" name="Footer Placeholder 4">
            <a:extLst>
              <a:ext uri="{FF2B5EF4-FFF2-40B4-BE49-F238E27FC236}">
                <a16:creationId xmlns:a16="http://schemas.microsoft.com/office/drawing/2014/main" id="{9E25B3D3-ACF4-42FF-AC8E-79110F2FC36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4AFC5769-3650-4DA6-849E-8EC2C139E4B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3F75FD-858E-480D-8F4B-6E4073414035}" type="slidenum">
              <a:rPr lang="en-GB" smtClean="0"/>
              <a:t>‹#›</a:t>
            </a:fld>
            <a:endParaRPr lang="en-GB"/>
          </a:p>
        </p:txBody>
      </p:sp>
    </p:spTree>
    <p:extLst>
      <p:ext uri="{BB962C8B-B14F-4D97-AF65-F5344CB8AC3E}">
        <p14:creationId xmlns:p14="http://schemas.microsoft.com/office/powerpoint/2010/main" val="24785791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E70AF277-50E8-432F-9D9B-B5D0F39DFC18}"/>
              </a:ext>
            </a:extLst>
          </p:cNvPr>
          <p:cNvSpPr>
            <a:spLocks noGrp="1"/>
          </p:cNvSpPr>
          <p:nvPr>
            <p:ph type="ctrTitle"/>
          </p:nvPr>
        </p:nvSpPr>
        <p:spPr>
          <a:xfrm>
            <a:off x="1314824" y="735106"/>
            <a:ext cx="10053763" cy="2928470"/>
          </a:xfrm>
        </p:spPr>
        <p:txBody>
          <a:bodyPr anchor="b">
            <a:normAutofit/>
          </a:bodyPr>
          <a:lstStyle/>
          <a:p>
            <a:pPr algn="l"/>
            <a:r>
              <a:rPr lang="en-GB" sz="4800">
                <a:solidFill>
                  <a:srgbClr val="FFFFFF"/>
                </a:solidFill>
              </a:rPr>
              <a:t>Cross Selling Recommendation</a:t>
            </a:r>
          </a:p>
        </p:txBody>
      </p:sp>
      <p:sp>
        <p:nvSpPr>
          <p:cNvPr id="3" name="Subtitle 2">
            <a:extLst>
              <a:ext uri="{FF2B5EF4-FFF2-40B4-BE49-F238E27FC236}">
                <a16:creationId xmlns:a16="http://schemas.microsoft.com/office/drawing/2014/main" id="{842A992E-2A84-482A-A5E6-0DA41F6F5E7F}"/>
              </a:ext>
            </a:extLst>
          </p:cNvPr>
          <p:cNvSpPr>
            <a:spLocks noGrp="1"/>
          </p:cNvSpPr>
          <p:nvPr>
            <p:ph type="subTitle" idx="1"/>
          </p:nvPr>
        </p:nvSpPr>
        <p:spPr>
          <a:xfrm>
            <a:off x="1350682" y="4870824"/>
            <a:ext cx="10005951" cy="1458258"/>
          </a:xfrm>
        </p:spPr>
        <p:txBody>
          <a:bodyPr anchor="ctr">
            <a:normAutofit/>
          </a:bodyPr>
          <a:lstStyle/>
          <a:p>
            <a:pPr algn="l"/>
            <a:r>
              <a:rPr lang="en-GB" dirty="0"/>
              <a:t>Exploratory Data Analysis</a:t>
            </a:r>
          </a:p>
          <a:p>
            <a:pPr algn="l"/>
            <a:r>
              <a:rPr lang="en-GB" dirty="0"/>
              <a:t>By: Isha Panjwani</a:t>
            </a:r>
          </a:p>
          <a:p>
            <a:pPr algn="l"/>
            <a:endParaRPr lang="en-GB" dirty="0"/>
          </a:p>
        </p:txBody>
      </p:sp>
    </p:spTree>
    <p:extLst>
      <p:ext uri="{BB962C8B-B14F-4D97-AF65-F5344CB8AC3E}">
        <p14:creationId xmlns:p14="http://schemas.microsoft.com/office/powerpoint/2010/main" val="27173700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1">
            <a:extLst>
              <a:ext uri="{FF2B5EF4-FFF2-40B4-BE49-F238E27FC236}">
                <a16:creationId xmlns:a16="http://schemas.microsoft.com/office/drawing/2014/main" id="{1DCD4319-21CA-4165-A08D-D1E05DC378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13">
            <a:extLst>
              <a:ext uri="{FF2B5EF4-FFF2-40B4-BE49-F238E27FC236}">
                <a16:creationId xmlns:a16="http://schemas.microsoft.com/office/drawing/2014/main" id="{3CD1EA40-7116-4FCB-9369-70F29FAA91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592824" cy="323398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BF647E38-F93D-4661-8D77-CE13EEB65B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606972" cy="32339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71669B06-C46A-44F5-8C95-4AA9C87956A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8720" y="73152"/>
            <a:ext cx="1178966" cy="232963"/>
            <a:chOff x="7763256" y="73152"/>
            <a:chExt cx="1178966" cy="232963"/>
          </a:xfrm>
        </p:grpSpPr>
        <p:sp>
          <p:nvSpPr>
            <p:cNvPr id="19" name="Rectangle 64">
              <a:extLst>
                <a:ext uri="{FF2B5EF4-FFF2-40B4-BE49-F238E27FC236}">
                  <a16:creationId xmlns:a16="http://schemas.microsoft.com/office/drawing/2014/main" id="{4D76B2F7-4F50-4773-9D4F-290F710032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66">
              <a:extLst>
                <a:ext uri="{FF2B5EF4-FFF2-40B4-BE49-F238E27FC236}">
                  <a16:creationId xmlns:a16="http://schemas.microsoft.com/office/drawing/2014/main" id="{129C72A8-9B1F-4E7C-849C-3ED6C4F651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64">
              <a:extLst>
                <a:ext uri="{FF2B5EF4-FFF2-40B4-BE49-F238E27FC236}">
                  <a16:creationId xmlns:a16="http://schemas.microsoft.com/office/drawing/2014/main" id="{9B4AD277-5CD3-42C3-8B43-2D645DF115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66">
              <a:extLst>
                <a:ext uri="{FF2B5EF4-FFF2-40B4-BE49-F238E27FC236}">
                  <a16:creationId xmlns:a16="http://schemas.microsoft.com/office/drawing/2014/main" id="{6B705E15-6BC1-424E-9A76-D1005A391C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64">
              <a:extLst>
                <a:ext uri="{FF2B5EF4-FFF2-40B4-BE49-F238E27FC236}">
                  <a16:creationId xmlns:a16="http://schemas.microsoft.com/office/drawing/2014/main" id="{1F76BC37-F98D-4577-97A0-F827D0D17B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66">
              <a:extLst>
                <a:ext uri="{FF2B5EF4-FFF2-40B4-BE49-F238E27FC236}">
                  <a16:creationId xmlns:a16="http://schemas.microsoft.com/office/drawing/2014/main" id="{9BD26941-01BA-4D66-8E65-20857D3DCE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64">
              <a:extLst>
                <a:ext uri="{FF2B5EF4-FFF2-40B4-BE49-F238E27FC236}">
                  <a16:creationId xmlns:a16="http://schemas.microsoft.com/office/drawing/2014/main" id="{449B424C-62D9-4A49-AC52-5A78F2E403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66">
              <a:extLst>
                <a:ext uri="{FF2B5EF4-FFF2-40B4-BE49-F238E27FC236}">
                  <a16:creationId xmlns:a16="http://schemas.microsoft.com/office/drawing/2014/main" id="{576C9EBF-ED63-4269-A697-F650992059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64">
              <a:extLst>
                <a:ext uri="{FF2B5EF4-FFF2-40B4-BE49-F238E27FC236}">
                  <a16:creationId xmlns:a16="http://schemas.microsoft.com/office/drawing/2014/main" id="{AD803FF3-8F07-4737-8BB1-105F778F12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66">
              <a:extLst>
                <a:ext uri="{FF2B5EF4-FFF2-40B4-BE49-F238E27FC236}">
                  <a16:creationId xmlns:a16="http://schemas.microsoft.com/office/drawing/2014/main" id="{7FAED273-7CA0-4E1E-B334-37B189A6B2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64">
              <a:extLst>
                <a:ext uri="{FF2B5EF4-FFF2-40B4-BE49-F238E27FC236}">
                  <a16:creationId xmlns:a16="http://schemas.microsoft.com/office/drawing/2014/main" id="{C9C1E0D9-E570-4AF5-880E-BBA6DD5228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66">
              <a:extLst>
                <a:ext uri="{FF2B5EF4-FFF2-40B4-BE49-F238E27FC236}">
                  <a16:creationId xmlns:a16="http://schemas.microsoft.com/office/drawing/2014/main" id="{EDEDE693-1FBA-4D1A-A164-53CCD5CB0E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64">
              <a:extLst>
                <a:ext uri="{FF2B5EF4-FFF2-40B4-BE49-F238E27FC236}">
                  <a16:creationId xmlns:a16="http://schemas.microsoft.com/office/drawing/2014/main" id="{6AA202F9-EAD4-4DEA-9024-632A4F73B5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66">
              <a:extLst>
                <a:ext uri="{FF2B5EF4-FFF2-40B4-BE49-F238E27FC236}">
                  <a16:creationId xmlns:a16="http://schemas.microsoft.com/office/drawing/2014/main" id="{C6CCC0AF-E071-40EB-8C53-5ACA302724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64">
              <a:extLst>
                <a:ext uri="{FF2B5EF4-FFF2-40B4-BE49-F238E27FC236}">
                  <a16:creationId xmlns:a16="http://schemas.microsoft.com/office/drawing/2014/main" id="{0AA000E7-AF97-4611-99C3-B1E03F5A4A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66">
              <a:extLst>
                <a:ext uri="{FF2B5EF4-FFF2-40B4-BE49-F238E27FC236}">
                  <a16:creationId xmlns:a16="http://schemas.microsoft.com/office/drawing/2014/main" id="{AFC00B1E-E93B-4433-97D2-5360B330AC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64">
              <a:extLst>
                <a:ext uri="{FF2B5EF4-FFF2-40B4-BE49-F238E27FC236}">
                  <a16:creationId xmlns:a16="http://schemas.microsoft.com/office/drawing/2014/main" id="{B4B77C83-19B4-4B90-ABA7-E70C365B4F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66">
              <a:extLst>
                <a:ext uri="{FF2B5EF4-FFF2-40B4-BE49-F238E27FC236}">
                  <a16:creationId xmlns:a16="http://schemas.microsoft.com/office/drawing/2014/main" id="{597565E2-2F06-489E-937B-AD74A7823D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64">
              <a:extLst>
                <a:ext uri="{FF2B5EF4-FFF2-40B4-BE49-F238E27FC236}">
                  <a16:creationId xmlns:a16="http://schemas.microsoft.com/office/drawing/2014/main" id="{2F228EE9-2816-457D-83CE-BCFA543CBB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66">
              <a:extLst>
                <a:ext uri="{FF2B5EF4-FFF2-40B4-BE49-F238E27FC236}">
                  <a16:creationId xmlns:a16="http://schemas.microsoft.com/office/drawing/2014/main" id="{374D8F1E-E29D-4C22-AF20-A95EB92C99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descr="Bar chart&#10;&#10;Description automatically generated with low confidence">
            <a:extLst>
              <a:ext uri="{FF2B5EF4-FFF2-40B4-BE49-F238E27FC236}">
                <a16:creationId xmlns:a16="http://schemas.microsoft.com/office/drawing/2014/main" id="{7C823E6B-EB8E-4ED0-8FD7-FA4BC5CA27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3622" y="130911"/>
            <a:ext cx="4800538" cy="3431625"/>
          </a:xfrm>
          <a:prstGeom prst="rect">
            <a:avLst/>
          </a:prstGeom>
        </p:spPr>
      </p:pic>
      <p:sp>
        <p:nvSpPr>
          <p:cNvPr id="40" name="Rectangle 39">
            <a:extLst>
              <a:ext uri="{FF2B5EF4-FFF2-40B4-BE49-F238E27FC236}">
                <a16:creationId xmlns:a16="http://schemas.microsoft.com/office/drawing/2014/main" id="{D6C80E47-971C-437F-B030-191115B01D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233984"/>
            <a:ext cx="606971" cy="36240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837D0EB-9A98-4848-9112-BA941623605F}"/>
              </a:ext>
            </a:extLst>
          </p:cNvPr>
          <p:cNvSpPr>
            <a:spLocks noGrp="1"/>
          </p:cNvSpPr>
          <p:nvPr>
            <p:ph idx="1"/>
          </p:nvPr>
        </p:nvSpPr>
        <p:spPr>
          <a:xfrm>
            <a:off x="6728548" y="3697016"/>
            <a:ext cx="5164703" cy="3027651"/>
          </a:xfrm>
        </p:spPr>
        <p:txBody>
          <a:bodyPr anchor="ctr">
            <a:normAutofit/>
          </a:bodyPr>
          <a:lstStyle/>
          <a:p>
            <a:pPr marL="0" indent="0">
              <a:buNone/>
            </a:pPr>
            <a:r>
              <a:rPr lang="en-US" sz="1800" b="0" i="0" dirty="0">
                <a:effectLst/>
                <a:latin typeface="Helvetica Neue"/>
              </a:rPr>
              <a:t>VII. There are approximately 130,000 individuals have accounts with XYZ Credit Union. Nearly 20,000 VIP members are associated with the Union.</a:t>
            </a:r>
          </a:p>
          <a:p>
            <a:pPr marL="0" indent="0">
              <a:buNone/>
            </a:pPr>
            <a:endParaRPr lang="en-US" sz="1800" b="0" i="0" dirty="0">
              <a:effectLst/>
              <a:latin typeface="Helvetica Neue"/>
            </a:endParaRPr>
          </a:p>
          <a:p>
            <a:pPr marL="0" indent="0">
              <a:buNone/>
            </a:pPr>
            <a:endParaRPr lang="en-GB" sz="1800" dirty="0"/>
          </a:p>
        </p:txBody>
      </p:sp>
      <p:pic>
        <p:nvPicPr>
          <p:cNvPr id="7" name="Picture 6" descr="Chart, pie chart&#10;&#10;Description automatically generated">
            <a:extLst>
              <a:ext uri="{FF2B5EF4-FFF2-40B4-BE49-F238E27FC236}">
                <a16:creationId xmlns:a16="http://schemas.microsoft.com/office/drawing/2014/main" id="{A1683AEF-3934-49F8-ACA7-19CC1B1944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07248" y="3160983"/>
            <a:ext cx="4321024" cy="3563684"/>
          </a:xfrm>
          <a:prstGeom prst="rect">
            <a:avLst/>
          </a:prstGeom>
        </p:spPr>
      </p:pic>
      <p:sp>
        <p:nvSpPr>
          <p:cNvPr id="8" name="TextBox 7">
            <a:extLst>
              <a:ext uri="{FF2B5EF4-FFF2-40B4-BE49-F238E27FC236}">
                <a16:creationId xmlns:a16="http://schemas.microsoft.com/office/drawing/2014/main" id="{CD09965D-C171-46E4-9E1F-0F870A0990FA}"/>
              </a:ext>
            </a:extLst>
          </p:cNvPr>
          <p:cNvSpPr txBox="1"/>
          <p:nvPr/>
        </p:nvSpPr>
        <p:spPr>
          <a:xfrm>
            <a:off x="1617954" y="1076960"/>
            <a:ext cx="4264686" cy="1200329"/>
          </a:xfrm>
          <a:prstGeom prst="rect">
            <a:avLst/>
          </a:prstGeom>
          <a:noFill/>
        </p:spPr>
        <p:txBody>
          <a:bodyPr wrap="square" rtlCol="0">
            <a:spAutoFit/>
          </a:bodyPr>
          <a:lstStyle/>
          <a:p>
            <a:r>
              <a:rPr lang="en-US" sz="1800" b="0" i="0" dirty="0">
                <a:effectLst/>
                <a:latin typeface="Helvetica Neue"/>
              </a:rPr>
              <a:t>VI. There are more female customers than male customers in XYZ Credit Union.</a:t>
            </a:r>
          </a:p>
          <a:p>
            <a:endParaRPr lang="en-GB" dirty="0"/>
          </a:p>
        </p:txBody>
      </p:sp>
    </p:spTree>
    <p:extLst>
      <p:ext uri="{BB962C8B-B14F-4D97-AF65-F5344CB8AC3E}">
        <p14:creationId xmlns:p14="http://schemas.microsoft.com/office/powerpoint/2010/main" val="24423052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C574E90-1949-4924-B663-AEA13DB791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CD1EA40-7116-4FCB-9369-70F29FAA91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646960" cy="385466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9F5512A-48E1-4C07-B75E-3CCC517B6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36484" cy="385466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9CF1CD8B-D430-49E7-8630-84152C414EA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5528" y="73152"/>
            <a:ext cx="1178966" cy="232963"/>
            <a:chOff x="7763256" y="73152"/>
            <a:chExt cx="1178966" cy="232963"/>
          </a:xfrm>
        </p:grpSpPr>
        <p:sp>
          <p:nvSpPr>
            <p:cNvPr id="17" name="Rectangle 64">
              <a:extLst>
                <a:ext uri="{FF2B5EF4-FFF2-40B4-BE49-F238E27FC236}">
                  <a16:creationId xmlns:a16="http://schemas.microsoft.com/office/drawing/2014/main" id="{1F5B8298-9AB4-45B4-B28E-C8C1A26440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66">
              <a:extLst>
                <a:ext uri="{FF2B5EF4-FFF2-40B4-BE49-F238E27FC236}">
                  <a16:creationId xmlns:a16="http://schemas.microsoft.com/office/drawing/2014/main" id="{100AEF19-4AE6-42BE-81E6-95700DB853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64">
              <a:extLst>
                <a:ext uri="{FF2B5EF4-FFF2-40B4-BE49-F238E27FC236}">
                  <a16:creationId xmlns:a16="http://schemas.microsoft.com/office/drawing/2014/main" id="{1192B5C1-AE13-49EA-82FD-F3C3BC02AB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66">
              <a:extLst>
                <a:ext uri="{FF2B5EF4-FFF2-40B4-BE49-F238E27FC236}">
                  <a16:creationId xmlns:a16="http://schemas.microsoft.com/office/drawing/2014/main" id="{713612B5-8E9D-4FEF-86B9-52A0FABD8A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64">
              <a:extLst>
                <a:ext uri="{FF2B5EF4-FFF2-40B4-BE49-F238E27FC236}">
                  <a16:creationId xmlns:a16="http://schemas.microsoft.com/office/drawing/2014/main" id="{14FC746D-B820-44A3-B1B3-53B690BC2B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66">
              <a:extLst>
                <a:ext uri="{FF2B5EF4-FFF2-40B4-BE49-F238E27FC236}">
                  <a16:creationId xmlns:a16="http://schemas.microsoft.com/office/drawing/2014/main" id="{8778550A-567F-40F6-A77F-2E2B501759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64">
              <a:extLst>
                <a:ext uri="{FF2B5EF4-FFF2-40B4-BE49-F238E27FC236}">
                  <a16:creationId xmlns:a16="http://schemas.microsoft.com/office/drawing/2014/main" id="{C28C989E-85FD-4D1C-AF77-82F4B985FD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66">
              <a:extLst>
                <a:ext uri="{FF2B5EF4-FFF2-40B4-BE49-F238E27FC236}">
                  <a16:creationId xmlns:a16="http://schemas.microsoft.com/office/drawing/2014/main" id="{58FDDCED-5FC6-4B14-A0E2-DF4310ED96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64">
              <a:extLst>
                <a:ext uri="{FF2B5EF4-FFF2-40B4-BE49-F238E27FC236}">
                  <a16:creationId xmlns:a16="http://schemas.microsoft.com/office/drawing/2014/main" id="{E80E854B-CCEB-4CEF-B465-561C4C872A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66">
              <a:extLst>
                <a:ext uri="{FF2B5EF4-FFF2-40B4-BE49-F238E27FC236}">
                  <a16:creationId xmlns:a16="http://schemas.microsoft.com/office/drawing/2014/main" id="{02BED26F-9C32-4DF8-8739-D89F6F0591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64">
              <a:extLst>
                <a:ext uri="{FF2B5EF4-FFF2-40B4-BE49-F238E27FC236}">
                  <a16:creationId xmlns:a16="http://schemas.microsoft.com/office/drawing/2014/main" id="{CE3B71C9-F500-46F1-8D17-C3EF4DA5F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66">
              <a:extLst>
                <a:ext uri="{FF2B5EF4-FFF2-40B4-BE49-F238E27FC236}">
                  <a16:creationId xmlns:a16="http://schemas.microsoft.com/office/drawing/2014/main" id="{C14431D0-29B6-473C-B2FD-4661864DA4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64">
              <a:extLst>
                <a:ext uri="{FF2B5EF4-FFF2-40B4-BE49-F238E27FC236}">
                  <a16:creationId xmlns:a16="http://schemas.microsoft.com/office/drawing/2014/main" id="{D10457BA-9444-4642-861C-78120DD8D4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66">
              <a:extLst>
                <a:ext uri="{FF2B5EF4-FFF2-40B4-BE49-F238E27FC236}">
                  <a16:creationId xmlns:a16="http://schemas.microsoft.com/office/drawing/2014/main" id="{27C95C30-0364-4C32-B686-0C366086A4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64">
              <a:extLst>
                <a:ext uri="{FF2B5EF4-FFF2-40B4-BE49-F238E27FC236}">
                  <a16:creationId xmlns:a16="http://schemas.microsoft.com/office/drawing/2014/main" id="{A0BDEDBA-CA15-41EE-B2C6-8A973B5E62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66">
              <a:extLst>
                <a:ext uri="{FF2B5EF4-FFF2-40B4-BE49-F238E27FC236}">
                  <a16:creationId xmlns:a16="http://schemas.microsoft.com/office/drawing/2014/main" id="{702B9007-982C-4F69-A443-B07F3BEFD6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64">
              <a:extLst>
                <a:ext uri="{FF2B5EF4-FFF2-40B4-BE49-F238E27FC236}">
                  <a16:creationId xmlns:a16="http://schemas.microsoft.com/office/drawing/2014/main" id="{28596B48-F33B-451E-8C2D-3525B33876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66">
              <a:extLst>
                <a:ext uri="{FF2B5EF4-FFF2-40B4-BE49-F238E27FC236}">
                  <a16:creationId xmlns:a16="http://schemas.microsoft.com/office/drawing/2014/main" id="{4B493BB9-A171-4B97-B05A-187E03FFAB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64">
              <a:extLst>
                <a:ext uri="{FF2B5EF4-FFF2-40B4-BE49-F238E27FC236}">
                  <a16:creationId xmlns:a16="http://schemas.microsoft.com/office/drawing/2014/main" id="{973B8111-A5EB-4EE8-9813-8495336F67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66">
              <a:extLst>
                <a:ext uri="{FF2B5EF4-FFF2-40B4-BE49-F238E27FC236}">
                  <a16:creationId xmlns:a16="http://schemas.microsoft.com/office/drawing/2014/main" id="{6A4F8D39-9886-490F-B7A9-3B2693299A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descr="Chart, bar chart&#10;&#10;Description automatically generated">
            <a:extLst>
              <a:ext uri="{FF2B5EF4-FFF2-40B4-BE49-F238E27FC236}">
                <a16:creationId xmlns:a16="http://schemas.microsoft.com/office/drawing/2014/main" id="{EAE06473-A947-457F-9FD4-EDC0DA4471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4405" y="625255"/>
            <a:ext cx="11188931" cy="4102634"/>
          </a:xfrm>
          <a:prstGeom prst="rect">
            <a:avLst/>
          </a:prstGeom>
        </p:spPr>
      </p:pic>
      <p:sp>
        <p:nvSpPr>
          <p:cNvPr id="3" name="Content Placeholder 2">
            <a:extLst>
              <a:ext uri="{FF2B5EF4-FFF2-40B4-BE49-F238E27FC236}">
                <a16:creationId xmlns:a16="http://schemas.microsoft.com/office/drawing/2014/main" id="{AC1DD4B0-9CB0-4C85-9029-835E098B3898}"/>
              </a:ext>
            </a:extLst>
          </p:cNvPr>
          <p:cNvSpPr>
            <a:spLocks noGrp="1"/>
          </p:cNvSpPr>
          <p:nvPr>
            <p:ph idx="1"/>
          </p:nvPr>
        </p:nvSpPr>
        <p:spPr>
          <a:xfrm>
            <a:off x="952968" y="4727890"/>
            <a:ext cx="10837731" cy="1548984"/>
          </a:xfrm>
        </p:spPr>
        <p:txBody>
          <a:bodyPr anchor="ctr">
            <a:normAutofit/>
          </a:bodyPr>
          <a:lstStyle/>
          <a:p>
            <a:pPr marL="0" indent="0">
              <a:buNone/>
            </a:pPr>
            <a:r>
              <a:rPr lang="en-US" sz="2000" b="0" i="0" dirty="0">
                <a:effectLst/>
                <a:latin typeface="Helvetica Neue"/>
              </a:rPr>
              <a:t>VIII. Over a million customer have joined XYZ Credit Union through top 10 channels out of total 147 channels.</a:t>
            </a:r>
          </a:p>
          <a:p>
            <a:pPr marL="0" indent="0">
              <a:buNone/>
            </a:pPr>
            <a:endParaRPr lang="en-GB" sz="2000" dirty="0"/>
          </a:p>
        </p:txBody>
      </p:sp>
      <p:sp>
        <p:nvSpPr>
          <p:cNvPr id="38" name="Rectangle 37">
            <a:extLst>
              <a:ext uri="{FF2B5EF4-FFF2-40B4-BE49-F238E27FC236}">
                <a16:creationId xmlns:a16="http://schemas.microsoft.com/office/drawing/2014/main" id="{A5271697-90F1-4A23-8EF2-0179F2EAF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6492875"/>
            <a:ext cx="12191999" cy="36512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129145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Graphical user interface, application&#10;&#10;Description automatically generated">
            <a:extLst>
              <a:ext uri="{FF2B5EF4-FFF2-40B4-BE49-F238E27FC236}">
                <a16:creationId xmlns:a16="http://schemas.microsoft.com/office/drawing/2014/main" id="{5C7B6324-BE11-4D87-9253-CA59783284B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572532"/>
            <a:ext cx="12192000" cy="6610588"/>
          </a:xfrm>
        </p:spPr>
      </p:pic>
      <p:sp>
        <p:nvSpPr>
          <p:cNvPr id="6" name="TextBox 5">
            <a:extLst>
              <a:ext uri="{FF2B5EF4-FFF2-40B4-BE49-F238E27FC236}">
                <a16:creationId xmlns:a16="http://schemas.microsoft.com/office/drawing/2014/main" id="{82BBA2E7-1756-4C7D-AAB0-A383C2B6A308}"/>
              </a:ext>
            </a:extLst>
          </p:cNvPr>
          <p:cNvSpPr txBox="1"/>
          <p:nvPr/>
        </p:nvSpPr>
        <p:spPr>
          <a:xfrm>
            <a:off x="162560" y="60960"/>
            <a:ext cx="4318000" cy="461665"/>
          </a:xfrm>
          <a:prstGeom prst="rect">
            <a:avLst/>
          </a:prstGeom>
          <a:noFill/>
        </p:spPr>
        <p:txBody>
          <a:bodyPr wrap="square" rtlCol="0">
            <a:spAutoFit/>
          </a:bodyPr>
          <a:lstStyle/>
          <a:p>
            <a:pPr algn="ctr"/>
            <a:r>
              <a:rPr lang="en-US" sz="2400" b="1" i="1" u="sng" dirty="0"/>
              <a:t>Tableau Dashboard Screenshot</a:t>
            </a:r>
          </a:p>
        </p:txBody>
      </p:sp>
    </p:spTree>
    <p:extLst>
      <p:ext uri="{BB962C8B-B14F-4D97-AF65-F5344CB8AC3E}">
        <p14:creationId xmlns:p14="http://schemas.microsoft.com/office/powerpoint/2010/main" val="4977431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Graphical user interface&#10;&#10;Description automatically generated">
            <a:extLst>
              <a:ext uri="{FF2B5EF4-FFF2-40B4-BE49-F238E27FC236}">
                <a16:creationId xmlns:a16="http://schemas.microsoft.com/office/drawing/2014/main" id="{265C7C57-AACC-4A02-AA1C-87B608C7E29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12799" y="457200"/>
            <a:ext cx="10566401" cy="5943600"/>
          </a:xfrm>
          <a:prstGeom prst="rect">
            <a:avLst/>
          </a:prstGeom>
        </p:spPr>
      </p:pic>
    </p:spTree>
    <p:extLst>
      <p:ext uri="{BB962C8B-B14F-4D97-AF65-F5344CB8AC3E}">
        <p14:creationId xmlns:p14="http://schemas.microsoft.com/office/powerpoint/2010/main" val="6997170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22542F74-8F54-4573-AA6C-1FE7BE68224D}"/>
              </a:ext>
            </a:extLst>
          </p:cNvPr>
          <p:cNvSpPr/>
          <p:nvPr/>
        </p:nvSpPr>
        <p:spPr>
          <a:xfrm>
            <a:off x="4564296" y="3429000"/>
            <a:ext cx="3063403" cy="923330"/>
          </a:xfrm>
          <a:prstGeom prst="rect">
            <a:avLst/>
          </a:prstGeom>
          <a:noFill/>
        </p:spPr>
        <p:txBody>
          <a:bodyPr wrap="none" lIns="91440" tIns="45720" rIns="91440" bIns="45720">
            <a:spAutoFit/>
          </a:bodyPr>
          <a:lstStyle/>
          <a:p>
            <a:pPr algn="ctr"/>
            <a:r>
              <a:rPr lang="en-US" sz="5400" b="0" i="1" cap="none" spc="0" dirty="0">
                <a:ln w="0"/>
                <a:solidFill>
                  <a:schemeClr val="accent1"/>
                </a:solidFill>
                <a:effectLst>
                  <a:outerShdw blurRad="38100" dist="25400" dir="5400000" algn="ctr" rotWithShape="0">
                    <a:srgbClr val="6E747A">
                      <a:alpha val="43000"/>
                    </a:srgbClr>
                  </a:outerShdw>
                </a:effectLst>
              </a:rPr>
              <a:t>Thank You</a:t>
            </a:r>
            <a:endParaRPr lang="en-GB" sz="5400" b="0" cap="none" spc="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17008006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0846D1-7409-419D-91A7-EF0743765045}"/>
              </a:ext>
            </a:extLst>
          </p:cNvPr>
          <p:cNvSpPr>
            <a:spLocks noGrp="1"/>
          </p:cNvSpPr>
          <p:nvPr>
            <p:ph type="title"/>
          </p:nvPr>
        </p:nvSpPr>
        <p:spPr>
          <a:xfrm>
            <a:off x="823442" y="921715"/>
            <a:ext cx="5163022" cy="2635993"/>
          </a:xfrm>
        </p:spPr>
        <p:txBody>
          <a:bodyPr vert="horz" lIns="91440" tIns="45720" rIns="91440" bIns="45720" rtlCol="0" anchor="b">
            <a:normAutofit/>
          </a:bodyPr>
          <a:lstStyle/>
          <a:p>
            <a:r>
              <a:rPr lang="en-US" sz="4800" kern="1200" dirty="0">
                <a:solidFill>
                  <a:schemeClr val="tx1"/>
                </a:solidFill>
                <a:latin typeface="+mj-lt"/>
                <a:ea typeface="+mj-ea"/>
                <a:cs typeface="+mj-cs"/>
              </a:rPr>
              <a:t>Why is cross-selling important in banks?</a:t>
            </a:r>
          </a:p>
        </p:txBody>
      </p:sp>
      <p:sp>
        <p:nvSpPr>
          <p:cNvPr id="12" name="Rectangle 11">
            <a:extLst>
              <a:ext uri="{FF2B5EF4-FFF2-40B4-BE49-F238E27FC236}">
                <a16:creationId xmlns:a16="http://schemas.microsoft.com/office/drawing/2014/main" id="{BC05CA36-AD6A-4ABF-9A05-52E5A143D2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4022214"/>
            <a:ext cx="12192000" cy="2835786"/>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4331EE8-85A4-4588-8D9E-70E534D477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4022220"/>
            <a:ext cx="8153398" cy="2835780"/>
          </a:xfrm>
          <a:prstGeom prst="rect">
            <a:avLst/>
          </a:prstGeom>
          <a:gradFill>
            <a:gsLst>
              <a:gs pos="0">
                <a:srgbClr val="000000">
                  <a:alpha val="63000"/>
                </a:srgbClr>
              </a:gs>
              <a:gs pos="100000">
                <a:schemeClr val="accent1">
                  <a:lumMod val="75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9D6C862-61CC-4B46-8080-96583D653B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4022219"/>
            <a:ext cx="12253472" cy="2835781"/>
          </a:xfrm>
          <a:prstGeom prst="rect">
            <a:avLst/>
          </a:prstGeom>
          <a:gradFill>
            <a:gsLst>
              <a:gs pos="39000">
                <a:schemeClr val="accent1">
                  <a:lumMod val="50000"/>
                  <a:alpha val="0"/>
                </a:schemeClr>
              </a:gs>
              <a:gs pos="100000">
                <a:srgbClr val="000000">
                  <a:alpha val="72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Graphic 6" descr="Bank">
            <a:extLst>
              <a:ext uri="{FF2B5EF4-FFF2-40B4-BE49-F238E27FC236}">
                <a16:creationId xmlns:a16="http://schemas.microsoft.com/office/drawing/2014/main" id="{0B848E97-ACF7-7A7F-7323-F727EA1A096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573907" y="658489"/>
            <a:ext cx="5163022" cy="5163022"/>
          </a:xfrm>
          <a:prstGeom prst="rect">
            <a:avLst/>
          </a:prstGeom>
        </p:spPr>
      </p:pic>
      <p:sp>
        <p:nvSpPr>
          <p:cNvPr id="18" name="Rectangle 17">
            <a:extLst>
              <a:ext uri="{FF2B5EF4-FFF2-40B4-BE49-F238E27FC236}">
                <a16:creationId xmlns:a16="http://schemas.microsoft.com/office/drawing/2014/main" id="{E37EECFC-A684-4391-AE85-4CDAF5565F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0797"/>
            <a:ext cx="12191998" cy="457203"/>
          </a:xfrm>
          <a:prstGeom prst="rect">
            <a:avLst/>
          </a:prstGeom>
          <a:gradFill>
            <a:gsLst>
              <a:gs pos="0">
                <a:srgbClr val="000000">
                  <a:alpha val="43000"/>
                </a:srgbClr>
              </a:gs>
              <a:gs pos="79000">
                <a:schemeClr val="accent1">
                  <a:lumMod val="75000"/>
                  <a:alpha val="2200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2998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D95C5F0-A954-4AC8-B816-5F22AC0C4FA2}"/>
              </a:ext>
            </a:extLst>
          </p:cNvPr>
          <p:cNvSpPr>
            <a:spLocks noGrp="1"/>
          </p:cNvSpPr>
          <p:nvPr>
            <p:ph type="title"/>
          </p:nvPr>
        </p:nvSpPr>
        <p:spPr>
          <a:xfrm>
            <a:off x="1371597" y="348865"/>
            <a:ext cx="10044023" cy="877729"/>
          </a:xfrm>
        </p:spPr>
        <p:txBody>
          <a:bodyPr anchor="ctr">
            <a:normAutofit/>
          </a:bodyPr>
          <a:lstStyle/>
          <a:p>
            <a:r>
              <a:rPr lang="en-GB" sz="4000">
                <a:solidFill>
                  <a:srgbClr val="FFFFFF"/>
                </a:solidFill>
              </a:rPr>
              <a:t>Importance of Cross-selling in Banking Industry</a:t>
            </a:r>
          </a:p>
        </p:txBody>
      </p:sp>
      <p:graphicFrame>
        <p:nvGraphicFramePr>
          <p:cNvPr id="5" name="Content Placeholder 2">
            <a:extLst>
              <a:ext uri="{FF2B5EF4-FFF2-40B4-BE49-F238E27FC236}">
                <a16:creationId xmlns:a16="http://schemas.microsoft.com/office/drawing/2014/main" id="{68E437B5-E715-E1EE-91EF-918C3D0CA4D8}"/>
              </a:ext>
            </a:extLst>
          </p:cNvPr>
          <p:cNvGraphicFramePr>
            <a:graphicFrameLocks noGrp="1"/>
          </p:cNvGraphicFramePr>
          <p:nvPr>
            <p:ph idx="1"/>
            <p:extLst>
              <p:ext uri="{D42A27DB-BD31-4B8C-83A1-F6EECF244321}">
                <p14:modId xmlns:p14="http://schemas.microsoft.com/office/powerpoint/2010/main" val="2573385000"/>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496785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2"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8C57E21-B1D7-4909-AD8C-7527F1BF470A}"/>
              </a:ext>
            </a:extLst>
          </p:cNvPr>
          <p:cNvSpPr>
            <a:spLocks noGrp="1"/>
          </p:cNvSpPr>
          <p:nvPr>
            <p:ph type="title"/>
          </p:nvPr>
        </p:nvSpPr>
        <p:spPr>
          <a:xfrm>
            <a:off x="466722" y="586855"/>
            <a:ext cx="3201366" cy="3387497"/>
          </a:xfrm>
        </p:spPr>
        <p:txBody>
          <a:bodyPr anchor="b">
            <a:normAutofit/>
          </a:bodyPr>
          <a:lstStyle/>
          <a:p>
            <a:pPr algn="r"/>
            <a:r>
              <a:rPr lang="en-GB" sz="4000" dirty="0">
                <a:solidFill>
                  <a:srgbClr val="FFFFFF"/>
                </a:solidFill>
              </a:rPr>
              <a:t>Problem Statement</a:t>
            </a:r>
          </a:p>
        </p:txBody>
      </p:sp>
      <p:sp>
        <p:nvSpPr>
          <p:cNvPr id="3" name="Content Placeholder 2">
            <a:extLst>
              <a:ext uri="{FF2B5EF4-FFF2-40B4-BE49-F238E27FC236}">
                <a16:creationId xmlns:a16="http://schemas.microsoft.com/office/drawing/2014/main" id="{6882B43F-F382-478E-A90D-C76EB5F733B0}"/>
              </a:ext>
            </a:extLst>
          </p:cNvPr>
          <p:cNvSpPr>
            <a:spLocks noGrp="1"/>
          </p:cNvSpPr>
          <p:nvPr>
            <p:ph idx="1"/>
          </p:nvPr>
        </p:nvSpPr>
        <p:spPr>
          <a:xfrm>
            <a:off x="4810259" y="649480"/>
            <a:ext cx="6555347" cy="5546047"/>
          </a:xfrm>
        </p:spPr>
        <p:txBody>
          <a:bodyPr anchor="ctr">
            <a:normAutofit/>
          </a:bodyPr>
          <a:lstStyle/>
          <a:p>
            <a:r>
              <a:rPr lang="en-US" sz="2000" b="1" i="0" dirty="0">
                <a:effectLst/>
                <a:latin typeface="Times New Roman" panose="02020603050405020304" pitchFamily="18" charset="0"/>
                <a:cs typeface="Times New Roman" panose="02020603050405020304" pitchFamily="18" charset="0"/>
              </a:rPr>
              <a:t>Problem Statement: </a:t>
            </a:r>
            <a:r>
              <a:rPr lang="en-US" sz="2000" b="0" i="0" dirty="0">
                <a:effectLst/>
                <a:latin typeface="Times New Roman" panose="02020603050405020304" pitchFamily="18" charset="0"/>
                <a:cs typeface="Times New Roman" panose="02020603050405020304" pitchFamily="18" charset="0"/>
              </a:rPr>
              <a:t>In this project, our client is a Latin American credit union company XYZ. They are having issues in cross-selling banking products such as credit cards, savings accounts, retirement accounts, and safe deposit boxes. It can take a significant amount of research and business knowledge to increase cross-selling. In order to succeed in the cross-selling area of the business, Data Analyst at ABC analytics is searching for the best technique to be recommended.</a:t>
            </a:r>
          </a:p>
        </p:txBody>
      </p:sp>
    </p:spTree>
    <p:extLst>
      <p:ext uri="{BB962C8B-B14F-4D97-AF65-F5344CB8AC3E}">
        <p14:creationId xmlns:p14="http://schemas.microsoft.com/office/powerpoint/2010/main" val="5687550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E51754-A40C-4B96-8B58-5B050F53A879}"/>
              </a:ext>
            </a:extLst>
          </p:cNvPr>
          <p:cNvSpPr>
            <a:spLocks noGrp="1"/>
          </p:cNvSpPr>
          <p:nvPr>
            <p:ph type="title"/>
          </p:nvPr>
        </p:nvSpPr>
        <p:spPr>
          <a:xfrm>
            <a:off x="466722" y="586855"/>
            <a:ext cx="3201366" cy="3387497"/>
          </a:xfrm>
        </p:spPr>
        <p:txBody>
          <a:bodyPr anchor="b">
            <a:normAutofit/>
          </a:bodyPr>
          <a:lstStyle/>
          <a:p>
            <a:pPr algn="r"/>
            <a:r>
              <a:rPr lang="en-GB" sz="4000">
                <a:solidFill>
                  <a:srgbClr val="FFFFFF"/>
                </a:solidFill>
              </a:rPr>
              <a:t>Business Statement</a:t>
            </a:r>
          </a:p>
        </p:txBody>
      </p:sp>
      <p:sp>
        <p:nvSpPr>
          <p:cNvPr id="3" name="Content Placeholder 2">
            <a:extLst>
              <a:ext uri="{FF2B5EF4-FFF2-40B4-BE49-F238E27FC236}">
                <a16:creationId xmlns:a16="http://schemas.microsoft.com/office/drawing/2014/main" id="{8219CFF2-9576-4C25-A819-BA2ECC33DE54}"/>
              </a:ext>
            </a:extLst>
          </p:cNvPr>
          <p:cNvSpPr>
            <a:spLocks noGrp="1"/>
          </p:cNvSpPr>
          <p:nvPr>
            <p:ph idx="1"/>
          </p:nvPr>
        </p:nvSpPr>
        <p:spPr>
          <a:xfrm>
            <a:off x="4810259" y="649480"/>
            <a:ext cx="6555347" cy="5546047"/>
          </a:xfrm>
        </p:spPr>
        <p:txBody>
          <a:bodyPr anchor="ctr">
            <a:normAutofit/>
          </a:bodyPr>
          <a:lstStyle/>
          <a:p>
            <a:r>
              <a:rPr lang="en-US" sz="2000" b="0" i="0" dirty="0">
                <a:effectLst/>
                <a:latin typeface="Helvetica Neue"/>
              </a:rPr>
              <a:t>Business statement: The goal of ABC analytics company is to perform Exploratory data analysis on the data provided by the client and gain some meaningful insights. As a Data analyst intern, my job was to perform EDA on the credit union’s dataset and create visualizations to analyze the data and to provide recommendations to the company to increase effective cross-selling of banking products.</a:t>
            </a:r>
          </a:p>
          <a:p>
            <a:r>
              <a:rPr lang="en-US" sz="2000" b="1" dirty="0"/>
              <a:t>EDA on XYZ Credit Union Data: </a:t>
            </a:r>
            <a:r>
              <a:rPr lang="en-GB" sz="2000" dirty="0"/>
              <a:t>XYZ Credit Union has 949614 customers registered in the data collection from Jan 28, 2015, to May 28, 2016, across 118 countries.</a:t>
            </a:r>
          </a:p>
          <a:p>
            <a:endParaRPr lang="en-US" sz="2000" b="0" i="0" dirty="0">
              <a:effectLst/>
              <a:latin typeface="Helvetica Neue"/>
            </a:endParaRPr>
          </a:p>
          <a:p>
            <a:endParaRPr lang="en-GB" sz="2000" dirty="0"/>
          </a:p>
        </p:txBody>
      </p:sp>
    </p:spTree>
    <p:extLst>
      <p:ext uri="{BB962C8B-B14F-4D97-AF65-F5344CB8AC3E}">
        <p14:creationId xmlns:p14="http://schemas.microsoft.com/office/powerpoint/2010/main" val="930368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232B152-3720-4D3B-97ED-45CE5483F1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11BAB570-FF10-4E96-8A3F-FA9804702B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4693698" cy="6858000"/>
          </a:xfrm>
          <a:custGeom>
            <a:avLst/>
            <a:gdLst>
              <a:gd name="connsiteX0" fmla="*/ 0 w 4693698"/>
              <a:gd name="connsiteY0" fmla="*/ 0 h 6858000"/>
              <a:gd name="connsiteX1" fmla="*/ 420914 w 4693698"/>
              <a:gd name="connsiteY1" fmla="*/ 0 h 6858000"/>
              <a:gd name="connsiteX2" fmla="*/ 1582057 w 4693698"/>
              <a:gd name="connsiteY2" fmla="*/ 0 h 6858000"/>
              <a:gd name="connsiteX3" fmla="*/ 4503903 w 4693698"/>
              <a:gd name="connsiteY3" fmla="*/ 0 h 6858000"/>
              <a:gd name="connsiteX4" fmla="*/ 4508943 w 4693698"/>
              <a:gd name="connsiteY4" fmla="*/ 66675 h 6858000"/>
              <a:gd name="connsiteX5" fmla="*/ 4517340 w 4693698"/>
              <a:gd name="connsiteY5" fmla="*/ 122237 h 6858000"/>
              <a:gd name="connsiteX6" fmla="*/ 4527418 w 4693698"/>
              <a:gd name="connsiteY6" fmla="*/ 174625 h 6858000"/>
              <a:gd name="connsiteX7" fmla="*/ 4544214 w 4693698"/>
              <a:gd name="connsiteY7" fmla="*/ 217487 h 6858000"/>
              <a:gd name="connsiteX8" fmla="*/ 4561010 w 4693698"/>
              <a:gd name="connsiteY8" fmla="*/ 260350 h 6858000"/>
              <a:gd name="connsiteX9" fmla="*/ 4581165 w 4693698"/>
              <a:gd name="connsiteY9" fmla="*/ 296862 h 6858000"/>
              <a:gd name="connsiteX10" fmla="*/ 4601320 w 4693698"/>
              <a:gd name="connsiteY10" fmla="*/ 334962 h 6858000"/>
              <a:gd name="connsiteX11" fmla="*/ 4619796 w 4693698"/>
              <a:gd name="connsiteY11" fmla="*/ 369887 h 6858000"/>
              <a:gd name="connsiteX12" fmla="*/ 4638271 w 4693698"/>
              <a:gd name="connsiteY12" fmla="*/ 409575 h 6858000"/>
              <a:gd name="connsiteX13" fmla="*/ 4655067 w 4693698"/>
              <a:gd name="connsiteY13" fmla="*/ 450850 h 6858000"/>
              <a:gd name="connsiteX14" fmla="*/ 4670184 w 4693698"/>
              <a:gd name="connsiteY14" fmla="*/ 496887 h 6858000"/>
              <a:gd name="connsiteX15" fmla="*/ 4681941 w 4693698"/>
              <a:gd name="connsiteY15" fmla="*/ 546100 h 6858000"/>
              <a:gd name="connsiteX16" fmla="*/ 4690339 w 4693698"/>
              <a:gd name="connsiteY16" fmla="*/ 606425 h 6858000"/>
              <a:gd name="connsiteX17" fmla="*/ 4693698 w 4693698"/>
              <a:gd name="connsiteY17" fmla="*/ 673100 h 6858000"/>
              <a:gd name="connsiteX18" fmla="*/ 4690339 w 4693698"/>
              <a:gd name="connsiteY18" fmla="*/ 744537 h 6858000"/>
              <a:gd name="connsiteX19" fmla="*/ 4681941 w 4693698"/>
              <a:gd name="connsiteY19" fmla="*/ 801687 h 6858000"/>
              <a:gd name="connsiteX20" fmla="*/ 4670184 w 4693698"/>
              <a:gd name="connsiteY20" fmla="*/ 854075 h 6858000"/>
              <a:gd name="connsiteX21" fmla="*/ 4655067 w 4693698"/>
              <a:gd name="connsiteY21" fmla="*/ 901700 h 6858000"/>
              <a:gd name="connsiteX22" fmla="*/ 4638271 w 4693698"/>
              <a:gd name="connsiteY22" fmla="*/ 942975 h 6858000"/>
              <a:gd name="connsiteX23" fmla="*/ 4618116 w 4693698"/>
              <a:gd name="connsiteY23" fmla="*/ 981075 h 6858000"/>
              <a:gd name="connsiteX24" fmla="*/ 4597961 w 4693698"/>
              <a:gd name="connsiteY24" fmla="*/ 1017587 h 6858000"/>
              <a:gd name="connsiteX25" fmla="*/ 4577806 w 4693698"/>
              <a:gd name="connsiteY25" fmla="*/ 1055687 h 6858000"/>
              <a:gd name="connsiteX26" fmla="*/ 4559330 w 4693698"/>
              <a:gd name="connsiteY26" fmla="*/ 1095375 h 6858000"/>
              <a:gd name="connsiteX27" fmla="*/ 4540854 w 4693698"/>
              <a:gd name="connsiteY27" fmla="*/ 1136650 h 6858000"/>
              <a:gd name="connsiteX28" fmla="*/ 4525739 w 4693698"/>
              <a:gd name="connsiteY28" fmla="*/ 1182687 h 6858000"/>
              <a:gd name="connsiteX29" fmla="*/ 4515661 w 4693698"/>
              <a:gd name="connsiteY29" fmla="*/ 1235075 h 6858000"/>
              <a:gd name="connsiteX30" fmla="*/ 4505583 w 4693698"/>
              <a:gd name="connsiteY30" fmla="*/ 1295400 h 6858000"/>
              <a:gd name="connsiteX31" fmla="*/ 4503903 w 4693698"/>
              <a:gd name="connsiteY31" fmla="*/ 1363662 h 6858000"/>
              <a:gd name="connsiteX32" fmla="*/ 4505583 w 4693698"/>
              <a:gd name="connsiteY32" fmla="*/ 1431925 h 6858000"/>
              <a:gd name="connsiteX33" fmla="*/ 4515661 w 4693698"/>
              <a:gd name="connsiteY33" fmla="*/ 1492250 h 6858000"/>
              <a:gd name="connsiteX34" fmla="*/ 4525739 w 4693698"/>
              <a:gd name="connsiteY34" fmla="*/ 1544637 h 6858000"/>
              <a:gd name="connsiteX35" fmla="*/ 4540854 w 4693698"/>
              <a:gd name="connsiteY35" fmla="*/ 1589087 h 6858000"/>
              <a:gd name="connsiteX36" fmla="*/ 4559330 w 4693698"/>
              <a:gd name="connsiteY36" fmla="*/ 1631950 h 6858000"/>
              <a:gd name="connsiteX37" fmla="*/ 4577806 w 4693698"/>
              <a:gd name="connsiteY37" fmla="*/ 1671637 h 6858000"/>
              <a:gd name="connsiteX38" fmla="*/ 4597961 w 4693698"/>
              <a:gd name="connsiteY38" fmla="*/ 1708150 h 6858000"/>
              <a:gd name="connsiteX39" fmla="*/ 4618116 w 4693698"/>
              <a:gd name="connsiteY39" fmla="*/ 1743075 h 6858000"/>
              <a:gd name="connsiteX40" fmla="*/ 4638271 w 4693698"/>
              <a:gd name="connsiteY40" fmla="*/ 1782762 h 6858000"/>
              <a:gd name="connsiteX41" fmla="*/ 4655067 w 4693698"/>
              <a:gd name="connsiteY41" fmla="*/ 1824037 h 6858000"/>
              <a:gd name="connsiteX42" fmla="*/ 4670184 w 4693698"/>
              <a:gd name="connsiteY42" fmla="*/ 1870075 h 6858000"/>
              <a:gd name="connsiteX43" fmla="*/ 4681941 w 4693698"/>
              <a:gd name="connsiteY43" fmla="*/ 1922462 h 6858000"/>
              <a:gd name="connsiteX44" fmla="*/ 4690339 w 4693698"/>
              <a:gd name="connsiteY44" fmla="*/ 1982787 h 6858000"/>
              <a:gd name="connsiteX45" fmla="*/ 4693698 w 4693698"/>
              <a:gd name="connsiteY45" fmla="*/ 2051050 h 6858000"/>
              <a:gd name="connsiteX46" fmla="*/ 4690339 w 4693698"/>
              <a:gd name="connsiteY46" fmla="*/ 2119312 h 6858000"/>
              <a:gd name="connsiteX47" fmla="*/ 4681941 w 4693698"/>
              <a:gd name="connsiteY47" fmla="*/ 2179637 h 6858000"/>
              <a:gd name="connsiteX48" fmla="*/ 4670184 w 4693698"/>
              <a:gd name="connsiteY48" fmla="*/ 2232025 h 6858000"/>
              <a:gd name="connsiteX49" fmla="*/ 4655067 w 4693698"/>
              <a:gd name="connsiteY49" fmla="*/ 2278062 h 6858000"/>
              <a:gd name="connsiteX50" fmla="*/ 4638271 w 4693698"/>
              <a:gd name="connsiteY50" fmla="*/ 2319337 h 6858000"/>
              <a:gd name="connsiteX51" fmla="*/ 4618116 w 4693698"/>
              <a:gd name="connsiteY51" fmla="*/ 2359025 h 6858000"/>
              <a:gd name="connsiteX52" fmla="*/ 4597961 w 4693698"/>
              <a:gd name="connsiteY52" fmla="*/ 2395537 h 6858000"/>
              <a:gd name="connsiteX53" fmla="*/ 4577806 w 4693698"/>
              <a:gd name="connsiteY53" fmla="*/ 2433637 h 6858000"/>
              <a:gd name="connsiteX54" fmla="*/ 4559330 w 4693698"/>
              <a:gd name="connsiteY54" fmla="*/ 2471737 h 6858000"/>
              <a:gd name="connsiteX55" fmla="*/ 4540854 w 4693698"/>
              <a:gd name="connsiteY55" fmla="*/ 2513012 h 6858000"/>
              <a:gd name="connsiteX56" fmla="*/ 4525739 w 4693698"/>
              <a:gd name="connsiteY56" fmla="*/ 2560637 h 6858000"/>
              <a:gd name="connsiteX57" fmla="*/ 4515661 w 4693698"/>
              <a:gd name="connsiteY57" fmla="*/ 2613025 h 6858000"/>
              <a:gd name="connsiteX58" fmla="*/ 4505583 w 4693698"/>
              <a:gd name="connsiteY58" fmla="*/ 2671762 h 6858000"/>
              <a:gd name="connsiteX59" fmla="*/ 4503903 w 4693698"/>
              <a:gd name="connsiteY59" fmla="*/ 2741612 h 6858000"/>
              <a:gd name="connsiteX60" fmla="*/ 4505583 w 4693698"/>
              <a:gd name="connsiteY60" fmla="*/ 2809875 h 6858000"/>
              <a:gd name="connsiteX61" fmla="*/ 4515661 w 4693698"/>
              <a:gd name="connsiteY61" fmla="*/ 2868612 h 6858000"/>
              <a:gd name="connsiteX62" fmla="*/ 4525739 w 4693698"/>
              <a:gd name="connsiteY62" fmla="*/ 2922587 h 6858000"/>
              <a:gd name="connsiteX63" fmla="*/ 4540854 w 4693698"/>
              <a:gd name="connsiteY63" fmla="*/ 2967037 h 6858000"/>
              <a:gd name="connsiteX64" fmla="*/ 4559330 w 4693698"/>
              <a:gd name="connsiteY64" fmla="*/ 3009900 h 6858000"/>
              <a:gd name="connsiteX65" fmla="*/ 4577806 w 4693698"/>
              <a:gd name="connsiteY65" fmla="*/ 3046412 h 6858000"/>
              <a:gd name="connsiteX66" fmla="*/ 4597961 w 4693698"/>
              <a:gd name="connsiteY66" fmla="*/ 3084512 h 6858000"/>
              <a:gd name="connsiteX67" fmla="*/ 4618116 w 4693698"/>
              <a:gd name="connsiteY67" fmla="*/ 3121025 h 6858000"/>
              <a:gd name="connsiteX68" fmla="*/ 4638271 w 4693698"/>
              <a:gd name="connsiteY68" fmla="*/ 3160712 h 6858000"/>
              <a:gd name="connsiteX69" fmla="*/ 4655067 w 4693698"/>
              <a:gd name="connsiteY69" fmla="*/ 3201987 h 6858000"/>
              <a:gd name="connsiteX70" fmla="*/ 4670184 w 4693698"/>
              <a:gd name="connsiteY70" fmla="*/ 3248025 h 6858000"/>
              <a:gd name="connsiteX71" fmla="*/ 4681941 w 4693698"/>
              <a:gd name="connsiteY71" fmla="*/ 3300412 h 6858000"/>
              <a:gd name="connsiteX72" fmla="*/ 4690339 w 4693698"/>
              <a:gd name="connsiteY72" fmla="*/ 3360737 h 6858000"/>
              <a:gd name="connsiteX73" fmla="*/ 4693698 w 4693698"/>
              <a:gd name="connsiteY73" fmla="*/ 3427412 h 6858000"/>
              <a:gd name="connsiteX74" fmla="*/ 4690339 w 4693698"/>
              <a:gd name="connsiteY74" fmla="*/ 3497262 h 6858000"/>
              <a:gd name="connsiteX75" fmla="*/ 4681941 w 4693698"/>
              <a:gd name="connsiteY75" fmla="*/ 3557587 h 6858000"/>
              <a:gd name="connsiteX76" fmla="*/ 4670184 w 4693698"/>
              <a:gd name="connsiteY76" fmla="*/ 3609975 h 6858000"/>
              <a:gd name="connsiteX77" fmla="*/ 4655067 w 4693698"/>
              <a:gd name="connsiteY77" fmla="*/ 3656012 h 6858000"/>
              <a:gd name="connsiteX78" fmla="*/ 4638271 w 4693698"/>
              <a:gd name="connsiteY78" fmla="*/ 3697287 h 6858000"/>
              <a:gd name="connsiteX79" fmla="*/ 4618116 w 4693698"/>
              <a:gd name="connsiteY79" fmla="*/ 3736975 h 6858000"/>
              <a:gd name="connsiteX80" fmla="*/ 4577806 w 4693698"/>
              <a:gd name="connsiteY80" fmla="*/ 3811587 h 6858000"/>
              <a:gd name="connsiteX81" fmla="*/ 4559330 w 4693698"/>
              <a:gd name="connsiteY81" fmla="*/ 3848100 h 6858000"/>
              <a:gd name="connsiteX82" fmla="*/ 4540854 w 4693698"/>
              <a:gd name="connsiteY82" fmla="*/ 3890962 h 6858000"/>
              <a:gd name="connsiteX83" fmla="*/ 4525739 w 4693698"/>
              <a:gd name="connsiteY83" fmla="*/ 3935412 h 6858000"/>
              <a:gd name="connsiteX84" fmla="*/ 4515661 w 4693698"/>
              <a:gd name="connsiteY84" fmla="*/ 3987800 h 6858000"/>
              <a:gd name="connsiteX85" fmla="*/ 4505583 w 4693698"/>
              <a:gd name="connsiteY85" fmla="*/ 4048125 h 6858000"/>
              <a:gd name="connsiteX86" fmla="*/ 4503903 w 4693698"/>
              <a:gd name="connsiteY86" fmla="*/ 4116387 h 6858000"/>
              <a:gd name="connsiteX87" fmla="*/ 4505583 w 4693698"/>
              <a:gd name="connsiteY87" fmla="*/ 4186237 h 6858000"/>
              <a:gd name="connsiteX88" fmla="*/ 4515661 w 4693698"/>
              <a:gd name="connsiteY88" fmla="*/ 4244975 h 6858000"/>
              <a:gd name="connsiteX89" fmla="*/ 4525739 w 4693698"/>
              <a:gd name="connsiteY89" fmla="*/ 4297362 h 6858000"/>
              <a:gd name="connsiteX90" fmla="*/ 4540854 w 4693698"/>
              <a:gd name="connsiteY90" fmla="*/ 4343400 h 6858000"/>
              <a:gd name="connsiteX91" fmla="*/ 4559330 w 4693698"/>
              <a:gd name="connsiteY91" fmla="*/ 4386262 h 6858000"/>
              <a:gd name="connsiteX92" fmla="*/ 4577806 w 4693698"/>
              <a:gd name="connsiteY92" fmla="*/ 4424362 h 6858000"/>
              <a:gd name="connsiteX93" fmla="*/ 4618116 w 4693698"/>
              <a:gd name="connsiteY93" fmla="*/ 4498975 h 6858000"/>
              <a:gd name="connsiteX94" fmla="*/ 4638271 w 4693698"/>
              <a:gd name="connsiteY94" fmla="*/ 4537075 h 6858000"/>
              <a:gd name="connsiteX95" fmla="*/ 4655067 w 4693698"/>
              <a:gd name="connsiteY95" fmla="*/ 4579937 h 6858000"/>
              <a:gd name="connsiteX96" fmla="*/ 4670184 w 4693698"/>
              <a:gd name="connsiteY96" fmla="*/ 4625975 h 6858000"/>
              <a:gd name="connsiteX97" fmla="*/ 4681941 w 4693698"/>
              <a:gd name="connsiteY97" fmla="*/ 4678362 h 6858000"/>
              <a:gd name="connsiteX98" fmla="*/ 4690339 w 4693698"/>
              <a:gd name="connsiteY98" fmla="*/ 4738687 h 6858000"/>
              <a:gd name="connsiteX99" fmla="*/ 4693698 w 4693698"/>
              <a:gd name="connsiteY99" fmla="*/ 4806950 h 6858000"/>
              <a:gd name="connsiteX100" fmla="*/ 4690339 w 4693698"/>
              <a:gd name="connsiteY100" fmla="*/ 4875212 h 6858000"/>
              <a:gd name="connsiteX101" fmla="*/ 4681941 w 4693698"/>
              <a:gd name="connsiteY101" fmla="*/ 4935537 h 6858000"/>
              <a:gd name="connsiteX102" fmla="*/ 4670184 w 4693698"/>
              <a:gd name="connsiteY102" fmla="*/ 4987925 h 6858000"/>
              <a:gd name="connsiteX103" fmla="*/ 4655067 w 4693698"/>
              <a:gd name="connsiteY103" fmla="*/ 5033962 h 6858000"/>
              <a:gd name="connsiteX104" fmla="*/ 4638271 w 4693698"/>
              <a:gd name="connsiteY104" fmla="*/ 5075237 h 6858000"/>
              <a:gd name="connsiteX105" fmla="*/ 4618116 w 4693698"/>
              <a:gd name="connsiteY105" fmla="*/ 5114925 h 6858000"/>
              <a:gd name="connsiteX106" fmla="*/ 4597961 w 4693698"/>
              <a:gd name="connsiteY106" fmla="*/ 5149850 h 6858000"/>
              <a:gd name="connsiteX107" fmla="*/ 4577806 w 4693698"/>
              <a:gd name="connsiteY107" fmla="*/ 5186362 h 6858000"/>
              <a:gd name="connsiteX108" fmla="*/ 4559330 w 4693698"/>
              <a:gd name="connsiteY108" fmla="*/ 5226050 h 6858000"/>
              <a:gd name="connsiteX109" fmla="*/ 4540854 w 4693698"/>
              <a:gd name="connsiteY109" fmla="*/ 5268912 h 6858000"/>
              <a:gd name="connsiteX110" fmla="*/ 4525739 w 4693698"/>
              <a:gd name="connsiteY110" fmla="*/ 5313362 h 6858000"/>
              <a:gd name="connsiteX111" fmla="*/ 4515661 w 4693698"/>
              <a:gd name="connsiteY111" fmla="*/ 5365750 h 6858000"/>
              <a:gd name="connsiteX112" fmla="*/ 4505583 w 4693698"/>
              <a:gd name="connsiteY112" fmla="*/ 5426075 h 6858000"/>
              <a:gd name="connsiteX113" fmla="*/ 4503903 w 4693698"/>
              <a:gd name="connsiteY113" fmla="*/ 5494337 h 6858000"/>
              <a:gd name="connsiteX114" fmla="*/ 4505583 w 4693698"/>
              <a:gd name="connsiteY114" fmla="*/ 5562600 h 6858000"/>
              <a:gd name="connsiteX115" fmla="*/ 4515661 w 4693698"/>
              <a:gd name="connsiteY115" fmla="*/ 5622925 h 6858000"/>
              <a:gd name="connsiteX116" fmla="*/ 4525739 w 4693698"/>
              <a:gd name="connsiteY116" fmla="*/ 5675312 h 6858000"/>
              <a:gd name="connsiteX117" fmla="*/ 4540854 w 4693698"/>
              <a:gd name="connsiteY117" fmla="*/ 5721350 h 6858000"/>
              <a:gd name="connsiteX118" fmla="*/ 4559330 w 4693698"/>
              <a:gd name="connsiteY118" fmla="*/ 5762625 h 6858000"/>
              <a:gd name="connsiteX119" fmla="*/ 4577806 w 4693698"/>
              <a:gd name="connsiteY119" fmla="*/ 5802312 h 6858000"/>
              <a:gd name="connsiteX120" fmla="*/ 4597961 w 4693698"/>
              <a:gd name="connsiteY120" fmla="*/ 5840412 h 6858000"/>
              <a:gd name="connsiteX121" fmla="*/ 4618116 w 4693698"/>
              <a:gd name="connsiteY121" fmla="*/ 5876925 h 6858000"/>
              <a:gd name="connsiteX122" fmla="*/ 4638271 w 4693698"/>
              <a:gd name="connsiteY122" fmla="*/ 5915025 h 6858000"/>
              <a:gd name="connsiteX123" fmla="*/ 4655067 w 4693698"/>
              <a:gd name="connsiteY123" fmla="*/ 5956300 h 6858000"/>
              <a:gd name="connsiteX124" fmla="*/ 4670184 w 4693698"/>
              <a:gd name="connsiteY124" fmla="*/ 6003925 h 6858000"/>
              <a:gd name="connsiteX125" fmla="*/ 4681941 w 4693698"/>
              <a:gd name="connsiteY125" fmla="*/ 6056312 h 6858000"/>
              <a:gd name="connsiteX126" fmla="*/ 4690339 w 4693698"/>
              <a:gd name="connsiteY126" fmla="*/ 6113462 h 6858000"/>
              <a:gd name="connsiteX127" fmla="*/ 4693698 w 4693698"/>
              <a:gd name="connsiteY127" fmla="*/ 6183312 h 6858000"/>
              <a:gd name="connsiteX128" fmla="*/ 4690339 w 4693698"/>
              <a:gd name="connsiteY128" fmla="*/ 6251575 h 6858000"/>
              <a:gd name="connsiteX129" fmla="*/ 4681941 w 4693698"/>
              <a:gd name="connsiteY129" fmla="*/ 6311900 h 6858000"/>
              <a:gd name="connsiteX130" fmla="*/ 4670184 w 4693698"/>
              <a:gd name="connsiteY130" fmla="*/ 6361112 h 6858000"/>
              <a:gd name="connsiteX131" fmla="*/ 4655067 w 4693698"/>
              <a:gd name="connsiteY131" fmla="*/ 6407150 h 6858000"/>
              <a:gd name="connsiteX132" fmla="*/ 4638271 w 4693698"/>
              <a:gd name="connsiteY132" fmla="*/ 6448425 h 6858000"/>
              <a:gd name="connsiteX133" fmla="*/ 4619796 w 4693698"/>
              <a:gd name="connsiteY133" fmla="*/ 6488112 h 6858000"/>
              <a:gd name="connsiteX134" fmla="*/ 4601320 w 4693698"/>
              <a:gd name="connsiteY134" fmla="*/ 6523037 h 6858000"/>
              <a:gd name="connsiteX135" fmla="*/ 4581165 w 4693698"/>
              <a:gd name="connsiteY135" fmla="*/ 6561137 h 6858000"/>
              <a:gd name="connsiteX136" fmla="*/ 4561010 w 4693698"/>
              <a:gd name="connsiteY136" fmla="*/ 6597650 h 6858000"/>
              <a:gd name="connsiteX137" fmla="*/ 4544214 w 4693698"/>
              <a:gd name="connsiteY137" fmla="*/ 6640512 h 6858000"/>
              <a:gd name="connsiteX138" fmla="*/ 4527418 w 4693698"/>
              <a:gd name="connsiteY138" fmla="*/ 6683375 h 6858000"/>
              <a:gd name="connsiteX139" fmla="*/ 4517340 w 4693698"/>
              <a:gd name="connsiteY139" fmla="*/ 6735762 h 6858000"/>
              <a:gd name="connsiteX140" fmla="*/ 4508943 w 4693698"/>
              <a:gd name="connsiteY140" fmla="*/ 6791325 h 6858000"/>
              <a:gd name="connsiteX141" fmla="*/ 4503903 w 4693698"/>
              <a:gd name="connsiteY141" fmla="*/ 6858000 h 6858000"/>
              <a:gd name="connsiteX142" fmla="*/ 1582057 w 4693698"/>
              <a:gd name="connsiteY142" fmla="*/ 6858000 h 6858000"/>
              <a:gd name="connsiteX143" fmla="*/ 420914 w 4693698"/>
              <a:gd name="connsiteY143" fmla="*/ 6858000 h 6858000"/>
              <a:gd name="connsiteX144" fmla="*/ 0 w 4693698"/>
              <a:gd name="connsiteY1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693698" h="6858000">
                <a:moveTo>
                  <a:pt x="0" y="0"/>
                </a:moveTo>
                <a:lnTo>
                  <a:pt x="420914" y="0"/>
                </a:lnTo>
                <a:lnTo>
                  <a:pt x="1582057" y="0"/>
                </a:lnTo>
                <a:lnTo>
                  <a:pt x="4503903" y="0"/>
                </a:lnTo>
                <a:lnTo>
                  <a:pt x="4508943" y="66675"/>
                </a:lnTo>
                <a:lnTo>
                  <a:pt x="4517340" y="122237"/>
                </a:lnTo>
                <a:lnTo>
                  <a:pt x="4527418" y="174625"/>
                </a:lnTo>
                <a:lnTo>
                  <a:pt x="4544214" y="217487"/>
                </a:lnTo>
                <a:lnTo>
                  <a:pt x="4561010" y="260350"/>
                </a:lnTo>
                <a:lnTo>
                  <a:pt x="4581165" y="296862"/>
                </a:lnTo>
                <a:lnTo>
                  <a:pt x="4601320" y="334962"/>
                </a:lnTo>
                <a:lnTo>
                  <a:pt x="4619796" y="369887"/>
                </a:lnTo>
                <a:lnTo>
                  <a:pt x="4638271" y="409575"/>
                </a:lnTo>
                <a:lnTo>
                  <a:pt x="4655067" y="450850"/>
                </a:lnTo>
                <a:lnTo>
                  <a:pt x="4670184" y="496887"/>
                </a:lnTo>
                <a:lnTo>
                  <a:pt x="4681941" y="546100"/>
                </a:lnTo>
                <a:lnTo>
                  <a:pt x="4690339" y="606425"/>
                </a:lnTo>
                <a:lnTo>
                  <a:pt x="4693698" y="673100"/>
                </a:lnTo>
                <a:lnTo>
                  <a:pt x="4690339" y="744537"/>
                </a:lnTo>
                <a:lnTo>
                  <a:pt x="4681941" y="801687"/>
                </a:lnTo>
                <a:lnTo>
                  <a:pt x="4670184" y="854075"/>
                </a:lnTo>
                <a:lnTo>
                  <a:pt x="4655067" y="901700"/>
                </a:lnTo>
                <a:lnTo>
                  <a:pt x="4638271" y="942975"/>
                </a:lnTo>
                <a:lnTo>
                  <a:pt x="4618116" y="981075"/>
                </a:lnTo>
                <a:lnTo>
                  <a:pt x="4597961" y="1017587"/>
                </a:lnTo>
                <a:lnTo>
                  <a:pt x="4577806" y="1055687"/>
                </a:lnTo>
                <a:lnTo>
                  <a:pt x="4559330" y="1095375"/>
                </a:lnTo>
                <a:lnTo>
                  <a:pt x="4540854" y="1136650"/>
                </a:lnTo>
                <a:lnTo>
                  <a:pt x="4525739" y="1182687"/>
                </a:lnTo>
                <a:lnTo>
                  <a:pt x="4515661" y="1235075"/>
                </a:lnTo>
                <a:lnTo>
                  <a:pt x="4505583" y="1295400"/>
                </a:lnTo>
                <a:lnTo>
                  <a:pt x="4503903" y="1363662"/>
                </a:lnTo>
                <a:lnTo>
                  <a:pt x="4505583" y="1431925"/>
                </a:lnTo>
                <a:lnTo>
                  <a:pt x="4515661" y="1492250"/>
                </a:lnTo>
                <a:lnTo>
                  <a:pt x="4525739" y="1544637"/>
                </a:lnTo>
                <a:lnTo>
                  <a:pt x="4540854" y="1589087"/>
                </a:lnTo>
                <a:lnTo>
                  <a:pt x="4559330" y="1631950"/>
                </a:lnTo>
                <a:lnTo>
                  <a:pt x="4577806" y="1671637"/>
                </a:lnTo>
                <a:lnTo>
                  <a:pt x="4597961" y="1708150"/>
                </a:lnTo>
                <a:lnTo>
                  <a:pt x="4618116" y="1743075"/>
                </a:lnTo>
                <a:lnTo>
                  <a:pt x="4638271" y="1782762"/>
                </a:lnTo>
                <a:lnTo>
                  <a:pt x="4655067" y="1824037"/>
                </a:lnTo>
                <a:lnTo>
                  <a:pt x="4670184" y="1870075"/>
                </a:lnTo>
                <a:lnTo>
                  <a:pt x="4681941" y="1922462"/>
                </a:lnTo>
                <a:lnTo>
                  <a:pt x="4690339" y="1982787"/>
                </a:lnTo>
                <a:lnTo>
                  <a:pt x="4693698" y="2051050"/>
                </a:lnTo>
                <a:lnTo>
                  <a:pt x="4690339" y="2119312"/>
                </a:lnTo>
                <a:lnTo>
                  <a:pt x="4681941" y="2179637"/>
                </a:lnTo>
                <a:lnTo>
                  <a:pt x="4670184" y="2232025"/>
                </a:lnTo>
                <a:lnTo>
                  <a:pt x="4655067" y="2278062"/>
                </a:lnTo>
                <a:lnTo>
                  <a:pt x="4638271" y="2319337"/>
                </a:lnTo>
                <a:lnTo>
                  <a:pt x="4618116" y="2359025"/>
                </a:lnTo>
                <a:lnTo>
                  <a:pt x="4597961" y="2395537"/>
                </a:lnTo>
                <a:lnTo>
                  <a:pt x="4577806" y="2433637"/>
                </a:lnTo>
                <a:lnTo>
                  <a:pt x="4559330" y="2471737"/>
                </a:lnTo>
                <a:lnTo>
                  <a:pt x="4540854" y="2513012"/>
                </a:lnTo>
                <a:lnTo>
                  <a:pt x="4525739" y="2560637"/>
                </a:lnTo>
                <a:lnTo>
                  <a:pt x="4515661" y="2613025"/>
                </a:lnTo>
                <a:lnTo>
                  <a:pt x="4505583" y="2671762"/>
                </a:lnTo>
                <a:lnTo>
                  <a:pt x="4503903" y="2741612"/>
                </a:lnTo>
                <a:lnTo>
                  <a:pt x="4505583" y="2809875"/>
                </a:lnTo>
                <a:lnTo>
                  <a:pt x="4515661" y="2868612"/>
                </a:lnTo>
                <a:lnTo>
                  <a:pt x="4525739" y="2922587"/>
                </a:lnTo>
                <a:lnTo>
                  <a:pt x="4540854" y="2967037"/>
                </a:lnTo>
                <a:lnTo>
                  <a:pt x="4559330" y="3009900"/>
                </a:lnTo>
                <a:lnTo>
                  <a:pt x="4577806" y="3046412"/>
                </a:lnTo>
                <a:lnTo>
                  <a:pt x="4597961" y="3084512"/>
                </a:lnTo>
                <a:lnTo>
                  <a:pt x="4618116" y="3121025"/>
                </a:lnTo>
                <a:lnTo>
                  <a:pt x="4638271" y="3160712"/>
                </a:lnTo>
                <a:lnTo>
                  <a:pt x="4655067" y="3201987"/>
                </a:lnTo>
                <a:lnTo>
                  <a:pt x="4670184" y="3248025"/>
                </a:lnTo>
                <a:lnTo>
                  <a:pt x="4681941" y="3300412"/>
                </a:lnTo>
                <a:lnTo>
                  <a:pt x="4690339" y="3360737"/>
                </a:lnTo>
                <a:lnTo>
                  <a:pt x="4693698" y="3427412"/>
                </a:lnTo>
                <a:lnTo>
                  <a:pt x="4690339" y="3497262"/>
                </a:lnTo>
                <a:lnTo>
                  <a:pt x="4681941" y="3557587"/>
                </a:lnTo>
                <a:lnTo>
                  <a:pt x="4670184" y="3609975"/>
                </a:lnTo>
                <a:lnTo>
                  <a:pt x="4655067" y="3656012"/>
                </a:lnTo>
                <a:lnTo>
                  <a:pt x="4638271" y="3697287"/>
                </a:lnTo>
                <a:lnTo>
                  <a:pt x="4618116" y="3736975"/>
                </a:lnTo>
                <a:lnTo>
                  <a:pt x="4577806" y="3811587"/>
                </a:lnTo>
                <a:lnTo>
                  <a:pt x="4559330" y="3848100"/>
                </a:lnTo>
                <a:lnTo>
                  <a:pt x="4540854" y="3890962"/>
                </a:lnTo>
                <a:lnTo>
                  <a:pt x="4525739" y="3935412"/>
                </a:lnTo>
                <a:lnTo>
                  <a:pt x="4515661" y="3987800"/>
                </a:lnTo>
                <a:lnTo>
                  <a:pt x="4505583" y="4048125"/>
                </a:lnTo>
                <a:lnTo>
                  <a:pt x="4503903" y="4116387"/>
                </a:lnTo>
                <a:lnTo>
                  <a:pt x="4505583" y="4186237"/>
                </a:lnTo>
                <a:lnTo>
                  <a:pt x="4515661" y="4244975"/>
                </a:lnTo>
                <a:lnTo>
                  <a:pt x="4525739" y="4297362"/>
                </a:lnTo>
                <a:lnTo>
                  <a:pt x="4540854" y="4343400"/>
                </a:lnTo>
                <a:lnTo>
                  <a:pt x="4559330" y="4386262"/>
                </a:lnTo>
                <a:lnTo>
                  <a:pt x="4577806" y="4424362"/>
                </a:lnTo>
                <a:lnTo>
                  <a:pt x="4618116" y="4498975"/>
                </a:lnTo>
                <a:lnTo>
                  <a:pt x="4638271" y="4537075"/>
                </a:lnTo>
                <a:lnTo>
                  <a:pt x="4655067" y="4579937"/>
                </a:lnTo>
                <a:lnTo>
                  <a:pt x="4670184" y="4625975"/>
                </a:lnTo>
                <a:lnTo>
                  <a:pt x="4681941" y="4678362"/>
                </a:lnTo>
                <a:lnTo>
                  <a:pt x="4690339" y="4738687"/>
                </a:lnTo>
                <a:lnTo>
                  <a:pt x="4693698" y="4806950"/>
                </a:lnTo>
                <a:lnTo>
                  <a:pt x="4690339" y="4875212"/>
                </a:lnTo>
                <a:lnTo>
                  <a:pt x="4681941" y="4935537"/>
                </a:lnTo>
                <a:lnTo>
                  <a:pt x="4670184" y="4987925"/>
                </a:lnTo>
                <a:lnTo>
                  <a:pt x="4655067" y="5033962"/>
                </a:lnTo>
                <a:lnTo>
                  <a:pt x="4638271" y="5075237"/>
                </a:lnTo>
                <a:lnTo>
                  <a:pt x="4618116" y="5114925"/>
                </a:lnTo>
                <a:lnTo>
                  <a:pt x="4597961" y="5149850"/>
                </a:lnTo>
                <a:lnTo>
                  <a:pt x="4577806" y="5186362"/>
                </a:lnTo>
                <a:lnTo>
                  <a:pt x="4559330" y="5226050"/>
                </a:lnTo>
                <a:lnTo>
                  <a:pt x="4540854" y="5268912"/>
                </a:lnTo>
                <a:lnTo>
                  <a:pt x="4525739" y="5313362"/>
                </a:lnTo>
                <a:lnTo>
                  <a:pt x="4515661" y="5365750"/>
                </a:lnTo>
                <a:lnTo>
                  <a:pt x="4505583" y="5426075"/>
                </a:lnTo>
                <a:lnTo>
                  <a:pt x="4503903" y="5494337"/>
                </a:lnTo>
                <a:lnTo>
                  <a:pt x="4505583" y="5562600"/>
                </a:lnTo>
                <a:lnTo>
                  <a:pt x="4515661" y="5622925"/>
                </a:lnTo>
                <a:lnTo>
                  <a:pt x="4525739" y="5675312"/>
                </a:lnTo>
                <a:lnTo>
                  <a:pt x="4540854" y="5721350"/>
                </a:lnTo>
                <a:lnTo>
                  <a:pt x="4559330" y="5762625"/>
                </a:lnTo>
                <a:lnTo>
                  <a:pt x="4577806" y="5802312"/>
                </a:lnTo>
                <a:lnTo>
                  <a:pt x="4597961" y="5840412"/>
                </a:lnTo>
                <a:lnTo>
                  <a:pt x="4618116" y="5876925"/>
                </a:lnTo>
                <a:lnTo>
                  <a:pt x="4638271" y="5915025"/>
                </a:lnTo>
                <a:lnTo>
                  <a:pt x="4655067" y="5956300"/>
                </a:lnTo>
                <a:lnTo>
                  <a:pt x="4670184" y="6003925"/>
                </a:lnTo>
                <a:lnTo>
                  <a:pt x="4681941" y="6056312"/>
                </a:lnTo>
                <a:lnTo>
                  <a:pt x="4690339" y="6113462"/>
                </a:lnTo>
                <a:lnTo>
                  <a:pt x="4693698" y="6183312"/>
                </a:lnTo>
                <a:lnTo>
                  <a:pt x="4690339" y="6251575"/>
                </a:lnTo>
                <a:lnTo>
                  <a:pt x="4681941" y="6311900"/>
                </a:lnTo>
                <a:lnTo>
                  <a:pt x="4670184" y="6361112"/>
                </a:lnTo>
                <a:lnTo>
                  <a:pt x="4655067" y="6407150"/>
                </a:lnTo>
                <a:lnTo>
                  <a:pt x="4638271" y="6448425"/>
                </a:lnTo>
                <a:lnTo>
                  <a:pt x="4619796" y="6488112"/>
                </a:lnTo>
                <a:lnTo>
                  <a:pt x="4601320" y="6523037"/>
                </a:lnTo>
                <a:lnTo>
                  <a:pt x="4581165" y="6561137"/>
                </a:lnTo>
                <a:lnTo>
                  <a:pt x="4561010" y="6597650"/>
                </a:lnTo>
                <a:lnTo>
                  <a:pt x="4544214" y="6640512"/>
                </a:lnTo>
                <a:lnTo>
                  <a:pt x="4527418" y="6683375"/>
                </a:lnTo>
                <a:lnTo>
                  <a:pt x="4517340" y="6735762"/>
                </a:lnTo>
                <a:lnTo>
                  <a:pt x="4508943" y="6791325"/>
                </a:lnTo>
                <a:lnTo>
                  <a:pt x="4503903" y="6858000"/>
                </a:lnTo>
                <a:lnTo>
                  <a:pt x="1582057" y="6858000"/>
                </a:lnTo>
                <a:lnTo>
                  <a:pt x="420914" y="6858000"/>
                </a:lnTo>
                <a:lnTo>
                  <a:pt x="0" y="6858000"/>
                </a:lnTo>
                <a:close/>
              </a:path>
            </a:pathLst>
          </a:custGeom>
          <a:solidFill>
            <a:schemeClr val="tx1"/>
          </a:solidFill>
          <a:ln w="0">
            <a:noFill/>
            <a:prstDash val="solid"/>
            <a:round/>
            <a:headEnd/>
            <a:tailEnd/>
          </a:ln>
        </p:spPr>
        <p:txBody>
          <a:bodyPr wrap="square">
            <a:noAutofit/>
          </a:bodyPr>
          <a:lstStyle/>
          <a:p>
            <a:endParaRPr lang="en-US" dirty="0"/>
          </a:p>
        </p:txBody>
      </p:sp>
      <p:sp>
        <p:nvSpPr>
          <p:cNvPr id="14" name="Freeform: Shape 13">
            <a:extLst>
              <a:ext uri="{FF2B5EF4-FFF2-40B4-BE49-F238E27FC236}">
                <a16:creationId xmlns:a16="http://schemas.microsoft.com/office/drawing/2014/main" id="{4B9FAFB2-BEB5-4848-8018-BCAD99E2E1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838076" cy="6858000"/>
          </a:xfrm>
          <a:custGeom>
            <a:avLst/>
            <a:gdLst>
              <a:gd name="connsiteX0" fmla="*/ 4838076 w 4838076"/>
              <a:gd name="connsiteY0" fmla="*/ 0 h 6858000"/>
              <a:gd name="connsiteX1" fmla="*/ 4417162 w 4838076"/>
              <a:gd name="connsiteY1" fmla="*/ 0 h 6858000"/>
              <a:gd name="connsiteX2" fmla="*/ 3459219 w 4838076"/>
              <a:gd name="connsiteY2" fmla="*/ 0 h 6858000"/>
              <a:gd name="connsiteX3" fmla="*/ 334174 w 4838076"/>
              <a:gd name="connsiteY3" fmla="*/ 0 h 6858000"/>
              <a:gd name="connsiteX4" fmla="*/ 334173 w 4838076"/>
              <a:gd name="connsiteY4" fmla="*/ 0 h 6858000"/>
              <a:gd name="connsiteX5" fmla="*/ 189795 w 4838076"/>
              <a:gd name="connsiteY5" fmla="*/ 0 h 6858000"/>
              <a:gd name="connsiteX6" fmla="*/ 184756 w 4838076"/>
              <a:gd name="connsiteY6" fmla="*/ 66675 h 6858000"/>
              <a:gd name="connsiteX7" fmla="*/ 176358 w 4838076"/>
              <a:gd name="connsiteY7" fmla="*/ 122237 h 6858000"/>
              <a:gd name="connsiteX8" fmla="*/ 166281 w 4838076"/>
              <a:gd name="connsiteY8" fmla="*/ 174625 h 6858000"/>
              <a:gd name="connsiteX9" fmla="*/ 149485 w 4838076"/>
              <a:gd name="connsiteY9" fmla="*/ 217487 h 6858000"/>
              <a:gd name="connsiteX10" fmla="*/ 132689 w 4838076"/>
              <a:gd name="connsiteY10" fmla="*/ 260350 h 6858000"/>
              <a:gd name="connsiteX11" fmla="*/ 112534 w 4838076"/>
              <a:gd name="connsiteY11" fmla="*/ 296862 h 6858000"/>
              <a:gd name="connsiteX12" fmla="*/ 92379 w 4838076"/>
              <a:gd name="connsiteY12" fmla="*/ 334962 h 6858000"/>
              <a:gd name="connsiteX13" fmla="*/ 73903 w 4838076"/>
              <a:gd name="connsiteY13" fmla="*/ 369887 h 6858000"/>
              <a:gd name="connsiteX14" fmla="*/ 55427 w 4838076"/>
              <a:gd name="connsiteY14" fmla="*/ 409575 h 6858000"/>
              <a:gd name="connsiteX15" fmla="*/ 38632 w 4838076"/>
              <a:gd name="connsiteY15" fmla="*/ 450850 h 6858000"/>
              <a:gd name="connsiteX16" fmla="*/ 23515 w 4838076"/>
              <a:gd name="connsiteY16" fmla="*/ 496887 h 6858000"/>
              <a:gd name="connsiteX17" fmla="*/ 11758 w 4838076"/>
              <a:gd name="connsiteY17" fmla="*/ 546100 h 6858000"/>
              <a:gd name="connsiteX18" fmla="*/ 3359 w 4838076"/>
              <a:gd name="connsiteY18" fmla="*/ 606425 h 6858000"/>
              <a:gd name="connsiteX19" fmla="*/ 0 w 4838076"/>
              <a:gd name="connsiteY19" fmla="*/ 673100 h 6858000"/>
              <a:gd name="connsiteX20" fmla="*/ 3359 w 4838076"/>
              <a:gd name="connsiteY20" fmla="*/ 744537 h 6858000"/>
              <a:gd name="connsiteX21" fmla="*/ 11758 w 4838076"/>
              <a:gd name="connsiteY21" fmla="*/ 801687 h 6858000"/>
              <a:gd name="connsiteX22" fmla="*/ 23515 w 4838076"/>
              <a:gd name="connsiteY22" fmla="*/ 854075 h 6858000"/>
              <a:gd name="connsiteX23" fmla="*/ 38632 w 4838076"/>
              <a:gd name="connsiteY23" fmla="*/ 901700 h 6858000"/>
              <a:gd name="connsiteX24" fmla="*/ 55427 w 4838076"/>
              <a:gd name="connsiteY24" fmla="*/ 942975 h 6858000"/>
              <a:gd name="connsiteX25" fmla="*/ 75583 w 4838076"/>
              <a:gd name="connsiteY25" fmla="*/ 981075 h 6858000"/>
              <a:gd name="connsiteX26" fmla="*/ 95738 w 4838076"/>
              <a:gd name="connsiteY26" fmla="*/ 1017587 h 6858000"/>
              <a:gd name="connsiteX27" fmla="*/ 115893 w 4838076"/>
              <a:gd name="connsiteY27" fmla="*/ 1055687 h 6858000"/>
              <a:gd name="connsiteX28" fmla="*/ 134368 w 4838076"/>
              <a:gd name="connsiteY28" fmla="*/ 1095375 h 6858000"/>
              <a:gd name="connsiteX29" fmla="*/ 152844 w 4838076"/>
              <a:gd name="connsiteY29" fmla="*/ 1136650 h 6858000"/>
              <a:gd name="connsiteX30" fmla="*/ 167960 w 4838076"/>
              <a:gd name="connsiteY30" fmla="*/ 1182687 h 6858000"/>
              <a:gd name="connsiteX31" fmla="*/ 178038 w 4838076"/>
              <a:gd name="connsiteY31" fmla="*/ 1235075 h 6858000"/>
              <a:gd name="connsiteX32" fmla="*/ 188115 w 4838076"/>
              <a:gd name="connsiteY32" fmla="*/ 1295400 h 6858000"/>
              <a:gd name="connsiteX33" fmla="*/ 189795 w 4838076"/>
              <a:gd name="connsiteY33" fmla="*/ 1363662 h 6858000"/>
              <a:gd name="connsiteX34" fmla="*/ 188115 w 4838076"/>
              <a:gd name="connsiteY34" fmla="*/ 1431925 h 6858000"/>
              <a:gd name="connsiteX35" fmla="*/ 178038 w 4838076"/>
              <a:gd name="connsiteY35" fmla="*/ 1492250 h 6858000"/>
              <a:gd name="connsiteX36" fmla="*/ 167960 w 4838076"/>
              <a:gd name="connsiteY36" fmla="*/ 1544637 h 6858000"/>
              <a:gd name="connsiteX37" fmla="*/ 152844 w 4838076"/>
              <a:gd name="connsiteY37" fmla="*/ 1589087 h 6858000"/>
              <a:gd name="connsiteX38" fmla="*/ 134368 w 4838076"/>
              <a:gd name="connsiteY38" fmla="*/ 1631950 h 6858000"/>
              <a:gd name="connsiteX39" fmla="*/ 115893 w 4838076"/>
              <a:gd name="connsiteY39" fmla="*/ 1671637 h 6858000"/>
              <a:gd name="connsiteX40" fmla="*/ 95738 w 4838076"/>
              <a:gd name="connsiteY40" fmla="*/ 1708150 h 6858000"/>
              <a:gd name="connsiteX41" fmla="*/ 75583 w 4838076"/>
              <a:gd name="connsiteY41" fmla="*/ 1743075 h 6858000"/>
              <a:gd name="connsiteX42" fmla="*/ 55427 w 4838076"/>
              <a:gd name="connsiteY42" fmla="*/ 1782762 h 6858000"/>
              <a:gd name="connsiteX43" fmla="*/ 38632 w 4838076"/>
              <a:gd name="connsiteY43" fmla="*/ 1824037 h 6858000"/>
              <a:gd name="connsiteX44" fmla="*/ 23515 w 4838076"/>
              <a:gd name="connsiteY44" fmla="*/ 1870075 h 6858000"/>
              <a:gd name="connsiteX45" fmla="*/ 11758 w 4838076"/>
              <a:gd name="connsiteY45" fmla="*/ 1922462 h 6858000"/>
              <a:gd name="connsiteX46" fmla="*/ 3359 w 4838076"/>
              <a:gd name="connsiteY46" fmla="*/ 1982787 h 6858000"/>
              <a:gd name="connsiteX47" fmla="*/ 0 w 4838076"/>
              <a:gd name="connsiteY47" fmla="*/ 2051050 h 6858000"/>
              <a:gd name="connsiteX48" fmla="*/ 3359 w 4838076"/>
              <a:gd name="connsiteY48" fmla="*/ 2119312 h 6858000"/>
              <a:gd name="connsiteX49" fmla="*/ 11758 w 4838076"/>
              <a:gd name="connsiteY49" fmla="*/ 2179637 h 6858000"/>
              <a:gd name="connsiteX50" fmla="*/ 23515 w 4838076"/>
              <a:gd name="connsiteY50" fmla="*/ 2232025 h 6858000"/>
              <a:gd name="connsiteX51" fmla="*/ 38632 w 4838076"/>
              <a:gd name="connsiteY51" fmla="*/ 2278062 h 6858000"/>
              <a:gd name="connsiteX52" fmla="*/ 55427 w 4838076"/>
              <a:gd name="connsiteY52" fmla="*/ 2319337 h 6858000"/>
              <a:gd name="connsiteX53" fmla="*/ 75583 w 4838076"/>
              <a:gd name="connsiteY53" fmla="*/ 2359025 h 6858000"/>
              <a:gd name="connsiteX54" fmla="*/ 95738 w 4838076"/>
              <a:gd name="connsiteY54" fmla="*/ 2395537 h 6858000"/>
              <a:gd name="connsiteX55" fmla="*/ 115893 w 4838076"/>
              <a:gd name="connsiteY55" fmla="*/ 2433637 h 6858000"/>
              <a:gd name="connsiteX56" fmla="*/ 134368 w 4838076"/>
              <a:gd name="connsiteY56" fmla="*/ 2471737 h 6858000"/>
              <a:gd name="connsiteX57" fmla="*/ 152844 w 4838076"/>
              <a:gd name="connsiteY57" fmla="*/ 2513012 h 6858000"/>
              <a:gd name="connsiteX58" fmla="*/ 167960 w 4838076"/>
              <a:gd name="connsiteY58" fmla="*/ 2560637 h 6858000"/>
              <a:gd name="connsiteX59" fmla="*/ 178038 w 4838076"/>
              <a:gd name="connsiteY59" fmla="*/ 2613025 h 6858000"/>
              <a:gd name="connsiteX60" fmla="*/ 188115 w 4838076"/>
              <a:gd name="connsiteY60" fmla="*/ 2671762 h 6858000"/>
              <a:gd name="connsiteX61" fmla="*/ 189795 w 4838076"/>
              <a:gd name="connsiteY61" fmla="*/ 2741612 h 6858000"/>
              <a:gd name="connsiteX62" fmla="*/ 188115 w 4838076"/>
              <a:gd name="connsiteY62" fmla="*/ 2809875 h 6858000"/>
              <a:gd name="connsiteX63" fmla="*/ 178038 w 4838076"/>
              <a:gd name="connsiteY63" fmla="*/ 2868612 h 6858000"/>
              <a:gd name="connsiteX64" fmla="*/ 167960 w 4838076"/>
              <a:gd name="connsiteY64" fmla="*/ 2922587 h 6858000"/>
              <a:gd name="connsiteX65" fmla="*/ 152844 w 4838076"/>
              <a:gd name="connsiteY65" fmla="*/ 2967037 h 6858000"/>
              <a:gd name="connsiteX66" fmla="*/ 134368 w 4838076"/>
              <a:gd name="connsiteY66" fmla="*/ 3009900 h 6858000"/>
              <a:gd name="connsiteX67" fmla="*/ 115893 w 4838076"/>
              <a:gd name="connsiteY67" fmla="*/ 3046412 h 6858000"/>
              <a:gd name="connsiteX68" fmla="*/ 95738 w 4838076"/>
              <a:gd name="connsiteY68" fmla="*/ 3084512 h 6858000"/>
              <a:gd name="connsiteX69" fmla="*/ 75583 w 4838076"/>
              <a:gd name="connsiteY69" fmla="*/ 3121025 h 6858000"/>
              <a:gd name="connsiteX70" fmla="*/ 55427 w 4838076"/>
              <a:gd name="connsiteY70" fmla="*/ 3160712 h 6858000"/>
              <a:gd name="connsiteX71" fmla="*/ 38632 w 4838076"/>
              <a:gd name="connsiteY71" fmla="*/ 3201987 h 6858000"/>
              <a:gd name="connsiteX72" fmla="*/ 23515 w 4838076"/>
              <a:gd name="connsiteY72" fmla="*/ 3248025 h 6858000"/>
              <a:gd name="connsiteX73" fmla="*/ 11758 w 4838076"/>
              <a:gd name="connsiteY73" fmla="*/ 3300412 h 6858000"/>
              <a:gd name="connsiteX74" fmla="*/ 3359 w 4838076"/>
              <a:gd name="connsiteY74" fmla="*/ 3360737 h 6858000"/>
              <a:gd name="connsiteX75" fmla="*/ 0 w 4838076"/>
              <a:gd name="connsiteY75" fmla="*/ 3427412 h 6858000"/>
              <a:gd name="connsiteX76" fmla="*/ 3359 w 4838076"/>
              <a:gd name="connsiteY76" fmla="*/ 3497262 h 6858000"/>
              <a:gd name="connsiteX77" fmla="*/ 11758 w 4838076"/>
              <a:gd name="connsiteY77" fmla="*/ 3557587 h 6858000"/>
              <a:gd name="connsiteX78" fmla="*/ 23515 w 4838076"/>
              <a:gd name="connsiteY78" fmla="*/ 3609975 h 6858000"/>
              <a:gd name="connsiteX79" fmla="*/ 38632 w 4838076"/>
              <a:gd name="connsiteY79" fmla="*/ 3656012 h 6858000"/>
              <a:gd name="connsiteX80" fmla="*/ 55427 w 4838076"/>
              <a:gd name="connsiteY80" fmla="*/ 3697287 h 6858000"/>
              <a:gd name="connsiteX81" fmla="*/ 75583 w 4838076"/>
              <a:gd name="connsiteY81" fmla="*/ 3736975 h 6858000"/>
              <a:gd name="connsiteX82" fmla="*/ 115893 w 4838076"/>
              <a:gd name="connsiteY82" fmla="*/ 3811587 h 6858000"/>
              <a:gd name="connsiteX83" fmla="*/ 134368 w 4838076"/>
              <a:gd name="connsiteY83" fmla="*/ 3848100 h 6858000"/>
              <a:gd name="connsiteX84" fmla="*/ 152844 w 4838076"/>
              <a:gd name="connsiteY84" fmla="*/ 3890962 h 6858000"/>
              <a:gd name="connsiteX85" fmla="*/ 167960 w 4838076"/>
              <a:gd name="connsiteY85" fmla="*/ 3935412 h 6858000"/>
              <a:gd name="connsiteX86" fmla="*/ 178038 w 4838076"/>
              <a:gd name="connsiteY86" fmla="*/ 3987800 h 6858000"/>
              <a:gd name="connsiteX87" fmla="*/ 188115 w 4838076"/>
              <a:gd name="connsiteY87" fmla="*/ 4048125 h 6858000"/>
              <a:gd name="connsiteX88" fmla="*/ 189795 w 4838076"/>
              <a:gd name="connsiteY88" fmla="*/ 4116387 h 6858000"/>
              <a:gd name="connsiteX89" fmla="*/ 188115 w 4838076"/>
              <a:gd name="connsiteY89" fmla="*/ 4186237 h 6858000"/>
              <a:gd name="connsiteX90" fmla="*/ 178038 w 4838076"/>
              <a:gd name="connsiteY90" fmla="*/ 4244975 h 6858000"/>
              <a:gd name="connsiteX91" fmla="*/ 167960 w 4838076"/>
              <a:gd name="connsiteY91" fmla="*/ 4297362 h 6858000"/>
              <a:gd name="connsiteX92" fmla="*/ 152844 w 4838076"/>
              <a:gd name="connsiteY92" fmla="*/ 4343400 h 6858000"/>
              <a:gd name="connsiteX93" fmla="*/ 134368 w 4838076"/>
              <a:gd name="connsiteY93" fmla="*/ 4386262 h 6858000"/>
              <a:gd name="connsiteX94" fmla="*/ 115893 w 4838076"/>
              <a:gd name="connsiteY94" fmla="*/ 4424362 h 6858000"/>
              <a:gd name="connsiteX95" fmla="*/ 75583 w 4838076"/>
              <a:gd name="connsiteY95" fmla="*/ 4498975 h 6858000"/>
              <a:gd name="connsiteX96" fmla="*/ 55427 w 4838076"/>
              <a:gd name="connsiteY96" fmla="*/ 4537075 h 6858000"/>
              <a:gd name="connsiteX97" fmla="*/ 38632 w 4838076"/>
              <a:gd name="connsiteY97" fmla="*/ 4579937 h 6858000"/>
              <a:gd name="connsiteX98" fmla="*/ 23515 w 4838076"/>
              <a:gd name="connsiteY98" fmla="*/ 4625975 h 6858000"/>
              <a:gd name="connsiteX99" fmla="*/ 11758 w 4838076"/>
              <a:gd name="connsiteY99" fmla="*/ 4678362 h 6858000"/>
              <a:gd name="connsiteX100" fmla="*/ 3359 w 4838076"/>
              <a:gd name="connsiteY100" fmla="*/ 4738687 h 6858000"/>
              <a:gd name="connsiteX101" fmla="*/ 0 w 4838076"/>
              <a:gd name="connsiteY101" fmla="*/ 4806950 h 6858000"/>
              <a:gd name="connsiteX102" fmla="*/ 3359 w 4838076"/>
              <a:gd name="connsiteY102" fmla="*/ 4875212 h 6858000"/>
              <a:gd name="connsiteX103" fmla="*/ 11758 w 4838076"/>
              <a:gd name="connsiteY103" fmla="*/ 4935537 h 6858000"/>
              <a:gd name="connsiteX104" fmla="*/ 23515 w 4838076"/>
              <a:gd name="connsiteY104" fmla="*/ 4987925 h 6858000"/>
              <a:gd name="connsiteX105" fmla="*/ 38632 w 4838076"/>
              <a:gd name="connsiteY105" fmla="*/ 5033962 h 6858000"/>
              <a:gd name="connsiteX106" fmla="*/ 55427 w 4838076"/>
              <a:gd name="connsiteY106" fmla="*/ 5075237 h 6858000"/>
              <a:gd name="connsiteX107" fmla="*/ 75583 w 4838076"/>
              <a:gd name="connsiteY107" fmla="*/ 5114925 h 6858000"/>
              <a:gd name="connsiteX108" fmla="*/ 95738 w 4838076"/>
              <a:gd name="connsiteY108" fmla="*/ 5149850 h 6858000"/>
              <a:gd name="connsiteX109" fmla="*/ 115893 w 4838076"/>
              <a:gd name="connsiteY109" fmla="*/ 5186362 h 6858000"/>
              <a:gd name="connsiteX110" fmla="*/ 134368 w 4838076"/>
              <a:gd name="connsiteY110" fmla="*/ 5226050 h 6858000"/>
              <a:gd name="connsiteX111" fmla="*/ 152844 w 4838076"/>
              <a:gd name="connsiteY111" fmla="*/ 5268912 h 6858000"/>
              <a:gd name="connsiteX112" fmla="*/ 167960 w 4838076"/>
              <a:gd name="connsiteY112" fmla="*/ 5313362 h 6858000"/>
              <a:gd name="connsiteX113" fmla="*/ 178038 w 4838076"/>
              <a:gd name="connsiteY113" fmla="*/ 5365750 h 6858000"/>
              <a:gd name="connsiteX114" fmla="*/ 188115 w 4838076"/>
              <a:gd name="connsiteY114" fmla="*/ 5426075 h 6858000"/>
              <a:gd name="connsiteX115" fmla="*/ 189795 w 4838076"/>
              <a:gd name="connsiteY115" fmla="*/ 5494337 h 6858000"/>
              <a:gd name="connsiteX116" fmla="*/ 188115 w 4838076"/>
              <a:gd name="connsiteY116" fmla="*/ 5562600 h 6858000"/>
              <a:gd name="connsiteX117" fmla="*/ 178038 w 4838076"/>
              <a:gd name="connsiteY117" fmla="*/ 5622925 h 6858000"/>
              <a:gd name="connsiteX118" fmla="*/ 167960 w 4838076"/>
              <a:gd name="connsiteY118" fmla="*/ 5675312 h 6858000"/>
              <a:gd name="connsiteX119" fmla="*/ 152844 w 4838076"/>
              <a:gd name="connsiteY119" fmla="*/ 5721350 h 6858000"/>
              <a:gd name="connsiteX120" fmla="*/ 134368 w 4838076"/>
              <a:gd name="connsiteY120" fmla="*/ 5762625 h 6858000"/>
              <a:gd name="connsiteX121" fmla="*/ 115893 w 4838076"/>
              <a:gd name="connsiteY121" fmla="*/ 5802312 h 6858000"/>
              <a:gd name="connsiteX122" fmla="*/ 95738 w 4838076"/>
              <a:gd name="connsiteY122" fmla="*/ 5840412 h 6858000"/>
              <a:gd name="connsiteX123" fmla="*/ 75583 w 4838076"/>
              <a:gd name="connsiteY123" fmla="*/ 5876925 h 6858000"/>
              <a:gd name="connsiteX124" fmla="*/ 55427 w 4838076"/>
              <a:gd name="connsiteY124" fmla="*/ 5915025 h 6858000"/>
              <a:gd name="connsiteX125" fmla="*/ 38632 w 4838076"/>
              <a:gd name="connsiteY125" fmla="*/ 5956300 h 6858000"/>
              <a:gd name="connsiteX126" fmla="*/ 23515 w 4838076"/>
              <a:gd name="connsiteY126" fmla="*/ 6003925 h 6858000"/>
              <a:gd name="connsiteX127" fmla="*/ 11758 w 4838076"/>
              <a:gd name="connsiteY127" fmla="*/ 6056312 h 6858000"/>
              <a:gd name="connsiteX128" fmla="*/ 3359 w 4838076"/>
              <a:gd name="connsiteY128" fmla="*/ 6113462 h 6858000"/>
              <a:gd name="connsiteX129" fmla="*/ 0 w 4838076"/>
              <a:gd name="connsiteY129" fmla="*/ 6183312 h 6858000"/>
              <a:gd name="connsiteX130" fmla="*/ 3359 w 4838076"/>
              <a:gd name="connsiteY130" fmla="*/ 6251575 h 6858000"/>
              <a:gd name="connsiteX131" fmla="*/ 11758 w 4838076"/>
              <a:gd name="connsiteY131" fmla="*/ 6311900 h 6858000"/>
              <a:gd name="connsiteX132" fmla="*/ 23515 w 4838076"/>
              <a:gd name="connsiteY132" fmla="*/ 6361112 h 6858000"/>
              <a:gd name="connsiteX133" fmla="*/ 38632 w 4838076"/>
              <a:gd name="connsiteY133" fmla="*/ 6407150 h 6858000"/>
              <a:gd name="connsiteX134" fmla="*/ 55427 w 4838076"/>
              <a:gd name="connsiteY134" fmla="*/ 6448425 h 6858000"/>
              <a:gd name="connsiteX135" fmla="*/ 73903 w 4838076"/>
              <a:gd name="connsiteY135" fmla="*/ 6488112 h 6858000"/>
              <a:gd name="connsiteX136" fmla="*/ 92379 w 4838076"/>
              <a:gd name="connsiteY136" fmla="*/ 6523037 h 6858000"/>
              <a:gd name="connsiteX137" fmla="*/ 112534 w 4838076"/>
              <a:gd name="connsiteY137" fmla="*/ 6561137 h 6858000"/>
              <a:gd name="connsiteX138" fmla="*/ 132689 w 4838076"/>
              <a:gd name="connsiteY138" fmla="*/ 6597650 h 6858000"/>
              <a:gd name="connsiteX139" fmla="*/ 149485 w 4838076"/>
              <a:gd name="connsiteY139" fmla="*/ 6640512 h 6858000"/>
              <a:gd name="connsiteX140" fmla="*/ 166281 w 4838076"/>
              <a:gd name="connsiteY140" fmla="*/ 6683375 h 6858000"/>
              <a:gd name="connsiteX141" fmla="*/ 176358 w 4838076"/>
              <a:gd name="connsiteY141" fmla="*/ 6735762 h 6858000"/>
              <a:gd name="connsiteX142" fmla="*/ 184756 w 4838076"/>
              <a:gd name="connsiteY142" fmla="*/ 6791325 h 6858000"/>
              <a:gd name="connsiteX143" fmla="*/ 189795 w 4838076"/>
              <a:gd name="connsiteY143" fmla="*/ 6858000 h 6858000"/>
              <a:gd name="connsiteX144" fmla="*/ 334173 w 4838076"/>
              <a:gd name="connsiteY144" fmla="*/ 6858000 h 6858000"/>
              <a:gd name="connsiteX145" fmla="*/ 334174 w 4838076"/>
              <a:gd name="connsiteY145" fmla="*/ 6858000 h 6858000"/>
              <a:gd name="connsiteX146" fmla="*/ 3459219 w 4838076"/>
              <a:gd name="connsiteY146" fmla="*/ 6858000 h 6858000"/>
              <a:gd name="connsiteX147" fmla="*/ 4417162 w 4838076"/>
              <a:gd name="connsiteY147" fmla="*/ 6858000 h 6858000"/>
              <a:gd name="connsiteX148" fmla="*/ 4838076 w 4838076"/>
              <a:gd name="connsiteY14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Lst>
            <a:rect l="l" t="t" r="r" b="b"/>
            <a:pathLst>
              <a:path w="4838076" h="6858000">
                <a:moveTo>
                  <a:pt x="4838076" y="0"/>
                </a:moveTo>
                <a:lnTo>
                  <a:pt x="4417162" y="0"/>
                </a:lnTo>
                <a:lnTo>
                  <a:pt x="3459219" y="0"/>
                </a:lnTo>
                <a:lnTo>
                  <a:pt x="334174" y="0"/>
                </a:lnTo>
                <a:lnTo>
                  <a:pt x="334173" y="0"/>
                </a:lnTo>
                <a:lnTo>
                  <a:pt x="189795" y="0"/>
                </a:lnTo>
                <a:lnTo>
                  <a:pt x="184756" y="66675"/>
                </a:lnTo>
                <a:lnTo>
                  <a:pt x="176358" y="122237"/>
                </a:lnTo>
                <a:lnTo>
                  <a:pt x="166281" y="174625"/>
                </a:lnTo>
                <a:lnTo>
                  <a:pt x="149485" y="217487"/>
                </a:lnTo>
                <a:lnTo>
                  <a:pt x="132689" y="260350"/>
                </a:lnTo>
                <a:lnTo>
                  <a:pt x="112534" y="296862"/>
                </a:lnTo>
                <a:lnTo>
                  <a:pt x="92379" y="334962"/>
                </a:lnTo>
                <a:lnTo>
                  <a:pt x="73903" y="369887"/>
                </a:lnTo>
                <a:lnTo>
                  <a:pt x="55427" y="409575"/>
                </a:lnTo>
                <a:lnTo>
                  <a:pt x="38632" y="450850"/>
                </a:lnTo>
                <a:lnTo>
                  <a:pt x="23515" y="496887"/>
                </a:lnTo>
                <a:lnTo>
                  <a:pt x="11758" y="546100"/>
                </a:lnTo>
                <a:lnTo>
                  <a:pt x="3359" y="606425"/>
                </a:lnTo>
                <a:lnTo>
                  <a:pt x="0" y="673100"/>
                </a:lnTo>
                <a:lnTo>
                  <a:pt x="3359" y="744537"/>
                </a:lnTo>
                <a:lnTo>
                  <a:pt x="11758" y="801687"/>
                </a:lnTo>
                <a:lnTo>
                  <a:pt x="23515" y="854075"/>
                </a:lnTo>
                <a:lnTo>
                  <a:pt x="38632" y="901700"/>
                </a:lnTo>
                <a:lnTo>
                  <a:pt x="55427" y="942975"/>
                </a:lnTo>
                <a:lnTo>
                  <a:pt x="75583" y="981075"/>
                </a:lnTo>
                <a:lnTo>
                  <a:pt x="95738" y="1017587"/>
                </a:lnTo>
                <a:lnTo>
                  <a:pt x="115893" y="1055687"/>
                </a:lnTo>
                <a:lnTo>
                  <a:pt x="134368" y="1095375"/>
                </a:lnTo>
                <a:lnTo>
                  <a:pt x="152844" y="1136650"/>
                </a:lnTo>
                <a:lnTo>
                  <a:pt x="167960" y="1182687"/>
                </a:lnTo>
                <a:lnTo>
                  <a:pt x="178038" y="1235075"/>
                </a:lnTo>
                <a:lnTo>
                  <a:pt x="188115" y="1295400"/>
                </a:lnTo>
                <a:lnTo>
                  <a:pt x="189795" y="1363662"/>
                </a:lnTo>
                <a:lnTo>
                  <a:pt x="188115" y="1431925"/>
                </a:lnTo>
                <a:lnTo>
                  <a:pt x="178038" y="1492250"/>
                </a:lnTo>
                <a:lnTo>
                  <a:pt x="167960" y="1544637"/>
                </a:lnTo>
                <a:lnTo>
                  <a:pt x="152844" y="1589087"/>
                </a:lnTo>
                <a:lnTo>
                  <a:pt x="134368" y="1631950"/>
                </a:lnTo>
                <a:lnTo>
                  <a:pt x="115893" y="1671637"/>
                </a:lnTo>
                <a:lnTo>
                  <a:pt x="95738" y="1708150"/>
                </a:lnTo>
                <a:lnTo>
                  <a:pt x="75583" y="1743075"/>
                </a:lnTo>
                <a:lnTo>
                  <a:pt x="55427" y="1782762"/>
                </a:lnTo>
                <a:lnTo>
                  <a:pt x="38632" y="1824037"/>
                </a:lnTo>
                <a:lnTo>
                  <a:pt x="23515" y="1870075"/>
                </a:lnTo>
                <a:lnTo>
                  <a:pt x="11758" y="1922462"/>
                </a:lnTo>
                <a:lnTo>
                  <a:pt x="3359" y="1982787"/>
                </a:lnTo>
                <a:lnTo>
                  <a:pt x="0" y="2051050"/>
                </a:lnTo>
                <a:lnTo>
                  <a:pt x="3359" y="2119312"/>
                </a:lnTo>
                <a:lnTo>
                  <a:pt x="11758" y="2179637"/>
                </a:lnTo>
                <a:lnTo>
                  <a:pt x="23515" y="2232025"/>
                </a:lnTo>
                <a:lnTo>
                  <a:pt x="38632" y="2278062"/>
                </a:lnTo>
                <a:lnTo>
                  <a:pt x="55427" y="2319337"/>
                </a:lnTo>
                <a:lnTo>
                  <a:pt x="75583" y="2359025"/>
                </a:lnTo>
                <a:lnTo>
                  <a:pt x="95738" y="2395537"/>
                </a:lnTo>
                <a:lnTo>
                  <a:pt x="115893" y="2433637"/>
                </a:lnTo>
                <a:lnTo>
                  <a:pt x="134368" y="2471737"/>
                </a:lnTo>
                <a:lnTo>
                  <a:pt x="152844" y="2513012"/>
                </a:lnTo>
                <a:lnTo>
                  <a:pt x="167960" y="2560637"/>
                </a:lnTo>
                <a:lnTo>
                  <a:pt x="178038" y="2613025"/>
                </a:lnTo>
                <a:lnTo>
                  <a:pt x="188115" y="2671762"/>
                </a:lnTo>
                <a:lnTo>
                  <a:pt x="189795" y="2741612"/>
                </a:lnTo>
                <a:lnTo>
                  <a:pt x="188115" y="2809875"/>
                </a:lnTo>
                <a:lnTo>
                  <a:pt x="178038" y="2868612"/>
                </a:lnTo>
                <a:lnTo>
                  <a:pt x="167960" y="2922587"/>
                </a:lnTo>
                <a:lnTo>
                  <a:pt x="152844" y="2967037"/>
                </a:lnTo>
                <a:lnTo>
                  <a:pt x="134368" y="3009900"/>
                </a:lnTo>
                <a:lnTo>
                  <a:pt x="115893" y="3046412"/>
                </a:lnTo>
                <a:lnTo>
                  <a:pt x="95738" y="3084512"/>
                </a:lnTo>
                <a:lnTo>
                  <a:pt x="75583" y="3121025"/>
                </a:lnTo>
                <a:lnTo>
                  <a:pt x="55427" y="3160712"/>
                </a:lnTo>
                <a:lnTo>
                  <a:pt x="38632" y="3201987"/>
                </a:lnTo>
                <a:lnTo>
                  <a:pt x="23515" y="3248025"/>
                </a:lnTo>
                <a:lnTo>
                  <a:pt x="11758" y="3300412"/>
                </a:lnTo>
                <a:lnTo>
                  <a:pt x="3359" y="3360737"/>
                </a:lnTo>
                <a:lnTo>
                  <a:pt x="0" y="3427412"/>
                </a:lnTo>
                <a:lnTo>
                  <a:pt x="3359" y="3497262"/>
                </a:lnTo>
                <a:lnTo>
                  <a:pt x="11758" y="3557587"/>
                </a:lnTo>
                <a:lnTo>
                  <a:pt x="23515" y="3609975"/>
                </a:lnTo>
                <a:lnTo>
                  <a:pt x="38632" y="3656012"/>
                </a:lnTo>
                <a:lnTo>
                  <a:pt x="55427" y="3697287"/>
                </a:lnTo>
                <a:lnTo>
                  <a:pt x="75583" y="3736975"/>
                </a:lnTo>
                <a:lnTo>
                  <a:pt x="115893" y="3811587"/>
                </a:lnTo>
                <a:lnTo>
                  <a:pt x="134368" y="3848100"/>
                </a:lnTo>
                <a:lnTo>
                  <a:pt x="152844" y="3890962"/>
                </a:lnTo>
                <a:lnTo>
                  <a:pt x="167960" y="3935412"/>
                </a:lnTo>
                <a:lnTo>
                  <a:pt x="178038" y="3987800"/>
                </a:lnTo>
                <a:lnTo>
                  <a:pt x="188115" y="4048125"/>
                </a:lnTo>
                <a:lnTo>
                  <a:pt x="189795" y="4116387"/>
                </a:lnTo>
                <a:lnTo>
                  <a:pt x="188115" y="4186237"/>
                </a:lnTo>
                <a:lnTo>
                  <a:pt x="178038" y="4244975"/>
                </a:lnTo>
                <a:lnTo>
                  <a:pt x="167960" y="4297362"/>
                </a:lnTo>
                <a:lnTo>
                  <a:pt x="152844" y="4343400"/>
                </a:lnTo>
                <a:lnTo>
                  <a:pt x="134368" y="4386262"/>
                </a:lnTo>
                <a:lnTo>
                  <a:pt x="115893" y="4424362"/>
                </a:lnTo>
                <a:lnTo>
                  <a:pt x="75583" y="4498975"/>
                </a:lnTo>
                <a:lnTo>
                  <a:pt x="55427" y="4537075"/>
                </a:lnTo>
                <a:lnTo>
                  <a:pt x="38632" y="4579937"/>
                </a:lnTo>
                <a:lnTo>
                  <a:pt x="23515" y="4625975"/>
                </a:lnTo>
                <a:lnTo>
                  <a:pt x="11758" y="4678362"/>
                </a:lnTo>
                <a:lnTo>
                  <a:pt x="3359" y="4738687"/>
                </a:lnTo>
                <a:lnTo>
                  <a:pt x="0" y="4806950"/>
                </a:lnTo>
                <a:lnTo>
                  <a:pt x="3359" y="4875212"/>
                </a:lnTo>
                <a:lnTo>
                  <a:pt x="11758" y="4935537"/>
                </a:lnTo>
                <a:lnTo>
                  <a:pt x="23515" y="4987925"/>
                </a:lnTo>
                <a:lnTo>
                  <a:pt x="38632" y="5033962"/>
                </a:lnTo>
                <a:lnTo>
                  <a:pt x="55427" y="5075237"/>
                </a:lnTo>
                <a:lnTo>
                  <a:pt x="75583" y="5114925"/>
                </a:lnTo>
                <a:lnTo>
                  <a:pt x="95738" y="5149850"/>
                </a:lnTo>
                <a:lnTo>
                  <a:pt x="115893" y="5186362"/>
                </a:lnTo>
                <a:lnTo>
                  <a:pt x="134368" y="5226050"/>
                </a:lnTo>
                <a:lnTo>
                  <a:pt x="152844" y="5268912"/>
                </a:lnTo>
                <a:lnTo>
                  <a:pt x="167960" y="5313362"/>
                </a:lnTo>
                <a:lnTo>
                  <a:pt x="178038" y="5365750"/>
                </a:lnTo>
                <a:lnTo>
                  <a:pt x="188115" y="5426075"/>
                </a:lnTo>
                <a:lnTo>
                  <a:pt x="189795" y="5494337"/>
                </a:lnTo>
                <a:lnTo>
                  <a:pt x="188115" y="5562600"/>
                </a:lnTo>
                <a:lnTo>
                  <a:pt x="178038" y="5622925"/>
                </a:lnTo>
                <a:lnTo>
                  <a:pt x="167960" y="5675312"/>
                </a:lnTo>
                <a:lnTo>
                  <a:pt x="152844" y="5721350"/>
                </a:lnTo>
                <a:lnTo>
                  <a:pt x="134368" y="5762625"/>
                </a:lnTo>
                <a:lnTo>
                  <a:pt x="115893" y="5802312"/>
                </a:lnTo>
                <a:lnTo>
                  <a:pt x="95738" y="5840412"/>
                </a:lnTo>
                <a:lnTo>
                  <a:pt x="75583" y="5876925"/>
                </a:lnTo>
                <a:lnTo>
                  <a:pt x="55427" y="5915025"/>
                </a:lnTo>
                <a:lnTo>
                  <a:pt x="38632" y="5956300"/>
                </a:lnTo>
                <a:lnTo>
                  <a:pt x="23515" y="6003925"/>
                </a:lnTo>
                <a:lnTo>
                  <a:pt x="11758" y="6056312"/>
                </a:lnTo>
                <a:lnTo>
                  <a:pt x="3359" y="6113462"/>
                </a:lnTo>
                <a:lnTo>
                  <a:pt x="0" y="6183312"/>
                </a:lnTo>
                <a:lnTo>
                  <a:pt x="3359" y="6251575"/>
                </a:lnTo>
                <a:lnTo>
                  <a:pt x="11758" y="6311900"/>
                </a:lnTo>
                <a:lnTo>
                  <a:pt x="23515" y="6361112"/>
                </a:lnTo>
                <a:lnTo>
                  <a:pt x="38632" y="6407150"/>
                </a:lnTo>
                <a:lnTo>
                  <a:pt x="55427" y="6448425"/>
                </a:lnTo>
                <a:lnTo>
                  <a:pt x="73903" y="6488112"/>
                </a:lnTo>
                <a:lnTo>
                  <a:pt x="92379" y="6523037"/>
                </a:lnTo>
                <a:lnTo>
                  <a:pt x="112534" y="6561137"/>
                </a:lnTo>
                <a:lnTo>
                  <a:pt x="132689" y="6597650"/>
                </a:lnTo>
                <a:lnTo>
                  <a:pt x="149485" y="6640512"/>
                </a:lnTo>
                <a:lnTo>
                  <a:pt x="166281" y="6683375"/>
                </a:lnTo>
                <a:lnTo>
                  <a:pt x="176358" y="6735762"/>
                </a:lnTo>
                <a:lnTo>
                  <a:pt x="184756" y="6791325"/>
                </a:lnTo>
                <a:lnTo>
                  <a:pt x="189795" y="6858000"/>
                </a:lnTo>
                <a:lnTo>
                  <a:pt x="334173" y="6858000"/>
                </a:lnTo>
                <a:lnTo>
                  <a:pt x="334174" y="6858000"/>
                </a:lnTo>
                <a:lnTo>
                  <a:pt x="3459219" y="6858000"/>
                </a:lnTo>
                <a:lnTo>
                  <a:pt x="4417162" y="6858000"/>
                </a:lnTo>
                <a:lnTo>
                  <a:pt x="4838076" y="6858000"/>
                </a:lnTo>
                <a:close/>
              </a:path>
            </a:pathLst>
          </a:custGeom>
          <a:solidFill>
            <a:schemeClr val="accent1">
              <a:lumMod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9A3A765C-540E-4BE1-9BBD-809AEE4C70ED}"/>
              </a:ext>
            </a:extLst>
          </p:cNvPr>
          <p:cNvSpPr>
            <a:spLocks noGrp="1"/>
          </p:cNvSpPr>
          <p:nvPr>
            <p:ph type="title"/>
          </p:nvPr>
        </p:nvSpPr>
        <p:spPr>
          <a:xfrm>
            <a:off x="765051" y="662400"/>
            <a:ext cx="3384000" cy="1492132"/>
          </a:xfrm>
        </p:spPr>
        <p:txBody>
          <a:bodyPr anchor="t">
            <a:normAutofit/>
          </a:bodyPr>
          <a:lstStyle/>
          <a:p>
            <a:r>
              <a:rPr lang="en-GB">
                <a:solidFill>
                  <a:schemeClr val="bg1"/>
                </a:solidFill>
              </a:rPr>
              <a:t>Basic Insights from EDA</a:t>
            </a:r>
          </a:p>
        </p:txBody>
      </p:sp>
      <p:sp>
        <p:nvSpPr>
          <p:cNvPr id="3" name="Content Placeholder 2">
            <a:extLst>
              <a:ext uri="{FF2B5EF4-FFF2-40B4-BE49-F238E27FC236}">
                <a16:creationId xmlns:a16="http://schemas.microsoft.com/office/drawing/2014/main" id="{F9080D5C-3EDA-497A-9558-7B89550BBC30}"/>
              </a:ext>
            </a:extLst>
          </p:cNvPr>
          <p:cNvSpPr>
            <a:spLocks noGrp="1"/>
          </p:cNvSpPr>
          <p:nvPr>
            <p:ph idx="1"/>
          </p:nvPr>
        </p:nvSpPr>
        <p:spPr>
          <a:xfrm>
            <a:off x="765051" y="2286000"/>
            <a:ext cx="3384000" cy="3844800"/>
          </a:xfrm>
        </p:spPr>
        <p:txBody>
          <a:bodyPr>
            <a:normAutofit/>
          </a:bodyPr>
          <a:lstStyle/>
          <a:p>
            <a:pPr marL="571500" indent="-571500">
              <a:buFont typeface="+mj-lt"/>
              <a:buAutoNum type="romanLcPeriod"/>
            </a:pPr>
            <a:r>
              <a:rPr lang="en-US" sz="2000" b="0" i="0" dirty="0">
                <a:solidFill>
                  <a:schemeClr val="bg1">
                    <a:alpha val="60000"/>
                  </a:schemeClr>
                </a:solidFill>
                <a:effectLst/>
                <a:latin typeface="Helvetica Neue"/>
              </a:rPr>
              <a:t>There </a:t>
            </a:r>
            <a:r>
              <a:rPr lang="en-US" sz="2000" dirty="0">
                <a:solidFill>
                  <a:schemeClr val="bg1">
                    <a:alpha val="60000"/>
                  </a:schemeClr>
                </a:solidFill>
                <a:latin typeface="Helvetica Neue"/>
              </a:rPr>
              <a:t>are</a:t>
            </a:r>
            <a:r>
              <a:rPr lang="en-US" sz="2000" b="0" i="0" dirty="0">
                <a:solidFill>
                  <a:schemeClr val="bg1">
                    <a:alpha val="60000"/>
                  </a:schemeClr>
                </a:solidFill>
                <a:effectLst/>
                <a:latin typeface="Helvetica Neue"/>
              </a:rPr>
              <a:t> greater number of Inactive Customers than Active Customer.</a:t>
            </a:r>
            <a:endParaRPr lang="en-GB" sz="2000" b="0" i="0" dirty="0">
              <a:solidFill>
                <a:schemeClr val="bg1">
                  <a:alpha val="60000"/>
                </a:schemeClr>
              </a:solidFill>
              <a:effectLst/>
              <a:latin typeface="Helvetica Neue"/>
            </a:endParaRPr>
          </a:p>
          <a:p>
            <a:pPr marL="571500" indent="-571500">
              <a:buFont typeface="+mj-lt"/>
              <a:buAutoNum type="romanLcPeriod"/>
            </a:pPr>
            <a:r>
              <a:rPr lang="en-US" sz="2000" b="0" i="0" dirty="0">
                <a:solidFill>
                  <a:schemeClr val="bg1">
                    <a:lumMod val="65000"/>
                  </a:schemeClr>
                </a:solidFill>
                <a:effectLst/>
                <a:latin typeface="Helvetica Neue"/>
              </a:rPr>
              <a:t>Some accounts are sold together such as Payroll is highly related to Pensions2 and Payroll Account is correlated with Pensions2, Payroll, Debit and Credit Card.</a:t>
            </a:r>
          </a:p>
          <a:p>
            <a:pPr marL="571500" indent="-571500">
              <a:buFont typeface="+mj-lt"/>
              <a:buAutoNum type="romanLcPeriod"/>
            </a:pPr>
            <a:endParaRPr lang="en-US" sz="2000" b="0" i="0" dirty="0">
              <a:solidFill>
                <a:schemeClr val="bg1">
                  <a:alpha val="60000"/>
                </a:schemeClr>
              </a:solidFill>
              <a:effectLst/>
              <a:latin typeface="Helvetica Neue"/>
            </a:endParaRPr>
          </a:p>
        </p:txBody>
      </p:sp>
      <p:pic>
        <p:nvPicPr>
          <p:cNvPr id="5" name="Picture 4" descr="Bar chart&#10;&#10;Description automatically generated">
            <a:extLst>
              <a:ext uri="{FF2B5EF4-FFF2-40B4-BE49-F238E27FC236}">
                <a16:creationId xmlns:a16="http://schemas.microsoft.com/office/drawing/2014/main" id="{4E86C6F4-162A-4D7E-82AA-C8A985E89D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1053" y="687891"/>
            <a:ext cx="6014185" cy="5482217"/>
          </a:xfrm>
          <a:prstGeom prst="rect">
            <a:avLst/>
          </a:prstGeom>
        </p:spPr>
      </p:pic>
    </p:spTree>
    <p:extLst>
      <p:ext uri="{BB962C8B-B14F-4D97-AF65-F5344CB8AC3E}">
        <p14:creationId xmlns:p14="http://schemas.microsoft.com/office/powerpoint/2010/main" val="7323339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Picture 6" descr="A picture containing shape&#10;&#10;Description automatically generated">
            <a:extLst>
              <a:ext uri="{FF2B5EF4-FFF2-40B4-BE49-F238E27FC236}">
                <a16:creationId xmlns:a16="http://schemas.microsoft.com/office/drawing/2014/main" id="{3C171540-E0C8-47CA-8445-3415CD309D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0000" y="436880"/>
            <a:ext cx="9408160" cy="4823913"/>
          </a:xfrm>
          <a:prstGeom prst="rect">
            <a:avLst/>
          </a:prstGeom>
        </p:spPr>
      </p:pic>
      <p:sp>
        <p:nvSpPr>
          <p:cNvPr id="3" name="Content Placeholder 2">
            <a:extLst>
              <a:ext uri="{FF2B5EF4-FFF2-40B4-BE49-F238E27FC236}">
                <a16:creationId xmlns:a16="http://schemas.microsoft.com/office/drawing/2014/main" id="{A72FC41F-E1FE-484D-9655-A34C7BD8DC6D}"/>
              </a:ext>
            </a:extLst>
          </p:cNvPr>
          <p:cNvSpPr>
            <a:spLocks noGrp="1"/>
          </p:cNvSpPr>
          <p:nvPr>
            <p:ph idx="1"/>
          </p:nvPr>
        </p:nvSpPr>
        <p:spPr>
          <a:xfrm>
            <a:off x="3649980" y="5260793"/>
            <a:ext cx="7188199" cy="1292090"/>
          </a:xfrm>
        </p:spPr>
        <p:txBody>
          <a:bodyPr>
            <a:normAutofit/>
          </a:bodyPr>
          <a:lstStyle/>
          <a:p>
            <a:pPr marL="0" indent="0">
              <a:buNone/>
            </a:pPr>
            <a:r>
              <a:rPr lang="en-US" sz="1800" dirty="0">
                <a:latin typeface="Helvetica Neue"/>
              </a:rPr>
              <a:t>III. </a:t>
            </a:r>
            <a:r>
              <a:rPr lang="en-US" sz="1800" b="0" i="0" dirty="0">
                <a:effectLst/>
                <a:latin typeface="Helvetica Neue"/>
              </a:rPr>
              <a:t>XYZ Credit Unions' the greatest number of customers are in the Adult Age Group.</a:t>
            </a:r>
          </a:p>
          <a:p>
            <a:endParaRPr lang="en-GB" sz="1800" dirty="0"/>
          </a:p>
        </p:txBody>
      </p:sp>
    </p:spTree>
    <p:extLst>
      <p:ext uri="{BB962C8B-B14F-4D97-AF65-F5344CB8AC3E}">
        <p14:creationId xmlns:p14="http://schemas.microsoft.com/office/powerpoint/2010/main" val="32092147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654B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Rectangle 18">
            <a:extLst>
              <a:ext uri="{FF2B5EF4-FFF2-40B4-BE49-F238E27FC236}">
                <a16:creationId xmlns:a16="http://schemas.microsoft.com/office/drawing/2014/main" id="{36D30126-6314-4A93-B27E-5C66CF7819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4" y="2432305"/>
            <a:ext cx="7056669" cy="4102852"/>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Background pattern&#10;&#10;Description automatically generated">
            <a:extLst>
              <a:ext uri="{FF2B5EF4-FFF2-40B4-BE49-F238E27FC236}">
                <a16:creationId xmlns:a16="http://schemas.microsoft.com/office/drawing/2014/main" id="{99581D00-AC21-4A76-BEA4-5BB6CA9DE4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6400" y="2611120"/>
            <a:ext cx="6858000" cy="3718560"/>
          </a:xfrm>
          <a:prstGeom prst="rect">
            <a:avLst/>
          </a:prstGeom>
        </p:spPr>
      </p:pic>
      <p:sp>
        <p:nvSpPr>
          <p:cNvPr id="21" name="Rectangle 20">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E8111848-9BE8-47DA-87AA-7CB679F46CEE}"/>
              </a:ext>
            </a:extLst>
          </p:cNvPr>
          <p:cNvSpPr>
            <a:spLocks noGrp="1"/>
          </p:cNvSpPr>
          <p:nvPr>
            <p:ph idx="1"/>
          </p:nvPr>
        </p:nvSpPr>
        <p:spPr>
          <a:xfrm>
            <a:off x="8029319" y="917725"/>
            <a:ext cx="3424739" cy="4852362"/>
          </a:xfrm>
        </p:spPr>
        <p:txBody>
          <a:bodyPr anchor="ctr">
            <a:normAutofit/>
          </a:bodyPr>
          <a:lstStyle/>
          <a:p>
            <a:pPr marL="0" indent="0">
              <a:buNone/>
            </a:pPr>
            <a:r>
              <a:rPr lang="en-US" sz="2000" b="0" i="0" dirty="0">
                <a:solidFill>
                  <a:srgbClr val="FFFFFF"/>
                </a:solidFill>
                <a:effectLst/>
                <a:latin typeface="Helvetica Neue"/>
              </a:rPr>
              <a:t>IV. Customers in the age of 40-50 are more likely to possess more than 10 different banking product at XYZ Credit Union.</a:t>
            </a:r>
          </a:p>
          <a:p>
            <a:endParaRPr lang="en-GB" sz="2000" dirty="0">
              <a:solidFill>
                <a:srgbClr val="FFFFFF"/>
              </a:solidFill>
            </a:endParaRPr>
          </a:p>
        </p:txBody>
      </p:sp>
    </p:spTree>
    <p:extLst>
      <p:ext uri="{BB962C8B-B14F-4D97-AF65-F5344CB8AC3E}">
        <p14:creationId xmlns:p14="http://schemas.microsoft.com/office/powerpoint/2010/main" val="37077366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5266402"/>
            <a:ext cx="12191998" cy="1590742"/>
          </a:xfrm>
          <a:prstGeom prst="rect">
            <a:avLst/>
          </a:prstGeom>
          <a:gradFill>
            <a:gsLst>
              <a:gs pos="0">
                <a:srgbClr val="000000"/>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3">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5270175"/>
            <a:ext cx="12185331" cy="1590742"/>
          </a:xfrm>
          <a:prstGeom prst="rect">
            <a:avLst/>
          </a:prstGeom>
          <a:gradFill>
            <a:gsLst>
              <a:gs pos="0">
                <a:schemeClr val="accent1">
                  <a:alpha val="0"/>
                </a:schemeClr>
              </a:gs>
              <a:gs pos="100000">
                <a:schemeClr val="accent1">
                  <a:lumMod val="50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5265546"/>
            <a:ext cx="4076698" cy="1590742"/>
          </a:xfrm>
          <a:prstGeom prst="rect">
            <a:avLst/>
          </a:prstGeom>
          <a:gradFill>
            <a:gsLst>
              <a:gs pos="0">
                <a:schemeClr val="accent1">
                  <a:lumMod val="50000"/>
                </a:schemeClr>
              </a:gs>
              <a:gs pos="100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3335" y="5263483"/>
            <a:ext cx="12192000" cy="1597433"/>
          </a:xfrm>
          <a:prstGeom prst="rect">
            <a:avLst/>
          </a:prstGeom>
          <a:gradFill>
            <a:gsLst>
              <a:gs pos="0">
                <a:srgbClr val="000000">
                  <a:alpha val="0"/>
                </a:srgbClr>
              </a:gs>
              <a:gs pos="99000">
                <a:schemeClr val="accent1">
                  <a:lumMod val="50000"/>
                  <a:alpha val="55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Rectangle&#10;&#10;Description automatically generated with medium confidence">
            <a:extLst>
              <a:ext uri="{FF2B5EF4-FFF2-40B4-BE49-F238E27FC236}">
                <a16:creationId xmlns:a16="http://schemas.microsoft.com/office/drawing/2014/main" id="{39F3853F-6677-4177-AFBB-84C0D258D9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5200" y="440308"/>
            <a:ext cx="9977120" cy="4572355"/>
          </a:xfrm>
          <a:prstGeom prst="rect">
            <a:avLst/>
          </a:prstGeom>
        </p:spPr>
      </p:pic>
      <p:sp>
        <p:nvSpPr>
          <p:cNvPr id="3" name="Content Placeholder 2">
            <a:extLst>
              <a:ext uri="{FF2B5EF4-FFF2-40B4-BE49-F238E27FC236}">
                <a16:creationId xmlns:a16="http://schemas.microsoft.com/office/drawing/2014/main" id="{221445B8-DE6B-4BF4-A5F2-532916F4037D}"/>
              </a:ext>
            </a:extLst>
          </p:cNvPr>
          <p:cNvSpPr>
            <a:spLocks noGrp="1"/>
          </p:cNvSpPr>
          <p:nvPr>
            <p:ph idx="1"/>
          </p:nvPr>
        </p:nvSpPr>
        <p:spPr>
          <a:xfrm>
            <a:off x="1926251" y="5500926"/>
            <a:ext cx="8332826" cy="1119982"/>
          </a:xfrm>
        </p:spPr>
        <p:txBody>
          <a:bodyPr anchor="ctr">
            <a:normAutofit/>
          </a:bodyPr>
          <a:lstStyle/>
          <a:p>
            <a:pPr marL="0" indent="0">
              <a:buNone/>
            </a:pPr>
            <a:r>
              <a:rPr lang="en-US" sz="1700" b="0" i="0" dirty="0">
                <a:solidFill>
                  <a:schemeClr val="bg1"/>
                </a:solidFill>
                <a:effectLst/>
                <a:latin typeface="Helvetica Neue"/>
              </a:rPr>
              <a:t>V. The highest number of accounts sold are Current Accounts, Direct Debit, and Private Account; while the lowest sold accounts are Medium Term Deposits, Short Term Deposits, Derivative accounts, Savings Account and Guarantees.</a:t>
            </a:r>
          </a:p>
          <a:p>
            <a:pPr marL="0" indent="0">
              <a:buNone/>
            </a:pPr>
            <a:endParaRPr lang="en-GB" sz="1700" dirty="0">
              <a:solidFill>
                <a:schemeClr val="bg1"/>
              </a:solidFill>
            </a:endParaRPr>
          </a:p>
        </p:txBody>
      </p:sp>
    </p:spTree>
    <p:extLst>
      <p:ext uri="{BB962C8B-B14F-4D97-AF65-F5344CB8AC3E}">
        <p14:creationId xmlns:p14="http://schemas.microsoft.com/office/powerpoint/2010/main" val="31181579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344</TotalTime>
  <Words>466</Words>
  <Application>Microsoft Office PowerPoint</Application>
  <PresentationFormat>Widescreen</PresentationFormat>
  <Paragraphs>28</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Light</vt:lpstr>
      <vt:lpstr>Helvetica Neue</vt:lpstr>
      <vt:lpstr>Times New Roman</vt:lpstr>
      <vt:lpstr>Office Theme</vt:lpstr>
      <vt:lpstr>Cross Selling Recommendation</vt:lpstr>
      <vt:lpstr>Why is cross-selling important in banks?</vt:lpstr>
      <vt:lpstr>Importance of Cross-selling in Banking Industry</vt:lpstr>
      <vt:lpstr>Problem Statement</vt:lpstr>
      <vt:lpstr>Business Statement</vt:lpstr>
      <vt:lpstr>Basic Insights from EDA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Cross Selling Recommendation</dc:title>
  <dc:creator>Isha Panjwani</dc:creator>
  <cp:lastModifiedBy>Isha Panjwani</cp:lastModifiedBy>
  <cp:revision>14</cp:revision>
  <dcterms:created xsi:type="dcterms:W3CDTF">2022-09-29T22:59:03Z</dcterms:created>
  <dcterms:modified xsi:type="dcterms:W3CDTF">2022-09-30T04:56:51Z</dcterms:modified>
</cp:coreProperties>
</file>