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E32B45-9F22-4138-990A-3E711B3060E3}" type="doc">
      <dgm:prSet loTypeId="urn:microsoft.com/office/officeart/2005/8/layout/process4" loCatId="process" qsTypeId="urn:microsoft.com/office/officeart/2005/8/quickstyle/simple4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B1903670-8B61-435F-B890-B6D9093A6863}">
      <dgm:prSet/>
      <dgm:spPr/>
      <dgm:t>
        <a:bodyPr/>
        <a:lstStyle/>
        <a:p>
          <a:r>
            <a:rPr lang="en-US" dirty="0"/>
            <a:t>As number of inactive members are more than number of inactive members, loyalty programs can be issued so that dormant accounts can be revived again.</a:t>
          </a:r>
        </a:p>
      </dgm:t>
    </dgm:pt>
    <dgm:pt modelId="{B2F85E80-6EC1-4D2F-AFCA-8E31A20EFAAA}" type="parTrans" cxnId="{D3A4D226-FC4A-4769-AFF3-B1F0D5BFBDFD}">
      <dgm:prSet/>
      <dgm:spPr/>
      <dgm:t>
        <a:bodyPr/>
        <a:lstStyle/>
        <a:p>
          <a:endParaRPr lang="en-US"/>
        </a:p>
      </dgm:t>
    </dgm:pt>
    <dgm:pt modelId="{1C66D940-7F7F-470E-9CAA-559244F4716B}" type="sibTrans" cxnId="{D3A4D226-FC4A-4769-AFF3-B1F0D5BFBDFD}">
      <dgm:prSet/>
      <dgm:spPr/>
      <dgm:t>
        <a:bodyPr/>
        <a:lstStyle/>
        <a:p>
          <a:endParaRPr lang="en-US"/>
        </a:p>
      </dgm:t>
    </dgm:pt>
    <dgm:pt modelId="{80D50FE1-0A19-4678-A04D-1E46EC197E03}">
      <dgm:prSet/>
      <dgm:spPr/>
      <dgm:t>
        <a:bodyPr/>
        <a:lstStyle/>
        <a:p>
          <a:r>
            <a:rPr lang="en-US" dirty="0"/>
            <a:t>Some options for Loyalty Programs are as follows:</a:t>
          </a:r>
        </a:p>
      </dgm:t>
    </dgm:pt>
    <dgm:pt modelId="{44713356-B5FA-48E7-B4B9-F491E076F8C0}" type="parTrans" cxnId="{F3EA6522-7F76-4634-A973-A9712BE7EE1A}">
      <dgm:prSet/>
      <dgm:spPr/>
      <dgm:t>
        <a:bodyPr/>
        <a:lstStyle/>
        <a:p>
          <a:endParaRPr lang="en-US"/>
        </a:p>
      </dgm:t>
    </dgm:pt>
    <dgm:pt modelId="{EAC3643B-C88D-44AC-929A-BBDB19CC128F}" type="sibTrans" cxnId="{F3EA6522-7F76-4634-A973-A9712BE7EE1A}">
      <dgm:prSet/>
      <dgm:spPr/>
      <dgm:t>
        <a:bodyPr/>
        <a:lstStyle/>
        <a:p>
          <a:endParaRPr lang="en-US"/>
        </a:p>
      </dgm:t>
    </dgm:pt>
    <dgm:pt modelId="{2897469B-E206-4AA6-87B5-44C3AD053B5A}">
      <dgm:prSet/>
      <dgm:spPr/>
      <dgm:t>
        <a:bodyPr/>
        <a:lstStyle/>
        <a:p>
          <a:r>
            <a:rPr lang="en-US"/>
            <a:t>Health Insurance</a:t>
          </a:r>
        </a:p>
      </dgm:t>
    </dgm:pt>
    <dgm:pt modelId="{16D6825C-61A2-4200-9B9F-BA6F68D7C2B1}" type="parTrans" cxnId="{60CD4F0D-3ADC-4A08-B0D9-A549E4D30188}">
      <dgm:prSet/>
      <dgm:spPr/>
      <dgm:t>
        <a:bodyPr/>
        <a:lstStyle/>
        <a:p>
          <a:endParaRPr lang="en-US"/>
        </a:p>
      </dgm:t>
    </dgm:pt>
    <dgm:pt modelId="{68D5B79E-E2F4-491B-A34F-A85072FD80AB}" type="sibTrans" cxnId="{60CD4F0D-3ADC-4A08-B0D9-A549E4D30188}">
      <dgm:prSet/>
      <dgm:spPr/>
      <dgm:t>
        <a:bodyPr/>
        <a:lstStyle/>
        <a:p>
          <a:endParaRPr lang="en-US"/>
        </a:p>
      </dgm:t>
    </dgm:pt>
    <dgm:pt modelId="{3EFCCA55-4B28-45E8-945C-9334D3321F6A}">
      <dgm:prSet/>
      <dgm:spPr/>
      <dgm:t>
        <a:bodyPr/>
        <a:lstStyle/>
        <a:p>
          <a:r>
            <a:rPr lang="en-US"/>
            <a:t>Account Based Memberships &amp; Rewarding Renewals</a:t>
          </a:r>
        </a:p>
      </dgm:t>
    </dgm:pt>
    <dgm:pt modelId="{FAE8E96B-2822-4745-9E18-EF7904EEBFE8}" type="parTrans" cxnId="{2F45BD42-DD58-45FE-9D7B-4FF1CF64A871}">
      <dgm:prSet/>
      <dgm:spPr/>
      <dgm:t>
        <a:bodyPr/>
        <a:lstStyle/>
        <a:p>
          <a:endParaRPr lang="en-US"/>
        </a:p>
      </dgm:t>
    </dgm:pt>
    <dgm:pt modelId="{FFEFC250-3566-4BDC-9A19-C72CEC9E7CDA}" type="sibTrans" cxnId="{2F45BD42-DD58-45FE-9D7B-4FF1CF64A871}">
      <dgm:prSet/>
      <dgm:spPr/>
      <dgm:t>
        <a:bodyPr/>
        <a:lstStyle/>
        <a:p>
          <a:endParaRPr lang="en-US"/>
        </a:p>
      </dgm:t>
    </dgm:pt>
    <dgm:pt modelId="{89D60987-65F1-4A6D-A712-8CDC0051AFCC}">
      <dgm:prSet/>
      <dgm:spPr/>
      <dgm:t>
        <a:bodyPr/>
        <a:lstStyle/>
        <a:p>
          <a:r>
            <a:rPr lang="en-US" dirty="0"/>
            <a:t>Customizable loyalty program types – offering points</a:t>
          </a:r>
        </a:p>
      </dgm:t>
    </dgm:pt>
    <dgm:pt modelId="{FB5CE539-E45F-4A71-9B0E-965FFF1B119F}" type="parTrans" cxnId="{47A79A61-1DDA-4062-8950-8B7CD3A397AC}">
      <dgm:prSet/>
      <dgm:spPr/>
      <dgm:t>
        <a:bodyPr/>
        <a:lstStyle/>
        <a:p>
          <a:endParaRPr lang="en-US"/>
        </a:p>
      </dgm:t>
    </dgm:pt>
    <dgm:pt modelId="{C0842E47-BBCD-4D6E-B753-01C6C26C5FA8}" type="sibTrans" cxnId="{47A79A61-1DDA-4062-8950-8B7CD3A397AC}">
      <dgm:prSet/>
      <dgm:spPr/>
      <dgm:t>
        <a:bodyPr/>
        <a:lstStyle/>
        <a:p>
          <a:endParaRPr lang="en-US"/>
        </a:p>
      </dgm:t>
    </dgm:pt>
    <dgm:pt modelId="{E768B549-5EDD-40E7-97AA-CE0906E3ED51}" type="pres">
      <dgm:prSet presAssocID="{01E32B45-9F22-4138-990A-3E711B3060E3}" presName="Name0" presStyleCnt="0">
        <dgm:presLayoutVars>
          <dgm:dir/>
          <dgm:animLvl val="lvl"/>
          <dgm:resizeHandles val="exact"/>
        </dgm:presLayoutVars>
      </dgm:prSet>
      <dgm:spPr/>
    </dgm:pt>
    <dgm:pt modelId="{E0C87FFF-0A5D-4C62-9F64-2ED418C7F5B9}" type="pres">
      <dgm:prSet presAssocID="{80D50FE1-0A19-4678-A04D-1E46EC197E03}" presName="boxAndChildren" presStyleCnt="0"/>
      <dgm:spPr/>
    </dgm:pt>
    <dgm:pt modelId="{27869579-27BF-4A4E-956A-7926FB1479EC}" type="pres">
      <dgm:prSet presAssocID="{80D50FE1-0A19-4678-A04D-1E46EC197E03}" presName="parentTextBox" presStyleLbl="node1" presStyleIdx="0" presStyleCnt="2"/>
      <dgm:spPr/>
    </dgm:pt>
    <dgm:pt modelId="{54F39F05-CD75-498B-B563-7D8811FD978A}" type="pres">
      <dgm:prSet presAssocID="{80D50FE1-0A19-4678-A04D-1E46EC197E03}" presName="entireBox" presStyleLbl="node1" presStyleIdx="0" presStyleCnt="2"/>
      <dgm:spPr/>
    </dgm:pt>
    <dgm:pt modelId="{0699E6BC-CE74-4D5F-908D-12E68AF50A83}" type="pres">
      <dgm:prSet presAssocID="{80D50FE1-0A19-4678-A04D-1E46EC197E03}" presName="descendantBox" presStyleCnt="0"/>
      <dgm:spPr/>
    </dgm:pt>
    <dgm:pt modelId="{4E589E01-2F82-48A7-A781-0CEF17B1904C}" type="pres">
      <dgm:prSet presAssocID="{2897469B-E206-4AA6-87B5-44C3AD053B5A}" presName="childTextBox" presStyleLbl="fgAccFollowNode1" presStyleIdx="0" presStyleCnt="3">
        <dgm:presLayoutVars>
          <dgm:bulletEnabled val="1"/>
        </dgm:presLayoutVars>
      </dgm:prSet>
      <dgm:spPr/>
    </dgm:pt>
    <dgm:pt modelId="{E121C049-5CCC-46F6-B9D8-1B76A7F05B59}" type="pres">
      <dgm:prSet presAssocID="{3EFCCA55-4B28-45E8-945C-9334D3321F6A}" presName="childTextBox" presStyleLbl="fgAccFollowNode1" presStyleIdx="1" presStyleCnt="3">
        <dgm:presLayoutVars>
          <dgm:bulletEnabled val="1"/>
        </dgm:presLayoutVars>
      </dgm:prSet>
      <dgm:spPr/>
    </dgm:pt>
    <dgm:pt modelId="{51170700-780D-4F7E-AD38-4251125B8C1A}" type="pres">
      <dgm:prSet presAssocID="{89D60987-65F1-4A6D-A712-8CDC0051AFCC}" presName="childTextBox" presStyleLbl="fgAccFollowNode1" presStyleIdx="2" presStyleCnt="3">
        <dgm:presLayoutVars>
          <dgm:bulletEnabled val="1"/>
        </dgm:presLayoutVars>
      </dgm:prSet>
      <dgm:spPr/>
    </dgm:pt>
    <dgm:pt modelId="{005E83E4-D969-4AAF-855B-66A227F2BB05}" type="pres">
      <dgm:prSet presAssocID="{1C66D940-7F7F-470E-9CAA-559244F4716B}" presName="sp" presStyleCnt="0"/>
      <dgm:spPr/>
    </dgm:pt>
    <dgm:pt modelId="{0BE3A138-01FC-4438-8AE9-6DC356D18138}" type="pres">
      <dgm:prSet presAssocID="{B1903670-8B61-435F-B890-B6D9093A6863}" presName="arrowAndChildren" presStyleCnt="0"/>
      <dgm:spPr/>
    </dgm:pt>
    <dgm:pt modelId="{E2CA1F3C-D01E-402D-A8CB-0680FE12F2DB}" type="pres">
      <dgm:prSet presAssocID="{B1903670-8B61-435F-B890-B6D9093A6863}" presName="parentTextArrow" presStyleLbl="node1" presStyleIdx="1" presStyleCnt="2"/>
      <dgm:spPr/>
    </dgm:pt>
  </dgm:ptLst>
  <dgm:cxnLst>
    <dgm:cxn modelId="{8ED1D008-BBBC-489B-8226-073574438A75}" type="presOf" srcId="{80D50FE1-0A19-4678-A04D-1E46EC197E03}" destId="{27869579-27BF-4A4E-956A-7926FB1479EC}" srcOrd="0" destOrd="0" presId="urn:microsoft.com/office/officeart/2005/8/layout/process4"/>
    <dgm:cxn modelId="{60CD4F0D-3ADC-4A08-B0D9-A549E4D30188}" srcId="{80D50FE1-0A19-4678-A04D-1E46EC197E03}" destId="{2897469B-E206-4AA6-87B5-44C3AD053B5A}" srcOrd="0" destOrd="0" parTransId="{16D6825C-61A2-4200-9B9F-BA6F68D7C2B1}" sibTransId="{68D5B79E-E2F4-491B-A34F-A85072FD80AB}"/>
    <dgm:cxn modelId="{F3EA6522-7F76-4634-A973-A9712BE7EE1A}" srcId="{01E32B45-9F22-4138-990A-3E711B3060E3}" destId="{80D50FE1-0A19-4678-A04D-1E46EC197E03}" srcOrd="1" destOrd="0" parTransId="{44713356-B5FA-48E7-B4B9-F491E076F8C0}" sibTransId="{EAC3643B-C88D-44AC-929A-BBDB19CC128F}"/>
    <dgm:cxn modelId="{D3A4D226-FC4A-4769-AFF3-B1F0D5BFBDFD}" srcId="{01E32B45-9F22-4138-990A-3E711B3060E3}" destId="{B1903670-8B61-435F-B890-B6D9093A6863}" srcOrd="0" destOrd="0" parTransId="{B2F85E80-6EC1-4D2F-AFCA-8E31A20EFAAA}" sibTransId="{1C66D940-7F7F-470E-9CAA-559244F4716B}"/>
    <dgm:cxn modelId="{53B4DE31-4529-46BB-9502-B082F23007C4}" type="presOf" srcId="{80D50FE1-0A19-4678-A04D-1E46EC197E03}" destId="{54F39F05-CD75-498B-B563-7D8811FD978A}" srcOrd="1" destOrd="0" presId="urn:microsoft.com/office/officeart/2005/8/layout/process4"/>
    <dgm:cxn modelId="{904CDA37-1EE1-45A1-96AB-AE4C6B8A2D02}" type="presOf" srcId="{B1903670-8B61-435F-B890-B6D9093A6863}" destId="{E2CA1F3C-D01E-402D-A8CB-0680FE12F2DB}" srcOrd="0" destOrd="0" presId="urn:microsoft.com/office/officeart/2005/8/layout/process4"/>
    <dgm:cxn modelId="{6A9F5740-7517-40E7-9B63-B8D00269F406}" type="presOf" srcId="{89D60987-65F1-4A6D-A712-8CDC0051AFCC}" destId="{51170700-780D-4F7E-AD38-4251125B8C1A}" srcOrd="0" destOrd="0" presId="urn:microsoft.com/office/officeart/2005/8/layout/process4"/>
    <dgm:cxn modelId="{47A79A61-1DDA-4062-8950-8B7CD3A397AC}" srcId="{80D50FE1-0A19-4678-A04D-1E46EC197E03}" destId="{89D60987-65F1-4A6D-A712-8CDC0051AFCC}" srcOrd="2" destOrd="0" parTransId="{FB5CE539-E45F-4A71-9B0E-965FFF1B119F}" sibTransId="{C0842E47-BBCD-4D6E-B753-01C6C26C5FA8}"/>
    <dgm:cxn modelId="{2F45BD42-DD58-45FE-9D7B-4FF1CF64A871}" srcId="{80D50FE1-0A19-4678-A04D-1E46EC197E03}" destId="{3EFCCA55-4B28-45E8-945C-9334D3321F6A}" srcOrd="1" destOrd="0" parTransId="{FAE8E96B-2822-4745-9E18-EF7904EEBFE8}" sibTransId="{FFEFC250-3566-4BDC-9A19-C72CEC9E7CDA}"/>
    <dgm:cxn modelId="{FA5F7575-2574-4201-9FD9-305484156201}" type="presOf" srcId="{3EFCCA55-4B28-45E8-945C-9334D3321F6A}" destId="{E121C049-5CCC-46F6-B9D8-1B76A7F05B59}" srcOrd="0" destOrd="0" presId="urn:microsoft.com/office/officeart/2005/8/layout/process4"/>
    <dgm:cxn modelId="{4BE722A1-6FA6-421B-B905-126EA1B6852C}" type="presOf" srcId="{01E32B45-9F22-4138-990A-3E711B3060E3}" destId="{E768B549-5EDD-40E7-97AA-CE0906E3ED51}" srcOrd="0" destOrd="0" presId="urn:microsoft.com/office/officeart/2005/8/layout/process4"/>
    <dgm:cxn modelId="{FDDBBABE-703B-472D-8E7B-D66F62A25886}" type="presOf" srcId="{2897469B-E206-4AA6-87B5-44C3AD053B5A}" destId="{4E589E01-2F82-48A7-A781-0CEF17B1904C}" srcOrd="0" destOrd="0" presId="urn:microsoft.com/office/officeart/2005/8/layout/process4"/>
    <dgm:cxn modelId="{D7C5716C-C86E-48C5-9B49-B1CA48877BA0}" type="presParOf" srcId="{E768B549-5EDD-40E7-97AA-CE0906E3ED51}" destId="{E0C87FFF-0A5D-4C62-9F64-2ED418C7F5B9}" srcOrd="0" destOrd="0" presId="urn:microsoft.com/office/officeart/2005/8/layout/process4"/>
    <dgm:cxn modelId="{1C562813-E5E5-4C0F-8A25-058385BAC03B}" type="presParOf" srcId="{E0C87FFF-0A5D-4C62-9F64-2ED418C7F5B9}" destId="{27869579-27BF-4A4E-956A-7926FB1479EC}" srcOrd="0" destOrd="0" presId="urn:microsoft.com/office/officeart/2005/8/layout/process4"/>
    <dgm:cxn modelId="{17B64441-DEC5-4C88-9621-F9A8EAB3FD65}" type="presParOf" srcId="{E0C87FFF-0A5D-4C62-9F64-2ED418C7F5B9}" destId="{54F39F05-CD75-498B-B563-7D8811FD978A}" srcOrd="1" destOrd="0" presId="urn:microsoft.com/office/officeart/2005/8/layout/process4"/>
    <dgm:cxn modelId="{558EFAC7-118A-4101-8F8C-CB1F7F6B99A3}" type="presParOf" srcId="{E0C87FFF-0A5D-4C62-9F64-2ED418C7F5B9}" destId="{0699E6BC-CE74-4D5F-908D-12E68AF50A83}" srcOrd="2" destOrd="0" presId="urn:microsoft.com/office/officeart/2005/8/layout/process4"/>
    <dgm:cxn modelId="{E4E99C3D-5963-4775-8822-909015B3E803}" type="presParOf" srcId="{0699E6BC-CE74-4D5F-908D-12E68AF50A83}" destId="{4E589E01-2F82-48A7-A781-0CEF17B1904C}" srcOrd="0" destOrd="0" presId="urn:microsoft.com/office/officeart/2005/8/layout/process4"/>
    <dgm:cxn modelId="{98C36160-6D30-4D41-BF58-47DA5A170251}" type="presParOf" srcId="{0699E6BC-CE74-4D5F-908D-12E68AF50A83}" destId="{E121C049-5CCC-46F6-B9D8-1B76A7F05B59}" srcOrd="1" destOrd="0" presId="urn:microsoft.com/office/officeart/2005/8/layout/process4"/>
    <dgm:cxn modelId="{FB7C5BD1-6AE2-45FE-9B5F-A0CA4A714B13}" type="presParOf" srcId="{0699E6BC-CE74-4D5F-908D-12E68AF50A83}" destId="{51170700-780D-4F7E-AD38-4251125B8C1A}" srcOrd="2" destOrd="0" presId="urn:microsoft.com/office/officeart/2005/8/layout/process4"/>
    <dgm:cxn modelId="{FCBD2392-14F8-4175-8D3A-415FB13A6847}" type="presParOf" srcId="{E768B549-5EDD-40E7-97AA-CE0906E3ED51}" destId="{005E83E4-D969-4AAF-855B-66A227F2BB05}" srcOrd="1" destOrd="0" presId="urn:microsoft.com/office/officeart/2005/8/layout/process4"/>
    <dgm:cxn modelId="{EFDE4B93-1324-4799-863B-CECF41687188}" type="presParOf" srcId="{E768B549-5EDD-40E7-97AA-CE0906E3ED51}" destId="{0BE3A138-01FC-4438-8AE9-6DC356D18138}" srcOrd="2" destOrd="0" presId="urn:microsoft.com/office/officeart/2005/8/layout/process4"/>
    <dgm:cxn modelId="{8574EB6C-5397-46AE-A61F-EBCB3346D840}" type="presParOf" srcId="{0BE3A138-01FC-4438-8AE9-6DC356D18138}" destId="{E2CA1F3C-D01E-402D-A8CB-0680FE12F2D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FE81F0-B83B-4AFB-9FC4-1874283637E0}" type="doc">
      <dgm:prSet loTypeId="urn:microsoft.com/office/officeart/2005/8/layout/orgChart1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18FBE783-5C51-48A9-9A70-A829063D6607}">
      <dgm:prSet phldrT="[Text]"/>
      <dgm:spPr/>
      <dgm:t>
        <a:bodyPr/>
        <a:lstStyle/>
        <a:p>
          <a:r>
            <a:rPr lang="en-US" dirty="0"/>
            <a:t>Some social media marketing strategies are below:</a:t>
          </a:r>
          <a:endParaRPr lang="en-GB" dirty="0"/>
        </a:p>
      </dgm:t>
    </dgm:pt>
    <dgm:pt modelId="{3DE1E040-E0D1-442B-B54A-F402E66AF658}" type="parTrans" cxnId="{9136B73F-200D-4875-9AF4-44CCA84A6401}">
      <dgm:prSet/>
      <dgm:spPr/>
      <dgm:t>
        <a:bodyPr/>
        <a:lstStyle/>
        <a:p>
          <a:endParaRPr lang="en-GB"/>
        </a:p>
      </dgm:t>
    </dgm:pt>
    <dgm:pt modelId="{875A1737-D890-45BF-AB18-FC4A40BC9709}" type="sibTrans" cxnId="{9136B73F-200D-4875-9AF4-44CCA84A6401}">
      <dgm:prSet/>
      <dgm:spPr/>
      <dgm:t>
        <a:bodyPr/>
        <a:lstStyle/>
        <a:p>
          <a:endParaRPr lang="en-GB"/>
        </a:p>
      </dgm:t>
    </dgm:pt>
    <dgm:pt modelId="{B3659487-CF78-47C7-B65A-78239AF90D10}">
      <dgm:prSet/>
      <dgm:spPr/>
      <dgm:t>
        <a:bodyPr/>
        <a:lstStyle/>
        <a:p>
          <a:r>
            <a:rPr lang="en-US"/>
            <a:t>Understand the audience and what is important to them.</a:t>
          </a:r>
          <a:endParaRPr lang="en-US" dirty="0"/>
        </a:p>
      </dgm:t>
    </dgm:pt>
    <dgm:pt modelId="{4E0095BE-B6BB-4330-B85F-562CECA7C232}" type="parTrans" cxnId="{0A632559-75C1-4D64-A17C-42B158CEDEFF}">
      <dgm:prSet/>
      <dgm:spPr/>
      <dgm:t>
        <a:bodyPr/>
        <a:lstStyle/>
        <a:p>
          <a:endParaRPr lang="en-GB"/>
        </a:p>
      </dgm:t>
    </dgm:pt>
    <dgm:pt modelId="{F25BBA2D-6436-4BC9-B641-812A4F2EBEFC}" type="sibTrans" cxnId="{0A632559-75C1-4D64-A17C-42B158CEDEFF}">
      <dgm:prSet/>
      <dgm:spPr/>
      <dgm:t>
        <a:bodyPr/>
        <a:lstStyle/>
        <a:p>
          <a:endParaRPr lang="en-GB"/>
        </a:p>
      </dgm:t>
    </dgm:pt>
    <dgm:pt modelId="{AD8F1C5F-9979-434A-A748-040BA4617B86}">
      <dgm:prSet/>
      <dgm:spPr/>
      <dgm:t>
        <a:bodyPr/>
        <a:lstStyle/>
        <a:p>
          <a:r>
            <a:rPr lang="en-US"/>
            <a:t>Targeting messaging strategically.</a:t>
          </a:r>
          <a:endParaRPr lang="en-US" dirty="0"/>
        </a:p>
      </dgm:t>
    </dgm:pt>
    <dgm:pt modelId="{D07E0C39-A110-4854-A7A2-07D801C2100C}" type="parTrans" cxnId="{E2535C62-EFA2-44FA-ADFF-CBEAD953C073}">
      <dgm:prSet/>
      <dgm:spPr/>
      <dgm:t>
        <a:bodyPr/>
        <a:lstStyle/>
        <a:p>
          <a:endParaRPr lang="en-GB"/>
        </a:p>
      </dgm:t>
    </dgm:pt>
    <dgm:pt modelId="{7CE96566-B772-45DE-B61F-09394A8A5D85}" type="sibTrans" cxnId="{E2535C62-EFA2-44FA-ADFF-CBEAD953C073}">
      <dgm:prSet/>
      <dgm:spPr/>
      <dgm:t>
        <a:bodyPr/>
        <a:lstStyle/>
        <a:p>
          <a:endParaRPr lang="en-GB"/>
        </a:p>
      </dgm:t>
    </dgm:pt>
    <dgm:pt modelId="{826A44E2-32A9-42C2-9ED3-B6001667B045}">
      <dgm:prSet/>
      <dgm:spPr/>
      <dgm:t>
        <a:bodyPr/>
        <a:lstStyle/>
        <a:p>
          <a:r>
            <a:rPr lang="en-US" dirty="0"/>
            <a:t>Use content to keep customers engaging.</a:t>
          </a:r>
        </a:p>
      </dgm:t>
    </dgm:pt>
    <dgm:pt modelId="{6A55638C-E140-42F4-A9C5-02FF683FAF5C}" type="parTrans" cxnId="{A0E0AEEB-B81F-4A8F-85C1-254033ACFED1}">
      <dgm:prSet/>
      <dgm:spPr/>
      <dgm:t>
        <a:bodyPr/>
        <a:lstStyle/>
        <a:p>
          <a:endParaRPr lang="en-GB"/>
        </a:p>
      </dgm:t>
    </dgm:pt>
    <dgm:pt modelId="{2C03E398-E2FF-41ED-BF92-AD53DB792BB0}" type="sibTrans" cxnId="{A0E0AEEB-B81F-4A8F-85C1-254033ACFED1}">
      <dgm:prSet/>
      <dgm:spPr/>
      <dgm:t>
        <a:bodyPr/>
        <a:lstStyle/>
        <a:p>
          <a:endParaRPr lang="en-GB"/>
        </a:p>
      </dgm:t>
    </dgm:pt>
    <dgm:pt modelId="{CA636920-47EB-4BE3-AC63-F5CE5D035177}" type="pres">
      <dgm:prSet presAssocID="{65FE81F0-B83B-4AFB-9FC4-1874283637E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F18AF86-1580-49DA-99D5-5AB6958C210B}" type="pres">
      <dgm:prSet presAssocID="{18FBE783-5C51-48A9-9A70-A829063D6607}" presName="hierRoot1" presStyleCnt="0">
        <dgm:presLayoutVars>
          <dgm:hierBranch val="init"/>
        </dgm:presLayoutVars>
      </dgm:prSet>
      <dgm:spPr/>
    </dgm:pt>
    <dgm:pt modelId="{57BF611C-2E49-473D-9D82-139DED8CD019}" type="pres">
      <dgm:prSet presAssocID="{18FBE783-5C51-48A9-9A70-A829063D6607}" presName="rootComposite1" presStyleCnt="0"/>
      <dgm:spPr/>
    </dgm:pt>
    <dgm:pt modelId="{EF061636-E1CD-48BD-9194-32EBE660DE75}" type="pres">
      <dgm:prSet presAssocID="{18FBE783-5C51-48A9-9A70-A829063D6607}" presName="rootText1" presStyleLbl="node0" presStyleIdx="0" presStyleCnt="1">
        <dgm:presLayoutVars>
          <dgm:chPref val="3"/>
        </dgm:presLayoutVars>
      </dgm:prSet>
      <dgm:spPr/>
    </dgm:pt>
    <dgm:pt modelId="{BA9D09DE-EE45-461C-BFFA-651AC06266C5}" type="pres">
      <dgm:prSet presAssocID="{18FBE783-5C51-48A9-9A70-A829063D6607}" presName="rootConnector1" presStyleLbl="node1" presStyleIdx="0" presStyleCnt="0"/>
      <dgm:spPr/>
    </dgm:pt>
    <dgm:pt modelId="{7F0F2A98-14C1-4A3E-AAE0-D71E196CE246}" type="pres">
      <dgm:prSet presAssocID="{18FBE783-5C51-48A9-9A70-A829063D6607}" presName="hierChild2" presStyleCnt="0"/>
      <dgm:spPr/>
    </dgm:pt>
    <dgm:pt modelId="{133DB8FE-4F1E-4FF0-A108-077775352C9D}" type="pres">
      <dgm:prSet presAssocID="{4E0095BE-B6BB-4330-B85F-562CECA7C232}" presName="Name37" presStyleLbl="parChTrans1D2" presStyleIdx="0" presStyleCnt="3"/>
      <dgm:spPr/>
    </dgm:pt>
    <dgm:pt modelId="{312D7502-C489-40A7-A56A-D6F450654A6B}" type="pres">
      <dgm:prSet presAssocID="{B3659487-CF78-47C7-B65A-78239AF90D10}" presName="hierRoot2" presStyleCnt="0">
        <dgm:presLayoutVars>
          <dgm:hierBranch val="init"/>
        </dgm:presLayoutVars>
      </dgm:prSet>
      <dgm:spPr/>
    </dgm:pt>
    <dgm:pt modelId="{FF37FAF4-8860-4D0A-8CB3-D9A7B158BFEA}" type="pres">
      <dgm:prSet presAssocID="{B3659487-CF78-47C7-B65A-78239AF90D10}" presName="rootComposite" presStyleCnt="0"/>
      <dgm:spPr/>
    </dgm:pt>
    <dgm:pt modelId="{A596B4F1-273E-4636-87C9-1B71CC8760EA}" type="pres">
      <dgm:prSet presAssocID="{B3659487-CF78-47C7-B65A-78239AF90D10}" presName="rootText" presStyleLbl="node2" presStyleIdx="0" presStyleCnt="3">
        <dgm:presLayoutVars>
          <dgm:chPref val="3"/>
        </dgm:presLayoutVars>
      </dgm:prSet>
      <dgm:spPr/>
    </dgm:pt>
    <dgm:pt modelId="{19E35A95-D2C0-4AA6-A6D6-FA674C3D41BD}" type="pres">
      <dgm:prSet presAssocID="{B3659487-CF78-47C7-B65A-78239AF90D10}" presName="rootConnector" presStyleLbl="node2" presStyleIdx="0" presStyleCnt="3"/>
      <dgm:spPr/>
    </dgm:pt>
    <dgm:pt modelId="{8544E311-589D-4D67-BD76-9689971F8097}" type="pres">
      <dgm:prSet presAssocID="{B3659487-CF78-47C7-B65A-78239AF90D10}" presName="hierChild4" presStyleCnt="0"/>
      <dgm:spPr/>
    </dgm:pt>
    <dgm:pt modelId="{9443D6EA-3B62-4D98-B875-CF646FE3A223}" type="pres">
      <dgm:prSet presAssocID="{B3659487-CF78-47C7-B65A-78239AF90D10}" presName="hierChild5" presStyleCnt="0"/>
      <dgm:spPr/>
    </dgm:pt>
    <dgm:pt modelId="{C8D69C34-E049-46FD-B16A-75DA8B154A75}" type="pres">
      <dgm:prSet presAssocID="{D07E0C39-A110-4854-A7A2-07D801C2100C}" presName="Name37" presStyleLbl="parChTrans1D2" presStyleIdx="1" presStyleCnt="3"/>
      <dgm:spPr/>
    </dgm:pt>
    <dgm:pt modelId="{DE5FC17E-42D8-42E5-9092-C0751E6ACA9A}" type="pres">
      <dgm:prSet presAssocID="{AD8F1C5F-9979-434A-A748-040BA4617B86}" presName="hierRoot2" presStyleCnt="0">
        <dgm:presLayoutVars>
          <dgm:hierBranch val="init"/>
        </dgm:presLayoutVars>
      </dgm:prSet>
      <dgm:spPr/>
    </dgm:pt>
    <dgm:pt modelId="{E1E51494-4634-4603-BECF-AECA3C1E551B}" type="pres">
      <dgm:prSet presAssocID="{AD8F1C5F-9979-434A-A748-040BA4617B86}" presName="rootComposite" presStyleCnt="0"/>
      <dgm:spPr/>
    </dgm:pt>
    <dgm:pt modelId="{B304F088-84E8-4B62-96B8-549450F5E58A}" type="pres">
      <dgm:prSet presAssocID="{AD8F1C5F-9979-434A-A748-040BA4617B86}" presName="rootText" presStyleLbl="node2" presStyleIdx="1" presStyleCnt="3">
        <dgm:presLayoutVars>
          <dgm:chPref val="3"/>
        </dgm:presLayoutVars>
      </dgm:prSet>
      <dgm:spPr/>
    </dgm:pt>
    <dgm:pt modelId="{3D6E06BC-72C9-4E67-A85D-E49FD8308CE6}" type="pres">
      <dgm:prSet presAssocID="{AD8F1C5F-9979-434A-A748-040BA4617B86}" presName="rootConnector" presStyleLbl="node2" presStyleIdx="1" presStyleCnt="3"/>
      <dgm:spPr/>
    </dgm:pt>
    <dgm:pt modelId="{33C015A6-1B90-47E2-BAD8-DDDB13765A3F}" type="pres">
      <dgm:prSet presAssocID="{AD8F1C5F-9979-434A-A748-040BA4617B86}" presName="hierChild4" presStyleCnt="0"/>
      <dgm:spPr/>
    </dgm:pt>
    <dgm:pt modelId="{0342E8A7-9E6E-403C-933B-6CDA20329F18}" type="pres">
      <dgm:prSet presAssocID="{AD8F1C5F-9979-434A-A748-040BA4617B86}" presName="hierChild5" presStyleCnt="0"/>
      <dgm:spPr/>
    </dgm:pt>
    <dgm:pt modelId="{AD877AE1-6D81-43EE-9EF4-B7D7A4969683}" type="pres">
      <dgm:prSet presAssocID="{6A55638C-E140-42F4-A9C5-02FF683FAF5C}" presName="Name37" presStyleLbl="parChTrans1D2" presStyleIdx="2" presStyleCnt="3"/>
      <dgm:spPr/>
    </dgm:pt>
    <dgm:pt modelId="{126DDA11-998F-4A1E-BCC4-246763C21580}" type="pres">
      <dgm:prSet presAssocID="{826A44E2-32A9-42C2-9ED3-B6001667B045}" presName="hierRoot2" presStyleCnt="0">
        <dgm:presLayoutVars>
          <dgm:hierBranch val="init"/>
        </dgm:presLayoutVars>
      </dgm:prSet>
      <dgm:spPr/>
    </dgm:pt>
    <dgm:pt modelId="{515A1CD0-6428-4C58-B51D-36B751742578}" type="pres">
      <dgm:prSet presAssocID="{826A44E2-32A9-42C2-9ED3-B6001667B045}" presName="rootComposite" presStyleCnt="0"/>
      <dgm:spPr/>
    </dgm:pt>
    <dgm:pt modelId="{BB958448-9719-4F9E-9110-1A8B6DE5C25A}" type="pres">
      <dgm:prSet presAssocID="{826A44E2-32A9-42C2-9ED3-B6001667B045}" presName="rootText" presStyleLbl="node2" presStyleIdx="2" presStyleCnt="3">
        <dgm:presLayoutVars>
          <dgm:chPref val="3"/>
        </dgm:presLayoutVars>
      </dgm:prSet>
      <dgm:spPr/>
    </dgm:pt>
    <dgm:pt modelId="{C304900F-B1D7-41AA-9E1B-F5BFCBE8F968}" type="pres">
      <dgm:prSet presAssocID="{826A44E2-32A9-42C2-9ED3-B6001667B045}" presName="rootConnector" presStyleLbl="node2" presStyleIdx="2" presStyleCnt="3"/>
      <dgm:spPr/>
    </dgm:pt>
    <dgm:pt modelId="{1CA6E1D5-D937-4AD4-AB88-5E9F409FA402}" type="pres">
      <dgm:prSet presAssocID="{826A44E2-32A9-42C2-9ED3-B6001667B045}" presName="hierChild4" presStyleCnt="0"/>
      <dgm:spPr/>
    </dgm:pt>
    <dgm:pt modelId="{8C466FCB-83B9-4E21-9E57-E7594B725651}" type="pres">
      <dgm:prSet presAssocID="{826A44E2-32A9-42C2-9ED3-B6001667B045}" presName="hierChild5" presStyleCnt="0"/>
      <dgm:spPr/>
    </dgm:pt>
    <dgm:pt modelId="{810A2A8A-FC44-4206-A4CB-038F7083E68E}" type="pres">
      <dgm:prSet presAssocID="{18FBE783-5C51-48A9-9A70-A829063D6607}" presName="hierChild3" presStyleCnt="0"/>
      <dgm:spPr/>
    </dgm:pt>
  </dgm:ptLst>
  <dgm:cxnLst>
    <dgm:cxn modelId="{CD3E7719-D0F9-40A3-B10D-8389A4B9E5C5}" type="presOf" srcId="{AD8F1C5F-9979-434A-A748-040BA4617B86}" destId="{B304F088-84E8-4B62-96B8-549450F5E58A}" srcOrd="0" destOrd="0" presId="urn:microsoft.com/office/officeart/2005/8/layout/orgChart1"/>
    <dgm:cxn modelId="{81C0611A-CE41-4A34-8AD0-C16340827940}" type="presOf" srcId="{65FE81F0-B83B-4AFB-9FC4-1874283637E0}" destId="{CA636920-47EB-4BE3-AC63-F5CE5D035177}" srcOrd="0" destOrd="0" presId="urn:microsoft.com/office/officeart/2005/8/layout/orgChart1"/>
    <dgm:cxn modelId="{640D361F-95D8-4481-86A6-19727E373FC8}" type="presOf" srcId="{AD8F1C5F-9979-434A-A748-040BA4617B86}" destId="{3D6E06BC-72C9-4E67-A85D-E49FD8308CE6}" srcOrd="1" destOrd="0" presId="urn:microsoft.com/office/officeart/2005/8/layout/orgChart1"/>
    <dgm:cxn modelId="{9136B73F-200D-4875-9AF4-44CCA84A6401}" srcId="{65FE81F0-B83B-4AFB-9FC4-1874283637E0}" destId="{18FBE783-5C51-48A9-9A70-A829063D6607}" srcOrd="0" destOrd="0" parTransId="{3DE1E040-E0D1-442B-B54A-F402E66AF658}" sibTransId="{875A1737-D890-45BF-AB18-FC4A40BC9709}"/>
    <dgm:cxn modelId="{C42A3B5F-D5FC-4FE1-BA94-9B30A134DF36}" type="presOf" srcId="{826A44E2-32A9-42C2-9ED3-B6001667B045}" destId="{C304900F-B1D7-41AA-9E1B-F5BFCBE8F968}" srcOrd="1" destOrd="0" presId="urn:microsoft.com/office/officeart/2005/8/layout/orgChart1"/>
    <dgm:cxn modelId="{E2535C62-EFA2-44FA-ADFF-CBEAD953C073}" srcId="{18FBE783-5C51-48A9-9A70-A829063D6607}" destId="{AD8F1C5F-9979-434A-A748-040BA4617B86}" srcOrd="1" destOrd="0" parTransId="{D07E0C39-A110-4854-A7A2-07D801C2100C}" sibTransId="{7CE96566-B772-45DE-B61F-09394A8A5D85}"/>
    <dgm:cxn modelId="{042CBA69-E482-4E0D-BBAA-CBCB525221A2}" type="presOf" srcId="{18FBE783-5C51-48A9-9A70-A829063D6607}" destId="{BA9D09DE-EE45-461C-BFFA-651AC06266C5}" srcOrd="1" destOrd="0" presId="urn:microsoft.com/office/officeart/2005/8/layout/orgChart1"/>
    <dgm:cxn modelId="{08EC0077-9AE4-4945-A2FC-F5A0BCC35964}" type="presOf" srcId="{B3659487-CF78-47C7-B65A-78239AF90D10}" destId="{19E35A95-D2C0-4AA6-A6D6-FA674C3D41BD}" srcOrd="1" destOrd="0" presId="urn:microsoft.com/office/officeart/2005/8/layout/orgChart1"/>
    <dgm:cxn modelId="{0A632559-75C1-4D64-A17C-42B158CEDEFF}" srcId="{18FBE783-5C51-48A9-9A70-A829063D6607}" destId="{B3659487-CF78-47C7-B65A-78239AF90D10}" srcOrd="0" destOrd="0" parTransId="{4E0095BE-B6BB-4330-B85F-562CECA7C232}" sibTransId="{F25BBA2D-6436-4BC9-B641-812A4F2EBEFC}"/>
    <dgm:cxn modelId="{406B3693-DE00-48B6-A45E-2238A9252ACD}" type="presOf" srcId="{6A55638C-E140-42F4-A9C5-02FF683FAF5C}" destId="{AD877AE1-6D81-43EE-9EF4-B7D7A4969683}" srcOrd="0" destOrd="0" presId="urn:microsoft.com/office/officeart/2005/8/layout/orgChart1"/>
    <dgm:cxn modelId="{82FDC7A8-9ADA-49D5-8A05-53B01EF1464C}" type="presOf" srcId="{B3659487-CF78-47C7-B65A-78239AF90D10}" destId="{A596B4F1-273E-4636-87C9-1B71CC8760EA}" srcOrd="0" destOrd="0" presId="urn:microsoft.com/office/officeart/2005/8/layout/orgChart1"/>
    <dgm:cxn modelId="{A62089AB-B766-44CB-8DD7-517C3644B0FD}" type="presOf" srcId="{826A44E2-32A9-42C2-9ED3-B6001667B045}" destId="{BB958448-9719-4F9E-9110-1A8B6DE5C25A}" srcOrd="0" destOrd="0" presId="urn:microsoft.com/office/officeart/2005/8/layout/orgChart1"/>
    <dgm:cxn modelId="{044AE1B6-4329-475B-AF08-FA5B5FAE80D6}" type="presOf" srcId="{D07E0C39-A110-4854-A7A2-07D801C2100C}" destId="{C8D69C34-E049-46FD-B16A-75DA8B154A75}" srcOrd="0" destOrd="0" presId="urn:microsoft.com/office/officeart/2005/8/layout/orgChart1"/>
    <dgm:cxn modelId="{FE0CEEC1-027C-4710-AD67-D5BC180EFEE2}" type="presOf" srcId="{4E0095BE-B6BB-4330-B85F-562CECA7C232}" destId="{133DB8FE-4F1E-4FF0-A108-077775352C9D}" srcOrd="0" destOrd="0" presId="urn:microsoft.com/office/officeart/2005/8/layout/orgChart1"/>
    <dgm:cxn modelId="{A0E0AEEB-B81F-4A8F-85C1-254033ACFED1}" srcId="{18FBE783-5C51-48A9-9A70-A829063D6607}" destId="{826A44E2-32A9-42C2-9ED3-B6001667B045}" srcOrd="2" destOrd="0" parTransId="{6A55638C-E140-42F4-A9C5-02FF683FAF5C}" sibTransId="{2C03E398-E2FF-41ED-BF92-AD53DB792BB0}"/>
    <dgm:cxn modelId="{F132F2FF-BBD7-4753-A810-6E8780DB5174}" type="presOf" srcId="{18FBE783-5C51-48A9-9A70-A829063D6607}" destId="{EF061636-E1CD-48BD-9194-32EBE660DE75}" srcOrd="0" destOrd="0" presId="urn:microsoft.com/office/officeart/2005/8/layout/orgChart1"/>
    <dgm:cxn modelId="{46DB7002-CDFC-450E-830B-15A856FF9E8A}" type="presParOf" srcId="{CA636920-47EB-4BE3-AC63-F5CE5D035177}" destId="{6F18AF86-1580-49DA-99D5-5AB6958C210B}" srcOrd="0" destOrd="0" presId="urn:microsoft.com/office/officeart/2005/8/layout/orgChart1"/>
    <dgm:cxn modelId="{36A079D0-D467-4AAE-8608-7D77899116E8}" type="presParOf" srcId="{6F18AF86-1580-49DA-99D5-5AB6958C210B}" destId="{57BF611C-2E49-473D-9D82-139DED8CD019}" srcOrd="0" destOrd="0" presId="urn:microsoft.com/office/officeart/2005/8/layout/orgChart1"/>
    <dgm:cxn modelId="{1BF8E87A-2DED-4B5E-A5F0-7FBC7EBE6C4B}" type="presParOf" srcId="{57BF611C-2E49-473D-9D82-139DED8CD019}" destId="{EF061636-E1CD-48BD-9194-32EBE660DE75}" srcOrd="0" destOrd="0" presId="urn:microsoft.com/office/officeart/2005/8/layout/orgChart1"/>
    <dgm:cxn modelId="{63BB474D-82DC-4F82-9F7C-6B1C4FDB507F}" type="presParOf" srcId="{57BF611C-2E49-473D-9D82-139DED8CD019}" destId="{BA9D09DE-EE45-461C-BFFA-651AC06266C5}" srcOrd="1" destOrd="0" presId="urn:microsoft.com/office/officeart/2005/8/layout/orgChart1"/>
    <dgm:cxn modelId="{5207A5FC-C7A3-4E78-B990-FC12EDA182D3}" type="presParOf" srcId="{6F18AF86-1580-49DA-99D5-5AB6958C210B}" destId="{7F0F2A98-14C1-4A3E-AAE0-D71E196CE246}" srcOrd="1" destOrd="0" presId="urn:microsoft.com/office/officeart/2005/8/layout/orgChart1"/>
    <dgm:cxn modelId="{BFD02721-B7EB-429F-BEEE-DCBBFACEC358}" type="presParOf" srcId="{7F0F2A98-14C1-4A3E-AAE0-D71E196CE246}" destId="{133DB8FE-4F1E-4FF0-A108-077775352C9D}" srcOrd="0" destOrd="0" presId="urn:microsoft.com/office/officeart/2005/8/layout/orgChart1"/>
    <dgm:cxn modelId="{5F6D59DB-F48A-46DD-A481-C5511FECCF24}" type="presParOf" srcId="{7F0F2A98-14C1-4A3E-AAE0-D71E196CE246}" destId="{312D7502-C489-40A7-A56A-D6F450654A6B}" srcOrd="1" destOrd="0" presId="urn:microsoft.com/office/officeart/2005/8/layout/orgChart1"/>
    <dgm:cxn modelId="{81A79437-C06B-4DA7-A75F-E26F43496C71}" type="presParOf" srcId="{312D7502-C489-40A7-A56A-D6F450654A6B}" destId="{FF37FAF4-8860-4D0A-8CB3-D9A7B158BFEA}" srcOrd="0" destOrd="0" presId="urn:microsoft.com/office/officeart/2005/8/layout/orgChart1"/>
    <dgm:cxn modelId="{49BD6630-FFFE-4F46-9FFF-27C6BC8BE8C2}" type="presParOf" srcId="{FF37FAF4-8860-4D0A-8CB3-D9A7B158BFEA}" destId="{A596B4F1-273E-4636-87C9-1B71CC8760EA}" srcOrd="0" destOrd="0" presId="urn:microsoft.com/office/officeart/2005/8/layout/orgChart1"/>
    <dgm:cxn modelId="{F8A03193-FC38-4EFD-AE3C-DCE682E65ABF}" type="presParOf" srcId="{FF37FAF4-8860-4D0A-8CB3-D9A7B158BFEA}" destId="{19E35A95-D2C0-4AA6-A6D6-FA674C3D41BD}" srcOrd="1" destOrd="0" presId="urn:microsoft.com/office/officeart/2005/8/layout/orgChart1"/>
    <dgm:cxn modelId="{70588477-4BFE-492C-87ED-F62356C5FD8C}" type="presParOf" srcId="{312D7502-C489-40A7-A56A-D6F450654A6B}" destId="{8544E311-589D-4D67-BD76-9689971F8097}" srcOrd="1" destOrd="0" presId="urn:microsoft.com/office/officeart/2005/8/layout/orgChart1"/>
    <dgm:cxn modelId="{7F6FC9E0-DF4B-442F-BAD1-FAA508CB9E83}" type="presParOf" srcId="{312D7502-C489-40A7-A56A-D6F450654A6B}" destId="{9443D6EA-3B62-4D98-B875-CF646FE3A223}" srcOrd="2" destOrd="0" presId="urn:microsoft.com/office/officeart/2005/8/layout/orgChart1"/>
    <dgm:cxn modelId="{F6C5695A-EEAB-46A8-B072-3A8BCC995EE9}" type="presParOf" srcId="{7F0F2A98-14C1-4A3E-AAE0-D71E196CE246}" destId="{C8D69C34-E049-46FD-B16A-75DA8B154A75}" srcOrd="2" destOrd="0" presId="urn:microsoft.com/office/officeart/2005/8/layout/orgChart1"/>
    <dgm:cxn modelId="{579AA531-120D-402F-BBBD-3041EF4BA889}" type="presParOf" srcId="{7F0F2A98-14C1-4A3E-AAE0-D71E196CE246}" destId="{DE5FC17E-42D8-42E5-9092-C0751E6ACA9A}" srcOrd="3" destOrd="0" presId="urn:microsoft.com/office/officeart/2005/8/layout/orgChart1"/>
    <dgm:cxn modelId="{8A28385B-80D3-4332-B310-CDD3B1254816}" type="presParOf" srcId="{DE5FC17E-42D8-42E5-9092-C0751E6ACA9A}" destId="{E1E51494-4634-4603-BECF-AECA3C1E551B}" srcOrd="0" destOrd="0" presId="urn:microsoft.com/office/officeart/2005/8/layout/orgChart1"/>
    <dgm:cxn modelId="{745CF74D-DE6C-4D65-8578-3E6CFD5F5690}" type="presParOf" srcId="{E1E51494-4634-4603-BECF-AECA3C1E551B}" destId="{B304F088-84E8-4B62-96B8-549450F5E58A}" srcOrd="0" destOrd="0" presId="urn:microsoft.com/office/officeart/2005/8/layout/orgChart1"/>
    <dgm:cxn modelId="{F6A6A8C7-EAF6-4225-99AB-19D755C3E32A}" type="presParOf" srcId="{E1E51494-4634-4603-BECF-AECA3C1E551B}" destId="{3D6E06BC-72C9-4E67-A85D-E49FD8308CE6}" srcOrd="1" destOrd="0" presId="urn:microsoft.com/office/officeart/2005/8/layout/orgChart1"/>
    <dgm:cxn modelId="{7A64E6B5-2BFE-4CA3-A308-41307A32D805}" type="presParOf" srcId="{DE5FC17E-42D8-42E5-9092-C0751E6ACA9A}" destId="{33C015A6-1B90-47E2-BAD8-DDDB13765A3F}" srcOrd="1" destOrd="0" presId="urn:microsoft.com/office/officeart/2005/8/layout/orgChart1"/>
    <dgm:cxn modelId="{7A6E25E1-30D4-4F1F-A13F-CD2E13674757}" type="presParOf" srcId="{DE5FC17E-42D8-42E5-9092-C0751E6ACA9A}" destId="{0342E8A7-9E6E-403C-933B-6CDA20329F18}" srcOrd="2" destOrd="0" presId="urn:microsoft.com/office/officeart/2005/8/layout/orgChart1"/>
    <dgm:cxn modelId="{EF7ABFF7-ED3F-4990-B3FF-3FF2C78F81BA}" type="presParOf" srcId="{7F0F2A98-14C1-4A3E-AAE0-D71E196CE246}" destId="{AD877AE1-6D81-43EE-9EF4-B7D7A4969683}" srcOrd="4" destOrd="0" presId="urn:microsoft.com/office/officeart/2005/8/layout/orgChart1"/>
    <dgm:cxn modelId="{0C9C8EA0-9E0D-4DB4-A2B4-461FDB199BAE}" type="presParOf" srcId="{7F0F2A98-14C1-4A3E-AAE0-D71E196CE246}" destId="{126DDA11-998F-4A1E-BCC4-246763C21580}" srcOrd="5" destOrd="0" presId="urn:microsoft.com/office/officeart/2005/8/layout/orgChart1"/>
    <dgm:cxn modelId="{79DE703A-9CDD-42AF-BF92-44B963C28457}" type="presParOf" srcId="{126DDA11-998F-4A1E-BCC4-246763C21580}" destId="{515A1CD0-6428-4C58-B51D-36B751742578}" srcOrd="0" destOrd="0" presId="urn:microsoft.com/office/officeart/2005/8/layout/orgChart1"/>
    <dgm:cxn modelId="{BAB25560-B25F-40D0-9950-1B06F08ED749}" type="presParOf" srcId="{515A1CD0-6428-4C58-B51D-36B751742578}" destId="{BB958448-9719-4F9E-9110-1A8B6DE5C25A}" srcOrd="0" destOrd="0" presId="urn:microsoft.com/office/officeart/2005/8/layout/orgChart1"/>
    <dgm:cxn modelId="{DCB680F5-6752-4C3A-8254-54D579803794}" type="presParOf" srcId="{515A1CD0-6428-4C58-B51D-36B751742578}" destId="{C304900F-B1D7-41AA-9E1B-F5BFCBE8F968}" srcOrd="1" destOrd="0" presId="urn:microsoft.com/office/officeart/2005/8/layout/orgChart1"/>
    <dgm:cxn modelId="{C6BB6738-826F-495F-A388-A4C2533316F8}" type="presParOf" srcId="{126DDA11-998F-4A1E-BCC4-246763C21580}" destId="{1CA6E1D5-D937-4AD4-AB88-5E9F409FA402}" srcOrd="1" destOrd="0" presId="urn:microsoft.com/office/officeart/2005/8/layout/orgChart1"/>
    <dgm:cxn modelId="{868E337A-0F6C-4BCB-9044-A93E71D7350A}" type="presParOf" srcId="{126DDA11-998F-4A1E-BCC4-246763C21580}" destId="{8C466FCB-83B9-4E21-9E57-E7594B725651}" srcOrd="2" destOrd="0" presId="urn:microsoft.com/office/officeart/2005/8/layout/orgChart1"/>
    <dgm:cxn modelId="{7E0FF501-76BB-4680-B37A-99893563E160}" type="presParOf" srcId="{6F18AF86-1580-49DA-99D5-5AB6958C210B}" destId="{810A2A8A-FC44-4206-A4CB-038F7083E6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39F05-CD75-498B-B563-7D8811FD978A}">
      <dsp:nvSpPr>
        <dsp:cNvPr id="0" name=""/>
        <dsp:cNvSpPr/>
      </dsp:nvSpPr>
      <dsp:spPr>
        <a:xfrm>
          <a:off x="0" y="2449964"/>
          <a:ext cx="10353675" cy="160744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Some options for Loyalty Programs are as follows:</a:t>
          </a:r>
        </a:p>
      </dsp:txBody>
      <dsp:txXfrm>
        <a:off x="0" y="2449964"/>
        <a:ext cx="10353675" cy="868018"/>
      </dsp:txXfrm>
    </dsp:sp>
    <dsp:sp modelId="{4E589E01-2F82-48A7-A781-0CEF17B1904C}">
      <dsp:nvSpPr>
        <dsp:cNvPr id="0" name=""/>
        <dsp:cNvSpPr/>
      </dsp:nvSpPr>
      <dsp:spPr>
        <a:xfrm>
          <a:off x="5055" y="3285834"/>
          <a:ext cx="3447854" cy="739423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Health Insurance</a:t>
          </a:r>
        </a:p>
      </dsp:txBody>
      <dsp:txXfrm>
        <a:off x="5055" y="3285834"/>
        <a:ext cx="3447854" cy="739423"/>
      </dsp:txXfrm>
    </dsp:sp>
    <dsp:sp modelId="{E121C049-5CCC-46F6-B9D8-1B76A7F05B59}">
      <dsp:nvSpPr>
        <dsp:cNvPr id="0" name=""/>
        <dsp:cNvSpPr/>
      </dsp:nvSpPr>
      <dsp:spPr>
        <a:xfrm>
          <a:off x="3452910" y="3285834"/>
          <a:ext cx="3447854" cy="739423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Account Based Memberships &amp; Rewarding Renewals</a:t>
          </a:r>
        </a:p>
      </dsp:txBody>
      <dsp:txXfrm>
        <a:off x="3452910" y="3285834"/>
        <a:ext cx="3447854" cy="739423"/>
      </dsp:txXfrm>
    </dsp:sp>
    <dsp:sp modelId="{51170700-780D-4F7E-AD38-4251125B8C1A}">
      <dsp:nvSpPr>
        <dsp:cNvPr id="0" name=""/>
        <dsp:cNvSpPr/>
      </dsp:nvSpPr>
      <dsp:spPr>
        <a:xfrm>
          <a:off x="6900764" y="3285834"/>
          <a:ext cx="3447854" cy="739423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Customizable loyalty program types – offering points</a:t>
          </a:r>
        </a:p>
      </dsp:txBody>
      <dsp:txXfrm>
        <a:off x="6900764" y="3285834"/>
        <a:ext cx="3447854" cy="739423"/>
      </dsp:txXfrm>
    </dsp:sp>
    <dsp:sp modelId="{E2CA1F3C-D01E-402D-A8CB-0680FE12F2DB}">
      <dsp:nvSpPr>
        <dsp:cNvPr id="0" name=""/>
        <dsp:cNvSpPr/>
      </dsp:nvSpPr>
      <dsp:spPr>
        <a:xfrm rot="10800000">
          <a:off x="0" y="1830"/>
          <a:ext cx="10353675" cy="2472245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As number of inactive members are more than number of inactive members, loyalty programs can be issued so that dormant accounts can be revived again.</a:t>
          </a:r>
        </a:p>
      </dsp:txBody>
      <dsp:txXfrm rot="10800000">
        <a:off x="0" y="1830"/>
        <a:ext cx="10353675" cy="1606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77AE1-6D81-43EE-9EF4-B7D7A4969683}">
      <dsp:nvSpPr>
        <dsp:cNvPr id="0" name=""/>
        <dsp:cNvSpPr/>
      </dsp:nvSpPr>
      <dsp:spPr>
        <a:xfrm>
          <a:off x="2773136" y="1859118"/>
          <a:ext cx="1962014" cy="340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57"/>
              </a:lnTo>
              <a:lnTo>
                <a:pt x="1962014" y="170257"/>
              </a:lnTo>
              <a:lnTo>
                <a:pt x="1962014" y="340514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69C34-E049-46FD-B16A-75DA8B154A75}">
      <dsp:nvSpPr>
        <dsp:cNvPr id="0" name=""/>
        <dsp:cNvSpPr/>
      </dsp:nvSpPr>
      <dsp:spPr>
        <a:xfrm>
          <a:off x="2727416" y="1859118"/>
          <a:ext cx="91440" cy="3405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514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DB8FE-4F1E-4FF0-A108-077775352C9D}">
      <dsp:nvSpPr>
        <dsp:cNvPr id="0" name=""/>
        <dsp:cNvSpPr/>
      </dsp:nvSpPr>
      <dsp:spPr>
        <a:xfrm>
          <a:off x="811121" y="1859118"/>
          <a:ext cx="1962014" cy="340514"/>
        </a:xfrm>
        <a:custGeom>
          <a:avLst/>
          <a:gdLst/>
          <a:ahLst/>
          <a:cxnLst/>
          <a:rect l="0" t="0" r="0" b="0"/>
          <a:pathLst>
            <a:path>
              <a:moveTo>
                <a:pt x="1962014" y="0"/>
              </a:moveTo>
              <a:lnTo>
                <a:pt x="1962014" y="170257"/>
              </a:lnTo>
              <a:lnTo>
                <a:pt x="0" y="170257"/>
              </a:lnTo>
              <a:lnTo>
                <a:pt x="0" y="340514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61636-E1CD-48BD-9194-32EBE660DE75}">
      <dsp:nvSpPr>
        <dsp:cNvPr id="0" name=""/>
        <dsp:cNvSpPr/>
      </dsp:nvSpPr>
      <dsp:spPr>
        <a:xfrm>
          <a:off x="1962386" y="1048368"/>
          <a:ext cx="1621499" cy="8107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Some social media marketing strategies are below:</a:t>
          </a:r>
          <a:endParaRPr lang="en-GB" sz="1500" kern="1200" dirty="0"/>
        </a:p>
      </dsp:txBody>
      <dsp:txXfrm>
        <a:off x="1962386" y="1048368"/>
        <a:ext cx="1621499" cy="810749"/>
      </dsp:txXfrm>
    </dsp:sp>
    <dsp:sp modelId="{A596B4F1-273E-4636-87C9-1B71CC8760EA}">
      <dsp:nvSpPr>
        <dsp:cNvPr id="0" name=""/>
        <dsp:cNvSpPr/>
      </dsp:nvSpPr>
      <dsp:spPr>
        <a:xfrm>
          <a:off x="372" y="2199632"/>
          <a:ext cx="1621499" cy="8107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Understand the audience and what is important to them.</a:t>
          </a:r>
          <a:endParaRPr lang="en-US" sz="1500" kern="1200" dirty="0"/>
        </a:p>
      </dsp:txBody>
      <dsp:txXfrm>
        <a:off x="372" y="2199632"/>
        <a:ext cx="1621499" cy="810749"/>
      </dsp:txXfrm>
    </dsp:sp>
    <dsp:sp modelId="{B304F088-84E8-4B62-96B8-549450F5E58A}">
      <dsp:nvSpPr>
        <dsp:cNvPr id="0" name=""/>
        <dsp:cNvSpPr/>
      </dsp:nvSpPr>
      <dsp:spPr>
        <a:xfrm>
          <a:off x="1962386" y="2199632"/>
          <a:ext cx="1621499" cy="8107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Targeting messaging strategically.</a:t>
          </a:r>
          <a:endParaRPr lang="en-US" sz="1500" kern="1200" dirty="0"/>
        </a:p>
      </dsp:txBody>
      <dsp:txXfrm>
        <a:off x="1962386" y="2199632"/>
        <a:ext cx="1621499" cy="810749"/>
      </dsp:txXfrm>
    </dsp:sp>
    <dsp:sp modelId="{BB958448-9719-4F9E-9110-1A8B6DE5C25A}">
      <dsp:nvSpPr>
        <dsp:cNvPr id="0" name=""/>
        <dsp:cNvSpPr/>
      </dsp:nvSpPr>
      <dsp:spPr>
        <a:xfrm>
          <a:off x="3924400" y="2199632"/>
          <a:ext cx="1621499" cy="8107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 content to keep customers engaging.</a:t>
          </a:r>
        </a:p>
      </dsp:txBody>
      <dsp:txXfrm>
        <a:off x="3924400" y="2199632"/>
        <a:ext cx="1621499" cy="810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60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489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54743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767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609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800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42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3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4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1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6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6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1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7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989806E-8E94-473C-AEE7-BE6F15F85533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08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8C0FE6EB-B636-594D-AD08-F8E807827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8485" b="36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E32A59-6B9C-4E04-BB19-B7E11C2DA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>
                <a:latin typeface="Amasis MT Pro Black" panose="020B0604020202020204" pitchFamily="18" charset="0"/>
              </a:rPr>
              <a:t>Recommendations for Increasing Cross-Selling of Banking Products in XYZ Credit Union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D6CD6-8C2F-4C00-B9E7-7789B6089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732449"/>
            <a:ext cx="10353762" cy="40587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effectLst/>
              </a:rPr>
              <a:t>Data Glacier – Virtual Internship</a:t>
            </a:r>
          </a:p>
          <a:p>
            <a:pPr algn="l"/>
            <a:r>
              <a:rPr lang="en-US" b="1" dirty="0">
                <a:solidFill>
                  <a:schemeClr val="tx2"/>
                </a:solidFill>
                <a:effectLst/>
              </a:rPr>
              <a:t>Specialization: Data Analytics</a:t>
            </a:r>
          </a:p>
          <a:p>
            <a:pPr algn="l"/>
            <a:r>
              <a:rPr lang="en-US" b="1" dirty="0">
                <a:solidFill>
                  <a:schemeClr val="tx2"/>
                </a:solidFill>
                <a:effectLst/>
              </a:rPr>
              <a:t>Prepared By: Isha Panjwani (Individual)</a:t>
            </a:r>
          </a:p>
          <a:p>
            <a:pPr algn="l"/>
            <a:r>
              <a:rPr lang="en-US" b="1" dirty="0">
                <a:solidFill>
                  <a:schemeClr val="tx2"/>
                </a:solidFill>
                <a:effectLst/>
              </a:rPr>
              <a:t>Email ID: ishapanjwani5@gmail.com</a:t>
            </a:r>
          </a:p>
          <a:p>
            <a:pPr algn="l"/>
            <a:r>
              <a:rPr lang="en-US" b="1" dirty="0">
                <a:solidFill>
                  <a:schemeClr val="tx2"/>
                </a:solidFill>
                <a:effectLst/>
              </a:rPr>
              <a:t>Country: Canada</a:t>
            </a:r>
          </a:p>
          <a:p>
            <a:pPr algn="l"/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A60081D-9A58-434D-8052-CCCAC59C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II. Loyalty Programs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5869F20-9167-13D5-79AE-9E4E5159CA0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42411801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505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8F8E-E7E5-44DF-9E70-67944D78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1057275"/>
            <a:ext cx="4667448" cy="1413990"/>
          </a:xfrm>
        </p:spPr>
        <p:txBody>
          <a:bodyPr anchor="b">
            <a:normAutofit/>
          </a:bodyPr>
          <a:lstStyle/>
          <a:p>
            <a:r>
              <a:rPr lang="en-US" dirty="0">
                <a:effectLst/>
              </a:rPr>
              <a:t>II. Higher Interest Gain</a:t>
            </a:r>
            <a:endParaRPr lang="en-GB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E588-307E-4D8C-BE6B-575D3BD59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649953"/>
            <a:ext cx="4905572" cy="3150772"/>
          </a:xfrm>
        </p:spPr>
        <p:txBody>
          <a:bodyPr anchor="ctr">
            <a:normAutofit/>
          </a:bodyPr>
          <a:lstStyle/>
          <a:p>
            <a:pPr marL="285750" indent="-285750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account is the most selling banking product in XYZ Credit Union.</a:t>
            </a:r>
          </a:p>
          <a:p>
            <a:pPr marL="285750" indent="-285750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customers having current account, scheme of gaining higher interest such as 4.5%, for keeping certain amount in savings account will increase sale of savings account.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E2368-017B-4E37-B15A-55B884F8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29" y="1809750"/>
            <a:ext cx="5089067" cy="33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2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92082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BA474-E850-43B0-B54E-E66F7A285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0"/>
            <a:ext cx="10353762" cy="4292081"/>
          </a:xfrm>
          <a:effectLst/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Clr>
                <a:srgbClr val="EFAC40"/>
              </a:buClr>
              <a:buNone/>
            </a:pPr>
            <a:r>
              <a:rPr lang="en-US" sz="1800" b="1" dirty="0"/>
              <a:t>III. </a:t>
            </a:r>
            <a:r>
              <a:rPr lang="en-US" sz="1800" dirty="0"/>
              <a:t>Providing certain benefits to provincial and federal government for projects such as construction, may increase sale of Guarantees.</a:t>
            </a:r>
          </a:p>
          <a:p>
            <a:pPr>
              <a:lnSpc>
                <a:spcPct val="90000"/>
              </a:lnSpc>
              <a:buClr>
                <a:srgbClr val="EFAC40"/>
              </a:buClr>
            </a:pPr>
            <a:r>
              <a:rPr lang="en-US" sz="1800" dirty="0"/>
              <a:t>Types of bank guarantees:</a:t>
            </a:r>
          </a:p>
          <a:p>
            <a:pPr lvl="1">
              <a:lnSpc>
                <a:spcPct val="90000"/>
              </a:lnSpc>
              <a:buClr>
                <a:srgbClr val="EFAC40"/>
              </a:buClr>
            </a:pPr>
            <a:r>
              <a:rPr lang="en-US" dirty="0"/>
              <a:t>Guarantee of payment.</a:t>
            </a:r>
          </a:p>
          <a:p>
            <a:pPr lvl="1">
              <a:lnSpc>
                <a:spcPct val="90000"/>
              </a:lnSpc>
              <a:buClr>
                <a:srgbClr val="EFAC40"/>
              </a:buClr>
            </a:pPr>
            <a:r>
              <a:rPr lang="en-US" dirty="0"/>
              <a:t>Guarantees of advance payment return.</a:t>
            </a:r>
          </a:p>
          <a:p>
            <a:pPr lvl="1">
              <a:lnSpc>
                <a:spcPct val="90000"/>
              </a:lnSpc>
              <a:buClr>
                <a:srgbClr val="EFAC40"/>
              </a:buClr>
            </a:pPr>
            <a:r>
              <a:rPr lang="en-US" dirty="0"/>
              <a:t>Contract execution guarantees.</a:t>
            </a:r>
          </a:p>
          <a:p>
            <a:pPr lvl="1">
              <a:lnSpc>
                <a:spcPct val="90000"/>
              </a:lnSpc>
              <a:buClr>
                <a:srgbClr val="EFAC40"/>
              </a:buClr>
            </a:pPr>
            <a:r>
              <a:rPr lang="en-US" dirty="0"/>
              <a:t>Tender guarantees.</a:t>
            </a:r>
          </a:p>
          <a:p>
            <a:pPr lvl="1">
              <a:lnSpc>
                <a:spcPct val="90000"/>
              </a:lnSpc>
              <a:buClr>
                <a:srgbClr val="EFAC40"/>
              </a:buClr>
            </a:pPr>
            <a:r>
              <a:rPr lang="en-US" dirty="0"/>
              <a:t>Guarantees in favor of the customers.</a:t>
            </a:r>
          </a:p>
          <a:p>
            <a:pPr lvl="1">
              <a:lnSpc>
                <a:spcPct val="90000"/>
              </a:lnSpc>
              <a:buClr>
                <a:srgbClr val="EFAC40"/>
              </a:buClr>
            </a:pPr>
            <a:r>
              <a:rPr lang="en-US" dirty="0"/>
              <a:t>Guarantees of warranty execution.</a:t>
            </a:r>
          </a:p>
          <a:p>
            <a:pPr lvl="1">
              <a:lnSpc>
                <a:spcPct val="90000"/>
              </a:lnSpc>
              <a:buClr>
                <a:srgbClr val="EFAC40"/>
              </a:buClr>
            </a:pPr>
            <a:r>
              <a:rPr lang="en-US" dirty="0"/>
              <a:t>Guarantee of credit union.</a:t>
            </a:r>
          </a:p>
        </p:txBody>
      </p:sp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45FA83F-8772-4525-ADC4-9C0F20AAC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40" y="1191260"/>
            <a:ext cx="5176881" cy="4762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56578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C115FFBB-C8EA-4BA2-A5DD-FE3779505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687C-D737-411B-8C51-DB8F6B98D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759" y="325121"/>
            <a:ext cx="10353762" cy="4704080"/>
          </a:xfrm>
        </p:spPr>
        <p:txBody>
          <a:bodyPr/>
          <a:lstStyle/>
          <a:p>
            <a:pPr marL="36900" indent="0">
              <a:buNone/>
            </a:pPr>
            <a:r>
              <a:rPr lang="en-US" b="1" dirty="0"/>
              <a:t>IV. </a:t>
            </a:r>
            <a:r>
              <a:rPr lang="en-US" dirty="0"/>
              <a:t>Engaging more with adults through social media coverage or advertising will help customers well understand product/services provided by XYZ Credit Union. Direct mail, email, statement inserts, banner ads on website, messages on ATMs, outbound calling campaigns, etc. can be applied as part of customer engagement.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3C1CAB-AD2F-4E30-87D7-6E087744D5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891047"/>
              </p:ext>
            </p:extLst>
          </p:nvPr>
        </p:nvGraphicFramePr>
        <p:xfrm>
          <a:off x="5722862" y="1732449"/>
          <a:ext cx="554627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 descr="A picture containing text, appliance, screenshot, several&#10;&#10;Description automatically generated">
            <a:extLst>
              <a:ext uri="{FF2B5EF4-FFF2-40B4-BE49-F238E27FC236}">
                <a16:creationId xmlns:a16="http://schemas.microsoft.com/office/drawing/2014/main" id="{70FC8272-D733-43AA-BC26-C207822C4E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68775"/>
            <a:ext cx="4325166" cy="33797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458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3CD0EF7-84EE-40E9-ADE9-62CA0D77B6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8" r="9982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D4BB-CF25-4527-AFE0-33ECAA2E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2" y="711200"/>
            <a:ext cx="4753027" cy="5862319"/>
          </a:xfrm>
        </p:spPr>
        <p:txBody>
          <a:bodyPr anchor="t">
            <a:normAutofit/>
          </a:bodyPr>
          <a:lstStyle/>
          <a:p>
            <a:pPr>
              <a:buClr>
                <a:srgbClr val="2F818F"/>
              </a:buClr>
            </a:pPr>
            <a:r>
              <a:rPr lang="en-US" sz="1800" dirty="0"/>
              <a:t> Engaging more with the top 10 channels used by customers to join the Union will increases chances of getting more customers.</a:t>
            </a:r>
          </a:p>
          <a:p>
            <a:pPr>
              <a:buClr>
                <a:srgbClr val="2F818F"/>
              </a:buClr>
            </a:pPr>
            <a:r>
              <a:rPr lang="en-GB" sz="1800" dirty="0"/>
              <a:t>Top 10 Channels of customer engagement for XYZ Credit Union are:</a:t>
            </a:r>
          </a:p>
          <a:p>
            <a:pPr lvl="1">
              <a:buClr>
                <a:srgbClr val="2F818F"/>
              </a:buClr>
            </a:pPr>
            <a:r>
              <a:rPr lang="en-US" sz="1600" dirty="0"/>
              <a:t>KAT   </a:t>
            </a:r>
          </a:p>
          <a:p>
            <a:pPr lvl="1">
              <a:buClr>
                <a:srgbClr val="2F818F"/>
              </a:buClr>
            </a:pPr>
            <a:r>
              <a:rPr lang="en-US" sz="1600" dirty="0"/>
              <a:t>KFC   </a:t>
            </a:r>
          </a:p>
          <a:p>
            <a:pPr lvl="1">
              <a:buClr>
                <a:srgbClr val="2F818F"/>
              </a:buClr>
            </a:pPr>
            <a:r>
              <a:rPr lang="en-US" sz="1600" dirty="0"/>
              <a:t>KHE     </a:t>
            </a:r>
          </a:p>
          <a:p>
            <a:pPr lvl="1">
              <a:buClr>
                <a:srgbClr val="2F818F"/>
              </a:buClr>
            </a:pPr>
            <a:r>
              <a:rPr lang="en-US" sz="1600" dirty="0"/>
              <a:t>KHQ    </a:t>
            </a:r>
          </a:p>
          <a:p>
            <a:pPr lvl="1">
              <a:buClr>
                <a:srgbClr val="2F818F"/>
              </a:buClr>
            </a:pPr>
            <a:r>
              <a:rPr lang="en-US" sz="1600" dirty="0"/>
              <a:t>KHM     </a:t>
            </a:r>
          </a:p>
          <a:p>
            <a:pPr lvl="1">
              <a:buClr>
                <a:srgbClr val="2F818F"/>
              </a:buClr>
            </a:pPr>
            <a:r>
              <a:rPr lang="en-US" sz="1600" dirty="0"/>
              <a:t>KFA    </a:t>
            </a:r>
          </a:p>
          <a:p>
            <a:pPr lvl="1">
              <a:buClr>
                <a:srgbClr val="2F818F"/>
              </a:buClr>
            </a:pPr>
            <a:r>
              <a:rPr lang="en-US" sz="1600" dirty="0"/>
              <a:t>KHN    </a:t>
            </a:r>
          </a:p>
          <a:p>
            <a:pPr lvl="1">
              <a:buClr>
                <a:srgbClr val="2F818F"/>
              </a:buClr>
            </a:pPr>
            <a:r>
              <a:rPr lang="en-US" sz="1600" dirty="0"/>
              <a:t>KHK    </a:t>
            </a:r>
          </a:p>
          <a:p>
            <a:pPr lvl="1">
              <a:buClr>
                <a:srgbClr val="2F818F"/>
              </a:buClr>
            </a:pPr>
            <a:r>
              <a:rPr lang="en-US" sz="1600" dirty="0"/>
              <a:t>RED      </a:t>
            </a:r>
          </a:p>
          <a:p>
            <a:pPr lvl="1">
              <a:buClr>
                <a:srgbClr val="2F818F"/>
              </a:buClr>
            </a:pPr>
            <a:r>
              <a:rPr lang="en-US" sz="1600" dirty="0"/>
              <a:t>KAS     </a:t>
            </a:r>
          </a:p>
        </p:txBody>
      </p:sp>
    </p:spTree>
    <p:extLst>
      <p:ext uri="{BB962C8B-B14F-4D97-AF65-F5344CB8AC3E}">
        <p14:creationId xmlns:p14="http://schemas.microsoft.com/office/powerpoint/2010/main" val="289615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BC76-85BD-4C26-B0D9-916307F4D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GB" sz="2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5916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301</TotalTime>
  <Words>337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Amasis MT Pro Black</vt:lpstr>
      <vt:lpstr>Arial</vt:lpstr>
      <vt:lpstr>Calisto MT</vt:lpstr>
      <vt:lpstr>Times New Roman</vt:lpstr>
      <vt:lpstr>Wingdings 2</vt:lpstr>
      <vt:lpstr>Slate</vt:lpstr>
      <vt:lpstr>Recommendations for Increasing Cross-Selling of Banking Products in XYZ Credit Union</vt:lpstr>
      <vt:lpstr>II. Loyalty Programs</vt:lpstr>
      <vt:lpstr>II. Higher Interest Gain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 for Increasing Cross-Selling of Banking Products in XYZ Credit Union</dc:title>
  <dc:creator>Isha Panjwani</dc:creator>
  <cp:lastModifiedBy>Isha Panjwani</cp:lastModifiedBy>
  <cp:revision>11</cp:revision>
  <dcterms:created xsi:type="dcterms:W3CDTF">2022-09-30T17:21:37Z</dcterms:created>
  <dcterms:modified xsi:type="dcterms:W3CDTF">2022-09-30T22:23:00Z</dcterms:modified>
</cp:coreProperties>
</file>