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77" autoAdjust="0"/>
    <p:restoredTop sz="94660"/>
  </p:normalViewPr>
  <p:slideViewPr>
    <p:cSldViewPr snapToGrid="0">
      <p:cViewPr>
        <p:scale>
          <a:sx n="51" d="100"/>
          <a:sy n="51" d="100"/>
        </p:scale>
        <p:origin x="1440"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A3210-FE5E-4461-9CA8-1E740885A0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29BF4828-839E-488B-887A-E0FB42433D98}">
      <dgm:prSet custT="1"/>
      <dgm:spPr/>
      <dgm:t>
        <a:bodyPr/>
        <a:lstStyle/>
        <a:p>
          <a:pPr algn="ctr"/>
          <a:r>
            <a:rPr lang="en-GB" sz="3000" dirty="0">
              <a:latin typeface="Times New Roman" panose="02020603050405020304" pitchFamily="18" charset="0"/>
              <a:cs typeface="Times New Roman" panose="02020603050405020304" pitchFamily="18" charset="0"/>
            </a:rPr>
            <a:t>Pink Cab Company</a:t>
          </a:r>
        </a:p>
      </dgm:t>
    </dgm:pt>
    <dgm:pt modelId="{63056574-BC81-441B-9886-855592C8212B}" type="par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8933A900-5436-410C-9951-5768858FB71A}" type="sib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CA4ADECE-1AB2-4467-856E-D22175E9D7BD}">
      <dgm:prSet custT="1"/>
      <dgm:spPr/>
      <dgm:t>
        <a:bodyPr/>
        <a:lstStyle/>
        <a:p>
          <a:r>
            <a:rPr lang="en-GB" sz="2000" dirty="0">
              <a:latin typeface="Times New Roman" panose="02020603050405020304" pitchFamily="18" charset="0"/>
              <a:cs typeface="Times New Roman" panose="02020603050405020304" pitchFamily="18" charset="0"/>
            </a:rPr>
            <a:t>The Pink cab company has travelled approximately 1.9M KMs in total in the year 2016-2018.</a:t>
          </a:r>
        </a:p>
      </dgm:t>
    </dgm:pt>
    <dgm:pt modelId="{FB939390-97E2-4E73-8B92-253685CA54DB}" type="par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FE573877-A782-420D-AFBF-0DB450DA2F24}" type="sib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77F334D9-A639-4FF4-A14A-83CEBAD1D56A}">
      <dgm:prSet custT="1"/>
      <dgm:spPr/>
      <dgm:t>
        <a:bodyPr/>
        <a:lstStyle/>
        <a:p>
          <a:pPr algn="ctr"/>
          <a:r>
            <a:rPr lang="en-GB" sz="3000" dirty="0">
              <a:latin typeface="Times New Roman" panose="02020603050405020304" pitchFamily="18" charset="0"/>
              <a:cs typeface="Times New Roman" panose="02020603050405020304" pitchFamily="18" charset="0"/>
            </a:rPr>
            <a:t>Yellow Cab Company</a:t>
          </a:r>
        </a:p>
      </dgm:t>
    </dgm:pt>
    <dgm:pt modelId="{ED187E69-E3DF-4255-8A5A-7EBA057D7BC6}" type="par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1046DE2C-0ECE-4CAF-AF81-31B672918CFD}" type="sib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E027884E-102B-42F3-8A44-F6E448A66C7E}">
      <dgm:prSet custT="1"/>
      <dgm:spPr/>
      <dgm:t>
        <a:bodyPr/>
        <a:lstStyle/>
        <a:p>
          <a:r>
            <a:rPr lang="en-GB" sz="2000" dirty="0">
              <a:latin typeface="Times New Roman" panose="02020603050405020304" pitchFamily="18" charset="0"/>
              <a:cs typeface="Times New Roman" panose="02020603050405020304" pitchFamily="18" charset="0"/>
            </a:rPr>
            <a:t>The Yellow cab company has travelled approximately 6.2M KMs in total in the year 2016-2018.</a:t>
          </a:r>
        </a:p>
      </dgm:t>
    </dgm:pt>
    <dgm:pt modelId="{F8D923EC-1DF0-4BCB-AFA9-16FDA6ED2236}" type="par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594AA7EF-B7DC-46E8-8362-D3778E88CEC3}" type="sib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9E1845CD-19C5-450A-BE92-8ACE9FA2A05F}" type="pres">
      <dgm:prSet presAssocID="{70EA3210-FE5E-4461-9CA8-1E740885A0B9}" presName="linear" presStyleCnt="0">
        <dgm:presLayoutVars>
          <dgm:animLvl val="lvl"/>
          <dgm:resizeHandles val="exact"/>
        </dgm:presLayoutVars>
      </dgm:prSet>
      <dgm:spPr/>
    </dgm:pt>
    <dgm:pt modelId="{0B36D439-541E-4A2F-A9AE-4075D7D62853}" type="pres">
      <dgm:prSet presAssocID="{29BF4828-839E-488B-887A-E0FB42433D98}" presName="parentText" presStyleLbl="node1" presStyleIdx="0" presStyleCnt="2">
        <dgm:presLayoutVars>
          <dgm:chMax val="0"/>
          <dgm:bulletEnabled val="1"/>
        </dgm:presLayoutVars>
      </dgm:prSet>
      <dgm:spPr/>
    </dgm:pt>
    <dgm:pt modelId="{11E2B4D8-E336-455E-95B6-9AF848E0CCB8}" type="pres">
      <dgm:prSet presAssocID="{29BF4828-839E-488B-887A-E0FB42433D98}" presName="childText" presStyleLbl="revTx" presStyleIdx="0" presStyleCnt="2">
        <dgm:presLayoutVars>
          <dgm:bulletEnabled val="1"/>
        </dgm:presLayoutVars>
      </dgm:prSet>
      <dgm:spPr/>
    </dgm:pt>
    <dgm:pt modelId="{4F104C22-A73D-4588-9E08-7715D837A24C}" type="pres">
      <dgm:prSet presAssocID="{77F334D9-A639-4FF4-A14A-83CEBAD1D56A}" presName="parentText" presStyleLbl="node1" presStyleIdx="1" presStyleCnt="2">
        <dgm:presLayoutVars>
          <dgm:chMax val="0"/>
          <dgm:bulletEnabled val="1"/>
        </dgm:presLayoutVars>
      </dgm:prSet>
      <dgm:spPr/>
    </dgm:pt>
    <dgm:pt modelId="{6DB33E33-DC09-4D47-B809-A828C23733D8}" type="pres">
      <dgm:prSet presAssocID="{77F334D9-A639-4FF4-A14A-83CEBAD1D56A}" presName="childText" presStyleLbl="revTx" presStyleIdx="1" presStyleCnt="2">
        <dgm:presLayoutVars>
          <dgm:bulletEnabled val="1"/>
        </dgm:presLayoutVars>
      </dgm:prSet>
      <dgm:spPr/>
    </dgm:pt>
  </dgm:ptLst>
  <dgm:cxnLst>
    <dgm:cxn modelId="{071F4C0B-A4BD-46AE-878D-397B9F365FE7}" type="presOf" srcId="{E027884E-102B-42F3-8A44-F6E448A66C7E}" destId="{6DB33E33-DC09-4D47-B809-A828C23733D8}" srcOrd="0" destOrd="0" presId="urn:microsoft.com/office/officeart/2005/8/layout/vList2"/>
    <dgm:cxn modelId="{1E7DB01D-81CB-4491-940E-174A76048654}" srcId="{70EA3210-FE5E-4461-9CA8-1E740885A0B9}" destId="{77F334D9-A639-4FF4-A14A-83CEBAD1D56A}" srcOrd="1" destOrd="0" parTransId="{ED187E69-E3DF-4255-8A5A-7EBA057D7BC6}" sibTransId="{1046DE2C-0ECE-4CAF-AF81-31B672918CFD}"/>
    <dgm:cxn modelId="{AAB39F25-E0D0-49A1-9BD6-AF61161C1D1C}" type="presOf" srcId="{70EA3210-FE5E-4461-9CA8-1E740885A0B9}" destId="{9E1845CD-19C5-450A-BE92-8ACE9FA2A05F}" srcOrd="0" destOrd="0" presId="urn:microsoft.com/office/officeart/2005/8/layout/vList2"/>
    <dgm:cxn modelId="{07E70045-EFC9-4B39-990C-B7B244867D31}" srcId="{29BF4828-839E-488B-887A-E0FB42433D98}" destId="{CA4ADECE-1AB2-4467-856E-D22175E9D7BD}" srcOrd="0" destOrd="0" parTransId="{FB939390-97E2-4E73-8B92-253685CA54DB}" sibTransId="{FE573877-A782-420D-AFBF-0DB450DA2F24}"/>
    <dgm:cxn modelId="{9CBC1E90-BAC5-467E-860E-A971E526F4E1}" type="presOf" srcId="{CA4ADECE-1AB2-4467-856E-D22175E9D7BD}" destId="{11E2B4D8-E336-455E-95B6-9AF848E0CCB8}" srcOrd="0" destOrd="0" presId="urn:microsoft.com/office/officeart/2005/8/layout/vList2"/>
    <dgm:cxn modelId="{D7E1A6AE-8925-49B0-BB99-C23D37C9D98E}" srcId="{77F334D9-A639-4FF4-A14A-83CEBAD1D56A}" destId="{E027884E-102B-42F3-8A44-F6E448A66C7E}" srcOrd="0" destOrd="0" parTransId="{F8D923EC-1DF0-4BCB-AFA9-16FDA6ED2236}" sibTransId="{594AA7EF-B7DC-46E8-8362-D3778E88CEC3}"/>
    <dgm:cxn modelId="{3995AEC2-2007-4882-9181-66D67CA35103}" type="presOf" srcId="{29BF4828-839E-488B-887A-E0FB42433D98}" destId="{0B36D439-541E-4A2F-A9AE-4075D7D62853}" srcOrd="0" destOrd="0" presId="urn:microsoft.com/office/officeart/2005/8/layout/vList2"/>
    <dgm:cxn modelId="{55E987D0-71E8-416E-8722-4C84C770B538}" srcId="{70EA3210-FE5E-4461-9CA8-1E740885A0B9}" destId="{29BF4828-839E-488B-887A-E0FB42433D98}" srcOrd="0" destOrd="0" parTransId="{63056574-BC81-441B-9886-855592C8212B}" sibTransId="{8933A900-5436-410C-9951-5768858FB71A}"/>
    <dgm:cxn modelId="{9DD189EC-6CED-413F-A28B-25E87AD5FCD3}" type="presOf" srcId="{77F334D9-A639-4FF4-A14A-83CEBAD1D56A}" destId="{4F104C22-A73D-4588-9E08-7715D837A24C}" srcOrd="0" destOrd="0" presId="urn:microsoft.com/office/officeart/2005/8/layout/vList2"/>
    <dgm:cxn modelId="{598DCEC8-2538-4419-ADFC-4B0930420B84}" type="presParOf" srcId="{9E1845CD-19C5-450A-BE92-8ACE9FA2A05F}" destId="{0B36D439-541E-4A2F-A9AE-4075D7D62853}" srcOrd="0" destOrd="0" presId="urn:microsoft.com/office/officeart/2005/8/layout/vList2"/>
    <dgm:cxn modelId="{178F3263-75C9-4327-A620-178200BEC419}" type="presParOf" srcId="{9E1845CD-19C5-450A-BE92-8ACE9FA2A05F}" destId="{11E2B4D8-E336-455E-95B6-9AF848E0CCB8}" srcOrd="1" destOrd="0" presId="urn:microsoft.com/office/officeart/2005/8/layout/vList2"/>
    <dgm:cxn modelId="{499D7263-D329-4C1D-BA2B-F927C65AB833}" type="presParOf" srcId="{9E1845CD-19C5-450A-BE92-8ACE9FA2A05F}" destId="{4F104C22-A73D-4588-9E08-7715D837A24C}" srcOrd="2" destOrd="0" presId="urn:microsoft.com/office/officeart/2005/8/layout/vList2"/>
    <dgm:cxn modelId="{2F227FAD-1416-4A12-B52A-624A764343BD}" type="presParOf" srcId="{9E1845CD-19C5-450A-BE92-8ACE9FA2A05F}" destId="{6DB33E33-DC09-4D47-B809-A828C23733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6D439-541E-4A2F-A9AE-4075D7D62853}">
      <dsp:nvSpPr>
        <dsp:cNvPr id="0" name=""/>
        <dsp:cNvSpPr/>
      </dsp:nvSpPr>
      <dsp:spPr>
        <a:xfrm>
          <a:off x="0" y="27001"/>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Pink Cab Company</a:t>
          </a:r>
        </a:p>
      </dsp:txBody>
      <dsp:txXfrm>
        <a:off x="50261" y="77262"/>
        <a:ext cx="5810913" cy="929078"/>
      </dsp:txXfrm>
    </dsp:sp>
    <dsp:sp modelId="{11E2B4D8-E336-455E-95B6-9AF848E0CCB8}">
      <dsp:nvSpPr>
        <dsp:cNvPr id="0" name=""/>
        <dsp:cNvSpPr/>
      </dsp:nvSpPr>
      <dsp:spPr>
        <a:xfrm>
          <a:off x="0" y="1056602"/>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Pink cab company has travelled approximately 1.9M KMs in total in the year 2016-2018.</a:t>
          </a:r>
        </a:p>
      </dsp:txBody>
      <dsp:txXfrm>
        <a:off x="0" y="1056602"/>
        <a:ext cx="5911435" cy="910800"/>
      </dsp:txXfrm>
    </dsp:sp>
    <dsp:sp modelId="{4F104C22-A73D-4588-9E08-7715D837A24C}">
      <dsp:nvSpPr>
        <dsp:cNvPr id="0" name=""/>
        <dsp:cNvSpPr/>
      </dsp:nvSpPr>
      <dsp:spPr>
        <a:xfrm>
          <a:off x="0" y="1967402"/>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Yellow Cab Company</a:t>
          </a:r>
        </a:p>
      </dsp:txBody>
      <dsp:txXfrm>
        <a:off x="50261" y="2017663"/>
        <a:ext cx="5810913" cy="929078"/>
      </dsp:txXfrm>
    </dsp:sp>
    <dsp:sp modelId="{6DB33E33-DC09-4D47-B809-A828C23733D8}">
      <dsp:nvSpPr>
        <dsp:cNvPr id="0" name=""/>
        <dsp:cNvSpPr/>
      </dsp:nvSpPr>
      <dsp:spPr>
        <a:xfrm>
          <a:off x="0" y="2997001"/>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Yellow cab company has travelled approximately 6.2M KMs in total in the year 2016-2018.</a:t>
          </a:r>
        </a:p>
      </dsp:txBody>
      <dsp:txXfrm>
        <a:off x="0" y="2997001"/>
        <a:ext cx="5911435" cy="91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8020-2A85-4C74-8592-8EBE79A45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F623D-A128-40F3-B9BE-8F0D4F665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D4155A-FD06-4A88-8B2B-9CE53C201F45}"/>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18236678-C343-44CF-BC13-FB1056D3C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A29D72-77CB-4154-B2A1-88FBAFCAB1E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11031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B232-224C-48F5-992A-2E5481AF55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888A74-5912-4B09-94EA-E0602D03A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FF415-A2BD-4EEB-A7D4-3DE7E3760B93}"/>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B2D83C5D-C6CD-424F-84CF-4532CCD89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1CB2E-428A-446F-9776-7D7BF7C4FA8F}"/>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158473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1DAE-2069-4B5F-A922-12DBB04D1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12F6F5-BD46-4158-BE7D-A4EE230B7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39C64B-DEE9-4812-A0A3-834B1F49EFA4}"/>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46900D4A-4CD1-4064-B75E-D434F66E8E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A17AFB-6AC0-47A5-94F0-EA3B25C89CC5}"/>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908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2885-2FAB-4125-B88C-23688E823B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8F52C0-6C93-4D3A-B591-8EB2F4E74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B5A5B5-F793-4354-A6E7-3BD2F4E24639}"/>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6E50CE9B-557B-4650-9890-5298EB1E3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E5CB3-C8B0-4215-9095-C93DC3B064D7}"/>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8141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CE8C-6F72-40B6-A40A-835DF61D1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0F271E-B81C-4161-955D-CEEE1C047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5595F-B738-42BF-915B-1F872A93A35D}"/>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19B1A782-7BB1-461C-BFB6-6DFC9AB26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D8F9CA-E1AE-4C92-9EFB-7890CECE027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35143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FB89-0434-40EA-AE74-D308D99EB6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6033E-B44A-4B66-8C42-9CC379A5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745EEE-A041-4692-9B6C-EE3F3D5F1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C7CC4D-C7E0-47A0-B957-C9B327C130A2}"/>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6" name="Footer Placeholder 5">
            <a:extLst>
              <a:ext uri="{FF2B5EF4-FFF2-40B4-BE49-F238E27FC236}">
                <a16:creationId xmlns:a16="http://schemas.microsoft.com/office/drawing/2014/main" id="{9D254DFF-5EB3-4E6E-9AFD-D051D6AA76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2153FC-53FC-4630-BBDC-A237B1AD716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08483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D1E4-B0CD-4CF2-AB44-B56EB71AA4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104194-DF82-40E8-9CD6-F0A5E34B5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74C8B-F8CD-480F-AE22-6EB07E32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93EB0F-0421-4207-B513-04DB45B4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07FF0-CC7B-4D4C-8F40-746495B32F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3FABDE-BB92-4512-9213-134F5CC04AE9}"/>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8" name="Footer Placeholder 7">
            <a:extLst>
              <a:ext uri="{FF2B5EF4-FFF2-40B4-BE49-F238E27FC236}">
                <a16:creationId xmlns:a16="http://schemas.microsoft.com/office/drawing/2014/main" id="{3FFF4958-A4D3-492B-9E23-7B855BA85B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BD4508-543F-423C-8E83-2369E0BA843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2025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62E-6067-456D-9D4F-00E0B447B6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82C119-AF34-4C26-869C-68A4EBBC725F}"/>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4" name="Footer Placeholder 3">
            <a:extLst>
              <a:ext uri="{FF2B5EF4-FFF2-40B4-BE49-F238E27FC236}">
                <a16:creationId xmlns:a16="http://schemas.microsoft.com/office/drawing/2014/main" id="{B27D09E8-3C64-495A-B371-6B70DC22C7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9C943-5683-4275-8E55-A3A58E627816}"/>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0186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3FF76-4308-406C-A85D-F920D3C5F25C}"/>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3" name="Footer Placeholder 2">
            <a:extLst>
              <a:ext uri="{FF2B5EF4-FFF2-40B4-BE49-F238E27FC236}">
                <a16:creationId xmlns:a16="http://schemas.microsoft.com/office/drawing/2014/main" id="{4065CCFE-4C1F-4594-B7D2-A16CF23351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61DE17-D34C-4478-AAAE-C0A80BFB8DB1}"/>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7879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645B-AC58-4899-BAD2-D9842DA23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E18625-62D0-424D-9D4E-29BD5AD06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96C6C-0CAF-46DA-9A74-E7D8FADEA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6982-3138-455B-BBD4-DD9588868E37}"/>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6" name="Footer Placeholder 5">
            <a:extLst>
              <a:ext uri="{FF2B5EF4-FFF2-40B4-BE49-F238E27FC236}">
                <a16:creationId xmlns:a16="http://schemas.microsoft.com/office/drawing/2014/main" id="{FD02ADEF-D04A-4CD3-A26E-0A282B4B79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13FC0-9A04-4AAB-B315-67C5BE3B45F4}"/>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8140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696B-CA18-4B7B-ACDB-50A36B6D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8419BA-2D14-4B76-8B09-B70E088B9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409777-8430-40DA-B88A-099AE0E9F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BAD24-40B1-45BE-85BC-58FEBF0AA2FB}"/>
              </a:ext>
            </a:extLst>
          </p:cNvPr>
          <p:cNvSpPr>
            <a:spLocks noGrp="1"/>
          </p:cNvSpPr>
          <p:nvPr>
            <p:ph type="dt" sz="half" idx="10"/>
          </p:nvPr>
        </p:nvSpPr>
        <p:spPr/>
        <p:txBody>
          <a:bodyPr/>
          <a:lstStyle/>
          <a:p>
            <a:fld id="{C60D01F1-E7CE-4F04-89BD-3B01B4BA753C}" type="datetimeFigureOut">
              <a:rPr lang="en-GB" smtClean="0"/>
              <a:t>22/07/2022</a:t>
            </a:fld>
            <a:endParaRPr lang="en-GB"/>
          </a:p>
        </p:txBody>
      </p:sp>
      <p:sp>
        <p:nvSpPr>
          <p:cNvPr id="6" name="Footer Placeholder 5">
            <a:extLst>
              <a:ext uri="{FF2B5EF4-FFF2-40B4-BE49-F238E27FC236}">
                <a16:creationId xmlns:a16="http://schemas.microsoft.com/office/drawing/2014/main" id="{5720E653-772F-4E1C-8C6A-344FA72F9F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AF33D-A322-4A83-8955-E5AB7791F4D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748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70B03-E83C-414C-B8F8-8D6D6369E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66EDC8-3133-4EC2-92B1-92AEA986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3E016F-D6FE-41B8-8F93-2309D63E4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01F1-E7CE-4F04-89BD-3B01B4BA753C}" type="datetimeFigureOut">
              <a:rPr lang="en-GB" smtClean="0"/>
              <a:t>22/07/2022</a:t>
            </a:fld>
            <a:endParaRPr lang="en-GB"/>
          </a:p>
        </p:txBody>
      </p:sp>
      <p:sp>
        <p:nvSpPr>
          <p:cNvPr id="5" name="Footer Placeholder 4">
            <a:extLst>
              <a:ext uri="{FF2B5EF4-FFF2-40B4-BE49-F238E27FC236}">
                <a16:creationId xmlns:a16="http://schemas.microsoft.com/office/drawing/2014/main" id="{AF021C9F-9D74-4194-8DC1-06EC1B993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7BFDF4-4632-4FA9-BC45-9E4E947CC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E9F5B-D777-4180-9FE4-615C32F95406}" type="slidenum">
              <a:rPr lang="en-GB" smtClean="0"/>
              <a:t>‹#›</a:t>
            </a:fld>
            <a:endParaRPr lang="en-GB"/>
          </a:p>
        </p:txBody>
      </p:sp>
    </p:spTree>
    <p:extLst>
      <p:ext uri="{BB962C8B-B14F-4D97-AF65-F5344CB8AC3E}">
        <p14:creationId xmlns:p14="http://schemas.microsoft.com/office/powerpoint/2010/main" val="191262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C9821-455F-4F90-9535-C92D9663CD7A}"/>
              </a:ext>
            </a:extLst>
          </p:cNvPr>
          <p:cNvSpPr>
            <a:spLocks noGrp="1"/>
          </p:cNvSpPr>
          <p:nvPr>
            <p:ph type="ctrTitle"/>
          </p:nvPr>
        </p:nvSpPr>
        <p:spPr>
          <a:xfrm>
            <a:off x="4380588" y="965199"/>
            <a:ext cx="6766078" cy="4927601"/>
          </a:xfrm>
        </p:spPr>
        <p:txBody>
          <a:bodyPr anchor="ctr">
            <a:normAutofit/>
          </a:bodyPr>
          <a:lstStyle/>
          <a:p>
            <a:pPr algn="l"/>
            <a:r>
              <a:rPr lang="en-GB" sz="4800">
                <a:solidFill>
                  <a:schemeClr val="bg1"/>
                </a:solidFill>
              </a:rPr>
              <a:t>Data Glacier</a:t>
            </a:r>
            <a:br>
              <a:rPr lang="en-GB" sz="4800">
                <a:solidFill>
                  <a:schemeClr val="bg1"/>
                </a:solidFill>
              </a:rPr>
            </a:br>
            <a:r>
              <a:rPr lang="en-GB" sz="4800">
                <a:solidFill>
                  <a:schemeClr val="bg1"/>
                </a:solidFill>
              </a:rPr>
              <a:t>Virtual Internship: LISUM11</a:t>
            </a:r>
          </a:p>
        </p:txBody>
      </p:sp>
      <p:sp>
        <p:nvSpPr>
          <p:cNvPr id="3" name="Subtitle 2">
            <a:extLst>
              <a:ext uri="{FF2B5EF4-FFF2-40B4-BE49-F238E27FC236}">
                <a16:creationId xmlns:a16="http://schemas.microsoft.com/office/drawing/2014/main" id="{72BD408C-48CA-432F-AB22-D17ACCDB6789}"/>
              </a:ext>
            </a:extLst>
          </p:cNvPr>
          <p:cNvSpPr>
            <a:spLocks noGrp="1"/>
          </p:cNvSpPr>
          <p:nvPr>
            <p:ph type="subTitle" idx="1"/>
          </p:nvPr>
        </p:nvSpPr>
        <p:spPr>
          <a:xfrm>
            <a:off x="1023257" y="965198"/>
            <a:ext cx="2707937" cy="4927602"/>
          </a:xfrm>
        </p:spPr>
        <p:txBody>
          <a:bodyPr anchor="ctr">
            <a:normAutofit/>
          </a:bodyPr>
          <a:lstStyle/>
          <a:p>
            <a:pPr algn="r"/>
            <a:r>
              <a:rPr lang="en-GB" sz="2000">
                <a:solidFill>
                  <a:srgbClr val="FFC000"/>
                </a:solidFill>
              </a:rPr>
              <a:t>G2M Cab Investment Case Study</a:t>
            </a:r>
          </a:p>
          <a:p>
            <a:pPr algn="r"/>
            <a:r>
              <a:rPr lang="en-GB" sz="2000">
                <a:solidFill>
                  <a:srgbClr val="FFC000"/>
                </a:solidFill>
              </a:rPr>
              <a:t>-Isha Panjwani</a:t>
            </a:r>
          </a:p>
          <a:p>
            <a:pPr algn="r"/>
            <a:r>
              <a:rPr lang="en-GB" sz="2000">
                <a:solidFill>
                  <a:srgbClr val="FFC000"/>
                </a:solidFill>
              </a:rPr>
              <a:t>21</a:t>
            </a:r>
            <a:r>
              <a:rPr lang="en-GB" sz="2000" baseline="30000">
                <a:solidFill>
                  <a:srgbClr val="FFC000"/>
                </a:solidFill>
              </a:rPr>
              <a:t>st</a:t>
            </a:r>
            <a:r>
              <a:rPr lang="en-GB" sz="2000">
                <a:solidFill>
                  <a:srgbClr val="FFC000"/>
                </a:solidFill>
              </a:rPr>
              <a:t> July 2022</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23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C5906-A8D3-45F5-A550-2E40F335D0AB}"/>
              </a:ext>
            </a:extLst>
          </p:cNvPr>
          <p:cNvSpPr>
            <a:spLocks noGrp="1"/>
          </p:cNvSpPr>
          <p:nvPr>
            <p:ph type="title"/>
          </p:nvPr>
        </p:nvSpPr>
        <p:spPr>
          <a:xfrm>
            <a:off x="546351" y="582562"/>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Profit share by city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pie chart&#10;&#10;Description automatically generated">
            <a:extLst>
              <a:ext uri="{FF2B5EF4-FFF2-40B4-BE49-F238E27FC236}">
                <a16:creationId xmlns:a16="http://schemas.microsoft.com/office/drawing/2014/main" id="{1F03DE4D-D04E-47C6-9CC1-CF32F2A73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82" y="2133913"/>
            <a:ext cx="5483190" cy="444371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pie chart&#10;&#10;Description automatically generated">
            <a:extLst>
              <a:ext uri="{FF2B5EF4-FFF2-40B4-BE49-F238E27FC236}">
                <a16:creationId xmlns:a16="http://schemas.microsoft.com/office/drawing/2014/main" id="{94997383-5676-4448-91D9-398AA1EE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911" y="2133913"/>
            <a:ext cx="5622764" cy="4378213"/>
          </a:xfrm>
          <a:prstGeom prst="rect">
            <a:avLst/>
          </a:prstGeom>
        </p:spPr>
      </p:pic>
      <p:sp>
        <p:nvSpPr>
          <p:cNvPr id="8" name="TextBox 7">
            <a:extLst>
              <a:ext uri="{FF2B5EF4-FFF2-40B4-BE49-F238E27FC236}">
                <a16:creationId xmlns:a16="http://schemas.microsoft.com/office/drawing/2014/main" id="{95AAA49E-A78D-401C-AE1A-13F0AC931C62}"/>
              </a:ext>
            </a:extLst>
          </p:cNvPr>
          <p:cNvSpPr txBox="1"/>
          <p:nvPr/>
        </p:nvSpPr>
        <p:spPr>
          <a:xfrm>
            <a:off x="705022" y="6342572"/>
            <a:ext cx="48669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More than 50% of the Users for Pink Cab are from LA, New York, and San Diego</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57A1DF-065A-4B0C-825F-C1044A2AF207}"/>
              </a:ext>
            </a:extLst>
          </p:cNvPr>
          <p:cNvSpPr txBox="1"/>
          <p:nvPr/>
        </p:nvSpPr>
        <p:spPr>
          <a:xfrm>
            <a:off x="6683894" y="6342572"/>
            <a:ext cx="5002311"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Nearby 3/4th of the market users are from New York, Chicago, Washington and LA.</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94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C2BF-4A7C-4AEC-9239-2EB7AD83E443}"/>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Comparing Average Profit for both companies by City</a:t>
            </a:r>
          </a:p>
        </p:txBody>
      </p:sp>
      <p:pic>
        <p:nvPicPr>
          <p:cNvPr id="5" name="Content Placeholder 4" descr="Chart, line chart&#10;&#10;Description automatically generated">
            <a:extLst>
              <a:ext uri="{FF2B5EF4-FFF2-40B4-BE49-F238E27FC236}">
                <a16:creationId xmlns:a16="http://schemas.microsoft.com/office/drawing/2014/main" id="{F2B747A0-13D7-4AA1-9732-E98559EDF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432" y="1325563"/>
            <a:ext cx="10817136" cy="4351338"/>
          </a:xfrm>
        </p:spPr>
      </p:pic>
      <p:sp>
        <p:nvSpPr>
          <p:cNvPr id="9" name="Rectangle 2">
            <a:extLst>
              <a:ext uri="{FF2B5EF4-FFF2-40B4-BE49-F238E27FC236}">
                <a16:creationId xmlns:a16="http://schemas.microsoft.com/office/drawing/2014/main" id="{AFB0977D-B03D-4959-B020-129BA9322257}"/>
              </a:ext>
            </a:extLst>
          </p:cNvPr>
          <p:cNvSpPr>
            <a:spLocks noChangeArrowheads="1"/>
          </p:cNvSpPr>
          <p:nvPr/>
        </p:nvSpPr>
        <p:spPr bwMode="auto">
          <a:xfrm>
            <a:off x="316282" y="5848045"/>
            <a:ext cx="118757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Average profit for pink cab is the highest in New York of a little more than $100. And the least in Dallas, TX for nearby $10. Average profit for both companies is similar in cities like Tucson &amp; Boston. Whereas average profit for Yellow cab is highest in NYC of approximately $ 300. Yellow cab is also performing better in cities like Denver and Dallas in which Pink cab could not perform well.</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9237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9035D-9A31-4D2F-85CC-76CF085314AF}"/>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Average Profit</a:t>
            </a:r>
          </a:p>
        </p:txBody>
      </p:sp>
      <p:pic>
        <p:nvPicPr>
          <p:cNvPr id="7" name="Content Placeholder 6" descr="Chart&#10;&#10;Description automatically generated with medium confidence">
            <a:extLst>
              <a:ext uri="{FF2B5EF4-FFF2-40B4-BE49-F238E27FC236}">
                <a16:creationId xmlns:a16="http://schemas.microsoft.com/office/drawing/2014/main" id="{349117CB-F64F-43EF-8B92-B7A263596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4732" y="1048961"/>
            <a:ext cx="4991024" cy="4760078"/>
          </a:xfrm>
        </p:spPr>
      </p:pic>
      <p:sp>
        <p:nvSpPr>
          <p:cNvPr id="8" name="TextBox 7">
            <a:extLst>
              <a:ext uri="{FF2B5EF4-FFF2-40B4-BE49-F238E27FC236}">
                <a16:creationId xmlns:a16="http://schemas.microsoft.com/office/drawing/2014/main" id="{2CAD4676-1BFA-42D6-9EDB-9F6E65B01287}"/>
              </a:ext>
            </a:extLst>
          </p:cNvPr>
          <p:cNvSpPr txBox="1"/>
          <p:nvPr/>
        </p:nvSpPr>
        <p:spPr>
          <a:xfrm>
            <a:off x="6493547" y="5993865"/>
            <a:ext cx="46722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yellow cab company is 2.6 times higher than average profit for pink cab company.</a:t>
            </a:r>
            <a:endParaRPr lang="en-GB" sz="1400" b="1" dirty="0">
              <a:latin typeface="Times New Roman" panose="02020603050405020304" pitchFamily="18" charset="0"/>
              <a:cs typeface="Times New Roman" panose="02020603050405020304" pitchFamily="18" charset="0"/>
            </a:endParaRPr>
          </a:p>
        </p:txBody>
      </p:sp>
      <p:pic>
        <p:nvPicPr>
          <p:cNvPr id="10" name="Picture 9" descr="Chart, bar chart&#10;&#10;Description automatically generated">
            <a:extLst>
              <a:ext uri="{FF2B5EF4-FFF2-40B4-BE49-F238E27FC236}">
                <a16:creationId xmlns:a16="http://schemas.microsoft.com/office/drawing/2014/main" id="{BBFEF0C7-CE46-4AF8-BD14-AB16CE39E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99" y="971857"/>
            <a:ext cx="5336532" cy="4914286"/>
          </a:xfrm>
          <a:prstGeom prst="rect">
            <a:avLst/>
          </a:prstGeom>
        </p:spPr>
      </p:pic>
      <p:sp>
        <p:nvSpPr>
          <p:cNvPr id="11" name="TextBox 10">
            <a:extLst>
              <a:ext uri="{FF2B5EF4-FFF2-40B4-BE49-F238E27FC236}">
                <a16:creationId xmlns:a16="http://schemas.microsoft.com/office/drawing/2014/main" id="{33431C28-074F-495B-B348-63BEFC324557}"/>
              </a:ext>
            </a:extLst>
          </p:cNvPr>
          <p:cNvSpPr txBox="1"/>
          <p:nvPr/>
        </p:nvSpPr>
        <p:spPr>
          <a:xfrm>
            <a:off x="636741" y="5886143"/>
            <a:ext cx="4873668" cy="738664"/>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both the companies is declining from the year 2016 to 2018. Average profit of the Yellow company is nearby 2.5 times higher in all the years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73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27C31C3-B583-49E7-A811-D5E40F776D64}"/>
              </a:ext>
            </a:extLst>
          </p:cNvPr>
          <p:cNvSpPr>
            <a:spLocks noGrp="1"/>
          </p:cNvSpPr>
          <p:nvPr>
            <p:ph type="title"/>
          </p:nvPr>
        </p:nvSpPr>
        <p:spPr>
          <a:xfrm>
            <a:off x="838200" y="365125"/>
            <a:ext cx="10515600" cy="1325563"/>
          </a:xfrm>
        </p:spPr>
        <p:txBody>
          <a:bodyPr>
            <a:normAutofit/>
          </a:bodyPr>
          <a:lstStyle/>
          <a:p>
            <a:pPr algn="ctr"/>
            <a:r>
              <a:rPr lang="en-GB" sz="5400" dirty="0">
                <a:latin typeface="Times New Roman" panose="02020603050405020304" pitchFamily="18" charset="0"/>
                <a:cs typeface="Times New Roman" panose="02020603050405020304" pitchFamily="18" charset="0"/>
              </a:rPr>
              <a:t>Recommendations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D49E3E-FC43-4751-9867-476F9C0B9058}"/>
              </a:ext>
            </a:extLst>
          </p:cNvPr>
          <p:cNvSpPr>
            <a:spLocks noGrp="1"/>
          </p:cNvSpPr>
          <p:nvPr>
            <p:ph idx="1"/>
          </p:nvPr>
        </p:nvSpPr>
        <p:spPr>
          <a:xfrm>
            <a:off x="836676" y="1791598"/>
            <a:ext cx="10515600" cy="4773042"/>
          </a:xfrm>
        </p:spPr>
        <p:txBody>
          <a:bodyPr>
            <a:noAutofit/>
          </a:bodyPr>
          <a:lstStyle/>
          <a:p>
            <a:r>
              <a:rPr lang="en-GB" sz="1800" dirty="0">
                <a:latin typeface="Times New Roman" panose="02020603050405020304" pitchFamily="18" charset="0"/>
                <a:cs typeface="Times New Roman" panose="02020603050405020304" pitchFamily="18" charset="0"/>
              </a:rPr>
              <a:t>We have evaluated both the cab companies on following factors and have concluded that Yellow Cab Company is better for investment than Pink Cab Company. </a:t>
            </a:r>
          </a:p>
          <a:p>
            <a:pPr marL="0" indent="0">
              <a:buNone/>
            </a:pPr>
            <a:r>
              <a:rPr lang="en-GB" sz="1800" b="1" dirty="0">
                <a:latin typeface="Times New Roman" panose="02020603050405020304" pitchFamily="18" charset="0"/>
                <a:cs typeface="Times New Roman" panose="02020603050405020304" pitchFamily="18" charset="0"/>
              </a:rPr>
              <a:t>Number of transactions: </a:t>
            </a:r>
            <a:r>
              <a:rPr lang="en-GB" sz="1800" dirty="0">
                <a:latin typeface="Times New Roman" panose="02020603050405020304" pitchFamily="18" charset="0"/>
                <a:cs typeface="Times New Roman" panose="02020603050405020304" pitchFamily="18" charset="0"/>
              </a:rPr>
              <a:t>Both the companies have higher number of transactions in the months of October, November, and December. But as observed Yellow Cab has 3x more customers throughout the year. </a:t>
            </a:r>
          </a:p>
          <a:p>
            <a:pPr marL="0" indent="0">
              <a:buNone/>
            </a:pPr>
            <a:r>
              <a:rPr lang="en-GB" sz="1800" b="1" dirty="0">
                <a:latin typeface="Times New Roman" panose="02020603050405020304" pitchFamily="18" charset="0"/>
                <a:cs typeface="Times New Roman" panose="02020603050405020304" pitchFamily="18" charset="0"/>
              </a:rPr>
              <a:t>Market Share: </a:t>
            </a:r>
            <a:r>
              <a:rPr lang="en-GB" sz="1800" dirty="0">
                <a:latin typeface="Times New Roman" panose="02020603050405020304" pitchFamily="18" charset="0"/>
                <a:cs typeface="Times New Roman" panose="02020603050405020304" pitchFamily="18" charset="0"/>
              </a:rPr>
              <a:t>Almost 75% of the cab users prefer Yellow Cab Company over Pink Cab Company. </a:t>
            </a:r>
          </a:p>
          <a:p>
            <a:pPr marL="0" indent="0">
              <a:buNone/>
            </a:pPr>
            <a:r>
              <a:rPr lang="en-GB" sz="1800" b="1" dirty="0">
                <a:latin typeface="Times New Roman" panose="02020603050405020304" pitchFamily="18" charset="0"/>
                <a:cs typeface="Times New Roman" panose="02020603050405020304" pitchFamily="18" charset="0"/>
              </a:rPr>
              <a:t>Age wise Reach: </a:t>
            </a:r>
            <a:r>
              <a:rPr lang="en-GB" sz="1800" dirty="0">
                <a:latin typeface="Times New Roman" panose="02020603050405020304" pitchFamily="18" charset="0"/>
                <a:cs typeface="Times New Roman" panose="02020603050405020304" pitchFamily="18" charset="0"/>
              </a:rPr>
              <a:t>Yellow cab has higher customers in all age groups and the most popular among middle aged group. </a:t>
            </a:r>
          </a:p>
          <a:p>
            <a:pPr marL="0" indent="0">
              <a:buNone/>
            </a:pPr>
            <a:r>
              <a:rPr lang="en-GB" sz="1800" b="1" dirty="0">
                <a:latin typeface="Times New Roman" panose="02020603050405020304" pitchFamily="18" charset="0"/>
                <a:cs typeface="Times New Roman" panose="02020603050405020304" pitchFamily="18" charset="0"/>
              </a:rPr>
              <a:t>Gender wise Reach: </a:t>
            </a:r>
            <a:r>
              <a:rPr lang="en-GB" sz="1800" dirty="0">
                <a:latin typeface="Times New Roman" panose="02020603050405020304" pitchFamily="18" charset="0"/>
                <a:cs typeface="Times New Roman" panose="02020603050405020304" pitchFamily="18" charset="0"/>
              </a:rPr>
              <a:t>Yellow cab has significantly higher number of both male and female users. Although male cab service users are 15% higher than female cab service users. </a:t>
            </a:r>
          </a:p>
          <a:p>
            <a:pPr marL="0" indent="0">
              <a:buNone/>
            </a:pPr>
            <a:r>
              <a:rPr lang="en-GB" sz="1800" b="1" dirty="0">
                <a:latin typeface="Times New Roman" panose="02020603050405020304" pitchFamily="18" charset="0"/>
                <a:cs typeface="Times New Roman" panose="02020603050405020304" pitchFamily="18" charset="0"/>
              </a:rPr>
              <a:t>Average Price charged by KM: </a:t>
            </a:r>
            <a:r>
              <a:rPr lang="en-GB" sz="1800" dirty="0">
                <a:latin typeface="Times New Roman" panose="02020603050405020304" pitchFamily="18" charset="0"/>
                <a:cs typeface="Times New Roman" panose="02020603050405020304" pitchFamily="18" charset="0"/>
              </a:rPr>
              <a:t>Yellow cab average charge per KM is almost 3 times the average charge of Pink cab. </a:t>
            </a:r>
          </a:p>
          <a:p>
            <a:pPr marL="0" indent="0">
              <a:buNone/>
            </a:pPr>
            <a:r>
              <a:rPr lang="en-GB" sz="1800" b="1" dirty="0">
                <a:latin typeface="Times New Roman" panose="02020603050405020304" pitchFamily="18" charset="0"/>
                <a:cs typeface="Times New Roman" panose="02020603050405020304" pitchFamily="18" charset="0"/>
              </a:rPr>
              <a:t>Average Profit: </a:t>
            </a:r>
            <a:r>
              <a:rPr lang="en-GB" sz="1800" dirty="0">
                <a:latin typeface="Times New Roman" panose="02020603050405020304" pitchFamily="18" charset="0"/>
                <a:cs typeface="Times New Roman" panose="02020603050405020304" pitchFamily="18" charset="0"/>
              </a:rPr>
              <a:t>Yellow Cab company has approximately 2.5 times higher average profit than Pink Cab company.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Based on the data analysed, Yellow Cab company is recommended to XYZ company for investment.</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3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8B6690-C375-4996-B9B2-C3D24FEE32A4}"/>
              </a:ext>
            </a:extLst>
          </p:cNvPr>
          <p:cNvSpPr>
            <a:spLocks noGrp="1"/>
          </p:cNvSpPr>
          <p:nvPr>
            <p:ph type="title"/>
          </p:nvPr>
        </p:nvSpPr>
        <p:spPr>
          <a:xfrm>
            <a:off x="838200" y="669926"/>
            <a:ext cx="4508946" cy="1241222"/>
          </a:xfrm>
        </p:spPr>
        <p:txBody>
          <a:bodyPr anchor="b">
            <a:normAutofit fontScale="90000"/>
          </a:bodyPr>
          <a:lstStyle/>
          <a:p>
            <a:pPr algn="r"/>
            <a:r>
              <a:rPr lang="en-GB" dirty="0">
                <a:solidFill>
                  <a:schemeClr val="bg1"/>
                </a:solidFill>
                <a:latin typeface="Times New Roman" panose="02020603050405020304" pitchFamily="18" charset="0"/>
                <a:cs typeface="Times New Roman" panose="02020603050405020304" pitchFamily="18" charset="0"/>
              </a:rPr>
              <a:t>Client and Problem Statement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BC498E-F276-416F-B0A8-809BBAAE0AD3}"/>
              </a:ext>
            </a:extLst>
          </p:cNvPr>
          <p:cNvSpPr>
            <a:spLocks noGrp="1"/>
          </p:cNvSpPr>
          <p:nvPr>
            <p:ph idx="1"/>
          </p:nvPr>
        </p:nvSpPr>
        <p:spPr>
          <a:xfrm>
            <a:off x="563670" y="2398956"/>
            <a:ext cx="11323529" cy="4064469"/>
          </a:xfrm>
        </p:spPr>
        <p:txBody>
          <a:bodyPr>
            <a:no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XYZ is a private firm in The United States of America. The company is considering for expansion of their services and has decided </a:t>
            </a:r>
            <a:r>
              <a:rPr lang="en-US" sz="2000" dirty="0">
                <a:solidFill>
                  <a:schemeClr val="bg1"/>
                </a:solidFill>
                <a:latin typeface="Times New Roman" panose="02020603050405020304" pitchFamily="18" charset="0"/>
                <a:cs typeface="Times New Roman" panose="02020603050405020304" pitchFamily="18" charset="0"/>
              </a:rPr>
              <a:t>to go ahead with the G2M strategy. The company has got business proposals from 2 companies. </a:t>
            </a:r>
          </a:p>
          <a:p>
            <a:r>
              <a:rPr lang="en-US" sz="2000" dirty="0">
                <a:solidFill>
                  <a:schemeClr val="bg1"/>
                </a:solidFill>
                <a:latin typeface="Times New Roman" panose="02020603050405020304" pitchFamily="18" charset="0"/>
                <a:cs typeface="Times New Roman" panose="02020603050405020304" pitchFamily="18" charset="0"/>
              </a:rPr>
              <a:t>Objective : To provide actionable insights to help XYZ firm in identifying the right company for making investment.</a:t>
            </a:r>
          </a:p>
          <a:p>
            <a:r>
              <a:rPr lang="en-US" sz="2000" dirty="0">
                <a:solidFill>
                  <a:schemeClr val="bg1"/>
                </a:solidFill>
                <a:latin typeface="Times New Roman" panose="02020603050405020304" pitchFamily="18" charset="0"/>
                <a:cs typeface="Times New Roman" panose="02020603050405020304" pitchFamily="18" charset="0"/>
              </a:rPr>
              <a:t>The Analysis has been done with the following procedures:</a:t>
            </a:r>
          </a:p>
          <a:p>
            <a:pPr lvl="1"/>
            <a:r>
              <a:rPr lang="en-US" sz="2000" dirty="0">
                <a:solidFill>
                  <a:schemeClr val="bg1"/>
                </a:solidFill>
                <a:latin typeface="Times New Roman" panose="02020603050405020304" pitchFamily="18" charset="0"/>
                <a:cs typeface="Times New Roman" panose="02020603050405020304" pitchFamily="18" charset="0"/>
              </a:rPr>
              <a:t>Understanding data and its structure</a:t>
            </a:r>
          </a:p>
          <a:p>
            <a:pPr lvl="1"/>
            <a:r>
              <a:rPr lang="en-US" sz="2000" dirty="0">
                <a:solidFill>
                  <a:schemeClr val="bg1"/>
                </a:solidFill>
                <a:latin typeface="Times New Roman" panose="02020603050405020304" pitchFamily="18" charset="0"/>
                <a:cs typeface="Times New Roman" panose="02020603050405020304" pitchFamily="18" charset="0"/>
              </a:rPr>
              <a:t>Estimating number of trips, identifying top users by demographics, and profit for both the companies. </a:t>
            </a:r>
          </a:p>
          <a:p>
            <a:pPr lvl="1"/>
            <a:r>
              <a:rPr lang="en-US" sz="2000" dirty="0">
                <a:solidFill>
                  <a:schemeClr val="bg1"/>
                </a:solidFill>
                <a:latin typeface="Times New Roman" panose="02020603050405020304" pitchFamily="18" charset="0"/>
                <a:cs typeface="Times New Roman" panose="02020603050405020304" pitchFamily="18" charset="0"/>
              </a:rPr>
              <a:t>Identifying the most popular and lucrative cab service</a:t>
            </a:r>
          </a:p>
          <a:p>
            <a:pPr lvl="1"/>
            <a:r>
              <a:rPr lang="en-US" sz="2000" dirty="0">
                <a:solidFill>
                  <a:schemeClr val="bg1"/>
                </a:solidFill>
                <a:latin typeface="Times New Roman" panose="02020603050405020304" pitchFamily="18" charset="0"/>
                <a:cs typeface="Times New Roman" panose="02020603050405020304" pitchFamily="18" charset="0"/>
              </a:rPr>
              <a:t>Investment recommendations</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18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7A55B9C-D3FC-9594-6ECD-CB5DA978ED91}"/>
              </a:ext>
            </a:extLst>
          </p:cNvPr>
          <p:cNvPicPr>
            <a:picLocks noChangeAspect="1"/>
          </p:cNvPicPr>
          <p:nvPr/>
        </p:nvPicPr>
        <p:blipFill rotWithShape="1">
          <a:blip r:embed="rId2"/>
          <a:srcRect l="8740" r="10288"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94B94FFC-C573-408E-84CD-071A4DB37E90}"/>
              </a:ext>
            </a:extLst>
          </p:cNvPr>
          <p:cNvSpPr>
            <a:spLocks noGrp="1"/>
          </p:cNvSpPr>
          <p:nvPr>
            <p:ph type="title"/>
          </p:nvPr>
        </p:nvSpPr>
        <p:spPr>
          <a:xfrm>
            <a:off x="481013" y="289931"/>
            <a:ext cx="4592028" cy="1638752"/>
          </a:xfrm>
        </p:spPr>
        <p:txBody>
          <a:bodyPr vert="horz" lIns="91440" tIns="45720" rIns="91440" bIns="45720" rtlCol="0" anchor="ctr">
            <a:normAutofit/>
          </a:bodyPr>
          <a:lstStyle/>
          <a:p>
            <a:r>
              <a:rPr lang="en-US" sz="3600" dirty="0">
                <a:latin typeface="Times New Roman" panose="02020603050405020304" pitchFamily="18" charset="0"/>
                <a:cs typeface="Times New Roman" panose="02020603050405020304" pitchFamily="18" charset="0"/>
              </a:rPr>
              <a:t>Pink cab and Yellow cab company</a:t>
            </a:r>
          </a:p>
        </p:txBody>
      </p:sp>
      <p:sp>
        <p:nvSpPr>
          <p:cNvPr id="11" name="TextBox 10">
            <a:extLst>
              <a:ext uri="{FF2B5EF4-FFF2-40B4-BE49-F238E27FC236}">
                <a16:creationId xmlns:a16="http://schemas.microsoft.com/office/drawing/2014/main" id="{2F7627A4-D84E-4AB9-977A-65ACEC575C98}"/>
              </a:ext>
            </a:extLst>
          </p:cNvPr>
          <p:cNvSpPr txBox="1"/>
          <p:nvPr/>
        </p:nvSpPr>
        <p:spPr>
          <a:xfrm>
            <a:off x="0" y="1928683"/>
            <a:ext cx="4106449" cy="2477601"/>
          </a:xfrm>
          <a:prstGeom prst="rect">
            <a:avLst/>
          </a:prstGeom>
          <a:noFill/>
        </p:spPr>
        <p:txBody>
          <a:bodyPr wrap="square" rtlCol="0">
            <a:spAutoFit/>
          </a:bodyPr>
          <a:lstStyle/>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investment proposal is from the two following companies:</a:t>
            </a:r>
          </a:p>
          <a:p>
            <a:pPr lvl="1">
              <a:spcAft>
                <a:spcPts val="600"/>
              </a:spcAft>
            </a:pPr>
            <a:r>
              <a:rPr lang="en-GB" sz="2000" dirty="0">
                <a:latin typeface="Times New Roman" panose="02020603050405020304" pitchFamily="18" charset="0"/>
                <a:cs typeface="Times New Roman" panose="02020603050405020304" pitchFamily="18" charset="0"/>
              </a:rPr>
              <a:t>Pink Cab Company in USA</a:t>
            </a:r>
          </a:p>
          <a:p>
            <a:pPr lvl="1">
              <a:spcAft>
                <a:spcPts val="600"/>
              </a:spcAft>
            </a:pPr>
            <a:r>
              <a:rPr lang="en-GB" sz="2000" dirty="0">
                <a:latin typeface="Times New Roman" panose="02020603050405020304" pitchFamily="18" charset="0"/>
                <a:cs typeface="Times New Roman" panose="02020603050405020304" pitchFamily="18" charset="0"/>
              </a:rPr>
              <a:t>Yellow Cab Company in USA</a:t>
            </a:r>
          </a:p>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Both the companies have there services established in 19 different cities of the US. </a:t>
            </a:r>
          </a:p>
        </p:txBody>
      </p:sp>
      <p:graphicFrame>
        <p:nvGraphicFramePr>
          <p:cNvPr id="7" name="Content Placeholder 6">
            <a:extLst>
              <a:ext uri="{FF2B5EF4-FFF2-40B4-BE49-F238E27FC236}">
                <a16:creationId xmlns:a16="http://schemas.microsoft.com/office/drawing/2014/main" id="{9C9D916F-0476-4634-BDCB-C940F27EF8A2}"/>
              </a:ext>
            </a:extLst>
          </p:cNvPr>
          <p:cNvGraphicFramePr>
            <a:graphicFrameLocks noGrp="1"/>
          </p:cNvGraphicFramePr>
          <p:nvPr>
            <p:ph idx="1"/>
            <p:extLst>
              <p:ext uri="{D42A27DB-BD31-4B8C-83A1-F6EECF244321}">
                <p14:modId xmlns:p14="http://schemas.microsoft.com/office/powerpoint/2010/main" val="215363381"/>
              </p:ext>
            </p:extLst>
          </p:nvPr>
        </p:nvGraphicFramePr>
        <p:xfrm>
          <a:off x="5924811" y="2367419"/>
          <a:ext cx="5911435" cy="3934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36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31C1D-58BA-4683-A97F-536361D4D743}"/>
              </a:ext>
            </a:extLst>
          </p:cNvPr>
          <p:cNvSpPr>
            <a:spLocks noGrp="1"/>
          </p:cNvSpPr>
          <p:nvPr>
            <p:ph type="title"/>
          </p:nvPr>
        </p:nvSpPr>
        <p:spPr>
          <a:xfrm>
            <a:off x="546351" y="578164"/>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Number of Transactions per month</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152B0C55-C972-485E-9C81-B7247DB0F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6" y="2596835"/>
            <a:ext cx="5455917" cy="2909453"/>
          </a:xfrm>
          <a:prstGeom prst="rect">
            <a:avLst/>
          </a:prstGeom>
        </p:spPr>
      </p:pic>
      <p:pic>
        <p:nvPicPr>
          <p:cNvPr id="11" name="Picture 10" descr="Chart, bar chart&#10;&#10;Description automatically generated">
            <a:extLst>
              <a:ext uri="{FF2B5EF4-FFF2-40B4-BE49-F238E27FC236}">
                <a16:creationId xmlns:a16="http://schemas.microsoft.com/office/drawing/2014/main" id="{C7D02C46-71E5-4E6C-B99F-117EBA9D1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048" y="2450276"/>
            <a:ext cx="5455917" cy="3056012"/>
          </a:xfrm>
          <a:prstGeom prst="rect">
            <a:avLst/>
          </a:prstGeom>
        </p:spPr>
      </p:pic>
      <p:sp>
        <p:nvSpPr>
          <p:cNvPr id="8" name="TextBox 7">
            <a:extLst>
              <a:ext uri="{FF2B5EF4-FFF2-40B4-BE49-F238E27FC236}">
                <a16:creationId xmlns:a16="http://schemas.microsoft.com/office/drawing/2014/main" id="{E88573E8-7285-4ADB-906F-40537D3176AB}"/>
              </a:ext>
            </a:extLst>
          </p:cNvPr>
          <p:cNvSpPr txBox="1"/>
          <p:nvPr/>
        </p:nvSpPr>
        <p:spPr>
          <a:xfrm>
            <a:off x="1352097" y="2450276"/>
            <a:ext cx="3643773" cy="215444"/>
          </a:xfrm>
          <a:prstGeom prst="rect">
            <a:avLst/>
          </a:prstGeom>
          <a:noFill/>
        </p:spPr>
        <p:txBody>
          <a:bodyPr wrap="square" rtlCol="0">
            <a:spAutoFit/>
          </a:bodyPr>
          <a:lstStyle/>
          <a:p>
            <a:pPr algn="ctr"/>
            <a:r>
              <a:rPr lang="en-GB" sz="800" dirty="0"/>
              <a:t>Pink Cab Travel frequency by month</a:t>
            </a:r>
          </a:p>
        </p:txBody>
      </p:sp>
      <p:sp>
        <p:nvSpPr>
          <p:cNvPr id="9" name="TextBox 8">
            <a:extLst>
              <a:ext uri="{FF2B5EF4-FFF2-40B4-BE49-F238E27FC236}">
                <a16:creationId xmlns:a16="http://schemas.microsoft.com/office/drawing/2014/main" id="{97279621-418F-41A9-A387-7F655782BA34}"/>
              </a:ext>
            </a:extLst>
          </p:cNvPr>
          <p:cNvSpPr txBox="1"/>
          <p:nvPr/>
        </p:nvSpPr>
        <p:spPr>
          <a:xfrm>
            <a:off x="680639"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10000.</a:t>
            </a:r>
            <a:endParaRPr lang="en-GB"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0F3136F-D575-4C87-B23C-5CB16B363969}"/>
              </a:ext>
            </a:extLst>
          </p:cNvPr>
          <p:cNvSpPr txBox="1"/>
          <p:nvPr/>
        </p:nvSpPr>
        <p:spPr>
          <a:xfrm>
            <a:off x="6565230"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30000.</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97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49729B-C3B9-4CAE-B28D-2DC5F98EFF64}"/>
              </a:ext>
            </a:extLst>
          </p:cNvPr>
          <p:cNvSpPr>
            <a:spLocks noGrp="1"/>
          </p:cNvSpPr>
          <p:nvPr>
            <p:ph type="title"/>
          </p:nvPr>
        </p:nvSpPr>
        <p:spPr>
          <a:xfrm>
            <a:off x="641957"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Comparing Pink and Yellow cab company</a:t>
            </a:r>
          </a:p>
        </p:txBody>
      </p:sp>
      <p:pic>
        <p:nvPicPr>
          <p:cNvPr id="5" name="Content Placeholder 4" descr="Chart, line chart&#10;&#10;Description automatically generated">
            <a:extLst>
              <a:ext uri="{FF2B5EF4-FFF2-40B4-BE49-F238E27FC236}">
                <a16:creationId xmlns:a16="http://schemas.microsoft.com/office/drawing/2014/main" id="{33AED402-B441-460B-8167-444321C7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315" y="957412"/>
            <a:ext cx="7811943" cy="4354175"/>
          </a:xfrm>
          <a:prstGeom prst="rect">
            <a:avLst/>
          </a:prstGeom>
        </p:spPr>
      </p:pic>
      <p:sp>
        <p:nvSpPr>
          <p:cNvPr id="6" name="TextBox 5">
            <a:extLst>
              <a:ext uri="{FF2B5EF4-FFF2-40B4-BE49-F238E27FC236}">
                <a16:creationId xmlns:a16="http://schemas.microsoft.com/office/drawing/2014/main" id="{87DAA677-DC94-4013-9B62-827340786A64}"/>
              </a:ext>
            </a:extLst>
          </p:cNvPr>
          <p:cNvSpPr txBox="1"/>
          <p:nvPr/>
        </p:nvSpPr>
        <p:spPr>
          <a:xfrm>
            <a:off x="3988496" y="5512003"/>
            <a:ext cx="7685762" cy="589001"/>
          </a:xfrm>
          <a:prstGeom prst="rect">
            <a:avLst/>
          </a:prstGeom>
        </p:spPr>
        <p:txBody>
          <a:bodyPr vert="horz" lIns="91440" tIns="45720" rIns="91440" bIns="45720" rtlCol="0">
            <a:normAutofit/>
          </a:bodyPr>
          <a:lstStyle/>
          <a:p>
            <a:pPr algn="ctr">
              <a:lnSpc>
                <a:spcPct val="90000"/>
              </a:lnSpc>
              <a:spcAft>
                <a:spcPts val="600"/>
              </a:spcAft>
            </a:pPr>
            <a:r>
              <a:rPr lang="en-US" b="1" i="0" dirty="0">
                <a:effectLst/>
                <a:latin typeface="Times New Roman" panose="02020603050405020304" pitchFamily="18" charset="0"/>
                <a:cs typeface="Times New Roman" panose="02020603050405020304" pitchFamily="18" charset="0"/>
              </a:rPr>
              <a:t>The graph depicts that yellow cab is performing 3x better than the pink cab.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1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C2626-71B4-45D5-BE49-17ED55E64E57}"/>
              </a:ext>
            </a:extLst>
          </p:cNvPr>
          <p:cNvSpPr>
            <a:spLocks noGrp="1"/>
          </p:cNvSpPr>
          <p:nvPr>
            <p:ph type="title"/>
          </p:nvPr>
        </p:nvSpPr>
        <p:spPr>
          <a:xfrm>
            <a:off x="593610" y="657666"/>
            <a:ext cx="3822192" cy="1344975"/>
          </a:xfrm>
        </p:spPr>
        <p:txBody>
          <a:bodyPr vert="horz" lIns="91440" tIns="45720" rIns="91440" bIns="45720" rtlCol="0" anchor="ctr">
            <a:normAutofit fontScale="90000"/>
          </a:bodyPr>
          <a:lstStyle/>
          <a:p>
            <a:r>
              <a:rPr lang="en-US" sz="3300" b="1"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Pink and Yellow Cab Users Overview</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ADF6C4-6FA4-44B4-A8DA-6712C3B8B20E}"/>
              </a:ext>
            </a:extLst>
          </p:cNvPr>
          <p:cNvSpPr txBox="1"/>
          <p:nvPr/>
        </p:nvSpPr>
        <p:spPr>
          <a:xfrm>
            <a:off x="593610" y="2121763"/>
            <a:ext cx="3822192" cy="1034795"/>
          </a:xfrm>
          <a:prstGeom prst="rect">
            <a:avLst/>
          </a:prstGeom>
        </p:spPr>
        <p:txBody>
          <a:bodyPr vert="horz" lIns="91440" tIns="45720" rIns="91440" bIns="45720" rtlCol="0">
            <a:normAutofit/>
          </a:bodyPr>
          <a:lstStyle/>
          <a:p>
            <a:pPr>
              <a:lnSpc>
                <a:spcPct val="90000"/>
              </a:lnSpc>
              <a:spcAft>
                <a:spcPts val="600"/>
              </a:spcAft>
            </a:pPr>
            <a:r>
              <a:rPr lang="en-US" sz="2200" i="0" dirty="0">
                <a:solidFill>
                  <a:schemeClr val="bg1"/>
                </a:solidFill>
                <a:latin typeface="Times New Roman" panose="02020603050405020304" pitchFamily="18" charset="0"/>
                <a:cs typeface="Times New Roman" panose="02020603050405020304" pitchFamily="18" charset="0"/>
              </a:rPr>
              <a:t>Approximately 3/4th portion of the cab market is acquired by Yellow Cab Company</a:t>
            </a:r>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pie chart&#10;&#10;Description automatically generated">
            <a:extLst>
              <a:ext uri="{FF2B5EF4-FFF2-40B4-BE49-F238E27FC236}">
                <a16:creationId xmlns:a16="http://schemas.microsoft.com/office/drawing/2014/main" id="{89453347-E3B8-478F-8421-B3E09B894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906" y="484632"/>
            <a:ext cx="5752272" cy="5733287"/>
          </a:xfrm>
          <a:prstGeom prst="rect">
            <a:avLst/>
          </a:prstGeom>
        </p:spPr>
      </p:pic>
    </p:spTree>
    <p:extLst>
      <p:ext uri="{BB962C8B-B14F-4D97-AF65-F5344CB8AC3E}">
        <p14:creationId xmlns:p14="http://schemas.microsoft.com/office/powerpoint/2010/main" val="119322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4B9C2-7F3F-4DE2-801F-BBE24BA5256E}"/>
              </a:ext>
            </a:extLst>
          </p:cNvPr>
          <p:cNvSpPr>
            <a:spLocks noGrp="1"/>
          </p:cNvSpPr>
          <p:nvPr>
            <p:ph type="title"/>
          </p:nvPr>
        </p:nvSpPr>
        <p:spPr>
          <a:xfrm>
            <a:off x="599650" y="4926066"/>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User’s preference by demographics</a:t>
            </a:r>
          </a:p>
        </p:txBody>
      </p:sp>
      <p:pic>
        <p:nvPicPr>
          <p:cNvPr id="7" name="Picture 6" descr="Chart, bar chart&#10;&#10;Description automatically generated">
            <a:extLst>
              <a:ext uri="{FF2B5EF4-FFF2-40B4-BE49-F238E27FC236}">
                <a16:creationId xmlns:a16="http://schemas.microsoft.com/office/drawing/2014/main" id="{B9DB0996-E295-48D7-A9B5-CE3714ED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30667"/>
            <a:ext cx="5455917" cy="351216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35F88E7D-87C8-4EC6-A386-6C278552E5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043" y="330667"/>
            <a:ext cx="5455917" cy="3442919"/>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B1D757-CE3A-4D88-94E0-73B659FCDA27}"/>
              </a:ext>
            </a:extLst>
          </p:cNvPr>
          <p:cNvSpPr txBox="1"/>
          <p:nvPr/>
        </p:nvSpPr>
        <p:spPr>
          <a:xfrm>
            <a:off x="6588691" y="3777017"/>
            <a:ext cx="5150813"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Number of male users are approximately 15% more than female in both the companies</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D11365-71C9-449E-9717-1AEF2B942734}"/>
              </a:ext>
            </a:extLst>
          </p:cNvPr>
          <p:cNvSpPr txBox="1"/>
          <p:nvPr/>
        </p:nvSpPr>
        <p:spPr>
          <a:xfrm>
            <a:off x="452496" y="3842829"/>
            <a:ext cx="5299677"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Middle aged people are more likely to book a cab in both the companies. But yellow cab is having higher number of users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4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47F7-4D93-42DD-B1E1-F41A8C13EE38}"/>
              </a:ext>
            </a:extLst>
          </p:cNvPr>
          <p:cNvSpPr>
            <a:spLocks noGrp="1"/>
          </p:cNvSpPr>
          <p:nvPr>
            <p:ph type="title"/>
          </p:nvPr>
        </p:nvSpPr>
        <p:spPr>
          <a:xfrm>
            <a:off x="975986" y="0"/>
            <a:ext cx="10515600" cy="1325563"/>
          </a:xfrm>
        </p:spPr>
        <p:txBody>
          <a:bodyPr/>
          <a:lstStyle/>
          <a:p>
            <a:pPr algn="ctr"/>
            <a:r>
              <a:rPr lang="en-GB" dirty="0">
                <a:latin typeface="Times New Roman" panose="02020603050405020304" pitchFamily="18" charset="0"/>
                <a:cs typeface="Times New Roman" panose="02020603050405020304" pitchFamily="18" charset="0"/>
              </a:rPr>
              <a:t>Users summary by city</a:t>
            </a:r>
          </a:p>
        </p:txBody>
      </p:sp>
      <p:pic>
        <p:nvPicPr>
          <p:cNvPr id="5" name="Content Placeholder 4" descr="Chart&#10;&#10;Description automatically generated">
            <a:extLst>
              <a:ext uri="{FF2B5EF4-FFF2-40B4-BE49-F238E27FC236}">
                <a16:creationId xmlns:a16="http://schemas.microsoft.com/office/drawing/2014/main" id="{2EDFB706-5ADB-4CA3-9701-1E735A1F5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20" y="1325563"/>
            <a:ext cx="11654559" cy="4351338"/>
          </a:xfrm>
        </p:spPr>
      </p:pic>
      <p:sp>
        <p:nvSpPr>
          <p:cNvPr id="6" name="TextBox 5">
            <a:extLst>
              <a:ext uri="{FF2B5EF4-FFF2-40B4-BE49-F238E27FC236}">
                <a16:creationId xmlns:a16="http://schemas.microsoft.com/office/drawing/2014/main" id="{896FAA68-925A-4FC9-B500-DFC21DA08CE2}"/>
              </a:ext>
            </a:extLst>
          </p:cNvPr>
          <p:cNvSpPr txBox="1"/>
          <p:nvPr/>
        </p:nvSpPr>
        <p:spPr>
          <a:xfrm>
            <a:off x="838200" y="5792559"/>
            <a:ext cx="10967580" cy="584775"/>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This graph summarizes that yellow cab company has a greater number of users in most of the cities. Metropolitan cities such as Boston, Chicago, New York, LA , and Washington see a greater hike than other cities.</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7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scatter chart&#10;&#10;Description automatically generated">
            <a:extLst>
              <a:ext uri="{FF2B5EF4-FFF2-40B4-BE49-F238E27FC236}">
                <a16:creationId xmlns:a16="http://schemas.microsoft.com/office/drawing/2014/main" id="{BDCA5E49-898B-4E07-9CBF-FC2796249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493" y="3323508"/>
            <a:ext cx="6070600" cy="2747963"/>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DFF633EF-A2B1-46F7-82B0-15BE66896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493" y="352708"/>
            <a:ext cx="6070600" cy="2755900"/>
          </a:xfrm>
          <a:prstGeom prst="rect">
            <a:avLst/>
          </a:prstGeom>
        </p:spPr>
      </p:pic>
      <p:sp>
        <p:nvSpPr>
          <p:cNvPr id="2" name="Title 1">
            <a:extLst>
              <a:ext uri="{FF2B5EF4-FFF2-40B4-BE49-F238E27FC236}">
                <a16:creationId xmlns:a16="http://schemas.microsoft.com/office/drawing/2014/main" id="{6D80ACF7-94FD-42BB-91DB-61F0151B4103}"/>
              </a:ext>
            </a:extLst>
          </p:cNvPr>
          <p:cNvSpPr>
            <a:spLocks noGrp="1"/>
          </p:cNvSpPr>
          <p:nvPr>
            <p:ph type="title"/>
          </p:nvPr>
        </p:nvSpPr>
        <p:spPr>
          <a:xfrm>
            <a:off x="488515" y="811161"/>
            <a:ext cx="3685279" cy="5403370"/>
          </a:xfrm>
        </p:spPr>
        <p:txBody>
          <a:bodyPr vert="horz" lIns="91440" tIns="45720" rIns="91440" bIns="45720" rtlCol="0">
            <a:normAutofit/>
          </a:bodyPr>
          <a:lstStyle/>
          <a:p>
            <a:r>
              <a:rPr lang="en-US" sz="2800" dirty="0">
                <a:solidFill>
                  <a:srgbClr val="FFFFFF"/>
                </a:solidFill>
                <a:latin typeface="Times New Roman" panose="02020603050405020304" pitchFamily="18" charset="0"/>
                <a:cs typeface="Times New Roman" panose="02020603050405020304" pitchFamily="18" charset="0"/>
              </a:rPr>
              <a:t>Comparing KM Travelled with price charged for both companies in each city.</a:t>
            </a:r>
            <a:br>
              <a:rPr lang="en-US" sz="2000" dirty="0">
                <a:solidFill>
                  <a:srgbClr val="FFFFFF"/>
                </a:solidFill>
                <a:latin typeface="Times New Roman" panose="02020603050405020304" pitchFamily="18" charset="0"/>
                <a:cs typeface="Times New Roman" panose="02020603050405020304" pitchFamily="18" charset="0"/>
              </a:rPr>
            </a:br>
            <a:br>
              <a:rPr lang="en-US" sz="2000" dirty="0">
                <a:solidFill>
                  <a:srgbClr val="FFFFFF"/>
                </a:solidFill>
                <a:latin typeface="Times New Roman" panose="02020603050405020304" pitchFamily="18" charset="0"/>
                <a:cs typeface="Times New Roman" panose="02020603050405020304" pitchFamily="18" charset="0"/>
              </a:rPr>
            </a:br>
            <a:r>
              <a:rPr lang="en-US" sz="2000" b="0" i="0" dirty="0">
                <a:solidFill>
                  <a:schemeClr val="bg2"/>
                </a:solidFill>
                <a:effectLst/>
                <a:latin typeface="Times New Roman" panose="02020603050405020304" pitchFamily="18" charset="0"/>
                <a:cs typeface="Times New Roman" panose="02020603050405020304" pitchFamily="18" charset="0"/>
              </a:rPr>
              <a:t>For same distance travelled, prices are higher in metropolitan cities as compared to suburb areas. Yellow cab charges more in suburban areas too than Pink cab.</a:t>
            </a:r>
            <a:endParaRPr lang="en-US" sz="2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220</TotalTime>
  <Words>833</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Data Glacier Virtual Internship: LISUM11</vt:lpstr>
      <vt:lpstr>Client and Problem Statement</vt:lpstr>
      <vt:lpstr>Pink cab and Yellow cab company</vt:lpstr>
      <vt:lpstr>Number of Transactions per month</vt:lpstr>
      <vt:lpstr>Comparing Pink and Yellow cab company</vt:lpstr>
      <vt:lpstr>Pink and Yellow Cab Users Overview</vt:lpstr>
      <vt:lpstr>User’s preference by demographics</vt:lpstr>
      <vt:lpstr>Users summary by city</vt:lpstr>
      <vt:lpstr>Comparing KM Travelled with price charged for both companies in each city.  For same distance travelled, prices are higher in metropolitan cities as compared to suburb areas. Yellow cab charges more in suburban areas too than Pink cab.</vt:lpstr>
      <vt:lpstr>Profit share by city </vt:lpstr>
      <vt:lpstr>Comparing Average Profit for both companies by City</vt:lpstr>
      <vt:lpstr>Average Profit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Isha Panjwani</dc:creator>
  <cp:lastModifiedBy>Isha Panjwani</cp:lastModifiedBy>
  <cp:revision>18</cp:revision>
  <dcterms:created xsi:type="dcterms:W3CDTF">2022-07-22T19:41:52Z</dcterms:created>
  <dcterms:modified xsi:type="dcterms:W3CDTF">2022-07-22T23:22:38Z</dcterms:modified>
</cp:coreProperties>
</file>