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34e7e2053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34e7e2053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guys, welcome to AuctionPier! This is our new ethereum based solution to the NFT wave. </a:t>
            </a:r>
            <a:endParaRPr/>
          </a:p>
          <a:p>
            <a:pPr marL="0" lvl="0" indent="0" algn="just" rtl="0">
              <a:lnSpc>
                <a:spcPct val="115000"/>
              </a:lnSpc>
              <a:spcBef>
                <a:spcPts val="1200"/>
              </a:spcBef>
              <a:spcAft>
                <a:spcPts val="1200"/>
              </a:spcAft>
              <a:buNone/>
            </a:pPr>
            <a:r>
              <a:rPr lang="en" sz="1200">
                <a:solidFill>
                  <a:schemeClr val="dk1"/>
                </a:solidFill>
              </a:rPr>
              <a:t>HI EVERYONE AND WELCOME. TODAY WE PRESENT TO YOU AUCTION PIER – OUR NEW ETHEREUM BASED SOLUTION TO THE NFT WAVE WHERE YOU ARE WELCOME TO HOST YOUR NEXT MASTERPIECE WITH US.</a:t>
            </a:r>
            <a:endParaRPr sz="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1c371a82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1c371a82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1359a3b89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1359a3b89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200">
                <a:solidFill>
                  <a:schemeClr val="dk1"/>
                </a:solidFill>
              </a:rPr>
              <a:t>WITH AUCTION PIER WE HAVE TRIED TO CREATE AND PRESENT A DECENTRALIZED AUCTION IN SOLIDITY, USING HTML, JAVASCRIPT, CSS AND BOOTSTRAP. THIS IS BECAUSE ART HOUSES LIKE THE OPENSEA AND VARIOUS NFT SITES DON’T HAVE LONG BEFORE THEY FACE THE FINANCIAL IMPACT CAUSE BY THE NFT REVOLUTION AND THE REVENUE COMPETITION FROM TRADITIONAL AUCTION HOUSES LIKE CHRISTIES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34e7e205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34e7e205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THROUGH AUCTIONPIER – AND WITH THE HELP OF CRYPTOGRAPHIC AND DISTRIBUTED SYSTEMS SOLUTIONS WE ARE TRYING TO ADDRESS AND EASE THE PROBLEM OF FRAUD, AND UNFAIRNESS OF MARKETPLACES SO THAT PEOPLE ARE LESS DISCOURAGED FROM USING A PLATFORM SUCH AS AUCTIONPIER.</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34e7e2053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34e7e205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PROPOSE BLOCKCHAIN AS THE TECHNOLOGICAL SOLUTION TO THE PRECEDING PROBLEM MAINLY BECAUSE OF ITS FEATURES WHICH ALLOW IT TO BE A SHARED, UNCHANGEABLE LEDGER THUS SIMPLIFYING  RECORDING AND TRACKING OF TRANSACTIONS AND ASSETS IN A BUSINESS NETWORK, MAKING IT FAIR, SECURE, AND AN EQUITABLE FINANCIAL PLATFORM.</a:t>
            </a:r>
            <a:endParaRPr/>
          </a:p>
          <a:p>
            <a:pPr marL="0" lvl="0" indent="0" algn="l" rtl="0">
              <a:spcBef>
                <a:spcPts val="0"/>
              </a:spcBef>
              <a:spcAft>
                <a:spcPts val="0"/>
              </a:spcAft>
              <a:buClr>
                <a:schemeClr val="dk1"/>
              </a:buClr>
              <a:buSzPts val="1100"/>
              <a:buFont typeface="Arial"/>
              <a:buNone/>
            </a:pPr>
            <a:r>
              <a:rPr lang="en">
                <a:solidFill>
                  <a:schemeClr val="dk1"/>
                </a:solidFill>
              </a:rPr>
              <a:t>BEN WILL NOW EXPLAIN HOW THE AUCTION WORKS BEFORE WE MOVE ONTO TO THE LIVE WALKTHROUGH OF AUCTIONPIER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34e7e2053_1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34e7e2053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34e7e2053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34e7e2053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35e5bec2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35e5bec2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Working on the website with the time allotted we were able to have it up and running, but for the next development steps we want to Monetize the website and allo the site owners to retain fees from the finalized auctions or the launch of new artwork, or </a:t>
            </a:r>
            <a:endParaRPr u="sn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35e5bec2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35e5bec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Blockchain technology is great for auctions</a:t>
            </a:r>
            <a:endParaRPr u="sng"/>
          </a:p>
          <a:p>
            <a:pPr marL="0" lvl="0" indent="0" algn="l" rtl="0">
              <a:spcBef>
                <a:spcPts val="0"/>
              </a:spcBef>
              <a:spcAft>
                <a:spcPts val="0"/>
              </a:spcAft>
              <a:buNone/>
            </a:pPr>
            <a:r>
              <a:rPr lang="en" u="sng"/>
              <a:t>Ethereum community</a:t>
            </a:r>
            <a:endParaRPr u="sng"/>
          </a:p>
          <a:p>
            <a:pPr marL="0" lvl="0" indent="0" algn="l" rtl="0">
              <a:spcBef>
                <a:spcPts val="0"/>
              </a:spcBef>
              <a:spcAft>
                <a:spcPts val="0"/>
              </a:spcAft>
              <a:buNone/>
            </a:pPr>
            <a:r>
              <a:rPr lang="en" u="sng"/>
              <a:t>Solidity is the new up and comer</a:t>
            </a:r>
            <a:endParaRPr u="sn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38fc151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38fc15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medium.com/@bryn.bellomy/solidity-tutorial-building-a-simple-auction-contract-fcc918b0878a" TargetMode="External"/><Relationship Id="rId5" Type="http://schemas.openxmlformats.org/officeDocument/2006/relationships/hyperlink" Target="https://docs.soliditylang.org/en/v0.5.11/solidity-by-example.html#simple-open-auction" TargetMode="External"/><Relationship Id="rId4" Type="http://schemas.openxmlformats.org/officeDocument/2006/relationships/hyperlink" Target="https://learning.oreilly.com/library/view/blockchain-by-example/978178847568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623" t="15663" r="4903" b="12749"/>
          <a:stretch/>
        </p:blipFill>
        <p:spPr>
          <a:xfrm>
            <a:off x="0" y="1966850"/>
            <a:ext cx="9144000" cy="3176650"/>
          </a:xfrm>
          <a:prstGeom prst="rect">
            <a:avLst/>
          </a:prstGeom>
          <a:noFill/>
          <a:ln>
            <a:noFill/>
          </a:ln>
        </p:spPr>
      </p:pic>
      <p:pic>
        <p:nvPicPr>
          <p:cNvPr id="55" name="Google Shape;55;p13"/>
          <p:cNvPicPr preferRelativeResize="0"/>
          <p:nvPr/>
        </p:nvPicPr>
        <p:blipFill>
          <a:blip r:embed="rId4">
            <a:alphaModFix/>
          </a:blip>
          <a:stretch>
            <a:fillRect/>
          </a:stretch>
        </p:blipFill>
        <p:spPr>
          <a:xfrm>
            <a:off x="0" y="0"/>
            <a:ext cx="9144001" cy="2738560"/>
          </a:xfrm>
          <a:prstGeom prst="rect">
            <a:avLst/>
          </a:prstGeom>
          <a:noFill/>
          <a:ln>
            <a:noFill/>
          </a:ln>
        </p:spPr>
      </p:pic>
      <p:sp>
        <p:nvSpPr>
          <p:cNvPr id="56" name="Google Shape;56;p13"/>
          <p:cNvSpPr txBox="1"/>
          <p:nvPr/>
        </p:nvSpPr>
        <p:spPr>
          <a:xfrm>
            <a:off x="1734900" y="2738550"/>
            <a:ext cx="5674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i="1">
                <a:solidFill>
                  <a:schemeClr val="lt1"/>
                </a:solidFill>
                <a:latin typeface="Open Sans"/>
                <a:ea typeface="Open Sans"/>
                <a:cs typeface="Open Sans"/>
                <a:sym typeface="Open Sans"/>
              </a:rPr>
              <a:t>Host your next masterpiece with us</a:t>
            </a:r>
            <a:endParaRPr sz="2400" b="1" i="1">
              <a:solidFill>
                <a:schemeClr val="lt1"/>
              </a:solidFill>
              <a:latin typeface="Open Sans"/>
              <a:ea typeface="Open Sans"/>
              <a:cs typeface="Open Sans"/>
              <a:sym typeface="Open Sans"/>
            </a:endParaRPr>
          </a:p>
        </p:txBody>
      </p:sp>
      <p:sp>
        <p:nvSpPr>
          <p:cNvPr id="57" name="Google Shape;57;p13"/>
          <p:cNvSpPr txBox="1"/>
          <p:nvPr/>
        </p:nvSpPr>
        <p:spPr>
          <a:xfrm>
            <a:off x="0" y="4213150"/>
            <a:ext cx="24177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pen Sans"/>
                <a:ea typeface="Open Sans"/>
                <a:cs typeface="Open Sans"/>
                <a:sym typeface="Open Sans"/>
              </a:rPr>
              <a:t>Benjamin Weymouth</a:t>
            </a:r>
            <a:endParaRPr>
              <a:solidFill>
                <a:schemeClr val="lt1"/>
              </a:solidFill>
              <a:latin typeface="Open Sans"/>
              <a:ea typeface="Open Sans"/>
              <a:cs typeface="Open Sans"/>
              <a:sym typeface="Open Sans"/>
            </a:endParaRPr>
          </a:p>
          <a:p>
            <a:pPr marL="0" lvl="0" indent="0" algn="just" rtl="0">
              <a:spcBef>
                <a:spcPts val="0"/>
              </a:spcBef>
              <a:spcAft>
                <a:spcPts val="0"/>
              </a:spcAft>
              <a:buNone/>
            </a:pPr>
            <a:r>
              <a:rPr lang="en">
                <a:solidFill>
                  <a:schemeClr val="lt1"/>
                </a:solidFill>
                <a:latin typeface="Open Sans"/>
                <a:ea typeface="Open Sans"/>
                <a:cs typeface="Open Sans"/>
                <a:sym typeface="Open Sans"/>
              </a:rPr>
              <a:t>Mohamed Berrachdi</a:t>
            </a:r>
            <a:endParaRPr>
              <a:solidFill>
                <a:schemeClr val="lt1"/>
              </a:solidFill>
              <a:latin typeface="Open Sans"/>
              <a:ea typeface="Open Sans"/>
              <a:cs typeface="Open Sans"/>
              <a:sym typeface="Open Sans"/>
            </a:endParaRPr>
          </a:p>
          <a:p>
            <a:pPr marL="0" lvl="0" indent="0" algn="just"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Sadia Akbar</a:t>
            </a:r>
            <a:endParaRPr>
              <a:solidFill>
                <a:schemeClr val="lt1"/>
              </a:solidFill>
              <a:latin typeface="Open Sans"/>
              <a:ea typeface="Open Sans"/>
              <a:cs typeface="Open Sans"/>
              <a:sym typeface="Open Sans"/>
            </a:endParaRPr>
          </a:p>
        </p:txBody>
      </p:sp>
      <p:sp>
        <p:nvSpPr>
          <p:cNvPr id="58" name="Google Shape;58;p13"/>
          <p:cNvSpPr txBox="1"/>
          <p:nvPr/>
        </p:nvSpPr>
        <p:spPr>
          <a:xfrm>
            <a:off x="5530100" y="4213150"/>
            <a:ext cx="3585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pen Sans"/>
                <a:ea typeface="Open Sans"/>
                <a:cs typeface="Open Sans"/>
                <a:sym typeface="Open Sans"/>
              </a:rPr>
              <a:t>University of Toronto Fintech Bootcamp</a:t>
            </a:r>
            <a:endParaRPr>
              <a:solidFill>
                <a:schemeClr val="lt1"/>
              </a:solidFill>
              <a:latin typeface="Open Sans"/>
              <a:ea typeface="Open Sans"/>
              <a:cs typeface="Open Sans"/>
              <a:sym typeface="Open Sans"/>
            </a:endParaRPr>
          </a:p>
          <a:p>
            <a:pPr marL="0" lvl="0" indent="0" algn="l" rtl="0">
              <a:spcBef>
                <a:spcPts val="0"/>
              </a:spcBef>
              <a:spcAft>
                <a:spcPts val="0"/>
              </a:spcAft>
              <a:buNone/>
            </a:pPr>
            <a:endParaRPr>
              <a:solidFill>
                <a:schemeClr val="lt1"/>
              </a:solidFill>
              <a:latin typeface="Open Sans"/>
              <a:ea typeface="Open Sans"/>
              <a:cs typeface="Open Sans"/>
              <a:sym typeface="Open Sans"/>
            </a:endParaRPr>
          </a:p>
          <a:p>
            <a:pPr marL="0" lvl="0" indent="0" algn="l" rtl="0">
              <a:spcBef>
                <a:spcPts val="0"/>
              </a:spcBef>
              <a:spcAft>
                <a:spcPts val="0"/>
              </a:spcAft>
              <a:buNone/>
            </a:pPr>
            <a:r>
              <a:rPr lang="en">
                <a:solidFill>
                  <a:schemeClr val="lt1"/>
                </a:solidFill>
                <a:latin typeface="Open Sans"/>
                <a:ea typeface="Open Sans"/>
                <a:cs typeface="Open Sans"/>
                <a:sym typeface="Open Sans"/>
              </a:rPr>
              <a:t>February 2022 </a:t>
            </a:r>
            <a:endParaRPr>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8" name="Google Shape;128;p22"/>
          <p:cNvSpPr txBox="1">
            <a:spLocks noGrp="1"/>
          </p:cNvSpPr>
          <p:nvPr>
            <p:ph type="body" idx="1"/>
          </p:nvPr>
        </p:nvSpPr>
        <p:spPr>
          <a:xfrm>
            <a:off x="3233250" y="819950"/>
            <a:ext cx="5811000" cy="3109200"/>
          </a:xfrm>
          <a:prstGeom prst="rect">
            <a:avLst/>
          </a:prstGeom>
        </p:spPr>
        <p:txBody>
          <a:bodyPr spcFirstLastPara="1" wrap="square" lIns="91425" tIns="91425" rIns="91425" bIns="91425" anchor="t" anchorCtr="0">
            <a:spAutoFit/>
          </a:bodyPr>
          <a:lstStyle/>
          <a:p>
            <a:pPr marL="457200" lvl="0" indent="-292100" algn="l" rtl="0">
              <a:lnSpc>
                <a:spcPct val="200000"/>
              </a:lnSpc>
              <a:spcBef>
                <a:spcPts val="0"/>
              </a:spcBef>
              <a:spcAft>
                <a:spcPts val="0"/>
              </a:spcAft>
              <a:buClr>
                <a:schemeClr val="lt1"/>
              </a:buClr>
              <a:buSzPts val="1000"/>
              <a:buFont typeface="Open Sans"/>
              <a:buChar char="●"/>
            </a:pPr>
            <a:r>
              <a:rPr lang="en" sz="1000">
                <a:solidFill>
                  <a:schemeClr val="lt1"/>
                </a:solidFill>
                <a:latin typeface="Open Sans"/>
                <a:ea typeface="Open Sans"/>
                <a:cs typeface="Open Sans"/>
                <a:sym typeface="Open Sans"/>
              </a:rPr>
              <a:t> Blockchain By Example. (2018). Blockchain By Example. Retrieved February 4, 2022, from O’Reilly Online Learning website: </a:t>
            </a:r>
            <a:r>
              <a:rPr lang="en" sz="1000" u="sng">
                <a:solidFill>
                  <a:schemeClr val="lt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https://learning.oreilly.com/library/view/blockchain-by-example/9781788475686/</a:t>
            </a:r>
            <a:endParaRPr sz="1000">
              <a:solidFill>
                <a:schemeClr val="lt1"/>
              </a:solidFill>
              <a:latin typeface="Open Sans"/>
              <a:ea typeface="Open Sans"/>
              <a:cs typeface="Open Sans"/>
              <a:sym typeface="Open Sans"/>
            </a:endParaRPr>
          </a:p>
          <a:p>
            <a:pPr marL="457200" lvl="0" indent="-292100" algn="l" rtl="0">
              <a:lnSpc>
                <a:spcPct val="200000"/>
              </a:lnSpc>
              <a:spcBef>
                <a:spcPts val="0"/>
              </a:spcBef>
              <a:spcAft>
                <a:spcPts val="0"/>
              </a:spcAft>
              <a:buClr>
                <a:schemeClr val="lt1"/>
              </a:buClr>
              <a:buSzPts val="1000"/>
              <a:buFont typeface="Open Sans"/>
              <a:buChar char="●"/>
            </a:pPr>
            <a:r>
              <a:rPr lang="en" sz="1000">
                <a:solidFill>
                  <a:schemeClr val="lt1"/>
                </a:solidFill>
                <a:latin typeface="Open Sans"/>
                <a:ea typeface="Open Sans"/>
                <a:cs typeface="Open Sans"/>
                <a:sym typeface="Open Sans"/>
              </a:rPr>
              <a:t>Solidity by Example — Solidity 0.5.11 documentation. (2016). Retrieved February 4, 2022, from Soliditylang.org website: </a:t>
            </a:r>
            <a:r>
              <a:rPr lang="en" sz="1000" u="sng">
                <a:solidFill>
                  <a:schemeClr val="lt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https://docs.soliditylang.org/en/v0.5.11/solidity-by-example.html#simple-open-auction</a:t>
            </a:r>
            <a:endParaRPr sz="1000">
              <a:solidFill>
                <a:schemeClr val="lt1"/>
              </a:solidFill>
              <a:latin typeface="Open Sans"/>
              <a:ea typeface="Open Sans"/>
              <a:cs typeface="Open Sans"/>
              <a:sym typeface="Open Sans"/>
            </a:endParaRPr>
          </a:p>
          <a:p>
            <a:pPr marL="457200" lvl="0" indent="-292100" algn="l" rtl="0">
              <a:lnSpc>
                <a:spcPct val="200000"/>
              </a:lnSpc>
              <a:spcBef>
                <a:spcPts val="0"/>
              </a:spcBef>
              <a:spcAft>
                <a:spcPts val="0"/>
              </a:spcAft>
              <a:buClr>
                <a:schemeClr val="lt1"/>
              </a:buClr>
              <a:buSzPts val="1000"/>
              <a:buFont typeface="Open Sans"/>
              <a:buChar char="●"/>
            </a:pPr>
            <a:r>
              <a:rPr lang="en" sz="1000">
                <a:solidFill>
                  <a:schemeClr val="lt1"/>
                </a:solidFill>
                <a:latin typeface="Open Sans"/>
                <a:ea typeface="Open Sans"/>
                <a:cs typeface="Open Sans"/>
                <a:sym typeface="Open Sans"/>
              </a:rPr>
              <a:t>Bellomy, B. (2017, June 29). Solidity tutorial: building a simple auction contract. Retrieved February 4, 2022, from Medium website: </a:t>
            </a:r>
            <a:r>
              <a:rPr lang="en" sz="1000" u="sng">
                <a:solidFill>
                  <a:schemeClr val="lt1"/>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https://medium.com/@bryn.bellomy/solidity-tutorial-building-a-simple-auction-contract-fcc918b0878a</a:t>
            </a:r>
            <a:endParaRPr sz="1000">
              <a:solidFill>
                <a:schemeClr val="lt1"/>
              </a:solidFill>
            </a:endParaRPr>
          </a:p>
        </p:txBody>
      </p:sp>
      <p:sp>
        <p:nvSpPr>
          <p:cNvPr id="129" name="Google Shape;129;p22"/>
          <p:cNvSpPr txBox="1">
            <a:spLocks noGrp="1"/>
          </p:cNvSpPr>
          <p:nvPr>
            <p:ph type="title"/>
          </p:nvPr>
        </p:nvSpPr>
        <p:spPr>
          <a:xfrm>
            <a:off x="5133600" y="254750"/>
            <a:ext cx="2010300" cy="480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SzPts val="990"/>
              <a:buNone/>
            </a:pPr>
            <a:r>
              <a:rPr lang="en" sz="1920" b="1">
                <a:solidFill>
                  <a:schemeClr val="lt1"/>
                </a:solidFill>
                <a:latin typeface="Open Sans"/>
                <a:ea typeface="Open Sans"/>
                <a:cs typeface="Open Sans"/>
                <a:sym typeface="Open Sans"/>
              </a:rPr>
              <a:t>References</a:t>
            </a:r>
            <a:endParaRPr sz="1920" b="1">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4" name="Google Shape;64;p14"/>
          <p:cNvSpPr txBox="1">
            <a:spLocks noGrp="1"/>
          </p:cNvSpPr>
          <p:nvPr>
            <p:ph type="ctrTitle"/>
          </p:nvPr>
        </p:nvSpPr>
        <p:spPr>
          <a:xfrm>
            <a:off x="3155425" y="913888"/>
            <a:ext cx="5719500" cy="1417200"/>
          </a:xfrm>
          <a:prstGeom prst="rect">
            <a:avLst/>
          </a:prstGeom>
        </p:spPr>
        <p:txBody>
          <a:bodyPr spcFirstLastPara="1" wrap="square" lIns="91425" tIns="91425" rIns="91425" bIns="91425" anchor="b" anchorCtr="0">
            <a:spAutoFit/>
          </a:bodyPr>
          <a:lstStyle/>
          <a:p>
            <a:pPr marL="0" lvl="0" indent="0" algn="just" rtl="0">
              <a:lnSpc>
                <a:spcPct val="115000"/>
              </a:lnSpc>
              <a:spcBef>
                <a:spcPts val="0"/>
              </a:spcBef>
              <a:spcAft>
                <a:spcPts val="0"/>
              </a:spcAft>
              <a:buSzPts val="990"/>
              <a:buNone/>
            </a:pPr>
            <a:r>
              <a:rPr lang="en" sz="1430" b="1">
                <a:solidFill>
                  <a:schemeClr val="lt1"/>
                </a:solidFill>
                <a:latin typeface="Open Sans"/>
                <a:ea typeface="Open Sans"/>
                <a:cs typeface="Open Sans"/>
                <a:sym typeface="Open Sans"/>
              </a:rPr>
              <a:t>The purpose of this AuctionPIER project is to create a decentralized auction in Solidity, using HTML, JavaScript, CSS and Bootstrap for the Front End. This project has two different solidity files for the back end / decentralized portion of the app.</a:t>
            </a:r>
            <a:endParaRPr sz="1430" b="1">
              <a:solidFill>
                <a:schemeClr val="lt1"/>
              </a:solidFill>
              <a:latin typeface="Open Sans"/>
              <a:ea typeface="Open Sans"/>
              <a:cs typeface="Open Sans"/>
              <a:sym typeface="Open Sans"/>
            </a:endParaRPr>
          </a:p>
        </p:txBody>
      </p:sp>
      <p:sp>
        <p:nvSpPr>
          <p:cNvPr id="65" name="Google Shape;65;p14"/>
          <p:cNvSpPr txBox="1"/>
          <p:nvPr/>
        </p:nvSpPr>
        <p:spPr>
          <a:xfrm>
            <a:off x="3986275" y="212625"/>
            <a:ext cx="40578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PROJECT SUMMARY</a:t>
            </a:r>
            <a:endParaRPr sz="2400" b="1">
              <a:solidFill>
                <a:schemeClr val="lt1"/>
              </a:solidFill>
              <a:latin typeface="Open Sans"/>
              <a:ea typeface="Open Sans"/>
              <a:cs typeface="Open Sans"/>
              <a:sym typeface="Open Sans"/>
            </a:endParaRPr>
          </a:p>
        </p:txBody>
      </p:sp>
      <p:sp>
        <p:nvSpPr>
          <p:cNvPr id="66" name="Google Shape;66;p14"/>
          <p:cNvSpPr txBox="1"/>
          <p:nvPr/>
        </p:nvSpPr>
        <p:spPr>
          <a:xfrm>
            <a:off x="3986275" y="2671700"/>
            <a:ext cx="40578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OVERVIEW</a:t>
            </a:r>
            <a:endParaRPr sz="2400" b="1">
              <a:solidFill>
                <a:schemeClr val="lt1"/>
              </a:solidFill>
              <a:latin typeface="Open Sans"/>
              <a:ea typeface="Open Sans"/>
              <a:cs typeface="Open Sans"/>
              <a:sym typeface="Open Sans"/>
            </a:endParaRPr>
          </a:p>
        </p:txBody>
      </p:sp>
      <p:sp>
        <p:nvSpPr>
          <p:cNvPr id="67" name="Google Shape;67;p14"/>
          <p:cNvSpPr txBox="1">
            <a:spLocks noGrp="1"/>
          </p:cNvSpPr>
          <p:nvPr>
            <p:ph type="ctrTitle"/>
          </p:nvPr>
        </p:nvSpPr>
        <p:spPr>
          <a:xfrm>
            <a:off x="3155425" y="3317400"/>
            <a:ext cx="5676900" cy="1164300"/>
          </a:xfrm>
          <a:prstGeom prst="rect">
            <a:avLst/>
          </a:prstGeom>
        </p:spPr>
        <p:txBody>
          <a:bodyPr spcFirstLastPara="1" wrap="square" lIns="91425" tIns="91425" rIns="91425" bIns="91425" anchor="b" anchorCtr="0">
            <a:spAutoFit/>
          </a:bodyPr>
          <a:lstStyle/>
          <a:p>
            <a:pPr marL="0" lvl="0" indent="0" algn="just" rtl="0">
              <a:lnSpc>
                <a:spcPct val="115000"/>
              </a:lnSpc>
              <a:spcBef>
                <a:spcPts val="0"/>
              </a:spcBef>
              <a:spcAft>
                <a:spcPts val="0"/>
              </a:spcAft>
              <a:buClr>
                <a:schemeClr val="dk1"/>
              </a:buClr>
              <a:buSzPts val="990"/>
              <a:buFont typeface="Arial"/>
              <a:buNone/>
            </a:pPr>
            <a:r>
              <a:rPr lang="en" sz="1430" b="1">
                <a:solidFill>
                  <a:schemeClr val="lt1"/>
                </a:solidFill>
                <a:latin typeface="Open Sans"/>
                <a:ea typeface="Open Sans"/>
                <a:cs typeface="Open Sans"/>
                <a:sym typeface="Open Sans"/>
              </a:rPr>
              <a:t>Art houses like OpenSea and other NFT sites can no longer be ignored both from a financial impact, the revolutionary nature of NFTs and the revenue that rivals traditional auction houses like Christies. </a:t>
            </a:r>
            <a:endParaRPr sz="1430" b="1">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flipH="1">
            <a:off x="0" y="0"/>
            <a:ext cx="9144000" cy="5143500"/>
          </a:xfrm>
          <a:prstGeom prst="rect">
            <a:avLst/>
          </a:prstGeom>
          <a:noFill/>
          <a:ln>
            <a:noFill/>
          </a:ln>
        </p:spPr>
      </p:pic>
      <p:sp>
        <p:nvSpPr>
          <p:cNvPr id="73" name="Google Shape;73;p15"/>
          <p:cNvSpPr txBox="1"/>
          <p:nvPr/>
        </p:nvSpPr>
        <p:spPr>
          <a:xfrm>
            <a:off x="1082475" y="106125"/>
            <a:ext cx="328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4" name="Google Shape;74;p15"/>
          <p:cNvSpPr txBox="1"/>
          <p:nvPr/>
        </p:nvSpPr>
        <p:spPr>
          <a:xfrm>
            <a:off x="58575" y="1037025"/>
            <a:ext cx="5337600" cy="188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solidFill>
                  <a:schemeClr val="lt1"/>
                </a:solidFill>
                <a:latin typeface="Open Sans"/>
                <a:ea typeface="Open Sans"/>
                <a:cs typeface="Open Sans"/>
                <a:sym typeface="Open Sans"/>
              </a:rPr>
              <a:t>Increase in fraudulent and unfair marketplaces for NFT’s discourages people from using it, making it a not so sustainable business model.</a:t>
            </a:r>
            <a:endParaRPr b="1">
              <a:solidFill>
                <a:schemeClr val="lt1"/>
              </a:solidFill>
              <a:latin typeface="Open Sans"/>
              <a:ea typeface="Open Sans"/>
              <a:cs typeface="Open Sans"/>
              <a:sym typeface="Open Sans"/>
            </a:endParaRPr>
          </a:p>
          <a:p>
            <a:pPr marL="0" lvl="0" indent="0" algn="just" rtl="0">
              <a:lnSpc>
                <a:spcPct val="115000"/>
              </a:lnSpc>
              <a:spcBef>
                <a:spcPts val="0"/>
              </a:spcBef>
              <a:spcAft>
                <a:spcPts val="0"/>
              </a:spcAft>
              <a:buNone/>
            </a:pPr>
            <a:endParaRPr b="1">
              <a:solidFill>
                <a:schemeClr val="lt1"/>
              </a:solidFill>
              <a:latin typeface="Open Sans"/>
              <a:ea typeface="Open Sans"/>
              <a:cs typeface="Open Sans"/>
              <a:sym typeface="Open Sans"/>
            </a:endParaRPr>
          </a:p>
          <a:p>
            <a:pPr marL="0" lvl="0" indent="0" algn="just" rtl="0">
              <a:lnSpc>
                <a:spcPct val="115000"/>
              </a:lnSpc>
              <a:spcBef>
                <a:spcPts val="0"/>
              </a:spcBef>
              <a:spcAft>
                <a:spcPts val="0"/>
              </a:spcAft>
              <a:buNone/>
            </a:pPr>
            <a:r>
              <a:rPr lang="en" b="1">
                <a:solidFill>
                  <a:schemeClr val="lt1"/>
                </a:solidFill>
                <a:latin typeface="Open Sans"/>
                <a:ea typeface="Open Sans"/>
                <a:cs typeface="Open Sans"/>
                <a:sym typeface="Open Sans"/>
              </a:rPr>
              <a:t>However, there are cryptographic and distributed systems solutions that would allow us to mitigate these types of threats.</a:t>
            </a:r>
            <a:endParaRPr b="1">
              <a:solidFill>
                <a:schemeClr val="lt1"/>
              </a:solidFill>
              <a:latin typeface="Open Sans"/>
              <a:ea typeface="Open Sans"/>
              <a:cs typeface="Open Sans"/>
              <a:sym typeface="Open Sans"/>
            </a:endParaRPr>
          </a:p>
        </p:txBody>
      </p:sp>
      <p:pic>
        <p:nvPicPr>
          <p:cNvPr id="75" name="Google Shape;75;p15"/>
          <p:cNvPicPr preferRelativeResize="0"/>
          <p:nvPr/>
        </p:nvPicPr>
        <p:blipFill>
          <a:blip r:embed="rId4">
            <a:alphaModFix/>
          </a:blip>
          <a:stretch>
            <a:fillRect/>
          </a:stretch>
        </p:blipFill>
        <p:spPr>
          <a:xfrm>
            <a:off x="525625" y="2924025"/>
            <a:ext cx="4403501" cy="2014300"/>
          </a:xfrm>
          <a:prstGeom prst="rect">
            <a:avLst/>
          </a:prstGeom>
          <a:noFill/>
          <a:ln>
            <a:noFill/>
          </a:ln>
        </p:spPr>
      </p:pic>
      <p:sp>
        <p:nvSpPr>
          <p:cNvPr id="76" name="Google Shape;76;p15"/>
          <p:cNvSpPr txBox="1"/>
          <p:nvPr/>
        </p:nvSpPr>
        <p:spPr>
          <a:xfrm>
            <a:off x="698475" y="331000"/>
            <a:ext cx="40578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PROBLEM</a:t>
            </a:r>
            <a:endParaRPr sz="2400" b="1">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82" name="Google Shape;82;p16"/>
          <p:cNvGrpSpPr/>
          <p:nvPr/>
        </p:nvGrpSpPr>
        <p:grpSpPr>
          <a:xfrm>
            <a:off x="3367675" y="390675"/>
            <a:ext cx="5481900" cy="4290650"/>
            <a:chOff x="3367675" y="230125"/>
            <a:chExt cx="5481900" cy="4290650"/>
          </a:xfrm>
        </p:grpSpPr>
        <p:sp>
          <p:nvSpPr>
            <p:cNvPr id="83" name="Google Shape;83;p16"/>
            <p:cNvSpPr txBox="1"/>
            <p:nvPr/>
          </p:nvSpPr>
          <p:spPr>
            <a:xfrm>
              <a:off x="3367675" y="3150975"/>
              <a:ext cx="5481900" cy="13698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People will not use a system if it’s not secure or fair</a:t>
              </a:r>
              <a:endParaRPr b="1">
                <a:solidFill>
                  <a:schemeClr val="lt1"/>
                </a:solidFill>
                <a:latin typeface="Open Sans"/>
                <a:ea typeface="Open Sans"/>
                <a:cs typeface="Open Sans"/>
                <a:sym typeface="Open Sans"/>
              </a:endParaRPr>
            </a:p>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Some marketplaces do not utilize auction style pricing; however an auction can be considered as an equitable financial platform</a:t>
              </a:r>
              <a:endParaRPr b="1">
                <a:solidFill>
                  <a:schemeClr val="lt1"/>
                </a:solidFill>
                <a:latin typeface="Open Sans"/>
                <a:ea typeface="Open Sans"/>
                <a:cs typeface="Open Sans"/>
                <a:sym typeface="Open Sans"/>
              </a:endParaRPr>
            </a:p>
          </p:txBody>
        </p:sp>
        <p:sp>
          <p:nvSpPr>
            <p:cNvPr id="84" name="Google Shape;84;p16"/>
            <p:cNvSpPr txBox="1"/>
            <p:nvPr/>
          </p:nvSpPr>
          <p:spPr>
            <a:xfrm>
              <a:off x="3367675" y="916200"/>
              <a:ext cx="5481900" cy="1369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b="1">
                  <a:solidFill>
                    <a:schemeClr val="lt1"/>
                  </a:solidFill>
                  <a:latin typeface="Open Sans"/>
                  <a:ea typeface="Open Sans"/>
                  <a:cs typeface="Open Sans"/>
                  <a:sym typeface="Open Sans"/>
                </a:rPr>
                <a:t>Blockchain is a shared, immutable ledger that simplifies recording transactions and tracking assets in a business network. This technology can be used to efficiently manage the NFT artwork.</a:t>
              </a:r>
              <a:endParaRPr b="1">
                <a:solidFill>
                  <a:schemeClr val="lt1"/>
                </a:solidFill>
                <a:latin typeface="Open Sans"/>
                <a:ea typeface="Open Sans"/>
                <a:cs typeface="Open Sans"/>
                <a:sym typeface="Open Sans"/>
              </a:endParaRPr>
            </a:p>
          </p:txBody>
        </p:sp>
        <p:sp>
          <p:nvSpPr>
            <p:cNvPr id="85" name="Google Shape;85;p16"/>
            <p:cNvSpPr txBox="1"/>
            <p:nvPr/>
          </p:nvSpPr>
          <p:spPr>
            <a:xfrm>
              <a:off x="4079725" y="2381375"/>
              <a:ext cx="40578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WHY ?</a:t>
              </a:r>
              <a:endParaRPr sz="2400" b="1">
                <a:solidFill>
                  <a:schemeClr val="lt1"/>
                </a:solidFill>
                <a:latin typeface="Open Sans"/>
                <a:ea typeface="Open Sans"/>
                <a:cs typeface="Open Sans"/>
                <a:sym typeface="Open Sans"/>
              </a:endParaRPr>
            </a:p>
          </p:txBody>
        </p:sp>
        <p:sp>
          <p:nvSpPr>
            <p:cNvPr id="86" name="Google Shape;86;p16"/>
            <p:cNvSpPr txBox="1"/>
            <p:nvPr/>
          </p:nvSpPr>
          <p:spPr>
            <a:xfrm>
              <a:off x="4079725" y="230125"/>
              <a:ext cx="40578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SOLUTION</a:t>
              </a:r>
              <a:endParaRPr sz="2400" b="1">
                <a:solidFill>
                  <a:schemeClr val="lt1"/>
                </a:solidFill>
                <a:latin typeface="Open Sans"/>
                <a:ea typeface="Open Sans"/>
                <a:cs typeface="Open Sans"/>
                <a:sym typeface="Open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flipH="1">
            <a:off x="0" y="0"/>
            <a:ext cx="9144000" cy="5143500"/>
          </a:xfrm>
          <a:prstGeom prst="rect">
            <a:avLst/>
          </a:prstGeom>
          <a:noFill/>
          <a:ln>
            <a:noFill/>
          </a:ln>
        </p:spPr>
      </p:pic>
      <p:pic>
        <p:nvPicPr>
          <p:cNvPr id="92" name="Google Shape;92;p17"/>
          <p:cNvPicPr preferRelativeResize="0"/>
          <p:nvPr/>
        </p:nvPicPr>
        <p:blipFill rotWithShape="1">
          <a:blip r:embed="rId4">
            <a:alphaModFix/>
          </a:blip>
          <a:srcRect/>
          <a:stretch/>
        </p:blipFill>
        <p:spPr>
          <a:xfrm>
            <a:off x="98425" y="1054500"/>
            <a:ext cx="5740525" cy="3458989"/>
          </a:xfrm>
          <a:prstGeom prst="rect">
            <a:avLst/>
          </a:prstGeom>
          <a:noFill/>
          <a:ln>
            <a:noFill/>
          </a:ln>
        </p:spPr>
      </p:pic>
      <p:sp>
        <p:nvSpPr>
          <p:cNvPr id="93" name="Google Shape;93;p17"/>
          <p:cNvSpPr txBox="1"/>
          <p:nvPr/>
        </p:nvSpPr>
        <p:spPr>
          <a:xfrm>
            <a:off x="227738" y="290550"/>
            <a:ext cx="54819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How does the auction work?</a:t>
            </a:r>
            <a:endParaRPr sz="2400" b="1">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99" name="Google Shape;99;p18"/>
          <p:cNvGrpSpPr/>
          <p:nvPr/>
        </p:nvGrpSpPr>
        <p:grpSpPr>
          <a:xfrm>
            <a:off x="3367675" y="382525"/>
            <a:ext cx="5481900" cy="1449900"/>
            <a:chOff x="3367675" y="230125"/>
            <a:chExt cx="5481900" cy="1449900"/>
          </a:xfrm>
        </p:grpSpPr>
        <p:sp>
          <p:nvSpPr>
            <p:cNvPr id="100" name="Google Shape;100;p18"/>
            <p:cNvSpPr txBox="1"/>
            <p:nvPr/>
          </p:nvSpPr>
          <p:spPr>
            <a:xfrm>
              <a:off x="3367675" y="784225"/>
              <a:ext cx="5481900" cy="895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solidFill>
                    <a:schemeClr val="lt1"/>
                  </a:solidFill>
                  <a:latin typeface="Open Sans"/>
                  <a:ea typeface="Open Sans"/>
                  <a:cs typeface="Open Sans"/>
                  <a:sym typeface="Open Sans"/>
                </a:rPr>
                <a:t>We explored and worked through a number of different technologies and libraries to ensure our work was deployed successfully on the backend and the frontend:</a:t>
              </a:r>
              <a:endParaRPr b="1">
                <a:solidFill>
                  <a:schemeClr val="lt1"/>
                </a:solidFill>
                <a:latin typeface="Open Sans"/>
                <a:ea typeface="Open Sans"/>
                <a:cs typeface="Open Sans"/>
                <a:sym typeface="Open Sans"/>
              </a:endParaRPr>
            </a:p>
          </p:txBody>
        </p:sp>
        <p:sp>
          <p:nvSpPr>
            <p:cNvPr id="101" name="Google Shape;101;p18"/>
            <p:cNvSpPr txBox="1"/>
            <p:nvPr/>
          </p:nvSpPr>
          <p:spPr>
            <a:xfrm>
              <a:off x="3367675" y="230125"/>
              <a:ext cx="54819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TECHNOLOGIES &amp; LIBRARIES USED</a:t>
              </a:r>
              <a:endParaRPr sz="2400" b="1">
                <a:solidFill>
                  <a:schemeClr val="lt1"/>
                </a:solidFill>
                <a:latin typeface="Open Sans"/>
                <a:ea typeface="Open Sans"/>
                <a:cs typeface="Open Sans"/>
                <a:sym typeface="Open Sans"/>
              </a:endParaRPr>
            </a:p>
          </p:txBody>
        </p:sp>
      </p:grpSp>
      <p:pic>
        <p:nvPicPr>
          <p:cNvPr id="102" name="Google Shape;102;p18"/>
          <p:cNvPicPr preferRelativeResize="0"/>
          <p:nvPr/>
        </p:nvPicPr>
        <p:blipFill>
          <a:blip r:embed="rId4">
            <a:alphaModFix/>
          </a:blip>
          <a:stretch>
            <a:fillRect/>
          </a:stretch>
        </p:blipFill>
        <p:spPr>
          <a:xfrm>
            <a:off x="3564245" y="1964400"/>
            <a:ext cx="5088776" cy="2972699"/>
          </a:xfrm>
          <a:prstGeom prst="rect">
            <a:avLst/>
          </a:prstGeom>
          <a:noFill/>
          <a:ln>
            <a:noFill/>
          </a:ln>
          <a:effectLst>
            <a:outerShdw blurRad="57150" dist="19050" dir="5400000" algn="bl" rotWithShape="0">
              <a:srgbClr val="000000">
                <a:alpha val="58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8" name="Google Shape;108;p19"/>
          <p:cNvSpPr txBox="1"/>
          <p:nvPr/>
        </p:nvSpPr>
        <p:spPr>
          <a:xfrm>
            <a:off x="4025650" y="268500"/>
            <a:ext cx="44304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Solutions and Next Steps</a:t>
            </a:r>
            <a:endParaRPr sz="2400" b="1">
              <a:solidFill>
                <a:schemeClr val="lt1"/>
              </a:solidFill>
              <a:latin typeface="Open Sans"/>
              <a:ea typeface="Open Sans"/>
              <a:cs typeface="Open Sans"/>
              <a:sym typeface="Open Sans"/>
            </a:endParaRPr>
          </a:p>
        </p:txBody>
      </p:sp>
      <p:sp>
        <p:nvSpPr>
          <p:cNvPr id="109" name="Google Shape;109;p19"/>
          <p:cNvSpPr txBox="1"/>
          <p:nvPr/>
        </p:nvSpPr>
        <p:spPr>
          <a:xfrm>
            <a:off x="3426850" y="1014425"/>
            <a:ext cx="5628000" cy="33093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Monetize : Add features that allow the website to retain fees from finalized auctions</a:t>
            </a:r>
            <a:endParaRPr b="1">
              <a:solidFill>
                <a:schemeClr val="lt1"/>
              </a:solidFill>
              <a:latin typeface="Open Sans"/>
              <a:ea typeface="Open Sans"/>
              <a:cs typeface="Open Sans"/>
              <a:sym typeface="Open Sans"/>
            </a:endParaRPr>
          </a:p>
          <a:p>
            <a:pPr marL="457200" lvl="0" indent="0" algn="just" rtl="0">
              <a:lnSpc>
                <a:spcPct val="150000"/>
              </a:lnSpc>
              <a:spcBef>
                <a:spcPts val="0"/>
              </a:spcBef>
              <a:spcAft>
                <a:spcPts val="0"/>
              </a:spcAft>
              <a:buNone/>
            </a:pPr>
            <a:endParaRPr b="1">
              <a:solidFill>
                <a:schemeClr val="lt1"/>
              </a:solidFill>
              <a:latin typeface="Open Sans"/>
              <a:ea typeface="Open Sans"/>
              <a:cs typeface="Open Sans"/>
              <a:sym typeface="Open Sans"/>
            </a:endParaRPr>
          </a:p>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Live Website: deploy to AWS or Netlify</a:t>
            </a:r>
            <a:endParaRPr b="1">
              <a:solidFill>
                <a:schemeClr val="lt1"/>
              </a:solidFill>
              <a:latin typeface="Open Sans"/>
              <a:ea typeface="Open Sans"/>
              <a:cs typeface="Open Sans"/>
              <a:sym typeface="Open Sans"/>
            </a:endParaRPr>
          </a:p>
          <a:p>
            <a:pPr marL="457200" lvl="0" indent="0" algn="just" rtl="0">
              <a:lnSpc>
                <a:spcPct val="150000"/>
              </a:lnSpc>
              <a:spcBef>
                <a:spcPts val="0"/>
              </a:spcBef>
              <a:spcAft>
                <a:spcPts val="0"/>
              </a:spcAft>
              <a:buNone/>
            </a:pPr>
            <a:endParaRPr b="1">
              <a:solidFill>
                <a:schemeClr val="lt1"/>
              </a:solidFill>
              <a:latin typeface="Open Sans"/>
              <a:ea typeface="Open Sans"/>
              <a:cs typeface="Open Sans"/>
              <a:sym typeface="Open Sans"/>
            </a:endParaRPr>
          </a:p>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Challenges met and problems solved</a:t>
            </a:r>
            <a:endParaRPr b="1">
              <a:solidFill>
                <a:schemeClr val="lt1"/>
              </a:solidFill>
              <a:latin typeface="Open Sans"/>
              <a:ea typeface="Open Sans"/>
              <a:cs typeface="Open Sans"/>
              <a:sym typeface="Open Sans"/>
            </a:endParaRPr>
          </a:p>
          <a:p>
            <a:pPr marL="914400" lvl="1"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Develop a fully functional front end in JS</a:t>
            </a:r>
            <a:endParaRPr b="1">
              <a:solidFill>
                <a:schemeClr val="lt1"/>
              </a:solidFill>
              <a:latin typeface="Open Sans"/>
              <a:ea typeface="Open Sans"/>
              <a:cs typeface="Open Sans"/>
              <a:sym typeface="Open Sans"/>
            </a:endParaRPr>
          </a:p>
          <a:p>
            <a:pPr marL="914400" lvl="1"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Debug the JSON and ABI files </a:t>
            </a:r>
            <a:endParaRPr b="1">
              <a:solidFill>
                <a:schemeClr val="lt1"/>
              </a:solidFill>
              <a:latin typeface="Open Sans"/>
              <a:ea typeface="Open Sans"/>
              <a:cs typeface="Open Sans"/>
              <a:sym typeface="Open Sans"/>
            </a:endParaRPr>
          </a:p>
          <a:p>
            <a:pPr marL="914400" lvl="1"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Fixed numerous errors on bootstrap grid with columns to display artwork nicely. </a:t>
            </a:r>
            <a:endParaRPr b="1">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flipH="1">
            <a:off x="0" y="0"/>
            <a:ext cx="9144000" cy="5143500"/>
          </a:xfrm>
          <a:prstGeom prst="rect">
            <a:avLst/>
          </a:prstGeom>
          <a:noFill/>
          <a:ln>
            <a:noFill/>
          </a:ln>
        </p:spPr>
      </p:pic>
      <p:sp>
        <p:nvSpPr>
          <p:cNvPr id="115" name="Google Shape;115;p20"/>
          <p:cNvSpPr txBox="1"/>
          <p:nvPr/>
        </p:nvSpPr>
        <p:spPr>
          <a:xfrm>
            <a:off x="615525" y="176525"/>
            <a:ext cx="44304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lt1"/>
                </a:solidFill>
                <a:latin typeface="Open Sans"/>
                <a:ea typeface="Open Sans"/>
                <a:cs typeface="Open Sans"/>
                <a:sym typeface="Open Sans"/>
              </a:rPr>
              <a:t>Conclusions</a:t>
            </a:r>
            <a:endParaRPr sz="2400" b="1">
              <a:solidFill>
                <a:schemeClr val="lt1"/>
              </a:solidFill>
              <a:latin typeface="Open Sans"/>
              <a:ea typeface="Open Sans"/>
              <a:cs typeface="Open Sans"/>
              <a:sym typeface="Open Sans"/>
            </a:endParaRPr>
          </a:p>
        </p:txBody>
      </p:sp>
      <p:sp>
        <p:nvSpPr>
          <p:cNvPr id="116" name="Google Shape;116;p20"/>
          <p:cNvSpPr txBox="1"/>
          <p:nvPr/>
        </p:nvSpPr>
        <p:spPr>
          <a:xfrm>
            <a:off x="16725" y="836350"/>
            <a:ext cx="5721000" cy="36327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Blockchain technology is well-suited to Auctions because it is built specifically for recording transactions  like auction purchases, Artwork ID numbers and utilizes tokens which assisted in facilitating our project goals.</a:t>
            </a:r>
            <a:endParaRPr b="1">
              <a:solidFill>
                <a:schemeClr val="lt1"/>
              </a:solidFill>
              <a:latin typeface="Open Sans"/>
              <a:ea typeface="Open Sans"/>
              <a:cs typeface="Open Sans"/>
              <a:sym typeface="Open Sans"/>
            </a:endParaRPr>
          </a:p>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Users who are part of the Ethereum community can utilize their ETH to bid on artwork and be part of an artistic and computing wave that is taking the world by storm.</a:t>
            </a:r>
            <a:endParaRPr b="1">
              <a:solidFill>
                <a:schemeClr val="lt1"/>
              </a:solidFill>
              <a:latin typeface="Open Sans"/>
              <a:ea typeface="Open Sans"/>
              <a:cs typeface="Open Sans"/>
              <a:sym typeface="Open Sans"/>
            </a:endParaRPr>
          </a:p>
          <a:p>
            <a:pPr marL="457200" lvl="0" indent="-317500" algn="just" rtl="0">
              <a:lnSpc>
                <a:spcPct val="150000"/>
              </a:lnSpc>
              <a:spcBef>
                <a:spcPts val="0"/>
              </a:spcBef>
              <a:spcAft>
                <a:spcPts val="0"/>
              </a:spcAft>
              <a:buClr>
                <a:schemeClr val="lt1"/>
              </a:buClr>
              <a:buSzPts val="1400"/>
              <a:buFont typeface="Open Sans"/>
              <a:buChar char="●"/>
            </a:pPr>
            <a:r>
              <a:rPr lang="en" b="1">
                <a:solidFill>
                  <a:schemeClr val="lt1"/>
                </a:solidFill>
                <a:latin typeface="Open Sans"/>
                <a:ea typeface="Open Sans"/>
                <a:cs typeface="Open Sans"/>
                <a:sym typeface="Open Sans"/>
              </a:rPr>
              <a:t>Solidity and Smart Contracts are currently emerging but will spread in both popularity and utility. Auctions, gaming and cryptocurrencies are just the beginning. </a:t>
            </a:r>
            <a:endParaRPr b="1">
              <a:solidFill>
                <a:schemeClr val="l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2" name="Google Shape;122;p21"/>
          <p:cNvSpPr txBox="1"/>
          <p:nvPr/>
        </p:nvSpPr>
        <p:spPr>
          <a:xfrm>
            <a:off x="4339625" y="1610075"/>
            <a:ext cx="42411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rPr>
              <a:t>Now let’s switch over and see the live site in action. </a:t>
            </a:r>
            <a:endParaRPr sz="2500">
              <a:solidFill>
                <a:schemeClr val="lt1"/>
              </a:solidFill>
            </a:endParaRPr>
          </a:p>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r>
              <a:rPr lang="en" sz="2500">
                <a:solidFill>
                  <a:schemeClr val="lt1"/>
                </a:solidFill>
              </a:rPr>
              <a:t>Please have your bids ready! </a:t>
            </a:r>
            <a:endParaRPr sz="25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Open Sans</vt:lpstr>
      <vt:lpstr>Arial</vt:lpstr>
      <vt:lpstr>Simple Light</vt:lpstr>
      <vt:lpstr>PowerPoint Presentation</vt:lpstr>
      <vt:lpstr>The purpose of this AuctionPIER project is to create a decentralized auction in Solidity, using HTML, JavaScript, CSS and Bootstrap for the Front End. This project has two different solidity files for the back end / decentralized portion of the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Weymouth</dc:creator>
  <cp:lastModifiedBy>Benjamin Weymouth</cp:lastModifiedBy>
  <cp:revision>1</cp:revision>
  <dcterms:modified xsi:type="dcterms:W3CDTF">2022-02-09T21:13:44Z</dcterms:modified>
</cp:coreProperties>
</file>