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3" r:id="rId7"/>
    <p:sldId id="270" r:id="rId8"/>
    <p:sldId id="311" r:id="rId9"/>
    <p:sldId id="273" r:id="rId10"/>
    <p:sldId id="274" r:id="rId11"/>
    <p:sldId id="275" r:id="rId12"/>
    <p:sldId id="272" r:id="rId13"/>
    <p:sldId id="312" r:id="rId14"/>
    <p:sldId id="281" r:id="rId15"/>
    <p:sldId id="282" r:id="rId16"/>
    <p:sldId id="313" r:id="rId17"/>
    <p:sldId id="307" r:id="rId18"/>
    <p:sldId id="314" r:id="rId19"/>
    <p:sldId id="31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00" d="100"/>
        <a:sy n="100" d="100"/>
      </p:scale>
      <p:origin x="0" y="0"/>
    </p:cViewPr>
  </p:notesText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204F2-AB09-471D-9A1E-B6ECE1527483}" type="datetimeFigureOut">
              <a:rPr lang="en-IN" smtClean="0"/>
              <a:t>21-05-2025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98E802-D41E-4EDF-ADD4-E9B677EC0D03}" type="slidenum">
              <a:rPr lang="en-IN" smtClean="0"/>
              <a:t>‹#›</a:t>
            </a:fld>
            <a:endParaRPr lang="en-IN"/>
          </a:p>
        </p:txBody>
      </p:sp>
    </p:spTree>
    <p:extLst>
      <p:ext uri="{BB962C8B-B14F-4D97-AF65-F5344CB8AC3E}">
        <p14:creationId xmlns:p14="http://schemas.microsoft.com/office/powerpoint/2010/main" val="1222749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Hey guys! My name is ishaa </a:t>
            </a:r>
            <a:r>
              <a:rPr lang="en-IN" dirty="0" err="1"/>
              <a:t>abdul</a:t>
            </a:r>
            <a:r>
              <a:rPr lang="en-IN" dirty="0"/>
              <a:t> and today I will be presenting my Data analysis project which was part of the resume project challenge #14 conducted by </a:t>
            </a:r>
            <a:r>
              <a:rPr lang="en-IN" dirty="0" err="1"/>
              <a:t>codebasics</a:t>
            </a:r>
            <a:r>
              <a:rPr lang="en-IN" dirty="0"/>
              <a:t>.</a:t>
            </a:r>
          </a:p>
          <a:p>
            <a:pPr>
              <a:buNone/>
            </a:pPr>
            <a:r>
              <a:rPr lang="en-US" i="1" dirty="0"/>
              <a:t>"Lio, a leading telecom provider in India, is planning a strategic merger with </a:t>
            </a:r>
            <a:r>
              <a:rPr lang="en-US" i="1" dirty="0" err="1"/>
              <a:t>Jotstar</a:t>
            </a:r>
            <a:r>
              <a:rPr lang="en-US" i="1" dirty="0"/>
              <a:t>, one of the country’s top streaming platforms. This partnership aims to combine </a:t>
            </a:r>
            <a:r>
              <a:rPr lang="en-US" i="1" dirty="0" err="1"/>
              <a:t>LioCinema’s</a:t>
            </a:r>
            <a:r>
              <a:rPr lang="en-US" i="1" dirty="0"/>
              <a:t> extensive subscriber base with </a:t>
            </a:r>
            <a:r>
              <a:rPr lang="en-US" i="1" dirty="0" err="1"/>
              <a:t>Jotstar’s</a:t>
            </a:r>
            <a:r>
              <a:rPr lang="en-US" i="1" dirty="0"/>
              <a:t> diverse content library, setting the stage for a powerful OTT platform."</a:t>
            </a:r>
            <a:endParaRPr lang="en-US" dirty="0"/>
          </a:p>
          <a:p>
            <a:pPr>
              <a:buNone/>
            </a:pPr>
            <a:r>
              <a:rPr lang="en-US" i="1" dirty="0"/>
              <a:t>"To ensure a smooth and successful transition, Lio’s management needs to analyze key aspects of both platforms’ performance over the past year—from January to November 2024. This includes understanding content consumption patterns, subscriber growth trends, inactivity behavior, as well as upgrade and downgrade patterns."</a:t>
            </a:r>
            <a:endParaRPr lang="en-US" dirty="0"/>
          </a:p>
          <a:p>
            <a:r>
              <a:rPr lang="en-US" i="1" dirty="0"/>
              <a:t>"As the data analyst at Lio, my role is to uncover critical insights from this data to guide informed decision-making. The ultimate goal is to optimize content strategies and position Lio-</a:t>
            </a:r>
            <a:r>
              <a:rPr lang="en-US" i="1" dirty="0" err="1"/>
              <a:t>Jotstar</a:t>
            </a:r>
            <a:r>
              <a:rPr lang="en-US" i="1" dirty="0"/>
              <a:t> as India’s leading OTT platform."</a:t>
            </a:r>
            <a:endParaRPr lang="en-US" dirty="0"/>
          </a:p>
          <a:p>
            <a:endParaRPr lang="en-IN" dirty="0"/>
          </a:p>
        </p:txBody>
      </p:sp>
      <p:sp>
        <p:nvSpPr>
          <p:cNvPr id="4" name="Slide Number Placeholder 3"/>
          <p:cNvSpPr>
            <a:spLocks noGrp="1"/>
          </p:cNvSpPr>
          <p:nvPr>
            <p:ph type="sldNum" sz="quarter" idx="5"/>
          </p:nvPr>
        </p:nvSpPr>
        <p:spPr/>
        <p:txBody>
          <a:bodyPr/>
          <a:lstStyle/>
          <a:p>
            <a:fld id="{8F98E802-D41E-4EDF-ADD4-E9B677EC0D03}" type="slidenum">
              <a:rPr lang="en-IN" smtClean="0"/>
              <a:t>1</a:t>
            </a:fld>
            <a:endParaRPr lang="en-IN"/>
          </a:p>
        </p:txBody>
      </p:sp>
    </p:spTree>
    <p:extLst>
      <p:ext uri="{BB962C8B-B14F-4D97-AF65-F5344CB8AC3E}">
        <p14:creationId xmlns:p14="http://schemas.microsoft.com/office/powerpoint/2010/main" val="1876104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F98E802-D41E-4EDF-ADD4-E9B677EC0D03}" type="slidenum">
              <a:rPr lang="en-IN" smtClean="0"/>
              <a:t>11</a:t>
            </a:fld>
            <a:endParaRPr lang="en-IN"/>
          </a:p>
        </p:txBody>
      </p:sp>
    </p:spTree>
    <p:extLst>
      <p:ext uri="{BB962C8B-B14F-4D97-AF65-F5344CB8AC3E}">
        <p14:creationId xmlns:p14="http://schemas.microsoft.com/office/powerpoint/2010/main" val="3247060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i="1" kern="100" dirty="0">
                <a:effectLst/>
                <a:latin typeface="Aptos" panose="020B0004020202020204" pitchFamily="34" charset="0"/>
                <a:ea typeface="Aptos" panose="020B0004020202020204" pitchFamily="34" charset="0"/>
                <a:cs typeface="Times New Roman" panose="02020603050405020304" pitchFamily="18" charset="0"/>
              </a:rPr>
              <a:t>Now, looking at the content type breakdown—50% of </a:t>
            </a:r>
            <a:r>
              <a:rPr lang="en-IN" sz="1800" i="1" kern="100" dirty="0" err="1">
                <a:effectLst/>
                <a:latin typeface="Aptos" panose="020B0004020202020204" pitchFamily="34" charset="0"/>
                <a:ea typeface="Aptos" panose="020B0004020202020204" pitchFamily="34" charset="0"/>
                <a:cs typeface="Times New Roman" panose="02020603050405020304" pitchFamily="18" charset="0"/>
              </a:rPr>
              <a:t>Jotstar’s</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 library consists of movies, followed by series, whereas Lio has a much higher concentration of movies at 72%, with very limited sports content. In comparison, </a:t>
            </a:r>
            <a:r>
              <a:rPr lang="en-IN" sz="1800" i="1" kern="100" dirty="0" err="1">
                <a:effectLst/>
                <a:latin typeface="Aptos" panose="020B0004020202020204" pitchFamily="34" charset="0"/>
                <a:ea typeface="Aptos" panose="020B0004020202020204" pitchFamily="34" charset="0"/>
                <a:cs typeface="Times New Roman" panose="02020603050405020304" pitchFamily="18" charset="0"/>
              </a:rPr>
              <a:t>Jotstar</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 dedicates 15% of its library to sports, making it a stronger player in this category.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8F98E802-D41E-4EDF-ADD4-E9B677EC0D03}" type="slidenum">
              <a:rPr lang="en-IN" smtClean="0"/>
              <a:t>12</a:t>
            </a:fld>
            <a:endParaRPr lang="en-IN"/>
          </a:p>
        </p:txBody>
      </p:sp>
    </p:spTree>
    <p:extLst>
      <p:ext uri="{BB962C8B-B14F-4D97-AF65-F5344CB8AC3E}">
        <p14:creationId xmlns:p14="http://schemas.microsoft.com/office/powerpoint/2010/main" val="3511065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5A93C-B1C5-1600-6B7E-97DD9A8366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72AEF1-BE4E-4EF2-DFFD-76ACD974E0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E8EC48-E6D0-245F-B5C2-60EE58AA9612}"/>
              </a:ext>
            </a:extLst>
          </p:cNvPr>
          <p:cNvSpPr>
            <a:spLocks noGrp="1"/>
          </p:cNvSpPr>
          <p:nvPr>
            <p:ph type="body" idx="1"/>
          </p:nvPr>
        </p:nvSpPr>
        <p:spPr/>
        <p:txBody>
          <a:bodyPr/>
          <a:lstStyle/>
          <a:p>
            <a:r>
              <a:rPr lang="en-IN" sz="1800" i="1" kern="100" dirty="0">
                <a:effectLst/>
                <a:latin typeface="Aptos" panose="020B0004020202020204" pitchFamily="34" charset="0"/>
                <a:ea typeface="Aptos" panose="020B0004020202020204" pitchFamily="34" charset="0"/>
                <a:cs typeface="Times New Roman" panose="02020603050405020304" pitchFamily="18" charset="0"/>
              </a:rPr>
              <a:t>Now, looking at the content type breakdown—50% of </a:t>
            </a:r>
            <a:r>
              <a:rPr lang="en-IN" sz="1800" i="1" kern="100" dirty="0" err="1">
                <a:effectLst/>
                <a:latin typeface="Aptos" panose="020B0004020202020204" pitchFamily="34" charset="0"/>
                <a:ea typeface="Aptos" panose="020B0004020202020204" pitchFamily="34" charset="0"/>
                <a:cs typeface="Times New Roman" panose="02020603050405020304" pitchFamily="18" charset="0"/>
              </a:rPr>
              <a:t>Jotstar’s</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 library consists of movies, followed by series, whereas Lio has a much higher concentration of movies at 72%, with very limited sports content. In comparison, </a:t>
            </a:r>
            <a:r>
              <a:rPr lang="en-IN" sz="1800" i="1" kern="100" dirty="0" err="1">
                <a:effectLst/>
                <a:latin typeface="Aptos" panose="020B0004020202020204" pitchFamily="34" charset="0"/>
                <a:ea typeface="Aptos" panose="020B0004020202020204" pitchFamily="34" charset="0"/>
                <a:cs typeface="Times New Roman" panose="02020603050405020304" pitchFamily="18" charset="0"/>
              </a:rPr>
              <a:t>Jotstar</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 dedicates 15% of its library to sports, making it a stronger player in this category.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C392CDE9-B6EF-888F-D433-D52230DDCB8C}"/>
              </a:ext>
            </a:extLst>
          </p:cNvPr>
          <p:cNvSpPr>
            <a:spLocks noGrp="1"/>
          </p:cNvSpPr>
          <p:nvPr>
            <p:ph type="sldNum" sz="quarter" idx="5"/>
          </p:nvPr>
        </p:nvSpPr>
        <p:spPr/>
        <p:txBody>
          <a:bodyPr/>
          <a:lstStyle/>
          <a:p>
            <a:fld id="{8F98E802-D41E-4EDF-ADD4-E9B677EC0D03}" type="slidenum">
              <a:rPr lang="en-IN" smtClean="0"/>
              <a:t>13</a:t>
            </a:fld>
            <a:endParaRPr lang="en-IN"/>
          </a:p>
        </p:txBody>
      </p:sp>
    </p:spTree>
    <p:extLst>
      <p:ext uri="{BB962C8B-B14F-4D97-AF65-F5344CB8AC3E}">
        <p14:creationId xmlns:p14="http://schemas.microsoft.com/office/powerpoint/2010/main" val="1517539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a:lnSpc>
                <a:spcPct val="115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City Tier Analysis: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lnSpc>
                <a:spcPct val="115000"/>
              </a:lnSpc>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Tier 1 cities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have the highest total watch time, with </a:t>
            </a:r>
            <a:r>
              <a:rPr lang="en-IN" sz="1800" b="1" kern="100" dirty="0" err="1">
                <a:effectLst/>
                <a:latin typeface="Aptos" panose="020B0004020202020204" pitchFamily="34" charset="0"/>
                <a:ea typeface="Aptos" panose="020B0004020202020204" pitchFamily="34" charset="0"/>
                <a:cs typeface="Times New Roman" panose="02020603050405020304" pitchFamily="18" charset="0"/>
              </a:rPr>
              <a:t>Jotstar</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dominating</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in this segment.</a:t>
            </a:r>
          </a:p>
          <a:p>
            <a:pPr marL="342900" lvl="0" indent="-342900">
              <a:lnSpc>
                <a:spcPct val="115000"/>
              </a:lnSpc>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Tier 2 and Tier 3 cities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show a more balanced watch time distribution between the two platforms.</a:t>
            </a:r>
          </a:p>
          <a:p>
            <a:endParaRPr lang="en-IN" dirty="0"/>
          </a:p>
        </p:txBody>
      </p:sp>
      <p:sp>
        <p:nvSpPr>
          <p:cNvPr id="4" name="Slide Number Placeholder 3"/>
          <p:cNvSpPr>
            <a:spLocks noGrp="1"/>
          </p:cNvSpPr>
          <p:nvPr>
            <p:ph type="sldNum" sz="quarter" idx="5"/>
          </p:nvPr>
        </p:nvSpPr>
        <p:spPr/>
        <p:txBody>
          <a:bodyPr/>
          <a:lstStyle/>
          <a:p>
            <a:fld id="{8F98E802-D41E-4EDF-ADD4-E9B677EC0D03}" type="slidenum">
              <a:rPr lang="en-IN" smtClean="0"/>
              <a:t>15</a:t>
            </a:fld>
            <a:endParaRPr lang="en-IN"/>
          </a:p>
        </p:txBody>
      </p:sp>
    </p:spTree>
    <p:extLst>
      <p:ext uri="{BB962C8B-B14F-4D97-AF65-F5344CB8AC3E}">
        <p14:creationId xmlns:p14="http://schemas.microsoft.com/office/powerpoint/2010/main" val="2173965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ADA0F-BEE6-DDB7-CF82-096867BFDA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2167F0-D9BE-55EF-D331-664EF5E8A9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FE2E60-0A31-D62C-CE14-0E508E6D855F}"/>
              </a:ext>
            </a:extLst>
          </p:cNvPr>
          <p:cNvSpPr>
            <a:spLocks noGrp="1"/>
          </p:cNvSpPr>
          <p:nvPr>
            <p:ph type="body" idx="1"/>
          </p:nvPr>
        </p:nvSpPr>
        <p:spPr/>
        <p:txBody>
          <a:bodyPr/>
          <a:lstStyle/>
          <a:p>
            <a:pPr marL="228600">
              <a:lnSpc>
                <a:spcPct val="115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City Tier Analysis: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lnSpc>
                <a:spcPct val="115000"/>
              </a:lnSpc>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Tier 1 cities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have the highest total watch time, with </a:t>
            </a:r>
            <a:r>
              <a:rPr lang="en-IN" sz="1800" b="1" kern="100" dirty="0" err="1">
                <a:effectLst/>
                <a:latin typeface="Aptos" panose="020B0004020202020204" pitchFamily="34" charset="0"/>
                <a:ea typeface="Aptos" panose="020B0004020202020204" pitchFamily="34" charset="0"/>
                <a:cs typeface="Times New Roman" panose="02020603050405020304" pitchFamily="18" charset="0"/>
              </a:rPr>
              <a:t>Jotstar</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dominating</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in this segment.</a:t>
            </a:r>
          </a:p>
          <a:p>
            <a:pPr marL="342900" lvl="0" indent="-342900">
              <a:lnSpc>
                <a:spcPct val="115000"/>
              </a:lnSpc>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Tier 2 and Tier 3 cities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show a more balanced watch time distribution between the two platforms.</a:t>
            </a:r>
          </a:p>
          <a:p>
            <a:endParaRPr lang="en-IN" dirty="0"/>
          </a:p>
        </p:txBody>
      </p:sp>
      <p:sp>
        <p:nvSpPr>
          <p:cNvPr id="4" name="Slide Number Placeholder 3">
            <a:extLst>
              <a:ext uri="{FF2B5EF4-FFF2-40B4-BE49-F238E27FC236}">
                <a16:creationId xmlns:a16="http://schemas.microsoft.com/office/drawing/2014/main" id="{A7E5E9A7-76F4-8F04-A2DA-4C5053080429}"/>
              </a:ext>
            </a:extLst>
          </p:cNvPr>
          <p:cNvSpPr>
            <a:spLocks noGrp="1"/>
          </p:cNvSpPr>
          <p:nvPr>
            <p:ph type="sldNum" sz="quarter" idx="5"/>
          </p:nvPr>
        </p:nvSpPr>
        <p:spPr/>
        <p:txBody>
          <a:bodyPr/>
          <a:lstStyle/>
          <a:p>
            <a:fld id="{8F98E802-D41E-4EDF-ADD4-E9B677EC0D03}" type="slidenum">
              <a:rPr lang="en-IN" smtClean="0"/>
              <a:t>16</a:t>
            </a:fld>
            <a:endParaRPr lang="en-IN"/>
          </a:p>
        </p:txBody>
      </p:sp>
    </p:spTree>
    <p:extLst>
      <p:ext uri="{BB962C8B-B14F-4D97-AF65-F5344CB8AC3E}">
        <p14:creationId xmlns:p14="http://schemas.microsoft.com/office/powerpoint/2010/main" val="2350173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F98E802-D41E-4EDF-ADD4-E9B677EC0D03}" type="slidenum">
              <a:rPr lang="en-IN" smtClean="0"/>
              <a:t>17</a:t>
            </a:fld>
            <a:endParaRPr lang="en-IN"/>
          </a:p>
        </p:txBody>
      </p:sp>
    </p:spTree>
    <p:extLst>
      <p:ext uri="{BB962C8B-B14F-4D97-AF65-F5344CB8AC3E}">
        <p14:creationId xmlns:p14="http://schemas.microsoft.com/office/powerpoint/2010/main" val="3929705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F026CE-297F-01F4-FB20-0C8A54E808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A481A7-BBD5-A73F-1CD5-FE7DD4257E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75562A-07E6-30FF-A9B7-398D5A41B33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C54DC750-BBE5-1B47-2C3D-8CE2C24559AA}"/>
              </a:ext>
            </a:extLst>
          </p:cNvPr>
          <p:cNvSpPr>
            <a:spLocks noGrp="1"/>
          </p:cNvSpPr>
          <p:nvPr>
            <p:ph type="sldNum" sz="quarter" idx="5"/>
          </p:nvPr>
        </p:nvSpPr>
        <p:spPr/>
        <p:txBody>
          <a:bodyPr/>
          <a:lstStyle/>
          <a:p>
            <a:fld id="{8F98E802-D41E-4EDF-ADD4-E9B677EC0D03}" type="slidenum">
              <a:rPr lang="en-IN" smtClean="0"/>
              <a:t>18</a:t>
            </a:fld>
            <a:endParaRPr lang="en-IN"/>
          </a:p>
        </p:txBody>
      </p:sp>
    </p:spTree>
    <p:extLst>
      <p:ext uri="{BB962C8B-B14F-4D97-AF65-F5344CB8AC3E}">
        <p14:creationId xmlns:p14="http://schemas.microsoft.com/office/powerpoint/2010/main" val="114210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B95D4-D109-F4C6-EE64-3B6290946C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E0BB26-FBAE-36FE-26B2-83DDAFB341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C9C43B-2D75-E6FF-E069-D2E077DDA26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07C7B6C-5E1F-5287-6D24-9B93EACD7F84}"/>
              </a:ext>
            </a:extLst>
          </p:cNvPr>
          <p:cNvSpPr>
            <a:spLocks noGrp="1"/>
          </p:cNvSpPr>
          <p:nvPr>
            <p:ph type="sldNum" sz="quarter" idx="5"/>
          </p:nvPr>
        </p:nvSpPr>
        <p:spPr/>
        <p:txBody>
          <a:bodyPr/>
          <a:lstStyle/>
          <a:p>
            <a:fld id="{8F98E802-D41E-4EDF-ADD4-E9B677EC0D03}" type="slidenum">
              <a:rPr lang="en-IN" smtClean="0"/>
              <a:t>19</a:t>
            </a:fld>
            <a:endParaRPr lang="en-IN"/>
          </a:p>
        </p:txBody>
      </p:sp>
    </p:spTree>
    <p:extLst>
      <p:ext uri="{BB962C8B-B14F-4D97-AF65-F5344CB8AC3E}">
        <p14:creationId xmlns:p14="http://schemas.microsoft.com/office/powerpoint/2010/main" val="1052876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i="1" dirty="0"/>
              <a:t>"Let’s go through the agenda for this presentation.</a:t>
            </a:r>
            <a:endParaRPr lang="en-US" dirty="0"/>
          </a:p>
          <a:p>
            <a:pPr>
              <a:buNone/>
            </a:pPr>
            <a:r>
              <a:rPr lang="en-US" i="1" dirty="0"/>
              <a:t>First, I’ll start with the problem statement, where I’ll explain the background of this project and why this analysis is important.</a:t>
            </a:r>
            <a:endParaRPr lang="en-US" dirty="0"/>
          </a:p>
          <a:p>
            <a:pPr>
              <a:buNone/>
            </a:pPr>
            <a:r>
              <a:rPr lang="en-US" i="1" dirty="0"/>
              <a:t>Next, I’ll talk about our key objective—what we aim to achieve through this study and how it will benefit the merged platform.</a:t>
            </a:r>
            <a:endParaRPr lang="en-US" dirty="0"/>
          </a:p>
          <a:p>
            <a:pPr>
              <a:buNone/>
            </a:pPr>
            <a:r>
              <a:rPr lang="en-US" i="1" dirty="0"/>
              <a:t>Then, I’ll walk you through the data models used in this analysis, giving you a quick overview of the underlying structure.</a:t>
            </a:r>
            <a:endParaRPr lang="en-US" dirty="0"/>
          </a:p>
          <a:p>
            <a:pPr>
              <a:buNone/>
            </a:pPr>
            <a:r>
              <a:rPr lang="en-US" i="1" dirty="0"/>
              <a:t>After that, we’ll dive into the main findings. I’ll first highlight the </a:t>
            </a:r>
            <a:r>
              <a:rPr lang="en-US" b="1" i="1" dirty="0"/>
              <a:t>primary insights</a:t>
            </a:r>
            <a:r>
              <a:rPr lang="en-US" i="1" dirty="0"/>
              <a:t>, followed by some </a:t>
            </a:r>
            <a:r>
              <a:rPr lang="en-US" b="1" i="1" dirty="0"/>
              <a:t>secondary insights</a:t>
            </a:r>
            <a:r>
              <a:rPr lang="en-US" i="1" dirty="0"/>
              <a:t> that provide additional depth to our analysis.</a:t>
            </a:r>
            <a:endParaRPr lang="en-US" dirty="0"/>
          </a:p>
          <a:p>
            <a:pPr>
              <a:buNone/>
            </a:pPr>
            <a:r>
              <a:rPr lang="en-US" i="1" dirty="0"/>
              <a:t>Finally, I’ll wrap up with </a:t>
            </a:r>
            <a:r>
              <a:rPr lang="en-US" b="1" i="1" dirty="0"/>
              <a:t>recommendations</a:t>
            </a:r>
            <a:r>
              <a:rPr lang="en-US" i="1" dirty="0"/>
              <a:t>—suggestions that can help both platforms optimize their strategies and successfully move forward post-merger.</a:t>
            </a:r>
            <a:endParaRPr lang="en-US" dirty="0"/>
          </a:p>
          <a:p>
            <a:r>
              <a:rPr lang="en-US" i="1" dirty="0"/>
              <a:t>So let’s get started!</a:t>
            </a:r>
            <a:r>
              <a:rPr lang="en-US" dirty="0"/>
              <a:t>”</a:t>
            </a:r>
          </a:p>
        </p:txBody>
      </p:sp>
      <p:sp>
        <p:nvSpPr>
          <p:cNvPr id="4" name="Slide Number Placeholder 3"/>
          <p:cNvSpPr>
            <a:spLocks noGrp="1"/>
          </p:cNvSpPr>
          <p:nvPr>
            <p:ph type="sldNum" sz="quarter" idx="5"/>
          </p:nvPr>
        </p:nvSpPr>
        <p:spPr/>
        <p:txBody>
          <a:bodyPr/>
          <a:lstStyle/>
          <a:p>
            <a:fld id="{8F98E802-D41E-4EDF-ADD4-E9B677EC0D03}" type="slidenum">
              <a:rPr lang="en-IN" smtClean="0"/>
              <a:t>2</a:t>
            </a:fld>
            <a:endParaRPr lang="en-IN"/>
          </a:p>
        </p:txBody>
      </p:sp>
    </p:spTree>
    <p:extLst>
      <p:ext uri="{BB962C8B-B14F-4D97-AF65-F5344CB8AC3E}">
        <p14:creationId xmlns:p14="http://schemas.microsoft.com/office/powerpoint/2010/main" val="2850789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buNone/>
            </a:pPr>
            <a:r>
              <a:rPr lang="en-IN" sz="1400" i="1" kern="100" dirty="0">
                <a:effectLst/>
                <a:latin typeface="Aptos" panose="020B0004020202020204" pitchFamily="34" charset="0"/>
                <a:ea typeface="Aptos" panose="020B0004020202020204" pitchFamily="34" charset="0"/>
                <a:cs typeface="Times New Roman" panose="02020603050405020304" pitchFamily="18" charset="0"/>
              </a:rPr>
              <a:t>Lio, a leading telecom provider in India, is planning a strategic merger with </a:t>
            </a:r>
            <a:r>
              <a:rPr lang="en-IN" sz="1400" i="1" kern="100" dirty="0" err="1">
                <a:effectLst/>
                <a:latin typeface="Aptos" panose="020B0004020202020204" pitchFamily="34" charset="0"/>
                <a:ea typeface="Aptos" panose="020B0004020202020204" pitchFamily="34" charset="0"/>
                <a:cs typeface="Times New Roman" panose="02020603050405020304" pitchFamily="18" charset="0"/>
              </a:rPr>
              <a:t>Jotstar</a:t>
            </a:r>
            <a:r>
              <a:rPr lang="en-IN" sz="1400" i="1" kern="100" dirty="0">
                <a:effectLst/>
                <a:latin typeface="Aptos" panose="020B0004020202020204" pitchFamily="34" charset="0"/>
                <a:ea typeface="Aptos" panose="020B0004020202020204" pitchFamily="34" charset="0"/>
                <a:cs typeface="Times New Roman" panose="02020603050405020304" pitchFamily="18" charset="0"/>
              </a:rPr>
              <a:t>, one of the country’s top streaming platforms. This partnership aims to combine </a:t>
            </a:r>
            <a:r>
              <a:rPr lang="en-IN" sz="1400" i="1" kern="100" dirty="0" err="1">
                <a:effectLst/>
                <a:latin typeface="Aptos" panose="020B0004020202020204" pitchFamily="34" charset="0"/>
                <a:ea typeface="Aptos" panose="020B0004020202020204" pitchFamily="34" charset="0"/>
                <a:cs typeface="Times New Roman" panose="02020603050405020304" pitchFamily="18" charset="0"/>
              </a:rPr>
              <a:t>LioCinema’s</a:t>
            </a:r>
            <a:r>
              <a:rPr lang="en-IN" sz="1400" i="1" kern="100" dirty="0">
                <a:effectLst/>
                <a:latin typeface="Aptos" panose="020B0004020202020204" pitchFamily="34" charset="0"/>
                <a:ea typeface="Aptos" panose="020B0004020202020204" pitchFamily="34" charset="0"/>
                <a:cs typeface="Times New Roman" panose="02020603050405020304" pitchFamily="18" charset="0"/>
              </a:rPr>
              <a:t> extensive subscriber base with </a:t>
            </a:r>
            <a:r>
              <a:rPr lang="en-IN" sz="1400" i="1" kern="100" dirty="0" err="1">
                <a:effectLst/>
                <a:latin typeface="Aptos" panose="020B0004020202020204" pitchFamily="34" charset="0"/>
                <a:ea typeface="Aptos" panose="020B0004020202020204" pitchFamily="34" charset="0"/>
                <a:cs typeface="Times New Roman" panose="02020603050405020304" pitchFamily="18" charset="0"/>
              </a:rPr>
              <a:t>Jotstar’s</a:t>
            </a:r>
            <a:r>
              <a:rPr lang="en-IN" sz="1400" i="1" kern="100" dirty="0">
                <a:effectLst/>
                <a:latin typeface="Aptos" panose="020B0004020202020204" pitchFamily="34" charset="0"/>
                <a:ea typeface="Aptos" panose="020B0004020202020204" pitchFamily="34" charset="0"/>
                <a:cs typeface="Times New Roman" panose="02020603050405020304" pitchFamily="18" charset="0"/>
              </a:rPr>
              <a:t> diverse content library, setting the stage for a powerful OTT platform."</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None/>
            </a:pPr>
            <a:r>
              <a:rPr lang="en-IN" sz="1400" i="1" kern="100" dirty="0">
                <a:effectLst/>
                <a:latin typeface="Aptos" panose="020B0004020202020204" pitchFamily="34" charset="0"/>
                <a:ea typeface="Aptos" panose="020B0004020202020204" pitchFamily="34" charset="0"/>
                <a:cs typeface="Times New Roman" panose="02020603050405020304" pitchFamily="18" charset="0"/>
              </a:rPr>
              <a:t>"To ensure a smooth and successful transition, Lio’s management needs to </a:t>
            </a:r>
            <a:r>
              <a:rPr lang="en-IN" sz="1400" i="1" kern="100" dirty="0" err="1">
                <a:effectLst/>
                <a:latin typeface="Aptos" panose="020B0004020202020204" pitchFamily="34" charset="0"/>
                <a:ea typeface="Aptos" panose="020B0004020202020204" pitchFamily="34" charset="0"/>
                <a:cs typeface="Times New Roman" panose="02020603050405020304" pitchFamily="18" charset="0"/>
              </a:rPr>
              <a:t>analyze</a:t>
            </a:r>
            <a:r>
              <a:rPr lang="en-IN" sz="1400" i="1" kern="100" dirty="0">
                <a:effectLst/>
                <a:latin typeface="Aptos" panose="020B0004020202020204" pitchFamily="34" charset="0"/>
                <a:ea typeface="Aptos" panose="020B0004020202020204" pitchFamily="34" charset="0"/>
                <a:cs typeface="Times New Roman" panose="02020603050405020304" pitchFamily="18" charset="0"/>
              </a:rPr>
              <a:t> key aspects of both platforms’ performance over the past year—from January to November 2024. This includes understanding content consumption patterns, subscriber growth trends, inactivity </a:t>
            </a:r>
            <a:r>
              <a:rPr lang="en-IN" sz="1400" i="1" kern="100" dirty="0" err="1">
                <a:effectLst/>
                <a:latin typeface="Aptos" panose="020B0004020202020204" pitchFamily="34" charset="0"/>
                <a:ea typeface="Aptos" panose="020B0004020202020204" pitchFamily="34" charset="0"/>
                <a:cs typeface="Times New Roman" panose="02020603050405020304" pitchFamily="18" charset="0"/>
              </a:rPr>
              <a:t>behavior</a:t>
            </a:r>
            <a:r>
              <a:rPr lang="en-IN" sz="1400" i="1" kern="100" dirty="0">
                <a:effectLst/>
                <a:latin typeface="Aptos" panose="020B0004020202020204" pitchFamily="34" charset="0"/>
                <a:ea typeface="Aptos" panose="020B0004020202020204" pitchFamily="34" charset="0"/>
                <a:cs typeface="Times New Roman" panose="02020603050405020304" pitchFamily="18" charset="0"/>
              </a:rPr>
              <a:t>, as well as upgrade and downgrade patterns."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1400" i="1" kern="100" dirty="0">
                <a:effectLst/>
                <a:latin typeface="Aptos" panose="020B0004020202020204" pitchFamily="34" charset="0"/>
                <a:ea typeface="Aptos" panose="020B0004020202020204" pitchFamily="34" charset="0"/>
                <a:cs typeface="Times New Roman" panose="02020603050405020304" pitchFamily="18" charset="0"/>
              </a:rPr>
              <a:t>"As the data analyst at Lio, my role is to uncover critical insights from this data to guide informed decision-making. The ultimate goal is to optimize content strategies and position Lio-</a:t>
            </a:r>
            <a:r>
              <a:rPr lang="en-IN" sz="1400" i="1" kern="100" dirty="0" err="1">
                <a:effectLst/>
                <a:latin typeface="Aptos" panose="020B0004020202020204" pitchFamily="34" charset="0"/>
                <a:ea typeface="Aptos" panose="020B0004020202020204" pitchFamily="34" charset="0"/>
                <a:cs typeface="Times New Roman" panose="02020603050405020304" pitchFamily="18" charset="0"/>
              </a:rPr>
              <a:t>Jotstar</a:t>
            </a:r>
            <a:r>
              <a:rPr lang="en-IN" sz="1400" i="1" kern="100" dirty="0">
                <a:effectLst/>
                <a:latin typeface="Aptos" panose="020B0004020202020204" pitchFamily="34" charset="0"/>
                <a:ea typeface="Aptos" panose="020B0004020202020204" pitchFamily="34" charset="0"/>
                <a:cs typeface="Times New Roman" panose="02020603050405020304" pitchFamily="18" charset="0"/>
              </a:rPr>
              <a:t> as India’s leading OTT platform.</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050" dirty="0"/>
          </a:p>
        </p:txBody>
      </p:sp>
      <p:sp>
        <p:nvSpPr>
          <p:cNvPr id="4" name="Slide Number Placeholder 3"/>
          <p:cNvSpPr>
            <a:spLocks noGrp="1"/>
          </p:cNvSpPr>
          <p:nvPr>
            <p:ph type="sldNum" sz="quarter" idx="5"/>
          </p:nvPr>
        </p:nvSpPr>
        <p:spPr/>
        <p:txBody>
          <a:bodyPr/>
          <a:lstStyle/>
          <a:p>
            <a:fld id="{8F98E802-D41E-4EDF-ADD4-E9B677EC0D03}" type="slidenum">
              <a:rPr lang="en-IN" smtClean="0"/>
              <a:t>3</a:t>
            </a:fld>
            <a:endParaRPr lang="en-IN"/>
          </a:p>
        </p:txBody>
      </p:sp>
    </p:spTree>
    <p:extLst>
      <p:ext uri="{BB962C8B-B14F-4D97-AF65-F5344CB8AC3E}">
        <p14:creationId xmlns:p14="http://schemas.microsoft.com/office/powerpoint/2010/main" val="2852613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buNone/>
            </a:pPr>
            <a:r>
              <a:rPr lang="en-IN" sz="1400" i="1" kern="100" dirty="0">
                <a:effectLst/>
                <a:latin typeface="Aptos" panose="020B0004020202020204" pitchFamily="34" charset="0"/>
                <a:ea typeface="Aptos" panose="020B0004020202020204" pitchFamily="34" charset="0"/>
                <a:cs typeface="Times New Roman" panose="02020603050405020304" pitchFamily="18" charset="0"/>
              </a:rPr>
              <a:t>The primary goal of this analysis is to provide Lio’s management with data-driven insights that will help in making strategic decisions post-merger."</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None/>
            </a:pPr>
            <a:r>
              <a:rPr lang="en-IN" sz="1400" i="1" kern="100" dirty="0">
                <a:effectLst/>
                <a:latin typeface="Aptos" panose="020B0004020202020204" pitchFamily="34" charset="0"/>
                <a:ea typeface="Aptos" panose="020B0004020202020204" pitchFamily="34" charset="0"/>
                <a:cs typeface="Times New Roman" panose="02020603050405020304" pitchFamily="18" charset="0"/>
              </a:rPr>
              <a:t>"We aim to understand platform performance and user </a:t>
            </a:r>
            <a:r>
              <a:rPr lang="en-IN" sz="1400" i="1" kern="100" dirty="0" err="1">
                <a:effectLst/>
                <a:latin typeface="Aptos" panose="020B0004020202020204" pitchFamily="34" charset="0"/>
                <a:ea typeface="Aptos" panose="020B0004020202020204" pitchFamily="34" charset="0"/>
                <a:cs typeface="Times New Roman" panose="02020603050405020304" pitchFamily="18" charset="0"/>
              </a:rPr>
              <a:t>behavior</a:t>
            </a:r>
            <a:r>
              <a:rPr lang="en-IN" sz="1400" i="1" kern="100" dirty="0">
                <a:effectLst/>
                <a:latin typeface="Aptos" panose="020B0004020202020204" pitchFamily="34" charset="0"/>
                <a:ea typeface="Aptos" panose="020B0004020202020204" pitchFamily="34" charset="0"/>
                <a:cs typeface="Times New Roman" panose="02020603050405020304" pitchFamily="18" charset="0"/>
              </a:rPr>
              <a:t>, including trends in content consumption, subscriber growth, and inactivity. Additionally, we </a:t>
            </a:r>
            <a:r>
              <a:rPr lang="en-IN" sz="1400" i="1" kern="100" dirty="0" err="1">
                <a:effectLst/>
                <a:latin typeface="Aptos" panose="020B0004020202020204" pitchFamily="34" charset="0"/>
                <a:ea typeface="Aptos" panose="020B0004020202020204" pitchFamily="34" charset="0"/>
                <a:cs typeface="Times New Roman" panose="02020603050405020304" pitchFamily="18" charset="0"/>
              </a:rPr>
              <a:t>analyze</a:t>
            </a:r>
            <a:r>
              <a:rPr lang="en-IN" sz="1400" i="1" kern="100" dirty="0">
                <a:effectLst/>
                <a:latin typeface="Aptos" panose="020B0004020202020204" pitchFamily="34" charset="0"/>
                <a:ea typeface="Aptos" panose="020B0004020202020204" pitchFamily="34" charset="0"/>
                <a:cs typeface="Times New Roman" panose="02020603050405020304" pitchFamily="18" charset="0"/>
              </a:rPr>
              <a:t> upgrade and downgrade patterns to optimize customer retention and revenue generation."</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1400" i="1" kern="100" dirty="0">
                <a:effectLst/>
                <a:latin typeface="Aptos" panose="020B0004020202020204" pitchFamily="34" charset="0"/>
                <a:ea typeface="Aptos" panose="020B0004020202020204" pitchFamily="34" charset="0"/>
                <a:cs typeface="Times New Roman" panose="02020603050405020304" pitchFamily="18" charset="0"/>
              </a:rPr>
              <a:t>"By assessing revenue impact and profitability, we can shape an effective content and pricing strategy, ensuring Lio-</a:t>
            </a:r>
            <a:r>
              <a:rPr lang="en-IN" sz="1400" i="1" kern="100" dirty="0" err="1">
                <a:effectLst/>
                <a:latin typeface="Aptos" panose="020B0004020202020204" pitchFamily="34" charset="0"/>
                <a:ea typeface="Aptos" panose="020B0004020202020204" pitchFamily="34" charset="0"/>
                <a:cs typeface="Times New Roman" panose="02020603050405020304" pitchFamily="18" charset="0"/>
              </a:rPr>
              <a:t>Jotstar</a:t>
            </a:r>
            <a:r>
              <a:rPr lang="en-IN" sz="1400" i="1" kern="100" dirty="0">
                <a:effectLst/>
                <a:latin typeface="Aptos" panose="020B0004020202020204" pitchFamily="34" charset="0"/>
                <a:ea typeface="Aptos" panose="020B0004020202020204" pitchFamily="34" charset="0"/>
                <a:cs typeface="Times New Roman" panose="02020603050405020304" pitchFamily="18" charset="0"/>
              </a:rPr>
              <a:t> becomes a market leader in India’s OTT industry."</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050" dirty="0"/>
          </a:p>
        </p:txBody>
      </p:sp>
      <p:sp>
        <p:nvSpPr>
          <p:cNvPr id="4" name="Slide Number Placeholder 3"/>
          <p:cNvSpPr>
            <a:spLocks noGrp="1"/>
          </p:cNvSpPr>
          <p:nvPr>
            <p:ph type="sldNum" sz="quarter" idx="5"/>
          </p:nvPr>
        </p:nvSpPr>
        <p:spPr/>
        <p:txBody>
          <a:bodyPr/>
          <a:lstStyle/>
          <a:p>
            <a:fld id="{8F98E802-D41E-4EDF-ADD4-E9B677EC0D03}" type="slidenum">
              <a:rPr lang="en-IN" smtClean="0"/>
              <a:t>4</a:t>
            </a:fld>
            <a:endParaRPr lang="en-IN"/>
          </a:p>
        </p:txBody>
      </p:sp>
    </p:spTree>
    <p:extLst>
      <p:ext uri="{BB962C8B-B14F-4D97-AF65-F5344CB8AC3E}">
        <p14:creationId xmlns:p14="http://schemas.microsoft.com/office/powerpoint/2010/main" val="102209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i="1" dirty="0"/>
              <a:t>Now, let’s take a look at the data model.</a:t>
            </a:r>
            <a:endParaRPr lang="en-US" dirty="0"/>
          </a:p>
          <a:p>
            <a:pPr>
              <a:buNone/>
            </a:pPr>
            <a:r>
              <a:rPr lang="en-US" i="1" dirty="0"/>
              <a:t>The subscriber tables for Lio and </a:t>
            </a:r>
            <a:r>
              <a:rPr lang="en-US" i="1" dirty="0" err="1"/>
              <a:t>Jotstar</a:t>
            </a:r>
            <a:r>
              <a:rPr lang="en-US" i="1" dirty="0"/>
              <a:t> have been merged into one, ensuring a unified view of the user base. Similarly, the content tables have also been consolidated to give a holistic view of the combined library.</a:t>
            </a:r>
            <a:endParaRPr lang="en-US" dirty="0"/>
          </a:p>
          <a:p>
            <a:pPr>
              <a:buNone/>
            </a:pPr>
            <a:r>
              <a:rPr lang="en-US" i="1" dirty="0"/>
              <a:t>For content consumption, instead of keeping raw data, it has been transformed into a ‘content consumption grouped’ table. This allows us to track total watch hours per user, regardless of the device they used.</a:t>
            </a:r>
            <a:endParaRPr lang="en-US" dirty="0"/>
          </a:p>
          <a:p>
            <a:r>
              <a:rPr lang="en-US" i="1" dirty="0"/>
              <a:t>Additionally, a date table has been created, which establishes a one-to-many relationship with other fact tables, ensuring smooth time-based analysis across different metrics.</a:t>
            </a:r>
            <a:r>
              <a:rPr lang="en-US" dirty="0"/>
              <a:t>”</a:t>
            </a:r>
          </a:p>
        </p:txBody>
      </p:sp>
      <p:sp>
        <p:nvSpPr>
          <p:cNvPr id="4" name="Slide Number Placeholder 3"/>
          <p:cNvSpPr>
            <a:spLocks noGrp="1"/>
          </p:cNvSpPr>
          <p:nvPr>
            <p:ph type="sldNum" sz="quarter" idx="5"/>
          </p:nvPr>
        </p:nvSpPr>
        <p:spPr/>
        <p:txBody>
          <a:bodyPr/>
          <a:lstStyle/>
          <a:p>
            <a:fld id="{8F98E802-D41E-4EDF-ADD4-E9B677EC0D03}" type="slidenum">
              <a:rPr lang="en-IN" smtClean="0"/>
              <a:t>5</a:t>
            </a:fld>
            <a:endParaRPr lang="en-IN"/>
          </a:p>
        </p:txBody>
      </p:sp>
    </p:spTree>
    <p:extLst>
      <p:ext uri="{BB962C8B-B14F-4D97-AF65-F5344CB8AC3E}">
        <p14:creationId xmlns:p14="http://schemas.microsoft.com/office/powerpoint/2010/main" val="2482596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F98E802-D41E-4EDF-ADD4-E9B677EC0D03}" type="slidenum">
              <a:rPr lang="en-IN" smtClean="0"/>
              <a:t>6</a:t>
            </a:fld>
            <a:endParaRPr lang="en-IN"/>
          </a:p>
        </p:txBody>
      </p:sp>
    </p:spTree>
    <p:extLst>
      <p:ext uri="{BB962C8B-B14F-4D97-AF65-F5344CB8AC3E}">
        <p14:creationId xmlns:p14="http://schemas.microsoft.com/office/powerpoint/2010/main" val="1947601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buNone/>
            </a:pPr>
            <a:r>
              <a:rPr lang="en-IN" sz="1400" kern="100" dirty="0">
                <a:effectLst/>
                <a:latin typeface="Aptos" panose="020B0004020202020204" pitchFamily="34" charset="0"/>
                <a:ea typeface="Aptos" panose="020B0004020202020204" pitchFamily="34" charset="0"/>
                <a:cs typeface="Times New Roman" panose="02020603050405020304" pitchFamily="18" charset="0"/>
              </a:rPr>
              <a:t>Both platforms have shown a steady increase in subscriber count over time. </a:t>
            </a:r>
          </a:p>
          <a:p>
            <a:pPr>
              <a:lnSpc>
                <a:spcPct val="115000"/>
              </a:lnSpc>
              <a:spcAft>
                <a:spcPts val="800"/>
              </a:spcAft>
              <a:buNone/>
            </a:pPr>
            <a:r>
              <a:rPr lang="en-IN" sz="1400" kern="100" dirty="0" err="1">
                <a:effectLst/>
                <a:latin typeface="Aptos" panose="020B0004020202020204" pitchFamily="34" charset="0"/>
                <a:ea typeface="Aptos" panose="020B0004020202020204" pitchFamily="34" charset="0"/>
                <a:cs typeface="Times New Roman" panose="02020603050405020304" pitchFamily="18" charset="0"/>
              </a:rPr>
              <a:t>Jotstar</a:t>
            </a:r>
            <a:r>
              <a:rPr lang="en-IN" sz="1400" kern="100" dirty="0">
                <a:effectLst/>
                <a:latin typeface="Aptos" panose="020B0004020202020204" pitchFamily="34" charset="0"/>
                <a:ea typeface="Aptos" panose="020B0004020202020204" pitchFamily="34" charset="0"/>
                <a:cs typeface="Times New Roman" panose="02020603050405020304" pitchFamily="18" charset="0"/>
              </a:rPr>
              <a:t> has consistently acquired more subscribers than Lio Cinema, with a significant growth acceleration from June onward. </a:t>
            </a:r>
          </a:p>
          <a:p>
            <a:pPr>
              <a:lnSpc>
                <a:spcPct val="115000"/>
              </a:lnSpc>
              <a:spcAft>
                <a:spcPts val="800"/>
              </a:spcAft>
              <a:buNone/>
            </a:pPr>
            <a:r>
              <a:rPr lang="en-IN" sz="1400" kern="100" dirty="0">
                <a:effectLst/>
                <a:latin typeface="Aptos" panose="020B0004020202020204" pitchFamily="34" charset="0"/>
                <a:ea typeface="Aptos" panose="020B0004020202020204" pitchFamily="34" charset="0"/>
                <a:cs typeface="Times New Roman" panose="02020603050405020304" pitchFamily="18" charset="0"/>
              </a:rPr>
              <a:t>By November, </a:t>
            </a:r>
            <a:r>
              <a:rPr lang="en-IN" sz="1400" kern="100" dirty="0" err="1">
                <a:effectLst/>
                <a:latin typeface="Aptos" panose="020B0004020202020204" pitchFamily="34" charset="0"/>
                <a:ea typeface="Aptos" panose="020B0004020202020204" pitchFamily="34" charset="0"/>
                <a:cs typeface="Times New Roman" panose="02020603050405020304" pitchFamily="18" charset="0"/>
              </a:rPr>
              <a:t>Jotstar</a:t>
            </a:r>
            <a:r>
              <a:rPr lang="en-IN" sz="1400" kern="100" dirty="0">
                <a:effectLst/>
                <a:latin typeface="Aptos" panose="020B0004020202020204" pitchFamily="34" charset="0"/>
                <a:ea typeface="Aptos" panose="020B0004020202020204" pitchFamily="34" charset="0"/>
                <a:cs typeface="Times New Roman" panose="02020603050405020304" pitchFamily="18" charset="0"/>
              </a:rPr>
              <a:t> reached </a:t>
            </a:r>
            <a:r>
              <a:rPr lang="en-IN" sz="1400" b="1" kern="100" dirty="0">
                <a:effectLst/>
                <a:latin typeface="Aptos" panose="020B0004020202020204" pitchFamily="34" charset="0"/>
                <a:ea typeface="Aptos" panose="020B0004020202020204" pitchFamily="34" charset="0"/>
                <a:cs typeface="Times New Roman" panose="02020603050405020304" pitchFamily="18" charset="0"/>
              </a:rPr>
              <a:t>36,997</a:t>
            </a:r>
            <a:r>
              <a:rPr lang="en-IN" sz="1400" kern="100" dirty="0">
                <a:effectLst/>
                <a:latin typeface="Aptos" panose="020B0004020202020204" pitchFamily="34" charset="0"/>
                <a:ea typeface="Aptos" panose="020B0004020202020204" pitchFamily="34" charset="0"/>
                <a:cs typeface="Times New Roman" panose="02020603050405020304" pitchFamily="18" charset="0"/>
              </a:rPr>
              <a:t> subscribers, while Lio Cinema remained significantly lower at </a:t>
            </a:r>
            <a:r>
              <a:rPr lang="en-IN" sz="1400" b="1" kern="100" dirty="0">
                <a:effectLst/>
                <a:latin typeface="Aptos" panose="020B0004020202020204" pitchFamily="34" charset="0"/>
                <a:ea typeface="Aptos" panose="020B0004020202020204" pitchFamily="34" charset="0"/>
                <a:cs typeface="Times New Roman" panose="02020603050405020304" pitchFamily="18" charset="0"/>
              </a:rPr>
              <a:t>4,262</a:t>
            </a:r>
            <a:r>
              <a:rPr lang="en-IN" sz="1400" kern="100" dirty="0">
                <a:effectLst/>
                <a:latin typeface="Aptos" panose="020B0004020202020204" pitchFamily="34" charset="0"/>
                <a:ea typeface="Aptos" panose="020B0004020202020204" pitchFamily="34" charset="0"/>
                <a:cs typeface="Times New Roman" panose="02020603050405020304" pitchFamily="18" charset="0"/>
              </a:rPr>
              <a:t> subscribers.</a:t>
            </a:r>
          </a:p>
          <a:p>
            <a:pPr>
              <a:lnSpc>
                <a:spcPct val="115000"/>
              </a:lnSpc>
              <a:spcAft>
                <a:spcPts val="800"/>
              </a:spcAft>
              <a:buNone/>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Growth Trend Analysis: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400" b="1" kern="100" dirty="0" err="1">
                <a:effectLst/>
                <a:latin typeface="Aptos" panose="020B0004020202020204" pitchFamily="34" charset="0"/>
                <a:ea typeface="Aptos" panose="020B0004020202020204" pitchFamily="34" charset="0"/>
                <a:cs typeface="Times New Roman" panose="02020603050405020304" pitchFamily="18" charset="0"/>
              </a:rPr>
              <a:t>Jotstar</a:t>
            </a:r>
            <a:r>
              <a:rPr lang="en-IN" sz="1400" b="1" kern="100" dirty="0">
                <a:effectLst/>
                <a:latin typeface="Aptos" panose="020B0004020202020204" pitchFamily="34" charset="0"/>
                <a:ea typeface="Aptos" panose="020B0004020202020204" pitchFamily="34" charset="0"/>
                <a:cs typeface="Times New Roman" panose="02020603050405020304" pitchFamily="18" charset="0"/>
              </a:rPr>
              <a:t>:</a:t>
            </a:r>
            <a:r>
              <a:rPr lang="en-IN" sz="1400" kern="100" dirty="0">
                <a:effectLst/>
                <a:latin typeface="Aptos" panose="020B0004020202020204" pitchFamily="34" charset="0"/>
                <a:ea typeface="Aptos" panose="020B0004020202020204" pitchFamily="34" charset="0"/>
                <a:cs typeface="Times New Roman" panose="02020603050405020304" pitchFamily="18" charset="0"/>
              </a:rPr>
              <a:t> The subscriber base has grown rapidly, particularly from July onwards, with a sharp upward trend visible in the last few months.</a:t>
            </a:r>
          </a:p>
          <a:p>
            <a:pPr marL="342900" lvl="0" indent="-342900">
              <a:lnSpc>
                <a:spcPct val="115000"/>
              </a:lnSpc>
              <a:spcAft>
                <a:spcPts val="800"/>
              </a:spcAft>
              <a:buSzPts val="1000"/>
              <a:buFont typeface="Symbol" panose="05050102010706020507" pitchFamily="18" charset="2"/>
              <a:buChar char=""/>
              <a:tabLst>
                <a:tab pos="457200" algn="l"/>
              </a:tabLst>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Lio Cinema:</a:t>
            </a:r>
            <a:r>
              <a:rPr lang="en-IN" sz="1400" kern="100" dirty="0">
                <a:effectLst/>
                <a:latin typeface="Aptos" panose="020B0004020202020204" pitchFamily="34" charset="0"/>
                <a:ea typeface="Aptos" panose="020B0004020202020204" pitchFamily="34" charset="0"/>
                <a:cs typeface="Times New Roman" panose="02020603050405020304" pitchFamily="18" charset="0"/>
              </a:rPr>
              <a:t> Growth remains relatively stagnant with only a marginal increase month-over-month.</a:t>
            </a:r>
          </a:p>
          <a:p>
            <a:endParaRPr lang="en-IN" sz="1050" dirty="0"/>
          </a:p>
        </p:txBody>
      </p:sp>
      <p:sp>
        <p:nvSpPr>
          <p:cNvPr id="4" name="Slide Number Placeholder 3"/>
          <p:cNvSpPr>
            <a:spLocks noGrp="1"/>
          </p:cNvSpPr>
          <p:nvPr>
            <p:ph type="sldNum" sz="quarter" idx="5"/>
          </p:nvPr>
        </p:nvSpPr>
        <p:spPr/>
        <p:txBody>
          <a:bodyPr/>
          <a:lstStyle/>
          <a:p>
            <a:fld id="{8F98E802-D41E-4EDF-ADD4-E9B677EC0D03}" type="slidenum">
              <a:rPr lang="en-IN" smtClean="0"/>
              <a:t>7</a:t>
            </a:fld>
            <a:endParaRPr lang="en-IN"/>
          </a:p>
        </p:txBody>
      </p:sp>
    </p:spTree>
    <p:extLst>
      <p:ext uri="{BB962C8B-B14F-4D97-AF65-F5344CB8AC3E}">
        <p14:creationId xmlns:p14="http://schemas.microsoft.com/office/powerpoint/2010/main" val="3967638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E18E5-500F-12D3-E158-71B3CB306E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2C4D53-7324-AD40-CC96-48B6FBD868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D38512-EFE6-74D1-C651-A5AB3AD0AA75}"/>
              </a:ext>
            </a:extLst>
          </p:cNvPr>
          <p:cNvSpPr>
            <a:spLocks noGrp="1"/>
          </p:cNvSpPr>
          <p:nvPr>
            <p:ph type="body" idx="1"/>
          </p:nvPr>
        </p:nvSpPr>
        <p:spPr/>
        <p:txBody>
          <a:bodyPr/>
          <a:lstStyle/>
          <a:p>
            <a:pPr>
              <a:lnSpc>
                <a:spcPct val="115000"/>
              </a:lnSpc>
              <a:spcAft>
                <a:spcPts val="800"/>
              </a:spcAft>
              <a:buNone/>
            </a:pPr>
            <a:r>
              <a:rPr lang="en-IN" sz="1400" kern="100" dirty="0">
                <a:effectLst/>
                <a:latin typeface="Aptos" panose="020B0004020202020204" pitchFamily="34" charset="0"/>
                <a:ea typeface="Aptos" panose="020B0004020202020204" pitchFamily="34" charset="0"/>
                <a:cs typeface="Times New Roman" panose="02020603050405020304" pitchFamily="18" charset="0"/>
              </a:rPr>
              <a:t>Both platforms have shown a steady increase in subscriber count over time. </a:t>
            </a:r>
          </a:p>
          <a:p>
            <a:pPr>
              <a:lnSpc>
                <a:spcPct val="115000"/>
              </a:lnSpc>
              <a:spcAft>
                <a:spcPts val="800"/>
              </a:spcAft>
              <a:buNone/>
            </a:pPr>
            <a:r>
              <a:rPr lang="en-IN" sz="1400" kern="100" dirty="0" err="1">
                <a:effectLst/>
                <a:latin typeface="Aptos" panose="020B0004020202020204" pitchFamily="34" charset="0"/>
                <a:ea typeface="Aptos" panose="020B0004020202020204" pitchFamily="34" charset="0"/>
                <a:cs typeface="Times New Roman" panose="02020603050405020304" pitchFamily="18" charset="0"/>
              </a:rPr>
              <a:t>Jotstar</a:t>
            </a:r>
            <a:r>
              <a:rPr lang="en-IN" sz="1400" kern="100" dirty="0">
                <a:effectLst/>
                <a:latin typeface="Aptos" panose="020B0004020202020204" pitchFamily="34" charset="0"/>
                <a:ea typeface="Aptos" panose="020B0004020202020204" pitchFamily="34" charset="0"/>
                <a:cs typeface="Times New Roman" panose="02020603050405020304" pitchFamily="18" charset="0"/>
              </a:rPr>
              <a:t> has consistently acquired more subscribers than Lio Cinema, with a significant growth acceleration from June onward. </a:t>
            </a:r>
          </a:p>
          <a:p>
            <a:pPr>
              <a:lnSpc>
                <a:spcPct val="115000"/>
              </a:lnSpc>
              <a:spcAft>
                <a:spcPts val="800"/>
              </a:spcAft>
              <a:buNone/>
            </a:pPr>
            <a:r>
              <a:rPr lang="en-IN" sz="1400" kern="100" dirty="0">
                <a:effectLst/>
                <a:latin typeface="Aptos" panose="020B0004020202020204" pitchFamily="34" charset="0"/>
                <a:ea typeface="Aptos" panose="020B0004020202020204" pitchFamily="34" charset="0"/>
                <a:cs typeface="Times New Roman" panose="02020603050405020304" pitchFamily="18" charset="0"/>
              </a:rPr>
              <a:t>By November, </a:t>
            </a:r>
            <a:r>
              <a:rPr lang="en-IN" sz="1400" kern="100" dirty="0" err="1">
                <a:effectLst/>
                <a:latin typeface="Aptos" panose="020B0004020202020204" pitchFamily="34" charset="0"/>
                <a:ea typeface="Aptos" panose="020B0004020202020204" pitchFamily="34" charset="0"/>
                <a:cs typeface="Times New Roman" panose="02020603050405020304" pitchFamily="18" charset="0"/>
              </a:rPr>
              <a:t>Jotstar</a:t>
            </a:r>
            <a:r>
              <a:rPr lang="en-IN" sz="1400" kern="100" dirty="0">
                <a:effectLst/>
                <a:latin typeface="Aptos" panose="020B0004020202020204" pitchFamily="34" charset="0"/>
                <a:ea typeface="Aptos" panose="020B0004020202020204" pitchFamily="34" charset="0"/>
                <a:cs typeface="Times New Roman" panose="02020603050405020304" pitchFamily="18" charset="0"/>
              </a:rPr>
              <a:t> reached </a:t>
            </a:r>
            <a:r>
              <a:rPr lang="en-IN" sz="1400" b="1" kern="100" dirty="0">
                <a:effectLst/>
                <a:latin typeface="Aptos" panose="020B0004020202020204" pitchFamily="34" charset="0"/>
                <a:ea typeface="Aptos" panose="020B0004020202020204" pitchFamily="34" charset="0"/>
                <a:cs typeface="Times New Roman" panose="02020603050405020304" pitchFamily="18" charset="0"/>
              </a:rPr>
              <a:t>36,997</a:t>
            </a:r>
            <a:r>
              <a:rPr lang="en-IN" sz="1400" kern="100" dirty="0">
                <a:effectLst/>
                <a:latin typeface="Aptos" panose="020B0004020202020204" pitchFamily="34" charset="0"/>
                <a:ea typeface="Aptos" panose="020B0004020202020204" pitchFamily="34" charset="0"/>
                <a:cs typeface="Times New Roman" panose="02020603050405020304" pitchFamily="18" charset="0"/>
              </a:rPr>
              <a:t> subscribers, while Lio Cinema remained significantly lower at </a:t>
            </a:r>
            <a:r>
              <a:rPr lang="en-IN" sz="1400" b="1" kern="100" dirty="0">
                <a:effectLst/>
                <a:latin typeface="Aptos" panose="020B0004020202020204" pitchFamily="34" charset="0"/>
                <a:ea typeface="Aptos" panose="020B0004020202020204" pitchFamily="34" charset="0"/>
                <a:cs typeface="Times New Roman" panose="02020603050405020304" pitchFamily="18" charset="0"/>
              </a:rPr>
              <a:t>4,262</a:t>
            </a:r>
            <a:r>
              <a:rPr lang="en-IN" sz="1400" kern="100" dirty="0">
                <a:effectLst/>
                <a:latin typeface="Aptos" panose="020B0004020202020204" pitchFamily="34" charset="0"/>
                <a:ea typeface="Aptos" panose="020B0004020202020204" pitchFamily="34" charset="0"/>
                <a:cs typeface="Times New Roman" panose="02020603050405020304" pitchFamily="18" charset="0"/>
              </a:rPr>
              <a:t> subscribers.</a:t>
            </a:r>
          </a:p>
          <a:p>
            <a:pPr>
              <a:lnSpc>
                <a:spcPct val="115000"/>
              </a:lnSpc>
              <a:spcAft>
                <a:spcPts val="800"/>
              </a:spcAft>
              <a:buNone/>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Growth Trend Analysis: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400" b="1" kern="100" dirty="0" err="1">
                <a:effectLst/>
                <a:latin typeface="Aptos" panose="020B0004020202020204" pitchFamily="34" charset="0"/>
                <a:ea typeface="Aptos" panose="020B0004020202020204" pitchFamily="34" charset="0"/>
                <a:cs typeface="Times New Roman" panose="02020603050405020304" pitchFamily="18" charset="0"/>
              </a:rPr>
              <a:t>Jotstar</a:t>
            </a:r>
            <a:r>
              <a:rPr lang="en-IN" sz="1400" b="1" kern="100" dirty="0">
                <a:effectLst/>
                <a:latin typeface="Aptos" panose="020B0004020202020204" pitchFamily="34" charset="0"/>
                <a:ea typeface="Aptos" panose="020B0004020202020204" pitchFamily="34" charset="0"/>
                <a:cs typeface="Times New Roman" panose="02020603050405020304" pitchFamily="18" charset="0"/>
              </a:rPr>
              <a:t>:</a:t>
            </a:r>
            <a:r>
              <a:rPr lang="en-IN" sz="1400" kern="100" dirty="0">
                <a:effectLst/>
                <a:latin typeface="Aptos" panose="020B0004020202020204" pitchFamily="34" charset="0"/>
                <a:ea typeface="Aptos" panose="020B0004020202020204" pitchFamily="34" charset="0"/>
                <a:cs typeface="Times New Roman" panose="02020603050405020304" pitchFamily="18" charset="0"/>
              </a:rPr>
              <a:t> The subscriber base has grown rapidly, particularly from July onwards, with a sharp upward trend visible in the last few months.</a:t>
            </a:r>
          </a:p>
          <a:p>
            <a:pPr marL="342900" lvl="0" indent="-342900">
              <a:lnSpc>
                <a:spcPct val="115000"/>
              </a:lnSpc>
              <a:spcAft>
                <a:spcPts val="800"/>
              </a:spcAft>
              <a:buSzPts val="1000"/>
              <a:buFont typeface="Symbol" panose="05050102010706020507" pitchFamily="18" charset="2"/>
              <a:buChar char=""/>
              <a:tabLst>
                <a:tab pos="457200" algn="l"/>
              </a:tabLst>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Lio Cinema:</a:t>
            </a:r>
            <a:r>
              <a:rPr lang="en-IN" sz="1400" kern="100" dirty="0">
                <a:effectLst/>
                <a:latin typeface="Aptos" panose="020B0004020202020204" pitchFamily="34" charset="0"/>
                <a:ea typeface="Aptos" panose="020B0004020202020204" pitchFamily="34" charset="0"/>
                <a:cs typeface="Times New Roman" panose="02020603050405020304" pitchFamily="18" charset="0"/>
              </a:rPr>
              <a:t> Growth remains relatively stagnant with only a marginal increase month-over-month.</a:t>
            </a:r>
          </a:p>
          <a:p>
            <a:endParaRPr lang="en-IN" sz="1050" dirty="0"/>
          </a:p>
        </p:txBody>
      </p:sp>
      <p:sp>
        <p:nvSpPr>
          <p:cNvPr id="4" name="Slide Number Placeholder 3">
            <a:extLst>
              <a:ext uri="{FF2B5EF4-FFF2-40B4-BE49-F238E27FC236}">
                <a16:creationId xmlns:a16="http://schemas.microsoft.com/office/drawing/2014/main" id="{1EA55E1C-9C71-B7AE-6446-A343BDE44971}"/>
              </a:ext>
            </a:extLst>
          </p:cNvPr>
          <p:cNvSpPr>
            <a:spLocks noGrp="1"/>
          </p:cNvSpPr>
          <p:nvPr>
            <p:ph type="sldNum" sz="quarter" idx="5"/>
          </p:nvPr>
        </p:nvSpPr>
        <p:spPr/>
        <p:txBody>
          <a:bodyPr/>
          <a:lstStyle/>
          <a:p>
            <a:fld id="{8F98E802-D41E-4EDF-ADD4-E9B677EC0D03}" type="slidenum">
              <a:rPr lang="en-IN" smtClean="0"/>
              <a:t>8</a:t>
            </a:fld>
            <a:endParaRPr lang="en-IN"/>
          </a:p>
        </p:txBody>
      </p:sp>
    </p:spTree>
    <p:extLst>
      <p:ext uri="{BB962C8B-B14F-4D97-AF65-F5344CB8AC3E}">
        <p14:creationId xmlns:p14="http://schemas.microsoft.com/office/powerpoint/2010/main" val="2141107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buNone/>
            </a:pPr>
            <a:r>
              <a:rPr lang="en-IN" sz="1600" kern="100" dirty="0">
                <a:effectLst/>
                <a:latin typeface="Aptos" panose="020B0004020202020204" pitchFamily="34" charset="0"/>
                <a:ea typeface="Aptos" panose="020B0004020202020204" pitchFamily="34" charset="0"/>
                <a:cs typeface="Times New Roman" panose="02020603050405020304" pitchFamily="18" charset="0"/>
              </a:rPr>
              <a:t>The user demographics analysis shows that </a:t>
            </a:r>
            <a:r>
              <a:rPr lang="en-IN" sz="1600" b="1" kern="100" dirty="0" err="1">
                <a:effectLst/>
                <a:latin typeface="Aptos" panose="020B0004020202020204" pitchFamily="34" charset="0"/>
                <a:ea typeface="Aptos" panose="020B0004020202020204" pitchFamily="34" charset="0"/>
                <a:cs typeface="Times New Roman" panose="02020603050405020304" pitchFamily="18" charset="0"/>
              </a:rPr>
              <a:t>Jotstar's</a:t>
            </a:r>
            <a:r>
              <a:rPr lang="en-IN" sz="1600" b="1" kern="100" dirty="0">
                <a:effectLst/>
                <a:latin typeface="Aptos" panose="020B0004020202020204" pitchFamily="34" charset="0"/>
                <a:ea typeface="Aptos" panose="020B0004020202020204" pitchFamily="34" charset="0"/>
                <a:cs typeface="Times New Roman" panose="02020603050405020304" pitchFamily="18" charset="0"/>
              </a:rPr>
              <a:t> largest subscriber base</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 comes from the </a:t>
            </a:r>
            <a:r>
              <a:rPr lang="en-IN" sz="1600" b="1" kern="100" dirty="0">
                <a:effectLst/>
                <a:latin typeface="Aptos" panose="020B0004020202020204" pitchFamily="34" charset="0"/>
                <a:ea typeface="Aptos" panose="020B0004020202020204" pitchFamily="34" charset="0"/>
                <a:cs typeface="Times New Roman" panose="02020603050405020304" pitchFamily="18" charset="0"/>
              </a:rPr>
              <a:t>25-34 age group</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 with nearly </a:t>
            </a:r>
            <a:r>
              <a:rPr lang="en-IN" sz="1600" b="1" kern="100" dirty="0">
                <a:effectLst/>
                <a:latin typeface="Aptos" panose="020B0004020202020204" pitchFamily="34" charset="0"/>
                <a:ea typeface="Aptos" panose="020B0004020202020204" pitchFamily="34" charset="0"/>
                <a:cs typeface="Times New Roman" panose="02020603050405020304" pitchFamily="18" charset="0"/>
              </a:rPr>
              <a:t>20,000 users</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 In contrast, </a:t>
            </a:r>
            <a:r>
              <a:rPr lang="en-IN" sz="1600" b="1" kern="100" dirty="0">
                <a:effectLst/>
                <a:latin typeface="Aptos" panose="020B0004020202020204" pitchFamily="34" charset="0"/>
                <a:ea typeface="Aptos" panose="020B0004020202020204" pitchFamily="34" charset="0"/>
                <a:cs typeface="Times New Roman" panose="02020603050405020304" pitchFamily="18" charset="0"/>
              </a:rPr>
              <a:t>Lio Cinema has the highest number of subscribers in the 18-24 age group</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 with an estimated </a:t>
            </a:r>
            <a:r>
              <a:rPr lang="en-IN" sz="1600" b="1" kern="100" dirty="0">
                <a:effectLst/>
                <a:latin typeface="Aptos" panose="020B0004020202020204" pitchFamily="34" charset="0"/>
                <a:ea typeface="Aptos" panose="020B0004020202020204" pitchFamily="34" charset="0"/>
                <a:cs typeface="Times New Roman" panose="02020603050405020304" pitchFamily="18" charset="0"/>
              </a:rPr>
              <a:t>80,000 users</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115000"/>
              </a:lnSpc>
              <a:spcAft>
                <a:spcPts val="800"/>
              </a:spcAft>
            </a:pPr>
            <a:r>
              <a:rPr lang="en-IN" sz="1600" kern="100" dirty="0">
                <a:effectLst/>
                <a:latin typeface="Aptos" panose="020B0004020202020204" pitchFamily="34" charset="0"/>
                <a:ea typeface="Aptos" panose="020B0004020202020204" pitchFamily="34" charset="0"/>
                <a:cs typeface="Times New Roman" panose="02020603050405020304" pitchFamily="18" charset="0"/>
              </a:rPr>
              <a:t>When looking at </a:t>
            </a:r>
            <a:r>
              <a:rPr lang="en-IN" sz="1600" b="1" kern="100" dirty="0">
                <a:effectLst/>
                <a:latin typeface="Aptos" panose="020B0004020202020204" pitchFamily="34" charset="0"/>
                <a:ea typeface="Aptos" panose="020B0004020202020204" pitchFamily="34" charset="0"/>
                <a:cs typeface="Times New Roman" panose="02020603050405020304" pitchFamily="18" charset="0"/>
              </a:rPr>
              <a:t>paid user distribution</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 both platforms see the highest number of paying subscribers in the </a:t>
            </a:r>
            <a:r>
              <a:rPr lang="en-IN" sz="1600" b="1" kern="100" dirty="0">
                <a:effectLst/>
                <a:latin typeface="Aptos" panose="020B0004020202020204" pitchFamily="34" charset="0"/>
                <a:ea typeface="Aptos" panose="020B0004020202020204" pitchFamily="34" charset="0"/>
                <a:cs typeface="Times New Roman" panose="02020603050405020304" pitchFamily="18" charset="0"/>
              </a:rPr>
              <a:t>25-34 age group</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 This suggests that users within this age bracket are more likely to opt for a paid subscription across both OTT platforms.</a:t>
            </a:r>
          </a:p>
          <a:p>
            <a:endParaRPr lang="en-IN" sz="1100" dirty="0"/>
          </a:p>
        </p:txBody>
      </p:sp>
      <p:sp>
        <p:nvSpPr>
          <p:cNvPr id="4" name="Slide Number Placeholder 3"/>
          <p:cNvSpPr>
            <a:spLocks noGrp="1"/>
          </p:cNvSpPr>
          <p:nvPr>
            <p:ph type="sldNum" sz="quarter" idx="5"/>
          </p:nvPr>
        </p:nvSpPr>
        <p:spPr/>
        <p:txBody>
          <a:bodyPr/>
          <a:lstStyle/>
          <a:p>
            <a:fld id="{8F98E802-D41E-4EDF-ADD4-E9B677EC0D03}" type="slidenum">
              <a:rPr lang="en-IN" smtClean="0"/>
              <a:t>10</a:t>
            </a:fld>
            <a:endParaRPr lang="en-IN"/>
          </a:p>
        </p:txBody>
      </p:sp>
    </p:spTree>
    <p:extLst>
      <p:ext uri="{BB962C8B-B14F-4D97-AF65-F5344CB8AC3E}">
        <p14:creationId xmlns:p14="http://schemas.microsoft.com/office/powerpoint/2010/main" val="1456900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EA74-E03B-9BC3-E3B5-87BE1EF7DC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9B9E6E-1E4F-75F5-1DFB-162075CDEF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1D1C3E-CEFA-EDB7-4FC6-950C877D1ADE}"/>
              </a:ext>
            </a:extLst>
          </p:cNvPr>
          <p:cNvSpPr>
            <a:spLocks noGrp="1"/>
          </p:cNvSpPr>
          <p:nvPr>
            <p:ph type="dt" sz="half" idx="10"/>
          </p:nvPr>
        </p:nvSpPr>
        <p:spPr/>
        <p:txBody>
          <a:bodyPr/>
          <a:lstStyle/>
          <a:p>
            <a:fld id="{06833E07-EB2C-4066-9BC8-DBB336B90C34}" type="datetimeFigureOut">
              <a:rPr lang="en-IN" smtClean="0"/>
              <a:t>21-05-2025</a:t>
            </a:fld>
            <a:endParaRPr lang="en-IN"/>
          </a:p>
        </p:txBody>
      </p:sp>
      <p:sp>
        <p:nvSpPr>
          <p:cNvPr id="5" name="Footer Placeholder 4">
            <a:extLst>
              <a:ext uri="{FF2B5EF4-FFF2-40B4-BE49-F238E27FC236}">
                <a16:creationId xmlns:a16="http://schemas.microsoft.com/office/drawing/2014/main" id="{1D916B16-66DE-90B9-AB99-A0C2B82549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6839B7-C131-ECDB-541E-C8388C6558E3}"/>
              </a:ext>
            </a:extLst>
          </p:cNvPr>
          <p:cNvSpPr>
            <a:spLocks noGrp="1"/>
          </p:cNvSpPr>
          <p:nvPr>
            <p:ph type="sldNum" sz="quarter" idx="12"/>
          </p:nvPr>
        </p:nvSpPr>
        <p:spPr/>
        <p:txBody>
          <a:bodyPr/>
          <a:lstStyle/>
          <a:p>
            <a:fld id="{46E82DCF-B190-4E45-A4A0-3BF1E3C0C6C4}" type="slidenum">
              <a:rPr lang="en-IN" smtClean="0"/>
              <a:t>‹#›</a:t>
            </a:fld>
            <a:endParaRPr lang="en-IN"/>
          </a:p>
        </p:txBody>
      </p:sp>
    </p:spTree>
    <p:extLst>
      <p:ext uri="{BB962C8B-B14F-4D97-AF65-F5344CB8AC3E}">
        <p14:creationId xmlns:p14="http://schemas.microsoft.com/office/powerpoint/2010/main" val="641582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EE455-97D9-4293-6AB4-22924BF003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630861-9855-716C-C338-BB471E5688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D8A49-327C-ADEA-B86B-650D1CC96296}"/>
              </a:ext>
            </a:extLst>
          </p:cNvPr>
          <p:cNvSpPr>
            <a:spLocks noGrp="1"/>
          </p:cNvSpPr>
          <p:nvPr>
            <p:ph type="dt" sz="half" idx="10"/>
          </p:nvPr>
        </p:nvSpPr>
        <p:spPr/>
        <p:txBody>
          <a:bodyPr/>
          <a:lstStyle/>
          <a:p>
            <a:fld id="{06833E07-EB2C-4066-9BC8-DBB336B90C34}" type="datetimeFigureOut">
              <a:rPr lang="en-IN" smtClean="0"/>
              <a:t>21-05-2025</a:t>
            </a:fld>
            <a:endParaRPr lang="en-IN"/>
          </a:p>
        </p:txBody>
      </p:sp>
      <p:sp>
        <p:nvSpPr>
          <p:cNvPr id="5" name="Footer Placeholder 4">
            <a:extLst>
              <a:ext uri="{FF2B5EF4-FFF2-40B4-BE49-F238E27FC236}">
                <a16:creationId xmlns:a16="http://schemas.microsoft.com/office/drawing/2014/main" id="{64EE569F-BEAE-8C1E-AA75-5DAAE4B872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01CAAB-3A23-B22B-3E34-E58CDB5C9720}"/>
              </a:ext>
            </a:extLst>
          </p:cNvPr>
          <p:cNvSpPr>
            <a:spLocks noGrp="1"/>
          </p:cNvSpPr>
          <p:nvPr>
            <p:ph type="sldNum" sz="quarter" idx="12"/>
          </p:nvPr>
        </p:nvSpPr>
        <p:spPr/>
        <p:txBody>
          <a:bodyPr/>
          <a:lstStyle/>
          <a:p>
            <a:fld id="{46E82DCF-B190-4E45-A4A0-3BF1E3C0C6C4}" type="slidenum">
              <a:rPr lang="en-IN" smtClean="0"/>
              <a:t>‹#›</a:t>
            </a:fld>
            <a:endParaRPr lang="en-IN"/>
          </a:p>
        </p:txBody>
      </p:sp>
    </p:spTree>
    <p:extLst>
      <p:ext uri="{BB962C8B-B14F-4D97-AF65-F5344CB8AC3E}">
        <p14:creationId xmlns:p14="http://schemas.microsoft.com/office/powerpoint/2010/main" val="40156813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158BC9-A576-030E-894F-54971DC720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BAFCF3-0C5A-DB6E-B14C-117BEFC797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F04E9D-3CE8-15F8-46E0-026B67BCFAF2}"/>
              </a:ext>
            </a:extLst>
          </p:cNvPr>
          <p:cNvSpPr>
            <a:spLocks noGrp="1"/>
          </p:cNvSpPr>
          <p:nvPr>
            <p:ph type="dt" sz="half" idx="10"/>
          </p:nvPr>
        </p:nvSpPr>
        <p:spPr/>
        <p:txBody>
          <a:bodyPr/>
          <a:lstStyle/>
          <a:p>
            <a:fld id="{06833E07-EB2C-4066-9BC8-DBB336B90C34}" type="datetimeFigureOut">
              <a:rPr lang="en-IN" smtClean="0"/>
              <a:t>21-05-2025</a:t>
            </a:fld>
            <a:endParaRPr lang="en-IN"/>
          </a:p>
        </p:txBody>
      </p:sp>
      <p:sp>
        <p:nvSpPr>
          <p:cNvPr id="5" name="Footer Placeholder 4">
            <a:extLst>
              <a:ext uri="{FF2B5EF4-FFF2-40B4-BE49-F238E27FC236}">
                <a16:creationId xmlns:a16="http://schemas.microsoft.com/office/drawing/2014/main" id="{A8E32F95-7253-097E-1427-FB11B401CD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83CBF0-561C-3CAE-6B35-D3A97A663EF4}"/>
              </a:ext>
            </a:extLst>
          </p:cNvPr>
          <p:cNvSpPr>
            <a:spLocks noGrp="1"/>
          </p:cNvSpPr>
          <p:nvPr>
            <p:ph type="sldNum" sz="quarter" idx="12"/>
          </p:nvPr>
        </p:nvSpPr>
        <p:spPr/>
        <p:txBody>
          <a:bodyPr/>
          <a:lstStyle/>
          <a:p>
            <a:fld id="{46E82DCF-B190-4E45-A4A0-3BF1E3C0C6C4}" type="slidenum">
              <a:rPr lang="en-IN" smtClean="0"/>
              <a:t>‹#›</a:t>
            </a:fld>
            <a:endParaRPr lang="en-IN"/>
          </a:p>
        </p:txBody>
      </p:sp>
    </p:spTree>
    <p:extLst>
      <p:ext uri="{BB962C8B-B14F-4D97-AF65-F5344CB8AC3E}">
        <p14:creationId xmlns:p14="http://schemas.microsoft.com/office/powerpoint/2010/main" val="14365433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0D6A-B167-6149-20B6-F74C10BA56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402BF8-B136-9F5A-23A1-B8E88C09B9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785E5E-3E33-B225-6C9B-8F1DE82018E7}"/>
              </a:ext>
            </a:extLst>
          </p:cNvPr>
          <p:cNvSpPr>
            <a:spLocks noGrp="1"/>
          </p:cNvSpPr>
          <p:nvPr>
            <p:ph type="dt" sz="half" idx="10"/>
          </p:nvPr>
        </p:nvSpPr>
        <p:spPr/>
        <p:txBody>
          <a:bodyPr/>
          <a:lstStyle/>
          <a:p>
            <a:fld id="{06833E07-EB2C-4066-9BC8-DBB336B90C34}" type="datetimeFigureOut">
              <a:rPr lang="en-IN" smtClean="0"/>
              <a:t>21-05-2025</a:t>
            </a:fld>
            <a:endParaRPr lang="en-IN"/>
          </a:p>
        </p:txBody>
      </p:sp>
      <p:sp>
        <p:nvSpPr>
          <p:cNvPr id="5" name="Footer Placeholder 4">
            <a:extLst>
              <a:ext uri="{FF2B5EF4-FFF2-40B4-BE49-F238E27FC236}">
                <a16:creationId xmlns:a16="http://schemas.microsoft.com/office/drawing/2014/main" id="{7DB1A4DD-1762-67E4-B542-BB64DD84AF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DFA073-158E-A7D3-B5FD-2CAB99552257}"/>
              </a:ext>
            </a:extLst>
          </p:cNvPr>
          <p:cNvSpPr>
            <a:spLocks noGrp="1"/>
          </p:cNvSpPr>
          <p:nvPr>
            <p:ph type="sldNum" sz="quarter" idx="12"/>
          </p:nvPr>
        </p:nvSpPr>
        <p:spPr/>
        <p:txBody>
          <a:bodyPr/>
          <a:lstStyle/>
          <a:p>
            <a:fld id="{46E82DCF-B190-4E45-A4A0-3BF1E3C0C6C4}" type="slidenum">
              <a:rPr lang="en-IN" smtClean="0"/>
              <a:t>‹#›</a:t>
            </a:fld>
            <a:endParaRPr lang="en-IN"/>
          </a:p>
        </p:txBody>
      </p:sp>
    </p:spTree>
    <p:extLst>
      <p:ext uri="{BB962C8B-B14F-4D97-AF65-F5344CB8AC3E}">
        <p14:creationId xmlns:p14="http://schemas.microsoft.com/office/powerpoint/2010/main" val="9358255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EFB40-3B72-F117-94FA-39FA77174C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A99CB4-1007-E61C-BD0A-65F35E44FF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7BA16A-628A-F09F-35E3-6330074AAD6F}"/>
              </a:ext>
            </a:extLst>
          </p:cNvPr>
          <p:cNvSpPr>
            <a:spLocks noGrp="1"/>
          </p:cNvSpPr>
          <p:nvPr>
            <p:ph type="dt" sz="half" idx="10"/>
          </p:nvPr>
        </p:nvSpPr>
        <p:spPr/>
        <p:txBody>
          <a:bodyPr/>
          <a:lstStyle/>
          <a:p>
            <a:fld id="{06833E07-EB2C-4066-9BC8-DBB336B90C34}" type="datetimeFigureOut">
              <a:rPr lang="en-IN" smtClean="0"/>
              <a:t>21-05-2025</a:t>
            </a:fld>
            <a:endParaRPr lang="en-IN"/>
          </a:p>
        </p:txBody>
      </p:sp>
      <p:sp>
        <p:nvSpPr>
          <p:cNvPr id="5" name="Footer Placeholder 4">
            <a:extLst>
              <a:ext uri="{FF2B5EF4-FFF2-40B4-BE49-F238E27FC236}">
                <a16:creationId xmlns:a16="http://schemas.microsoft.com/office/drawing/2014/main" id="{0FE68B92-4854-6AE6-7F74-04AF38F934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23305C-CD94-9F09-5E02-4F63EE94CA48}"/>
              </a:ext>
            </a:extLst>
          </p:cNvPr>
          <p:cNvSpPr>
            <a:spLocks noGrp="1"/>
          </p:cNvSpPr>
          <p:nvPr>
            <p:ph type="sldNum" sz="quarter" idx="12"/>
          </p:nvPr>
        </p:nvSpPr>
        <p:spPr/>
        <p:txBody>
          <a:bodyPr/>
          <a:lstStyle/>
          <a:p>
            <a:fld id="{46E82DCF-B190-4E45-A4A0-3BF1E3C0C6C4}" type="slidenum">
              <a:rPr lang="en-IN" smtClean="0"/>
              <a:t>‹#›</a:t>
            </a:fld>
            <a:endParaRPr lang="en-IN"/>
          </a:p>
        </p:txBody>
      </p:sp>
    </p:spTree>
    <p:extLst>
      <p:ext uri="{BB962C8B-B14F-4D97-AF65-F5344CB8AC3E}">
        <p14:creationId xmlns:p14="http://schemas.microsoft.com/office/powerpoint/2010/main" val="36184727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7E5A-FF73-D518-B589-CD15FA371B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A4B136-EABF-B525-EA30-794F423843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702A5D-3E72-6C87-DE57-565B2633D6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E6E62B-5FD1-1EF9-689E-2F3F54D58EDA}"/>
              </a:ext>
            </a:extLst>
          </p:cNvPr>
          <p:cNvSpPr>
            <a:spLocks noGrp="1"/>
          </p:cNvSpPr>
          <p:nvPr>
            <p:ph type="dt" sz="half" idx="10"/>
          </p:nvPr>
        </p:nvSpPr>
        <p:spPr/>
        <p:txBody>
          <a:bodyPr/>
          <a:lstStyle/>
          <a:p>
            <a:fld id="{06833E07-EB2C-4066-9BC8-DBB336B90C34}" type="datetimeFigureOut">
              <a:rPr lang="en-IN" smtClean="0"/>
              <a:t>21-05-2025</a:t>
            </a:fld>
            <a:endParaRPr lang="en-IN"/>
          </a:p>
        </p:txBody>
      </p:sp>
      <p:sp>
        <p:nvSpPr>
          <p:cNvPr id="6" name="Footer Placeholder 5">
            <a:extLst>
              <a:ext uri="{FF2B5EF4-FFF2-40B4-BE49-F238E27FC236}">
                <a16:creationId xmlns:a16="http://schemas.microsoft.com/office/drawing/2014/main" id="{161B8C03-C5AB-2144-8A37-427F0D87AD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BA3392-C23C-760C-1307-F1A99AE9B4D2}"/>
              </a:ext>
            </a:extLst>
          </p:cNvPr>
          <p:cNvSpPr>
            <a:spLocks noGrp="1"/>
          </p:cNvSpPr>
          <p:nvPr>
            <p:ph type="sldNum" sz="quarter" idx="12"/>
          </p:nvPr>
        </p:nvSpPr>
        <p:spPr/>
        <p:txBody>
          <a:bodyPr/>
          <a:lstStyle/>
          <a:p>
            <a:fld id="{46E82DCF-B190-4E45-A4A0-3BF1E3C0C6C4}" type="slidenum">
              <a:rPr lang="en-IN" smtClean="0"/>
              <a:t>‹#›</a:t>
            </a:fld>
            <a:endParaRPr lang="en-IN"/>
          </a:p>
        </p:txBody>
      </p:sp>
    </p:spTree>
    <p:extLst>
      <p:ext uri="{BB962C8B-B14F-4D97-AF65-F5344CB8AC3E}">
        <p14:creationId xmlns:p14="http://schemas.microsoft.com/office/powerpoint/2010/main" val="9379259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0DAE-DD93-4818-39BD-2E0058029C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3760F0-2200-A3C1-B767-B90E96D710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CEAAE8-E654-9AC0-3CF8-3709A612EF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D076B6-012B-C3EC-C981-912B9155B1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1FD417-DA87-F093-D6B2-5E1906E5A5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739F72-E199-9E4A-9066-0562A0D8DF73}"/>
              </a:ext>
            </a:extLst>
          </p:cNvPr>
          <p:cNvSpPr>
            <a:spLocks noGrp="1"/>
          </p:cNvSpPr>
          <p:nvPr>
            <p:ph type="dt" sz="half" idx="10"/>
          </p:nvPr>
        </p:nvSpPr>
        <p:spPr/>
        <p:txBody>
          <a:bodyPr/>
          <a:lstStyle/>
          <a:p>
            <a:fld id="{06833E07-EB2C-4066-9BC8-DBB336B90C34}" type="datetimeFigureOut">
              <a:rPr lang="en-IN" smtClean="0"/>
              <a:t>21-05-2025</a:t>
            </a:fld>
            <a:endParaRPr lang="en-IN"/>
          </a:p>
        </p:txBody>
      </p:sp>
      <p:sp>
        <p:nvSpPr>
          <p:cNvPr id="8" name="Footer Placeholder 7">
            <a:extLst>
              <a:ext uri="{FF2B5EF4-FFF2-40B4-BE49-F238E27FC236}">
                <a16:creationId xmlns:a16="http://schemas.microsoft.com/office/drawing/2014/main" id="{C8759DD2-FA3E-723C-AFE1-6652617ABC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087E4B-960B-9917-44B6-F22D3932A987}"/>
              </a:ext>
            </a:extLst>
          </p:cNvPr>
          <p:cNvSpPr>
            <a:spLocks noGrp="1"/>
          </p:cNvSpPr>
          <p:nvPr>
            <p:ph type="sldNum" sz="quarter" idx="12"/>
          </p:nvPr>
        </p:nvSpPr>
        <p:spPr/>
        <p:txBody>
          <a:bodyPr/>
          <a:lstStyle/>
          <a:p>
            <a:fld id="{46E82DCF-B190-4E45-A4A0-3BF1E3C0C6C4}" type="slidenum">
              <a:rPr lang="en-IN" smtClean="0"/>
              <a:t>‹#›</a:t>
            </a:fld>
            <a:endParaRPr lang="en-IN"/>
          </a:p>
        </p:txBody>
      </p:sp>
    </p:spTree>
    <p:extLst>
      <p:ext uri="{BB962C8B-B14F-4D97-AF65-F5344CB8AC3E}">
        <p14:creationId xmlns:p14="http://schemas.microsoft.com/office/powerpoint/2010/main" val="11499973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13C19-5EF8-C11C-1F30-62708C74D4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92A7C2-AA2F-17F7-ECD3-B4578B73E967}"/>
              </a:ext>
            </a:extLst>
          </p:cNvPr>
          <p:cNvSpPr>
            <a:spLocks noGrp="1"/>
          </p:cNvSpPr>
          <p:nvPr>
            <p:ph type="dt" sz="half" idx="10"/>
          </p:nvPr>
        </p:nvSpPr>
        <p:spPr/>
        <p:txBody>
          <a:bodyPr/>
          <a:lstStyle/>
          <a:p>
            <a:fld id="{06833E07-EB2C-4066-9BC8-DBB336B90C34}" type="datetimeFigureOut">
              <a:rPr lang="en-IN" smtClean="0"/>
              <a:t>21-05-2025</a:t>
            </a:fld>
            <a:endParaRPr lang="en-IN"/>
          </a:p>
        </p:txBody>
      </p:sp>
      <p:sp>
        <p:nvSpPr>
          <p:cNvPr id="4" name="Footer Placeholder 3">
            <a:extLst>
              <a:ext uri="{FF2B5EF4-FFF2-40B4-BE49-F238E27FC236}">
                <a16:creationId xmlns:a16="http://schemas.microsoft.com/office/drawing/2014/main" id="{DA005270-1BF1-2C9C-9113-45CC3321A9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CB3A53-74FB-61F7-4EA6-352F1C861A48}"/>
              </a:ext>
            </a:extLst>
          </p:cNvPr>
          <p:cNvSpPr>
            <a:spLocks noGrp="1"/>
          </p:cNvSpPr>
          <p:nvPr>
            <p:ph type="sldNum" sz="quarter" idx="12"/>
          </p:nvPr>
        </p:nvSpPr>
        <p:spPr/>
        <p:txBody>
          <a:bodyPr/>
          <a:lstStyle/>
          <a:p>
            <a:fld id="{46E82DCF-B190-4E45-A4A0-3BF1E3C0C6C4}" type="slidenum">
              <a:rPr lang="en-IN" smtClean="0"/>
              <a:t>‹#›</a:t>
            </a:fld>
            <a:endParaRPr lang="en-IN"/>
          </a:p>
        </p:txBody>
      </p:sp>
    </p:spTree>
    <p:extLst>
      <p:ext uri="{BB962C8B-B14F-4D97-AF65-F5344CB8AC3E}">
        <p14:creationId xmlns:p14="http://schemas.microsoft.com/office/powerpoint/2010/main" val="23149777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E0F09-5BD5-9888-0AE9-7B909A409615}"/>
              </a:ext>
            </a:extLst>
          </p:cNvPr>
          <p:cNvSpPr>
            <a:spLocks noGrp="1"/>
          </p:cNvSpPr>
          <p:nvPr>
            <p:ph type="dt" sz="half" idx="10"/>
          </p:nvPr>
        </p:nvSpPr>
        <p:spPr/>
        <p:txBody>
          <a:bodyPr/>
          <a:lstStyle/>
          <a:p>
            <a:fld id="{06833E07-EB2C-4066-9BC8-DBB336B90C34}" type="datetimeFigureOut">
              <a:rPr lang="en-IN" smtClean="0"/>
              <a:t>21-05-2025</a:t>
            </a:fld>
            <a:endParaRPr lang="en-IN"/>
          </a:p>
        </p:txBody>
      </p:sp>
      <p:sp>
        <p:nvSpPr>
          <p:cNvPr id="3" name="Footer Placeholder 2">
            <a:extLst>
              <a:ext uri="{FF2B5EF4-FFF2-40B4-BE49-F238E27FC236}">
                <a16:creationId xmlns:a16="http://schemas.microsoft.com/office/drawing/2014/main" id="{BD8D5D75-ADAB-C3AA-0116-65988EA0AC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4DA25E-D1E6-269E-3F36-AABFAC099405}"/>
              </a:ext>
            </a:extLst>
          </p:cNvPr>
          <p:cNvSpPr>
            <a:spLocks noGrp="1"/>
          </p:cNvSpPr>
          <p:nvPr>
            <p:ph type="sldNum" sz="quarter" idx="12"/>
          </p:nvPr>
        </p:nvSpPr>
        <p:spPr/>
        <p:txBody>
          <a:bodyPr/>
          <a:lstStyle/>
          <a:p>
            <a:fld id="{46E82DCF-B190-4E45-A4A0-3BF1E3C0C6C4}" type="slidenum">
              <a:rPr lang="en-IN" smtClean="0"/>
              <a:t>‹#›</a:t>
            </a:fld>
            <a:endParaRPr lang="en-IN"/>
          </a:p>
        </p:txBody>
      </p:sp>
    </p:spTree>
    <p:extLst>
      <p:ext uri="{BB962C8B-B14F-4D97-AF65-F5344CB8AC3E}">
        <p14:creationId xmlns:p14="http://schemas.microsoft.com/office/powerpoint/2010/main" val="12993111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528B-99C7-FC5E-EC66-11D7CF0DC6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40099B-93CC-2463-5387-0436B74836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E1AEA41-DE5F-7379-8AA1-AE34509871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991D27-8273-3CFF-36A4-C4280A39B8A0}"/>
              </a:ext>
            </a:extLst>
          </p:cNvPr>
          <p:cNvSpPr>
            <a:spLocks noGrp="1"/>
          </p:cNvSpPr>
          <p:nvPr>
            <p:ph type="dt" sz="half" idx="10"/>
          </p:nvPr>
        </p:nvSpPr>
        <p:spPr/>
        <p:txBody>
          <a:bodyPr/>
          <a:lstStyle/>
          <a:p>
            <a:fld id="{06833E07-EB2C-4066-9BC8-DBB336B90C34}" type="datetimeFigureOut">
              <a:rPr lang="en-IN" smtClean="0"/>
              <a:t>21-05-2025</a:t>
            </a:fld>
            <a:endParaRPr lang="en-IN"/>
          </a:p>
        </p:txBody>
      </p:sp>
      <p:sp>
        <p:nvSpPr>
          <p:cNvPr id="6" name="Footer Placeholder 5">
            <a:extLst>
              <a:ext uri="{FF2B5EF4-FFF2-40B4-BE49-F238E27FC236}">
                <a16:creationId xmlns:a16="http://schemas.microsoft.com/office/drawing/2014/main" id="{43AA7018-4758-18E9-05A7-948ECCBE38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DFD43C-DFA4-BC1F-278C-1EBA344655F5}"/>
              </a:ext>
            </a:extLst>
          </p:cNvPr>
          <p:cNvSpPr>
            <a:spLocks noGrp="1"/>
          </p:cNvSpPr>
          <p:nvPr>
            <p:ph type="sldNum" sz="quarter" idx="12"/>
          </p:nvPr>
        </p:nvSpPr>
        <p:spPr/>
        <p:txBody>
          <a:bodyPr/>
          <a:lstStyle/>
          <a:p>
            <a:fld id="{46E82DCF-B190-4E45-A4A0-3BF1E3C0C6C4}" type="slidenum">
              <a:rPr lang="en-IN" smtClean="0"/>
              <a:t>‹#›</a:t>
            </a:fld>
            <a:endParaRPr lang="en-IN"/>
          </a:p>
        </p:txBody>
      </p:sp>
    </p:spTree>
    <p:extLst>
      <p:ext uri="{BB962C8B-B14F-4D97-AF65-F5344CB8AC3E}">
        <p14:creationId xmlns:p14="http://schemas.microsoft.com/office/powerpoint/2010/main" val="7153308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C1CF-7E9C-0562-451B-4CA331809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664A9A-715D-0DBE-1750-0734BC6CDA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3D5AF3-3582-4F29-A6B7-04EEB2105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14CB51-716C-F589-F84C-C8EA5FAA44E4}"/>
              </a:ext>
            </a:extLst>
          </p:cNvPr>
          <p:cNvSpPr>
            <a:spLocks noGrp="1"/>
          </p:cNvSpPr>
          <p:nvPr>
            <p:ph type="dt" sz="half" idx="10"/>
          </p:nvPr>
        </p:nvSpPr>
        <p:spPr/>
        <p:txBody>
          <a:bodyPr/>
          <a:lstStyle/>
          <a:p>
            <a:fld id="{06833E07-EB2C-4066-9BC8-DBB336B90C34}" type="datetimeFigureOut">
              <a:rPr lang="en-IN" smtClean="0"/>
              <a:t>21-05-2025</a:t>
            </a:fld>
            <a:endParaRPr lang="en-IN"/>
          </a:p>
        </p:txBody>
      </p:sp>
      <p:sp>
        <p:nvSpPr>
          <p:cNvPr id="6" name="Footer Placeholder 5">
            <a:extLst>
              <a:ext uri="{FF2B5EF4-FFF2-40B4-BE49-F238E27FC236}">
                <a16:creationId xmlns:a16="http://schemas.microsoft.com/office/drawing/2014/main" id="{B8F416E7-0C2A-A5F5-F028-FBD5E8E128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F99734-E13B-D97B-F36E-5782016B241A}"/>
              </a:ext>
            </a:extLst>
          </p:cNvPr>
          <p:cNvSpPr>
            <a:spLocks noGrp="1"/>
          </p:cNvSpPr>
          <p:nvPr>
            <p:ph type="sldNum" sz="quarter" idx="12"/>
          </p:nvPr>
        </p:nvSpPr>
        <p:spPr/>
        <p:txBody>
          <a:bodyPr/>
          <a:lstStyle/>
          <a:p>
            <a:fld id="{46E82DCF-B190-4E45-A4A0-3BF1E3C0C6C4}" type="slidenum">
              <a:rPr lang="en-IN" smtClean="0"/>
              <a:t>‹#›</a:t>
            </a:fld>
            <a:endParaRPr lang="en-IN"/>
          </a:p>
        </p:txBody>
      </p:sp>
    </p:spTree>
    <p:extLst>
      <p:ext uri="{BB962C8B-B14F-4D97-AF65-F5344CB8AC3E}">
        <p14:creationId xmlns:p14="http://schemas.microsoft.com/office/powerpoint/2010/main" val="11137341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AA16BC-29F3-5E74-908A-72798E63A3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270813-3B6F-6C24-328C-8FD9460FF9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C30CB0-063C-270F-EDE0-AAAF36036A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833E07-EB2C-4066-9BC8-DBB336B90C34}" type="datetimeFigureOut">
              <a:rPr lang="en-IN" smtClean="0"/>
              <a:t>21-05-2025</a:t>
            </a:fld>
            <a:endParaRPr lang="en-IN"/>
          </a:p>
        </p:txBody>
      </p:sp>
      <p:sp>
        <p:nvSpPr>
          <p:cNvPr id="5" name="Footer Placeholder 4">
            <a:extLst>
              <a:ext uri="{FF2B5EF4-FFF2-40B4-BE49-F238E27FC236}">
                <a16:creationId xmlns:a16="http://schemas.microsoft.com/office/drawing/2014/main" id="{E6E2CAED-5121-3759-0D4F-AEB65400B3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F094045-AA7A-5BBC-06ED-C1B9D846C2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6E82DCF-B190-4E45-A4A0-3BF1E3C0C6C4}" type="slidenum">
              <a:rPr lang="en-IN" smtClean="0"/>
              <a:t>‹#›</a:t>
            </a:fld>
            <a:endParaRPr lang="en-IN"/>
          </a:p>
        </p:txBody>
      </p:sp>
    </p:spTree>
    <p:extLst>
      <p:ext uri="{BB962C8B-B14F-4D97-AF65-F5344CB8AC3E}">
        <p14:creationId xmlns:p14="http://schemas.microsoft.com/office/powerpoint/2010/main" val="394981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19AD-46B3-E532-A2F5-49542F69E634}"/>
              </a:ext>
            </a:extLst>
          </p:cNvPr>
          <p:cNvSpPr>
            <a:spLocks noGrp="1"/>
          </p:cNvSpPr>
          <p:nvPr>
            <p:ph type="ctrTitle"/>
          </p:nvPr>
        </p:nvSpPr>
        <p:spPr>
          <a:xfrm>
            <a:off x="1524000" y="805656"/>
            <a:ext cx="9267825" cy="1589087"/>
          </a:xfrm>
        </p:spPr>
        <p:txBody>
          <a:bodyPr>
            <a:normAutofit/>
          </a:bodyPr>
          <a:lstStyle/>
          <a:p>
            <a:r>
              <a:rPr lang="en-US" sz="5000" dirty="0">
                <a:solidFill>
                  <a:schemeClr val="bg1"/>
                </a:solidFill>
              </a:rPr>
              <a:t>Analyzing the economic and social impact of IPL</a:t>
            </a:r>
            <a:endParaRPr lang="en-IN" sz="5000" dirty="0">
              <a:solidFill>
                <a:schemeClr val="bg1"/>
              </a:solidFill>
            </a:endParaRPr>
          </a:p>
        </p:txBody>
      </p:sp>
      <p:sp>
        <p:nvSpPr>
          <p:cNvPr id="3" name="Subtitle 2">
            <a:extLst>
              <a:ext uri="{FF2B5EF4-FFF2-40B4-BE49-F238E27FC236}">
                <a16:creationId xmlns:a16="http://schemas.microsoft.com/office/drawing/2014/main" id="{7DA2B7F6-C780-829A-F8B2-AAFC02628773}"/>
              </a:ext>
            </a:extLst>
          </p:cNvPr>
          <p:cNvSpPr>
            <a:spLocks noGrp="1"/>
          </p:cNvSpPr>
          <p:nvPr>
            <p:ph type="subTitle" idx="1"/>
          </p:nvPr>
        </p:nvSpPr>
        <p:spPr/>
        <p:txBody>
          <a:bodyPr/>
          <a:lstStyle/>
          <a:p>
            <a:r>
              <a:rPr lang="en-US" dirty="0">
                <a:solidFill>
                  <a:schemeClr val="bg1"/>
                </a:solidFill>
              </a:rPr>
              <a:t>Resume project challenge #15 conducted by </a:t>
            </a:r>
            <a:r>
              <a:rPr lang="en-US" dirty="0" err="1">
                <a:solidFill>
                  <a:schemeClr val="bg1"/>
                </a:solidFill>
              </a:rPr>
              <a:t>Codebasics</a:t>
            </a:r>
            <a:endParaRPr lang="en-US" dirty="0">
              <a:solidFill>
                <a:schemeClr val="bg1"/>
              </a:solidFill>
            </a:endParaRPr>
          </a:p>
          <a:p>
            <a:endParaRPr lang="en-IN" dirty="0">
              <a:solidFill>
                <a:schemeClr val="bg1"/>
              </a:solidFill>
            </a:endParaRPr>
          </a:p>
          <a:p>
            <a:r>
              <a:rPr lang="en-IN" dirty="0">
                <a:solidFill>
                  <a:schemeClr val="bg1"/>
                </a:solidFill>
              </a:rPr>
              <a:t>Presented by Ishaa Abdul</a:t>
            </a:r>
            <a:endParaRPr lang="en-US" dirty="0">
              <a:solidFill>
                <a:schemeClr val="bg1"/>
              </a:solidFill>
            </a:endParaRPr>
          </a:p>
        </p:txBody>
      </p:sp>
    </p:spTree>
    <p:extLst>
      <p:ext uri="{BB962C8B-B14F-4D97-AF65-F5344CB8AC3E}">
        <p14:creationId xmlns:p14="http://schemas.microsoft.com/office/powerpoint/2010/main" val="189213607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A8C131FD-09B7-6D5F-0368-3E2EBB9BC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8C5C36-DDF5-E3B7-F28D-432118889268}"/>
              </a:ext>
            </a:extLst>
          </p:cNvPr>
          <p:cNvSpPr>
            <a:spLocks noGrp="1"/>
          </p:cNvSpPr>
          <p:nvPr>
            <p:ph type="ctrTitle"/>
          </p:nvPr>
        </p:nvSpPr>
        <p:spPr>
          <a:xfrm>
            <a:off x="1381125" y="342900"/>
            <a:ext cx="8972550" cy="575468"/>
          </a:xfrm>
        </p:spPr>
        <p:txBody>
          <a:bodyPr>
            <a:normAutofit fontScale="90000"/>
          </a:bodyPr>
          <a:lstStyle/>
          <a:p>
            <a:pPr algn="l"/>
            <a:r>
              <a:rPr lang="en-US" sz="4000" dirty="0">
                <a:solidFill>
                  <a:schemeClr val="bg1"/>
                </a:solidFill>
              </a:rPr>
              <a:t>Primary Analysis</a:t>
            </a:r>
            <a:endParaRPr lang="en-IN" sz="4000" dirty="0">
              <a:solidFill>
                <a:schemeClr val="bg1"/>
              </a:solidFill>
            </a:endParaRPr>
          </a:p>
        </p:txBody>
      </p:sp>
      <p:sp>
        <p:nvSpPr>
          <p:cNvPr id="3" name="Subtitle 2">
            <a:extLst>
              <a:ext uri="{FF2B5EF4-FFF2-40B4-BE49-F238E27FC236}">
                <a16:creationId xmlns:a16="http://schemas.microsoft.com/office/drawing/2014/main" id="{DE5F405E-E1A9-4671-44FC-191A1D28DA81}"/>
              </a:ext>
            </a:extLst>
          </p:cNvPr>
          <p:cNvSpPr>
            <a:spLocks noGrp="1"/>
          </p:cNvSpPr>
          <p:nvPr>
            <p:ph type="subTitle" idx="1"/>
          </p:nvPr>
        </p:nvSpPr>
        <p:spPr>
          <a:xfrm>
            <a:off x="356616" y="1069848"/>
            <a:ext cx="6007608" cy="5099344"/>
          </a:xfrm>
        </p:spPr>
        <p:txBody>
          <a:bodyPr>
            <a:normAutofit/>
          </a:bodyPr>
          <a:lstStyle/>
          <a:p>
            <a:pPr marL="342900" indent="-342900" algn="l">
              <a:buFont typeface="Arial" panose="020B0604020202020204" pitchFamily="34" charset="0"/>
              <a:buChar char="•"/>
            </a:pPr>
            <a:endParaRPr lang="en-US" sz="1600" dirty="0">
              <a:solidFill>
                <a:schemeClr val="bg1"/>
              </a:solidFill>
            </a:endParaRPr>
          </a:p>
          <a:p>
            <a:pPr marL="342900" indent="-342900" algn="l">
              <a:buFont typeface="Arial" panose="020B0604020202020204" pitchFamily="34" charset="0"/>
              <a:buChar char="•"/>
            </a:pPr>
            <a:endParaRPr lang="en-US" sz="1600" dirty="0">
              <a:solidFill>
                <a:schemeClr val="bg1"/>
              </a:solidFill>
            </a:endParaRPr>
          </a:p>
          <a:p>
            <a:pPr marL="342900" indent="-342900" algn="l">
              <a:buFont typeface="Arial" panose="020B0604020202020204" pitchFamily="34" charset="0"/>
              <a:buChar char="•"/>
            </a:pPr>
            <a:endParaRPr lang="en-US" sz="1600" dirty="0">
              <a:solidFill>
                <a:schemeClr val="bg1"/>
              </a:solidFill>
            </a:endParaRPr>
          </a:p>
          <a:p>
            <a:pPr marL="342900" indent="-342900" algn="l">
              <a:buFont typeface="Arial" panose="020B0604020202020204" pitchFamily="34" charset="0"/>
              <a:buChar char="•"/>
            </a:pPr>
            <a:r>
              <a:rPr lang="en-US" sz="1600" dirty="0">
                <a:solidFill>
                  <a:schemeClr val="bg1"/>
                </a:solidFill>
              </a:rPr>
              <a:t>Brands like Dream11 and Vimal Elaichi are projected to see significant revenue growth by 2030, rising from ₹6,000 crore to ₹21,000 crore and ₹5,000 crore to ₹15,000 crore respectively—despite both being linked to high social and health risks. </a:t>
            </a:r>
          </a:p>
          <a:p>
            <a:pPr marL="342900" indent="-342900" algn="l">
              <a:buFont typeface="Arial" panose="020B0604020202020204" pitchFamily="34" charset="0"/>
              <a:buChar char="•"/>
            </a:pPr>
            <a:endParaRPr lang="en-US" sz="1600" dirty="0">
              <a:solidFill>
                <a:schemeClr val="bg1"/>
              </a:solidFill>
            </a:endParaRPr>
          </a:p>
          <a:p>
            <a:pPr marL="342900" indent="-342900" algn="l">
              <a:buFont typeface="Arial" panose="020B0604020202020204" pitchFamily="34" charset="0"/>
              <a:buChar char="•"/>
            </a:pPr>
            <a:r>
              <a:rPr lang="en-US" sz="1600" dirty="0">
                <a:solidFill>
                  <a:schemeClr val="bg1"/>
                </a:solidFill>
              </a:rPr>
              <a:t>Followed by My11Circle which shows a projected revenue of 7k crores.</a:t>
            </a:r>
          </a:p>
        </p:txBody>
      </p:sp>
      <p:pic>
        <p:nvPicPr>
          <p:cNvPr id="7" name="Picture 6">
            <a:extLst>
              <a:ext uri="{FF2B5EF4-FFF2-40B4-BE49-F238E27FC236}">
                <a16:creationId xmlns:a16="http://schemas.microsoft.com/office/drawing/2014/main" id="{44EBECFA-A858-0FBF-2E09-8BA2BF982A15}"/>
              </a:ext>
            </a:extLst>
          </p:cNvPr>
          <p:cNvPicPr>
            <a:picLocks noChangeAspect="1"/>
          </p:cNvPicPr>
          <p:nvPr/>
        </p:nvPicPr>
        <p:blipFill>
          <a:blip r:embed="rId4"/>
          <a:stretch>
            <a:fillRect/>
          </a:stretch>
        </p:blipFill>
        <p:spPr>
          <a:xfrm>
            <a:off x="6673456" y="1956630"/>
            <a:ext cx="4811407" cy="2944740"/>
          </a:xfrm>
          <a:prstGeom prst="rect">
            <a:avLst/>
          </a:prstGeom>
        </p:spPr>
      </p:pic>
    </p:spTree>
    <p:extLst>
      <p:ext uri="{BB962C8B-B14F-4D97-AF65-F5344CB8AC3E}">
        <p14:creationId xmlns:p14="http://schemas.microsoft.com/office/powerpoint/2010/main" val="1430616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39009536-C092-A41E-2698-F80BBDB228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E08AC9-DCF1-3FC3-BBB8-7707F7949AA1}"/>
              </a:ext>
            </a:extLst>
          </p:cNvPr>
          <p:cNvSpPr>
            <a:spLocks noGrp="1"/>
          </p:cNvSpPr>
          <p:nvPr>
            <p:ph type="ctrTitle"/>
          </p:nvPr>
        </p:nvSpPr>
        <p:spPr>
          <a:xfrm>
            <a:off x="1381125" y="342900"/>
            <a:ext cx="8972550" cy="575468"/>
          </a:xfrm>
        </p:spPr>
        <p:txBody>
          <a:bodyPr>
            <a:normAutofit fontScale="90000"/>
          </a:bodyPr>
          <a:lstStyle/>
          <a:p>
            <a:pPr algn="l"/>
            <a:r>
              <a:rPr lang="en-US" sz="4000" dirty="0">
                <a:solidFill>
                  <a:schemeClr val="bg1"/>
                </a:solidFill>
              </a:rPr>
              <a:t>Primary Analysis</a:t>
            </a:r>
            <a:endParaRPr lang="en-IN" sz="4000" dirty="0">
              <a:solidFill>
                <a:schemeClr val="bg1"/>
              </a:solidFill>
            </a:endParaRPr>
          </a:p>
        </p:txBody>
      </p:sp>
      <p:sp>
        <p:nvSpPr>
          <p:cNvPr id="3" name="Subtitle 2">
            <a:extLst>
              <a:ext uri="{FF2B5EF4-FFF2-40B4-BE49-F238E27FC236}">
                <a16:creationId xmlns:a16="http://schemas.microsoft.com/office/drawing/2014/main" id="{093E67EC-A534-DD60-9705-4CAAFB631446}"/>
              </a:ext>
            </a:extLst>
          </p:cNvPr>
          <p:cNvSpPr>
            <a:spLocks noGrp="1"/>
          </p:cNvSpPr>
          <p:nvPr>
            <p:ph type="subTitle" idx="1"/>
          </p:nvPr>
        </p:nvSpPr>
        <p:spPr>
          <a:xfrm>
            <a:off x="1238250" y="1159042"/>
            <a:ext cx="9658350" cy="5010150"/>
          </a:xfrm>
        </p:spPr>
        <p:txBody>
          <a:bodyPr>
            <a:normAutofit/>
          </a:bodyPr>
          <a:lstStyle/>
          <a:p>
            <a:r>
              <a:rPr lang="en-US" sz="3000" dirty="0">
                <a:solidFill>
                  <a:schemeClr val="bg1"/>
                </a:solidFill>
              </a:rPr>
              <a:t>Q3. Impact on the public</a:t>
            </a:r>
          </a:p>
          <a:p>
            <a:endParaRPr lang="en-US" sz="2000" dirty="0">
              <a:solidFill>
                <a:schemeClr val="bg1"/>
              </a:solidFill>
            </a:endParaRPr>
          </a:p>
          <a:p>
            <a:endParaRPr lang="en-US" sz="2000" dirty="0">
              <a:solidFill>
                <a:schemeClr val="bg1"/>
              </a:solidFill>
            </a:endParaRPr>
          </a:p>
          <a:p>
            <a:r>
              <a:rPr lang="en-US" sz="2000" dirty="0">
                <a:solidFill>
                  <a:schemeClr val="bg1"/>
                </a:solidFill>
              </a:rPr>
              <a:t>Estimate the total population being negatively impacted by these high-risk brands (both pan-masala and betting apps). </a:t>
            </a:r>
          </a:p>
          <a:p>
            <a:pPr algn="l"/>
            <a:endParaRPr lang="en-US" sz="2000" dirty="0">
              <a:solidFill>
                <a:schemeClr val="bg1"/>
              </a:solidFill>
            </a:endParaRPr>
          </a:p>
        </p:txBody>
      </p:sp>
    </p:spTree>
    <p:extLst>
      <p:ext uri="{BB962C8B-B14F-4D97-AF65-F5344CB8AC3E}">
        <p14:creationId xmlns:p14="http://schemas.microsoft.com/office/powerpoint/2010/main" val="373042687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1DAB9CB8-3C4A-AFDF-2025-871DE1142C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D55795-8E02-FE59-AA76-CB704FBD507F}"/>
              </a:ext>
            </a:extLst>
          </p:cNvPr>
          <p:cNvSpPr>
            <a:spLocks noGrp="1"/>
          </p:cNvSpPr>
          <p:nvPr>
            <p:ph type="ctrTitle"/>
          </p:nvPr>
        </p:nvSpPr>
        <p:spPr>
          <a:xfrm>
            <a:off x="1381125" y="342900"/>
            <a:ext cx="8972550" cy="575468"/>
          </a:xfrm>
        </p:spPr>
        <p:txBody>
          <a:bodyPr>
            <a:normAutofit fontScale="90000"/>
          </a:bodyPr>
          <a:lstStyle/>
          <a:p>
            <a:pPr algn="l"/>
            <a:r>
              <a:rPr lang="en-US" sz="4000" dirty="0">
                <a:solidFill>
                  <a:schemeClr val="bg1"/>
                </a:solidFill>
              </a:rPr>
              <a:t>Primary Analysis</a:t>
            </a:r>
            <a:endParaRPr lang="en-IN" sz="4000" dirty="0">
              <a:solidFill>
                <a:schemeClr val="bg1"/>
              </a:solidFill>
            </a:endParaRPr>
          </a:p>
        </p:txBody>
      </p:sp>
      <p:sp>
        <p:nvSpPr>
          <p:cNvPr id="3" name="Subtitle 2">
            <a:extLst>
              <a:ext uri="{FF2B5EF4-FFF2-40B4-BE49-F238E27FC236}">
                <a16:creationId xmlns:a16="http://schemas.microsoft.com/office/drawing/2014/main" id="{66A870F6-D45F-28DC-1FEB-72706AA749CB}"/>
              </a:ext>
            </a:extLst>
          </p:cNvPr>
          <p:cNvSpPr>
            <a:spLocks noGrp="1"/>
          </p:cNvSpPr>
          <p:nvPr>
            <p:ph type="subTitle" idx="1"/>
          </p:nvPr>
        </p:nvSpPr>
        <p:spPr>
          <a:xfrm>
            <a:off x="237744" y="1179576"/>
            <a:ext cx="5120640" cy="5468112"/>
          </a:xfrm>
        </p:spPr>
        <p:txBody>
          <a:bodyPr>
            <a:normAutofit/>
          </a:bodyPr>
          <a:lstStyle/>
          <a:p>
            <a:endParaRPr lang="en-US" sz="1600" dirty="0">
              <a:solidFill>
                <a:schemeClr val="bg1"/>
              </a:solidFill>
            </a:endParaRPr>
          </a:p>
          <a:p>
            <a:pPr marL="342900" indent="-342900" algn="l">
              <a:buFont typeface="Arial" panose="020B0604020202020204" pitchFamily="34" charset="0"/>
              <a:buChar char="•"/>
            </a:pPr>
            <a:r>
              <a:rPr lang="en-US" sz="1600" dirty="0">
                <a:solidFill>
                  <a:schemeClr val="bg1"/>
                </a:solidFill>
              </a:rPr>
              <a:t>Fantasy apps and pan masala ads have a broad and concerning impact across income groups, with the middle-income segment affected most equally by both (1,500 million each). </a:t>
            </a:r>
          </a:p>
          <a:p>
            <a:pPr marL="342900" indent="-342900" algn="l">
              <a:buFont typeface="Arial" panose="020B0604020202020204" pitchFamily="34" charset="0"/>
              <a:buChar char="•"/>
            </a:pPr>
            <a:r>
              <a:rPr lang="en-US" sz="1600" dirty="0">
                <a:solidFill>
                  <a:schemeClr val="bg1"/>
                </a:solidFill>
              </a:rPr>
              <a:t>However, lower-income groups bear the brunt of pan masala exposure (2,100 million), while fantasy apps predominantly influence both middle (1,500 million) and upper-middle (540 million) groups. </a:t>
            </a:r>
          </a:p>
          <a:p>
            <a:pPr marL="342900" indent="-342900" algn="l">
              <a:buFont typeface="Arial" panose="020B0604020202020204" pitchFamily="34" charset="0"/>
              <a:buChar char="•"/>
            </a:pPr>
            <a:r>
              <a:rPr lang="en-US" sz="1600" dirty="0">
                <a:solidFill>
                  <a:schemeClr val="bg1"/>
                </a:solidFill>
              </a:rPr>
              <a:t>The health and social implications are stark: carcinogenic surrogate ads impact over 3,960 million people, mostly from lower and middle-income brackets, while gambling-related promotions disproportionately affect the middle (1,500 million) and upper-middle (540 million) classes.</a:t>
            </a:r>
          </a:p>
          <a:p>
            <a:pPr marL="342900" indent="-342900" algn="l">
              <a:buFont typeface="Arial" panose="020B0604020202020204" pitchFamily="34" charset="0"/>
              <a:buChar char="•"/>
            </a:pPr>
            <a:endParaRPr lang="en-US" sz="1600" dirty="0">
              <a:solidFill>
                <a:schemeClr val="bg1"/>
              </a:solidFill>
            </a:endParaRPr>
          </a:p>
          <a:p>
            <a:pPr algn="l"/>
            <a:endParaRPr lang="en-US" sz="1600" dirty="0">
              <a:solidFill>
                <a:schemeClr val="bg1"/>
              </a:solidFill>
            </a:endParaRPr>
          </a:p>
        </p:txBody>
      </p:sp>
      <p:pic>
        <p:nvPicPr>
          <p:cNvPr id="8" name="Picture 7">
            <a:extLst>
              <a:ext uri="{FF2B5EF4-FFF2-40B4-BE49-F238E27FC236}">
                <a16:creationId xmlns:a16="http://schemas.microsoft.com/office/drawing/2014/main" id="{11139885-C093-B20B-9CF3-4E661428E9FC}"/>
              </a:ext>
            </a:extLst>
          </p:cNvPr>
          <p:cNvPicPr>
            <a:picLocks noChangeAspect="1"/>
          </p:cNvPicPr>
          <p:nvPr/>
        </p:nvPicPr>
        <p:blipFill>
          <a:blip r:embed="rId4"/>
          <a:stretch>
            <a:fillRect/>
          </a:stretch>
        </p:blipFill>
        <p:spPr>
          <a:xfrm>
            <a:off x="5968721" y="1179576"/>
            <a:ext cx="5383249" cy="2734057"/>
          </a:xfrm>
          <a:prstGeom prst="rect">
            <a:avLst/>
          </a:prstGeom>
        </p:spPr>
      </p:pic>
      <p:pic>
        <p:nvPicPr>
          <p:cNvPr id="10" name="Picture 9">
            <a:extLst>
              <a:ext uri="{FF2B5EF4-FFF2-40B4-BE49-F238E27FC236}">
                <a16:creationId xmlns:a16="http://schemas.microsoft.com/office/drawing/2014/main" id="{FF4CB6C9-8E2A-59CE-B1AB-EF80562C0799}"/>
              </a:ext>
            </a:extLst>
          </p:cNvPr>
          <p:cNvPicPr>
            <a:picLocks noChangeAspect="1"/>
          </p:cNvPicPr>
          <p:nvPr/>
        </p:nvPicPr>
        <p:blipFill>
          <a:blip r:embed="rId5"/>
          <a:stretch>
            <a:fillRect/>
          </a:stretch>
        </p:blipFill>
        <p:spPr>
          <a:xfrm>
            <a:off x="5968721" y="4128191"/>
            <a:ext cx="5494693" cy="2301283"/>
          </a:xfrm>
          <a:prstGeom prst="rect">
            <a:avLst/>
          </a:prstGeom>
        </p:spPr>
      </p:pic>
    </p:spTree>
    <p:extLst>
      <p:ext uri="{BB962C8B-B14F-4D97-AF65-F5344CB8AC3E}">
        <p14:creationId xmlns:p14="http://schemas.microsoft.com/office/powerpoint/2010/main" val="292412213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C49C3FF8-82FD-6DE4-5AC7-44FA5C2493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DBB2BB-D427-0C2B-08D8-622D96382A64}"/>
              </a:ext>
            </a:extLst>
          </p:cNvPr>
          <p:cNvSpPr>
            <a:spLocks noGrp="1"/>
          </p:cNvSpPr>
          <p:nvPr>
            <p:ph type="ctrTitle"/>
          </p:nvPr>
        </p:nvSpPr>
        <p:spPr>
          <a:xfrm>
            <a:off x="1381125" y="342900"/>
            <a:ext cx="8972550" cy="575468"/>
          </a:xfrm>
        </p:spPr>
        <p:txBody>
          <a:bodyPr>
            <a:normAutofit fontScale="90000"/>
          </a:bodyPr>
          <a:lstStyle/>
          <a:p>
            <a:pPr algn="l"/>
            <a:r>
              <a:rPr lang="en-US" sz="4000" dirty="0">
                <a:solidFill>
                  <a:schemeClr val="bg1"/>
                </a:solidFill>
              </a:rPr>
              <a:t>Primary Analysis</a:t>
            </a:r>
            <a:endParaRPr lang="en-IN" sz="4000" dirty="0">
              <a:solidFill>
                <a:schemeClr val="bg1"/>
              </a:solidFill>
            </a:endParaRPr>
          </a:p>
        </p:txBody>
      </p:sp>
      <p:sp>
        <p:nvSpPr>
          <p:cNvPr id="3" name="Subtitle 2">
            <a:extLst>
              <a:ext uri="{FF2B5EF4-FFF2-40B4-BE49-F238E27FC236}">
                <a16:creationId xmlns:a16="http://schemas.microsoft.com/office/drawing/2014/main" id="{31529C56-0C63-C8E7-AC94-3F24B594E6C1}"/>
              </a:ext>
            </a:extLst>
          </p:cNvPr>
          <p:cNvSpPr>
            <a:spLocks noGrp="1"/>
          </p:cNvSpPr>
          <p:nvPr>
            <p:ph type="subTitle" idx="1"/>
          </p:nvPr>
        </p:nvSpPr>
        <p:spPr>
          <a:xfrm>
            <a:off x="237744" y="1179576"/>
            <a:ext cx="5120640" cy="5468112"/>
          </a:xfrm>
        </p:spPr>
        <p:txBody>
          <a:bodyPr>
            <a:normAutofit/>
          </a:bodyPr>
          <a:lstStyle/>
          <a:p>
            <a:pPr marL="342900" indent="-342900" algn="l">
              <a:buFont typeface="Arial" panose="020B0604020202020204" pitchFamily="34" charset="0"/>
              <a:buChar char="•"/>
            </a:pPr>
            <a:endParaRPr lang="en-US" sz="1600" dirty="0">
              <a:solidFill>
                <a:schemeClr val="bg1"/>
              </a:solidFill>
            </a:endParaRPr>
          </a:p>
          <a:p>
            <a:pPr marL="342900" indent="-342900" algn="l">
              <a:buFont typeface="Arial" panose="020B0604020202020204" pitchFamily="34" charset="0"/>
              <a:buChar char="•"/>
            </a:pPr>
            <a:endParaRPr lang="en-US" sz="1600" dirty="0">
              <a:solidFill>
                <a:schemeClr val="bg1"/>
              </a:solidFill>
            </a:endParaRPr>
          </a:p>
          <a:p>
            <a:pPr marL="342900" indent="-342900" algn="l">
              <a:buFont typeface="Arial" panose="020B0604020202020204" pitchFamily="34" charset="0"/>
              <a:buChar char="•"/>
            </a:pPr>
            <a:r>
              <a:rPr lang="en-US" sz="1600" dirty="0">
                <a:solidFill>
                  <a:schemeClr val="bg1"/>
                </a:solidFill>
              </a:rPr>
              <a:t>These high-risk brands have significantly impacted the public, leading to health issues and financial burdens, with losses reaching up to 33% each. This impact is largely attributed to Kamla </a:t>
            </a:r>
            <a:r>
              <a:rPr lang="en-US" sz="1600" dirty="0" err="1">
                <a:solidFill>
                  <a:schemeClr val="bg1"/>
                </a:solidFill>
              </a:rPr>
              <a:t>Pasand</a:t>
            </a:r>
            <a:r>
              <a:rPr lang="en-US" sz="1600" dirty="0">
                <a:solidFill>
                  <a:schemeClr val="bg1"/>
                </a:solidFill>
              </a:rPr>
              <a:t>, Rajshree, and Vishnu Packaging</a:t>
            </a:r>
            <a:r>
              <a:rPr lang="en-US" sz="1200" dirty="0">
                <a:solidFill>
                  <a:schemeClr val="bg1"/>
                </a:solidFill>
              </a:rPr>
              <a:t>.</a:t>
            </a:r>
            <a:r>
              <a:rPr lang="en-US" sz="1050" dirty="0"/>
              <a:t> </a:t>
            </a:r>
          </a:p>
          <a:p>
            <a:pPr marL="342900" indent="-342900" algn="l">
              <a:buFont typeface="Arial" panose="020B0604020202020204" pitchFamily="34" charset="0"/>
              <a:buChar char="•"/>
            </a:pPr>
            <a:r>
              <a:rPr lang="en-US" sz="1600" dirty="0">
                <a:solidFill>
                  <a:schemeClr val="bg1"/>
                </a:solidFill>
              </a:rPr>
              <a:t>The associated health costs are estimated at ₹177,000 crore per brand.</a:t>
            </a:r>
          </a:p>
          <a:p>
            <a:pPr marL="342900" indent="-342900" algn="l">
              <a:buFont typeface="Arial" panose="020B0604020202020204" pitchFamily="34" charset="0"/>
              <a:buChar char="•"/>
            </a:pPr>
            <a:r>
              <a:rPr lang="en-US" sz="1600" dirty="0">
                <a:solidFill>
                  <a:schemeClr val="bg1"/>
                </a:solidFill>
              </a:rPr>
              <a:t>The primary demographic affected includes individuals from lower-income groups (earning less than ₹3 lakh annually), followed by the middle-income segment (earning ₹3–7 lakh annually).</a:t>
            </a:r>
          </a:p>
          <a:p>
            <a:pPr marL="342900" indent="-342900" algn="l">
              <a:buFont typeface="Arial" panose="020B0604020202020204" pitchFamily="34" charset="0"/>
              <a:buChar char="•"/>
            </a:pPr>
            <a:r>
              <a:rPr lang="en-US" sz="1600" dirty="0">
                <a:solidFill>
                  <a:schemeClr val="bg1"/>
                </a:solidFill>
              </a:rPr>
              <a:t>The main target audience for these brands is urban residents, followed by rural populations, together making up 82% of the consumer base.</a:t>
            </a:r>
          </a:p>
          <a:p>
            <a:pPr marL="342900" indent="-342900" algn="l">
              <a:buFont typeface="Arial" panose="020B0604020202020204" pitchFamily="34" charset="0"/>
              <a:buChar char="•"/>
            </a:pPr>
            <a:endParaRPr lang="en-US" sz="1600" dirty="0">
              <a:solidFill>
                <a:schemeClr val="bg1"/>
              </a:solidFill>
            </a:endParaRPr>
          </a:p>
        </p:txBody>
      </p:sp>
      <p:pic>
        <p:nvPicPr>
          <p:cNvPr id="5" name="Picture 4">
            <a:extLst>
              <a:ext uri="{FF2B5EF4-FFF2-40B4-BE49-F238E27FC236}">
                <a16:creationId xmlns:a16="http://schemas.microsoft.com/office/drawing/2014/main" id="{18CFA37B-1CD5-A8ED-5DB9-141FF8A7B8D4}"/>
              </a:ext>
            </a:extLst>
          </p:cNvPr>
          <p:cNvPicPr>
            <a:picLocks noChangeAspect="1"/>
          </p:cNvPicPr>
          <p:nvPr/>
        </p:nvPicPr>
        <p:blipFill>
          <a:blip r:embed="rId4"/>
          <a:stretch>
            <a:fillRect/>
          </a:stretch>
        </p:blipFill>
        <p:spPr>
          <a:xfrm>
            <a:off x="5512660" y="527053"/>
            <a:ext cx="3172268" cy="2715004"/>
          </a:xfrm>
          <a:prstGeom prst="rect">
            <a:avLst/>
          </a:prstGeom>
        </p:spPr>
      </p:pic>
      <p:pic>
        <p:nvPicPr>
          <p:cNvPr id="7" name="Picture 6">
            <a:extLst>
              <a:ext uri="{FF2B5EF4-FFF2-40B4-BE49-F238E27FC236}">
                <a16:creationId xmlns:a16="http://schemas.microsoft.com/office/drawing/2014/main" id="{0B0561B5-6842-42AE-BFDB-646317961D27}"/>
              </a:ext>
            </a:extLst>
          </p:cNvPr>
          <p:cNvPicPr>
            <a:picLocks noChangeAspect="1"/>
          </p:cNvPicPr>
          <p:nvPr/>
        </p:nvPicPr>
        <p:blipFill>
          <a:blip r:embed="rId5"/>
          <a:stretch>
            <a:fillRect/>
          </a:stretch>
        </p:blipFill>
        <p:spPr>
          <a:xfrm>
            <a:off x="8946199" y="500906"/>
            <a:ext cx="3172268" cy="2767298"/>
          </a:xfrm>
          <a:prstGeom prst="rect">
            <a:avLst/>
          </a:prstGeom>
        </p:spPr>
      </p:pic>
      <p:pic>
        <p:nvPicPr>
          <p:cNvPr id="11" name="Picture 10">
            <a:extLst>
              <a:ext uri="{FF2B5EF4-FFF2-40B4-BE49-F238E27FC236}">
                <a16:creationId xmlns:a16="http://schemas.microsoft.com/office/drawing/2014/main" id="{1CEEDF8A-FCFE-3305-672A-03900EA13347}"/>
              </a:ext>
            </a:extLst>
          </p:cNvPr>
          <p:cNvPicPr>
            <a:picLocks noChangeAspect="1"/>
          </p:cNvPicPr>
          <p:nvPr/>
        </p:nvPicPr>
        <p:blipFill>
          <a:blip r:embed="rId6"/>
          <a:stretch>
            <a:fillRect/>
          </a:stretch>
        </p:blipFill>
        <p:spPr>
          <a:xfrm>
            <a:off x="6419088" y="3747972"/>
            <a:ext cx="4296375" cy="2191056"/>
          </a:xfrm>
          <a:prstGeom prst="rect">
            <a:avLst/>
          </a:prstGeom>
        </p:spPr>
      </p:pic>
    </p:spTree>
    <p:extLst>
      <p:ext uri="{BB962C8B-B14F-4D97-AF65-F5344CB8AC3E}">
        <p14:creationId xmlns:p14="http://schemas.microsoft.com/office/powerpoint/2010/main" val="128138695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88D028B-FEB6-E715-B62D-801139B718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CE06FB-AF08-AE7C-411F-3B4D70F3B5D2}"/>
              </a:ext>
            </a:extLst>
          </p:cNvPr>
          <p:cNvSpPr>
            <a:spLocks noGrp="1"/>
          </p:cNvSpPr>
          <p:nvPr>
            <p:ph type="ctrTitle"/>
          </p:nvPr>
        </p:nvSpPr>
        <p:spPr>
          <a:xfrm>
            <a:off x="1381125" y="342900"/>
            <a:ext cx="8972550" cy="575468"/>
          </a:xfrm>
        </p:spPr>
        <p:txBody>
          <a:bodyPr>
            <a:normAutofit fontScale="90000"/>
          </a:bodyPr>
          <a:lstStyle/>
          <a:p>
            <a:pPr algn="l"/>
            <a:r>
              <a:rPr lang="en-US" sz="4000" dirty="0">
                <a:solidFill>
                  <a:schemeClr val="bg1"/>
                </a:solidFill>
              </a:rPr>
              <a:t>Primary Analysis</a:t>
            </a:r>
            <a:endParaRPr lang="en-IN" sz="4000" dirty="0">
              <a:solidFill>
                <a:schemeClr val="bg1"/>
              </a:solidFill>
            </a:endParaRPr>
          </a:p>
        </p:txBody>
      </p:sp>
      <p:sp>
        <p:nvSpPr>
          <p:cNvPr id="3" name="Subtitle 2">
            <a:extLst>
              <a:ext uri="{FF2B5EF4-FFF2-40B4-BE49-F238E27FC236}">
                <a16:creationId xmlns:a16="http://schemas.microsoft.com/office/drawing/2014/main" id="{C0C32BF0-5502-8787-7146-68789CB4FB1D}"/>
              </a:ext>
            </a:extLst>
          </p:cNvPr>
          <p:cNvSpPr>
            <a:spLocks noGrp="1"/>
          </p:cNvSpPr>
          <p:nvPr>
            <p:ph type="subTitle" idx="1"/>
          </p:nvPr>
        </p:nvSpPr>
        <p:spPr>
          <a:xfrm>
            <a:off x="1238250" y="1159042"/>
            <a:ext cx="9658350" cy="5010150"/>
          </a:xfrm>
        </p:spPr>
        <p:txBody>
          <a:bodyPr>
            <a:normAutofit/>
          </a:bodyPr>
          <a:lstStyle/>
          <a:p>
            <a:r>
              <a:rPr lang="en-US" sz="3000" dirty="0">
                <a:solidFill>
                  <a:schemeClr val="bg1"/>
                </a:solidFill>
              </a:rPr>
              <a:t>Q4.Socio-economic impact</a:t>
            </a:r>
          </a:p>
          <a:p>
            <a:endParaRPr lang="en-IN" sz="2000" b="0" i="0" u="none" strike="noStrike" baseline="0" dirty="0">
              <a:solidFill>
                <a:schemeClr val="bg1"/>
              </a:solidFill>
              <a:latin typeface="Arial" panose="020B0604020202020204" pitchFamily="34" charset="0"/>
            </a:endParaRPr>
          </a:p>
          <a:p>
            <a:endParaRPr lang="en-US" sz="2000" dirty="0">
              <a:solidFill>
                <a:schemeClr val="bg1"/>
              </a:solidFill>
              <a:latin typeface="Arial" panose="020B0604020202020204" pitchFamily="34" charset="0"/>
            </a:endParaRPr>
          </a:p>
          <a:p>
            <a:r>
              <a:rPr lang="en-US" sz="2000" dirty="0">
                <a:solidFill>
                  <a:schemeClr val="bg1"/>
                </a:solidFill>
                <a:latin typeface="Arial" panose="020B0604020202020204" pitchFamily="34" charset="0"/>
              </a:rPr>
              <a:t>List the top 5 celebrities who have been promoting the brands with high social risk in 2025 and analyze from the internet, how has employment been created, what is the tax collection from these revenues. </a:t>
            </a:r>
            <a:endParaRPr lang="en-US" sz="1800" b="0" i="0" u="none" strike="noStrike" baseline="0" dirty="0">
              <a:solidFill>
                <a:srgbClr val="000000"/>
              </a:solidFill>
              <a:latin typeface="Aptos" panose="020B0004020202020204" pitchFamily="34" charset="0"/>
            </a:endParaRPr>
          </a:p>
          <a:p>
            <a:endParaRPr lang="en-US" sz="2000" b="0" i="0" u="none" strike="noStrike" baseline="0" dirty="0">
              <a:solidFill>
                <a:schemeClr val="bg1"/>
              </a:solidFill>
              <a:latin typeface="Arial" panose="020B0604020202020204" pitchFamily="34" charset="0"/>
            </a:endParaRPr>
          </a:p>
        </p:txBody>
      </p:sp>
    </p:spTree>
    <p:extLst>
      <p:ext uri="{BB962C8B-B14F-4D97-AF65-F5344CB8AC3E}">
        <p14:creationId xmlns:p14="http://schemas.microsoft.com/office/powerpoint/2010/main" val="360119063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F9D79970-7C10-E19B-7666-91DAB164B7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313466-1C88-3667-C815-A9CAB76E9490}"/>
              </a:ext>
            </a:extLst>
          </p:cNvPr>
          <p:cNvSpPr>
            <a:spLocks noGrp="1"/>
          </p:cNvSpPr>
          <p:nvPr>
            <p:ph type="ctrTitle"/>
          </p:nvPr>
        </p:nvSpPr>
        <p:spPr>
          <a:xfrm>
            <a:off x="1381125" y="342900"/>
            <a:ext cx="8972550" cy="575468"/>
          </a:xfrm>
        </p:spPr>
        <p:txBody>
          <a:bodyPr>
            <a:normAutofit fontScale="90000"/>
          </a:bodyPr>
          <a:lstStyle/>
          <a:p>
            <a:pPr algn="l"/>
            <a:r>
              <a:rPr lang="en-US" sz="4000" dirty="0">
                <a:solidFill>
                  <a:schemeClr val="bg1"/>
                </a:solidFill>
              </a:rPr>
              <a:t>Primary Analysis</a:t>
            </a:r>
            <a:endParaRPr lang="en-IN" sz="4000" dirty="0">
              <a:solidFill>
                <a:schemeClr val="bg1"/>
              </a:solidFill>
            </a:endParaRPr>
          </a:p>
        </p:txBody>
      </p:sp>
      <p:sp>
        <p:nvSpPr>
          <p:cNvPr id="3" name="Subtitle 2">
            <a:extLst>
              <a:ext uri="{FF2B5EF4-FFF2-40B4-BE49-F238E27FC236}">
                <a16:creationId xmlns:a16="http://schemas.microsoft.com/office/drawing/2014/main" id="{F122E862-FB7F-A00B-FACD-DFE9FCDF6763}"/>
              </a:ext>
            </a:extLst>
          </p:cNvPr>
          <p:cNvSpPr>
            <a:spLocks noGrp="1"/>
          </p:cNvSpPr>
          <p:nvPr>
            <p:ph type="subTitle" idx="1"/>
          </p:nvPr>
        </p:nvSpPr>
        <p:spPr>
          <a:xfrm>
            <a:off x="338327" y="1088135"/>
            <a:ext cx="5480821" cy="5484027"/>
          </a:xfrm>
        </p:spPr>
        <p:txBody>
          <a:bodyPr>
            <a:normAutofit/>
          </a:bodyPr>
          <a:lstStyle/>
          <a:p>
            <a:pPr marL="342900" indent="-342900" algn="l">
              <a:buFont typeface="Arial" panose="020B0604020202020204" pitchFamily="34" charset="0"/>
              <a:buChar char="•"/>
            </a:pPr>
            <a:endParaRPr lang="en-US" sz="1600" dirty="0">
              <a:solidFill>
                <a:schemeClr val="bg1"/>
              </a:solidFill>
              <a:latin typeface="Arial" panose="020B0604020202020204" pitchFamily="34" charset="0"/>
            </a:endParaRPr>
          </a:p>
          <a:p>
            <a:pPr marL="342900" indent="-342900" algn="l">
              <a:buFont typeface="Arial" panose="020B0604020202020204" pitchFamily="34" charset="0"/>
              <a:buChar char="•"/>
            </a:pPr>
            <a:endParaRPr lang="en-US" sz="1600" dirty="0">
              <a:solidFill>
                <a:schemeClr val="bg1"/>
              </a:solidFill>
              <a:latin typeface="Arial" panose="020B0604020202020204" pitchFamily="34" charset="0"/>
            </a:endParaRPr>
          </a:p>
          <a:p>
            <a:pPr marL="342900" indent="-342900" algn="l">
              <a:buFont typeface="Arial" panose="020B0604020202020204" pitchFamily="34" charset="0"/>
              <a:buChar char="•"/>
            </a:pPr>
            <a:r>
              <a:rPr lang="en-US" sz="1600" dirty="0">
                <a:solidFill>
                  <a:schemeClr val="bg1"/>
                </a:solidFill>
                <a:latin typeface="Arial" panose="020B0604020202020204" pitchFamily="34" charset="0"/>
              </a:rPr>
              <a:t>Celebrities with significant influence have been observed endorsing brands associated with cancer and gambling. Approximately 60% of these celebrities promote high-risk brands.</a:t>
            </a:r>
          </a:p>
          <a:p>
            <a:pPr marL="342900" indent="-342900" algn="l">
              <a:buFont typeface="Arial" panose="020B0604020202020204" pitchFamily="34" charset="0"/>
              <a:buChar char="•"/>
            </a:pPr>
            <a:r>
              <a:rPr lang="en-US" sz="1600" dirty="0">
                <a:solidFill>
                  <a:schemeClr val="bg1"/>
                </a:solidFill>
                <a:latin typeface="Arial" panose="020B0604020202020204" pitchFamily="34" charset="0"/>
              </a:rPr>
              <a:t>By categorizing advertisements into fantasy apps and pan masala, we have developed a scoring system based on the product of celebrity influence and health risk. </a:t>
            </a:r>
          </a:p>
          <a:p>
            <a:pPr marL="342900" indent="-342900" algn="l">
              <a:buFont typeface="Arial" panose="020B0604020202020204" pitchFamily="34" charset="0"/>
              <a:buChar char="•"/>
            </a:pPr>
            <a:r>
              <a:rPr lang="en-US" sz="1600" dirty="0">
                <a:solidFill>
                  <a:schemeClr val="bg1"/>
                </a:solidFill>
                <a:latin typeface="Arial" panose="020B0604020202020204" pitchFamily="34" charset="0"/>
              </a:rPr>
              <a:t>The celebrities with the highest scores, primarily Ajay Devgn, Akshay Kumar, and Shah Rukh Khan, are known for promoting tobacco consumption.</a:t>
            </a:r>
          </a:p>
          <a:p>
            <a:pPr marL="342900" indent="-342900" algn="l">
              <a:buFont typeface="Arial" panose="020B0604020202020204" pitchFamily="34" charset="0"/>
              <a:buChar char="•"/>
            </a:pPr>
            <a:r>
              <a:rPr lang="en-US" sz="1600" dirty="0">
                <a:solidFill>
                  <a:schemeClr val="bg1"/>
                </a:solidFill>
                <a:latin typeface="Arial" panose="020B0604020202020204" pitchFamily="34" charset="0"/>
              </a:rPr>
              <a:t>Meanwhile, figures like Aamir Khan and Amitabh Bachchan are endorsing gambling, particularly in the context of the IPL.</a:t>
            </a:r>
          </a:p>
        </p:txBody>
      </p:sp>
      <p:pic>
        <p:nvPicPr>
          <p:cNvPr id="6" name="Picture 5">
            <a:extLst>
              <a:ext uri="{FF2B5EF4-FFF2-40B4-BE49-F238E27FC236}">
                <a16:creationId xmlns:a16="http://schemas.microsoft.com/office/drawing/2014/main" id="{17BBE10A-62A3-C34F-4356-EB22D9D919D8}"/>
              </a:ext>
            </a:extLst>
          </p:cNvPr>
          <p:cNvPicPr>
            <a:picLocks noChangeAspect="1"/>
          </p:cNvPicPr>
          <p:nvPr/>
        </p:nvPicPr>
        <p:blipFill>
          <a:blip r:embed="rId4"/>
          <a:stretch>
            <a:fillRect/>
          </a:stretch>
        </p:blipFill>
        <p:spPr>
          <a:xfrm>
            <a:off x="6372852" y="996745"/>
            <a:ext cx="4658375" cy="2667372"/>
          </a:xfrm>
          <a:prstGeom prst="rect">
            <a:avLst/>
          </a:prstGeom>
        </p:spPr>
      </p:pic>
      <p:pic>
        <p:nvPicPr>
          <p:cNvPr id="9" name="Picture 8">
            <a:extLst>
              <a:ext uri="{FF2B5EF4-FFF2-40B4-BE49-F238E27FC236}">
                <a16:creationId xmlns:a16="http://schemas.microsoft.com/office/drawing/2014/main" id="{92CFE04B-5112-B908-9E0E-4538FB2752E0}"/>
              </a:ext>
            </a:extLst>
          </p:cNvPr>
          <p:cNvPicPr>
            <a:picLocks noChangeAspect="1"/>
          </p:cNvPicPr>
          <p:nvPr/>
        </p:nvPicPr>
        <p:blipFill>
          <a:blip r:embed="rId5"/>
          <a:stretch>
            <a:fillRect/>
          </a:stretch>
        </p:blipFill>
        <p:spPr>
          <a:xfrm>
            <a:off x="6920615" y="3904791"/>
            <a:ext cx="3562847" cy="2667372"/>
          </a:xfrm>
          <a:prstGeom prst="rect">
            <a:avLst/>
          </a:prstGeom>
        </p:spPr>
      </p:pic>
    </p:spTree>
    <p:extLst>
      <p:ext uri="{BB962C8B-B14F-4D97-AF65-F5344CB8AC3E}">
        <p14:creationId xmlns:p14="http://schemas.microsoft.com/office/powerpoint/2010/main" val="405414960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E6773E0D-0F3F-1BDB-AA9D-EE7D787A90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5393C2-B906-5513-79DA-D704FD7FD72D}"/>
              </a:ext>
            </a:extLst>
          </p:cNvPr>
          <p:cNvSpPr>
            <a:spLocks noGrp="1"/>
          </p:cNvSpPr>
          <p:nvPr>
            <p:ph type="ctrTitle"/>
          </p:nvPr>
        </p:nvSpPr>
        <p:spPr>
          <a:xfrm>
            <a:off x="1381125" y="342900"/>
            <a:ext cx="8972550" cy="575468"/>
          </a:xfrm>
        </p:spPr>
        <p:txBody>
          <a:bodyPr>
            <a:normAutofit fontScale="90000"/>
          </a:bodyPr>
          <a:lstStyle/>
          <a:p>
            <a:pPr algn="l"/>
            <a:r>
              <a:rPr lang="en-US" sz="4000" dirty="0">
                <a:solidFill>
                  <a:schemeClr val="bg1"/>
                </a:solidFill>
              </a:rPr>
              <a:t>Primary Analysis</a:t>
            </a:r>
            <a:endParaRPr lang="en-IN" sz="4000" dirty="0">
              <a:solidFill>
                <a:schemeClr val="bg1"/>
              </a:solidFill>
            </a:endParaRPr>
          </a:p>
        </p:txBody>
      </p:sp>
      <p:sp>
        <p:nvSpPr>
          <p:cNvPr id="3" name="Subtitle 2">
            <a:extLst>
              <a:ext uri="{FF2B5EF4-FFF2-40B4-BE49-F238E27FC236}">
                <a16:creationId xmlns:a16="http://schemas.microsoft.com/office/drawing/2014/main" id="{BD742404-3374-22B4-0DA8-00289891EE85}"/>
              </a:ext>
            </a:extLst>
          </p:cNvPr>
          <p:cNvSpPr>
            <a:spLocks noGrp="1"/>
          </p:cNvSpPr>
          <p:nvPr>
            <p:ph type="subTitle" idx="1"/>
          </p:nvPr>
        </p:nvSpPr>
        <p:spPr>
          <a:xfrm>
            <a:off x="338327" y="1088135"/>
            <a:ext cx="5480821" cy="5484027"/>
          </a:xfrm>
        </p:spPr>
        <p:txBody>
          <a:bodyPr>
            <a:normAutofit/>
          </a:bodyPr>
          <a:lstStyle/>
          <a:p>
            <a:pPr marL="342900" indent="-342900" algn="l">
              <a:buFont typeface="Arial" panose="020B0604020202020204" pitchFamily="34" charset="0"/>
              <a:buChar char="•"/>
            </a:pPr>
            <a:endParaRPr lang="en-US" sz="1600" dirty="0">
              <a:solidFill>
                <a:schemeClr val="bg1"/>
              </a:solidFill>
              <a:latin typeface="Arial" panose="020B0604020202020204" pitchFamily="34" charset="0"/>
            </a:endParaRPr>
          </a:p>
          <a:p>
            <a:pPr marL="342900" indent="-342900" algn="l">
              <a:buFont typeface="Arial" panose="020B0604020202020204" pitchFamily="34" charset="0"/>
              <a:buChar char="•"/>
            </a:pPr>
            <a:endParaRPr lang="en-US" sz="1600" dirty="0">
              <a:solidFill>
                <a:schemeClr val="bg1"/>
              </a:solidFill>
              <a:latin typeface="Arial" panose="020B0604020202020204" pitchFamily="34" charset="0"/>
            </a:endParaRPr>
          </a:p>
          <a:p>
            <a:pPr marL="342900" indent="-342900" algn="l">
              <a:buFont typeface="Arial" panose="020B0604020202020204" pitchFamily="34" charset="0"/>
              <a:buChar char="•"/>
            </a:pPr>
            <a:endParaRPr lang="en-US" sz="1600" dirty="0">
              <a:solidFill>
                <a:schemeClr val="bg1"/>
              </a:solidFill>
              <a:latin typeface="Arial" panose="020B0604020202020204" pitchFamily="34" charset="0"/>
            </a:endParaRPr>
          </a:p>
          <a:p>
            <a:pPr marL="342900" indent="-342900" algn="l">
              <a:buFont typeface="Arial" panose="020B0604020202020204" pitchFamily="34" charset="0"/>
              <a:buChar char="•"/>
            </a:pPr>
            <a:r>
              <a:rPr lang="en-US" sz="1600" dirty="0">
                <a:solidFill>
                  <a:schemeClr val="bg1"/>
                </a:solidFill>
                <a:latin typeface="Arial" panose="020B0604020202020204" pitchFamily="34" charset="0"/>
              </a:rPr>
              <a:t>IPL has been creating seasonal employment as well majorly in the hospitality and digital sector accounting to 43% in hospitality and 16% in digital.</a:t>
            </a:r>
          </a:p>
          <a:p>
            <a:pPr marL="342900" indent="-342900" algn="l">
              <a:buFont typeface="Arial" panose="020B0604020202020204" pitchFamily="34" charset="0"/>
              <a:buChar char="•"/>
            </a:pPr>
            <a:r>
              <a:rPr lang="en-US" sz="1600" dirty="0">
                <a:solidFill>
                  <a:schemeClr val="bg1"/>
                </a:solidFill>
                <a:latin typeface="Arial" panose="020B0604020202020204" pitchFamily="34" charset="0"/>
              </a:rPr>
              <a:t>Other areas where employment is created is merchandising, food, security, transport etc.</a:t>
            </a:r>
          </a:p>
          <a:p>
            <a:pPr marL="342900" indent="-342900" algn="l">
              <a:buFont typeface="Arial" panose="020B0604020202020204" pitchFamily="34" charset="0"/>
              <a:buChar char="•"/>
            </a:pPr>
            <a:r>
              <a:rPr lang="en-US" sz="1600" dirty="0">
                <a:solidFill>
                  <a:schemeClr val="bg1"/>
                </a:solidFill>
                <a:latin typeface="Arial" panose="020B0604020202020204" pitchFamily="34" charset="0"/>
              </a:rPr>
              <a:t>The tax collection for the year 2025 is the highest from Jio Cinema accounting to </a:t>
            </a:r>
            <a:r>
              <a:rPr lang="en-US" sz="1600" dirty="0" err="1">
                <a:solidFill>
                  <a:schemeClr val="bg1"/>
                </a:solidFill>
                <a:latin typeface="Arial" panose="020B0604020202020204" pitchFamily="34" charset="0"/>
              </a:rPr>
              <a:t>approx</a:t>
            </a:r>
            <a:r>
              <a:rPr lang="en-US" sz="1600" dirty="0">
                <a:solidFill>
                  <a:schemeClr val="bg1"/>
                </a:solidFill>
                <a:latin typeface="Arial" panose="020B0604020202020204" pitchFamily="34" charset="0"/>
              </a:rPr>
              <a:t> 1000crores with a projection of 4.3k crores overall from 2025-2028.</a:t>
            </a:r>
          </a:p>
          <a:p>
            <a:pPr marL="342900" indent="-342900" algn="l">
              <a:buFont typeface="Arial" panose="020B0604020202020204" pitchFamily="34" charset="0"/>
              <a:buChar char="•"/>
            </a:pPr>
            <a:r>
              <a:rPr lang="en-US" sz="1600" dirty="0">
                <a:solidFill>
                  <a:schemeClr val="bg1"/>
                </a:solidFill>
                <a:latin typeface="Arial" panose="020B0604020202020204" pitchFamily="34" charset="0"/>
              </a:rPr>
              <a:t>Star Sports is next highest with current tax collection of 0.8k Crores and 4.2k crores till 2028.</a:t>
            </a:r>
          </a:p>
          <a:p>
            <a:pPr marL="342900" indent="-342900" algn="l">
              <a:buFont typeface="Arial" panose="020B0604020202020204" pitchFamily="34" charset="0"/>
              <a:buChar char="•"/>
            </a:pPr>
            <a:endParaRPr lang="en-US" sz="1600" dirty="0">
              <a:solidFill>
                <a:schemeClr val="bg1"/>
              </a:solidFill>
              <a:latin typeface="Arial" panose="020B0604020202020204" pitchFamily="34" charset="0"/>
            </a:endParaRPr>
          </a:p>
        </p:txBody>
      </p:sp>
      <p:pic>
        <p:nvPicPr>
          <p:cNvPr id="5" name="Picture 4">
            <a:extLst>
              <a:ext uri="{FF2B5EF4-FFF2-40B4-BE49-F238E27FC236}">
                <a16:creationId xmlns:a16="http://schemas.microsoft.com/office/drawing/2014/main" id="{8644EEC1-B7D9-40BF-8DE2-CD7F99560AED}"/>
              </a:ext>
            </a:extLst>
          </p:cNvPr>
          <p:cNvPicPr>
            <a:picLocks noChangeAspect="1"/>
          </p:cNvPicPr>
          <p:nvPr/>
        </p:nvPicPr>
        <p:blipFill>
          <a:blip r:embed="rId4"/>
          <a:stretch>
            <a:fillRect/>
          </a:stretch>
        </p:blipFill>
        <p:spPr>
          <a:xfrm>
            <a:off x="6434771" y="1088135"/>
            <a:ext cx="4534533" cy="2267266"/>
          </a:xfrm>
          <a:prstGeom prst="rect">
            <a:avLst/>
          </a:prstGeom>
        </p:spPr>
      </p:pic>
      <p:pic>
        <p:nvPicPr>
          <p:cNvPr id="8" name="Picture 7">
            <a:extLst>
              <a:ext uri="{FF2B5EF4-FFF2-40B4-BE49-F238E27FC236}">
                <a16:creationId xmlns:a16="http://schemas.microsoft.com/office/drawing/2014/main" id="{8A5240A0-E025-CB2E-103A-A9553E62ED3F}"/>
              </a:ext>
            </a:extLst>
          </p:cNvPr>
          <p:cNvPicPr>
            <a:picLocks noChangeAspect="1"/>
          </p:cNvPicPr>
          <p:nvPr/>
        </p:nvPicPr>
        <p:blipFill>
          <a:blip r:embed="rId5"/>
          <a:stretch>
            <a:fillRect/>
          </a:stretch>
        </p:blipFill>
        <p:spPr>
          <a:xfrm>
            <a:off x="6147402" y="3936906"/>
            <a:ext cx="5706271" cy="2257740"/>
          </a:xfrm>
          <a:prstGeom prst="rect">
            <a:avLst/>
          </a:prstGeom>
        </p:spPr>
      </p:pic>
    </p:spTree>
    <p:extLst>
      <p:ext uri="{BB962C8B-B14F-4D97-AF65-F5344CB8AC3E}">
        <p14:creationId xmlns:p14="http://schemas.microsoft.com/office/powerpoint/2010/main" val="232833733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D7CBE1F9-282E-2329-D13D-60933826AE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BBE4BE-8EAC-515B-F4F7-CA9E931C3FED}"/>
              </a:ext>
            </a:extLst>
          </p:cNvPr>
          <p:cNvSpPr>
            <a:spLocks noGrp="1"/>
          </p:cNvSpPr>
          <p:nvPr>
            <p:ph type="ctrTitle"/>
          </p:nvPr>
        </p:nvSpPr>
        <p:spPr>
          <a:xfrm>
            <a:off x="1381125" y="342900"/>
            <a:ext cx="8972550" cy="575468"/>
          </a:xfrm>
        </p:spPr>
        <p:txBody>
          <a:bodyPr>
            <a:normAutofit fontScale="90000"/>
          </a:bodyPr>
          <a:lstStyle/>
          <a:p>
            <a:pPr algn="l"/>
            <a:r>
              <a:rPr lang="en-US" sz="4000" dirty="0">
                <a:solidFill>
                  <a:schemeClr val="bg1"/>
                </a:solidFill>
              </a:rPr>
              <a:t>Recommendations</a:t>
            </a:r>
            <a:endParaRPr lang="en-IN" sz="4000" dirty="0">
              <a:solidFill>
                <a:schemeClr val="bg1"/>
              </a:solidFill>
            </a:endParaRPr>
          </a:p>
        </p:txBody>
      </p:sp>
      <p:sp>
        <p:nvSpPr>
          <p:cNvPr id="3" name="Subtitle 2">
            <a:extLst>
              <a:ext uri="{FF2B5EF4-FFF2-40B4-BE49-F238E27FC236}">
                <a16:creationId xmlns:a16="http://schemas.microsoft.com/office/drawing/2014/main" id="{71BE7F71-405C-E36E-321B-C717430AE53D}"/>
              </a:ext>
            </a:extLst>
          </p:cNvPr>
          <p:cNvSpPr>
            <a:spLocks noGrp="1"/>
          </p:cNvSpPr>
          <p:nvPr>
            <p:ph type="subTitle" idx="1"/>
          </p:nvPr>
        </p:nvSpPr>
        <p:spPr>
          <a:xfrm>
            <a:off x="1266825" y="918368"/>
            <a:ext cx="9658350" cy="5790398"/>
          </a:xfrm>
        </p:spPr>
        <p:txBody>
          <a:bodyPr>
            <a:normAutofit/>
          </a:bodyPr>
          <a:lstStyle/>
          <a:p>
            <a:pPr algn="l"/>
            <a:r>
              <a:rPr lang="en-US" sz="1800" b="1" dirty="0">
                <a:solidFill>
                  <a:schemeClr val="bg1"/>
                </a:solidFill>
                <a:latin typeface="Arial" panose="020B0604020202020204" pitchFamily="34" charset="0"/>
              </a:rPr>
              <a:t>1. Propose a framework for increasing the economic benefits of IPL while minimizing potential negative social impacts.</a:t>
            </a:r>
          </a:p>
          <a:p>
            <a:pPr marL="285750" indent="-285750" algn="l">
              <a:buFont typeface="Arial" panose="020B0604020202020204" pitchFamily="34" charset="0"/>
              <a:buChar char="•"/>
            </a:pPr>
            <a:r>
              <a:rPr lang="en-US" sz="1800" dirty="0">
                <a:solidFill>
                  <a:schemeClr val="bg1"/>
                </a:solidFill>
                <a:latin typeface="Arial" panose="020B0604020202020204" pitchFamily="34" charset="0"/>
              </a:rPr>
              <a:t>A good percentage of the revenue can be invested in local infrastructure, prioritizing small businesses.</a:t>
            </a:r>
          </a:p>
          <a:p>
            <a:pPr marL="285750" indent="-285750" algn="l">
              <a:buFont typeface="Arial" panose="020B0604020202020204" pitchFamily="34" charset="0"/>
              <a:buChar char="•"/>
            </a:pPr>
            <a:r>
              <a:rPr lang="en-US" sz="1800" dirty="0">
                <a:solidFill>
                  <a:schemeClr val="bg1"/>
                </a:solidFill>
                <a:latin typeface="Arial" panose="020B0604020202020204" pitchFamily="34" charset="0"/>
              </a:rPr>
              <a:t>Employment can be created more by tying up with institutes for training youth for multiple sectors like event management, digital marketing, logistics, social media management etc. This also gives the youth some good work experience.</a:t>
            </a:r>
          </a:p>
          <a:p>
            <a:pPr marL="285750" indent="-285750" algn="l">
              <a:buFont typeface="Arial" panose="020B0604020202020204" pitchFamily="34" charset="0"/>
              <a:buChar char="•"/>
            </a:pPr>
            <a:endParaRPr lang="en-US" sz="1800" dirty="0">
              <a:solidFill>
                <a:schemeClr val="bg1"/>
              </a:solidFill>
              <a:latin typeface="Arial" panose="020B0604020202020204" pitchFamily="34" charset="0"/>
            </a:endParaRPr>
          </a:p>
          <a:p>
            <a:pPr algn="l"/>
            <a:r>
              <a:rPr lang="en-US" sz="1800" b="1" dirty="0">
                <a:solidFill>
                  <a:schemeClr val="bg1"/>
                </a:solidFill>
                <a:latin typeface="Arial" panose="020B0604020202020204" pitchFamily="34" charset="0"/>
              </a:rPr>
              <a:t>2.Health concerns while preserving revenue. Design a hypothetical "Responsible Advertising Policy" for IPL that addresses </a:t>
            </a:r>
          </a:p>
          <a:p>
            <a:pPr marL="285750" indent="-285750" algn="l">
              <a:buFont typeface="Arial" panose="020B0604020202020204" pitchFamily="34" charset="0"/>
              <a:buChar char="•"/>
            </a:pPr>
            <a:r>
              <a:rPr lang="en-US" sz="1800" dirty="0">
                <a:solidFill>
                  <a:schemeClr val="bg1"/>
                </a:solidFill>
                <a:latin typeface="Arial" panose="020B0604020202020204" pitchFamily="34" charset="0"/>
              </a:rPr>
              <a:t>Don’t promote brands that are risky in terms of health and socially. Promote anti-gambling and anti-tobacco consumption through the media which will create a good impact thus reducing public health costs especially amongst the rural sector.</a:t>
            </a:r>
          </a:p>
          <a:p>
            <a:pPr marL="285750" indent="-285750" algn="l">
              <a:buFont typeface="Arial" panose="020B0604020202020204" pitchFamily="34" charset="0"/>
              <a:buChar char="•"/>
            </a:pPr>
            <a:r>
              <a:rPr lang="en-US" sz="1800" dirty="0">
                <a:solidFill>
                  <a:schemeClr val="bg1"/>
                </a:solidFill>
                <a:latin typeface="Arial" panose="020B0604020202020204" pitchFamily="34" charset="0"/>
              </a:rPr>
              <a:t>Advocate the repercussions of gambling, instead promote good social practices like mutual funds probably.</a:t>
            </a:r>
          </a:p>
          <a:p>
            <a:pPr marL="285750" indent="-285750" algn="l">
              <a:buFont typeface="Arial" panose="020B0604020202020204" pitchFamily="34" charset="0"/>
              <a:buChar char="•"/>
            </a:pPr>
            <a:r>
              <a:rPr lang="en-US" sz="1800" dirty="0">
                <a:solidFill>
                  <a:schemeClr val="bg1"/>
                </a:solidFill>
                <a:latin typeface="Arial" panose="020B0604020202020204" pitchFamily="34" charset="0"/>
              </a:rPr>
              <a:t>Advocate social and health lifestyle changes. Try partnering up with fitness brands and health brands.</a:t>
            </a:r>
          </a:p>
          <a:p>
            <a:pPr algn="l"/>
            <a:endParaRPr lang="en-US" sz="1800" b="1" i="0" u="none" strike="noStrike" baseline="0" dirty="0">
              <a:solidFill>
                <a:schemeClr val="bg1"/>
              </a:solidFill>
              <a:latin typeface="Arial" panose="020B0604020202020204" pitchFamily="34" charset="0"/>
            </a:endParaRPr>
          </a:p>
        </p:txBody>
      </p:sp>
    </p:spTree>
    <p:extLst>
      <p:ext uri="{BB962C8B-B14F-4D97-AF65-F5344CB8AC3E}">
        <p14:creationId xmlns:p14="http://schemas.microsoft.com/office/powerpoint/2010/main" val="301755453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5FC5BBB5-D7CC-14FA-470D-98767416F2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DA29EE-1607-492B-0829-E74D64975647}"/>
              </a:ext>
            </a:extLst>
          </p:cNvPr>
          <p:cNvSpPr>
            <a:spLocks noGrp="1"/>
          </p:cNvSpPr>
          <p:nvPr>
            <p:ph type="ctrTitle"/>
          </p:nvPr>
        </p:nvSpPr>
        <p:spPr>
          <a:xfrm>
            <a:off x="1381125" y="342900"/>
            <a:ext cx="8972550" cy="575468"/>
          </a:xfrm>
        </p:spPr>
        <p:txBody>
          <a:bodyPr>
            <a:normAutofit fontScale="90000"/>
          </a:bodyPr>
          <a:lstStyle/>
          <a:p>
            <a:pPr algn="l"/>
            <a:r>
              <a:rPr lang="en-US" sz="4000" dirty="0">
                <a:solidFill>
                  <a:schemeClr val="bg1"/>
                </a:solidFill>
              </a:rPr>
              <a:t>Recommendations</a:t>
            </a:r>
            <a:endParaRPr lang="en-IN" sz="4000" dirty="0">
              <a:solidFill>
                <a:schemeClr val="bg1"/>
              </a:solidFill>
            </a:endParaRPr>
          </a:p>
        </p:txBody>
      </p:sp>
      <p:sp>
        <p:nvSpPr>
          <p:cNvPr id="3" name="Subtitle 2">
            <a:extLst>
              <a:ext uri="{FF2B5EF4-FFF2-40B4-BE49-F238E27FC236}">
                <a16:creationId xmlns:a16="http://schemas.microsoft.com/office/drawing/2014/main" id="{3DAD0236-C295-C16F-28A9-B8E015FBD4F8}"/>
              </a:ext>
            </a:extLst>
          </p:cNvPr>
          <p:cNvSpPr>
            <a:spLocks noGrp="1"/>
          </p:cNvSpPr>
          <p:nvPr>
            <p:ph type="subTitle" idx="1"/>
          </p:nvPr>
        </p:nvSpPr>
        <p:spPr>
          <a:xfrm>
            <a:off x="1266825" y="918368"/>
            <a:ext cx="9658350" cy="5790398"/>
          </a:xfrm>
        </p:spPr>
        <p:txBody>
          <a:bodyPr>
            <a:normAutofit/>
          </a:bodyPr>
          <a:lstStyle/>
          <a:p>
            <a:pPr algn="l"/>
            <a:r>
              <a:rPr lang="en-US" sz="1800" b="1" dirty="0">
                <a:solidFill>
                  <a:schemeClr val="bg1"/>
                </a:solidFill>
                <a:latin typeface="Arial" panose="020B0604020202020204" pitchFamily="34" charset="0"/>
              </a:rPr>
              <a:t>3.Recommend strategies for players to evaluate and select endorsement deals based on social impact considerations.</a:t>
            </a:r>
            <a:r>
              <a:rPr lang="en-US" sz="1800" b="0" i="0" u="none" strike="noStrike" baseline="0" dirty="0">
                <a:solidFill>
                  <a:srgbClr val="000000"/>
                </a:solidFill>
                <a:latin typeface="Aptos" panose="020B0004020202020204" pitchFamily="34" charset="0"/>
              </a:rPr>
              <a:t> </a:t>
            </a:r>
          </a:p>
          <a:p>
            <a:pPr algn="l"/>
            <a:endParaRPr lang="en-US" sz="1800" b="1" dirty="0">
              <a:solidFill>
                <a:schemeClr val="bg1"/>
              </a:solidFill>
              <a:latin typeface="Arial" panose="020B0604020202020204" pitchFamily="34" charset="0"/>
            </a:endParaRPr>
          </a:p>
          <a:p>
            <a:pPr marL="285750" indent="-285750" algn="l">
              <a:buFont typeface="Arial" panose="020B0604020202020204" pitchFamily="34" charset="0"/>
              <a:buChar char="•"/>
            </a:pPr>
            <a:r>
              <a:rPr lang="en-US" sz="1800" dirty="0">
                <a:solidFill>
                  <a:schemeClr val="bg1"/>
                </a:solidFill>
                <a:latin typeface="Arial" panose="020B0604020202020204" pitchFamily="34" charset="0"/>
              </a:rPr>
              <a:t>Players should evaluate whether the factors promoted by these brands are something that they personally are willing to advocate. For example- strength, integrity, </a:t>
            </a:r>
            <a:r>
              <a:rPr lang="en-US" sz="1800" dirty="0" err="1">
                <a:solidFill>
                  <a:schemeClr val="bg1"/>
                </a:solidFill>
                <a:latin typeface="Arial" panose="020B0604020202020204" pitchFamily="34" charset="0"/>
              </a:rPr>
              <a:t>hardwork</a:t>
            </a:r>
            <a:r>
              <a:rPr lang="en-US" sz="1800" dirty="0">
                <a:solidFill>
                  <a:schemeClr val="bg1"/>
                </a:solidFill>
                <a:latin typeface="Arial" panose="020B0604020202020204" pitchFamily="34" charset="0"/>
              </a:rPr>
              <a:t>, honesty, growth </a:t>
            </a:r>
            <a:r>
              <a:rPr lang="en-US" sz="1800" dirty="0" err="1">
                <a:solidFill>
                  <a:schemeClr val="bg1"/>
                </a:solidFill>
                <a:latin typeface="Arial" panose="020B0604020202020204" pitchFamily="34" charset="0"/>
              </a:rPr>
              <a:t>etc</a:t>
            </a:r>
            <a:endParaRPr lang="en-US" sz="1800" dirty="0">
              <a:solidFill>
                <a:schemeClr val="bg1"/>
              </a:solidFill>
              <a:latin typeface="Arial" panose="020B0604020202020204" pitchFamily="34" charset="0"/>
            </a:endParaRPr>
          </a:p>
          <a:p>
            <a:pPr marL="285750" indent="-285750" algn="l">
              <a:buFont typeface="Arial" panose="020B0604020202020204" pitchFamily="34" charset="0"/>
              <a:buChar char="•"/>
            </a:pPr>
            <a:r>
              <a:rPr lang="en-US" sz="1800" dirty="0">
                <a:solidFill>
                  <a:schemeClr val="bg1"/>
                </a:solidFill>
                <a:latin typeface="Arial" panose="020B0604020202020204" pitchFamily="34" charset="0"/>
              </a:rPr>
              <a:t>Only endorse those brands if its aim is to improve lives.</a:t>
            </a:r>
          </a:p>
          <a:p>
            <a:pPr marL="285750" indent="-285750" algn="l">
              <a:buFont typeface="Arial" panose="020B0604020202020204" pitchFamily="34" charset="0"/>
              <a:buChar char="•"/>
            </a:pPr>
            <a:r>
              <a:rPr lang="en-US" sz="1800" dirty="0">
                <a:solidFill>
                  <a:schemeClr val="bg1"/>
                </a:solidFill>
                <a:latin typeface="Arial" panose="020B0604020202020204" pitchFamily="34" charset="0"/>
              </a:rPr>
              <a:t>Investigate the brand’s company’s records, if they’re environmentally sustainable, financially reliable and promote good values.</a:t>
            </a:r>
          </a:p>
          <a:p>
            <a:pPr marL="285750" indent="-285750" algn="l">
              <a:buFont typeface="Arial" panose="020B0604020202020204" pitchFamily="34" charset="0"/>
              <a:buChar char="•"/>
            </a:pPr>
            <a:r>
              <a:rPr lang="en-US" sz="1800" dirty="0">
                <a:solidFill>
                  <a:schemeClr val="bg1"/>
                </a:solidFill>
                <a:latin typeface="Arial" panose="020B0604020202020204" pitchFamily="34" charset="0"/>
              </a:rPr>
              <a:t>Come up with exit clauses if those brands are involved in scandals socially or morally. </a:t>
            </a:r>
          </a:p>
          <a:p>
            <a:pPr algn="l"/>
            <a:endParaRPr lang="en-US" sz="1800" b="1" i="0" u="none" strike="noStrike" baseline="0" dirty="0">
              <a:solidFill>
                <a:schemeClr val="bg1"/>
              </a:solidFill>
              <a:latin typeface="Arial" panose="020B0604020202020204" pitchFamily="34" charset="0"/>
            </a:endParaRPr>
          </a:p>
        </p:txBody>
      </p:sp>
    </p:spTree>
    <p:extLst>
      <p:ext uri="{BB962C8B-B14F-4D97-AF65-F5344CB8AC3E}">
        <p14:creationId xmlns:p14="http://schemas.microsoft.com/office/powerpoint/2010/main" val="358015801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555832C8-A17A-DF33-9BD1-BA825B3E4B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77D8E8-F62F-A827-185B-0210F204523F}"/>
              </a:ext>
            </a:extLst>
          </p:cNvPr>
          <p:cNvSpPr>
            <a:spLocks noGrp="1"/>
          </p:cNvSpPr>
          <p:nvPr>
            <p:ph type="ctrTitle"/>
          </p:nvPr>
        </p:nvSpPr>
        <p:spPr>
          <a:xfrm>
            <a:off x="1371981" y="3076956"/>
            <a:ext cx="8972550" cy="575468"/>
          </a:xfrm>
        </p:spPr>
        <p:txBody>
          <a:bodyPr>
            <a:normAutofit fontScale="90000"/>
          </a:bodyPr>
          <a:lstStyle/>
          <a:p>
            <a:r>
              <a:rPr lang="en-US" sz="4000" dirty="0">
                <a:solidFill>
                  <a:schemeClr val="bg1"/>
                </a:solidFill>
              </a:rPr>
              <a:t>Thank you!</a:t>
            </a:r>
            <a:endParaRPr lang="en-IN" sz="4000" dirty="0">
              <a:solidFill>
                <a:schemeClr val="bg1"/>
              </a:solidFill>
            </a:endParaRPr>
          </a:p>
        </p:txBody>
      </p:sp>
    </p:spTree>
    <p:extLst>
      <p:ext uri="{BB962C8B-B14F-4D97-AF65-F5344CB8AC3E}">
        <p14:creationId xmlns:p14="http://schemas.microsoft.com/office/powerpoint/2010/main" val="34353581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955A021A-BB42-F7C8-26FF-B13C2B981C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66CFA5-F4C0-720F-B1CD-6E0F281C93CD}"/>
              </a:ext>
            </a:extLst>
          </p:cNvPr>
          <p:cNvSpPr>
            <a:spLocks noGrp="1"/>
          </p:cNvSpPr>
          <p:nvPr>
            <p:ph type="ctrTitle"/>
          </p:nvPr>
        </p:nvSpPr>
        <p:spPr>
          <a:xfrm>
            <a:off x="1381125" y="342900"/>
            <a:ext cx="2314575" cy="575468"/>
          </a:xfrm>
        </p:spPr>
        <p:txBody>
          <a:bodyPr>
            <a:normAutofit fontScale="90000"/>
          </a:bodyPr>
          <a:lstStyle/>
          <a:p>
            <a:pPr algn="l"/>
            <a:r>
              <a:rPr lang="en-US" sz="4000" dirty="0">
                <a:solidFill>
                  <a:schemeClr val="bg1"/>
                </a:solidFill>
              </a:rPr>
              <a:t>Agenda</a:t>
            </a:r>
            <a:endParaRPr lang="en-IN" sz="4000" dirty="0">
              <a:solidFill>
                <a:schemeClr val="bg1"/>
              </a:solidFill>
            </a:endParaRPr>
          </a:p>
        </p:txBody>
      </p:sp>
      <p:sp>
        <p:nvSpPr>
          <p:cNvPr id="3" name="Subtitle 2">
            <a:extLst>
              <a:ext uri="{FF2B5EF4-FFF2-40B4-BE49-F238E27FC236}">
                <a16:creationId xmlns:a16="http://schemas.microsoft.com/office/drawing/2014/main" id="{F1E3A4AE-E5D2-C20B-EED5-A6BBFF496623}"/>
              </a:ext>
            </a:extLst>
          </p:cNvPr>
          <p:cNvSpPr>
            <a:spLocks noGrp="1"/>
          </p:cNvSpPr>
          <p:nvPr>
            <p:ph type="subTitle" idx="1"/>
          </p:nvPr>
        </p:nvSpPr>
        <p:spPr>
          <a:xfrm>
            <a:off x="1238250" y="1143000"/>
            <a:ext cx="9658350" cy="5010150"/>
          </a:xfrm>
        </p:spPr>
        <p:txBody>
          <a:bodyPr>
            <a:normAutofit/>
          </a:bodyPr>
          <a:lstStyle/>
          <a:p>
            <a:pPr marL="457200" indent="-457200" algn="l">
              <a:buAutoNum type="arabicPeriod"/>
            </a:pPr>
            <a:r>
              <a:rPr lang="en-US" sz="2000" dirty="0">
                <a:solidFill>
                  <a:schemeClr val="bg1"/>
                </a:solidFill>
              </a:rPr>
              <a:t>Problem statement</a:t>
            </a:r>
          </a:p>
          <a:p>
            <a:pPr marL="457200" indent="-457200" algn="l">
              <a:buAutoNum type="arabicPeriod"/>
            </a:pPr>
            <a:r>
              <a:rPr lang="en-US" sz="2000" dirty="0">
                <a:solidFill>
                  <a:schemeClr val="bg1"/>
                </a:solidFill>
              </a:rPr>
              <a:t>Goal</a:t>
            </a:r>
          </a:p>
          <a:p>
            <a:pPr marL="457200" indent="-457200" algn="l">
              <a:buAutoNum type="arabicPeriod"/>
            </a:pPr>
            <a:r>
              <a:rPr lang="en-US" sz="2000" dirty="0">
                <a:solidFill>
                  <a:schemeClr val="bg1"/>
                </a:solidFill>
              </a:rPr>
              <a:t>Data overview</a:t>
            </a:r>
          </a:p>
          <a:p>
            <a:pPr marL="457200" indent="-457200" algn="l">
              <a:buAutoNum type="arabicPeriod"/>
            </a:pPr>
            <a:r>
              <a:rPr lang="en-US" sz="2000" dirty="0">
                <a:solidFill>
                  <a:schemeClr val="bg1"/>
                </a:solidFill>
              </a:rPr>
              <a:t>Primary Insights</a:t>
            </a:r>
          </a:p>
          <a:p>
            <a:pPr marL="457200" indent="-457200" algn="l">
              <a:buAutoNum type="arabicPeriod"/>
            </a:pPr>
            <a:r>
              <a:rPr lang="en-US" sz="2000" dirty="0">
                <a:solidFill>
                  <a:schemeClr val="bg1"/>
                </a:solidFill>
              </a:rPr>
              <a:t>Secondary insights &amp; recommendations</a:t>
            </a:r>
          </a:p>
          <a:p>
            <a:pPr marL="457200" indent="-457200" algn="l">
              <a:buAutoNum type="arabicPeriod"/>
            </a:pPr>
            <a:r>
              <a:rPr lang="en-US" sz="2000" dirty="0">
                <a:solidFill>
                  <a:schemeClr val="bg1"/>
                </a:solidFill>
              </a:rPr>
              <a:t>Thank you note</a:t>
            </a:r>
          </a:p>
        </p:txBody>
      </p:sp>
    </p:spTree>
    <p:extLst>
      <p:ext uri="{BB962C8B-B14F-4D97-AF65-F5344CB8AC3E}">
        <p14:creationId xmlns:p14="http://schemas.microsoft.com/office/powerpoint/2010/main" val="392503232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4BC1F02D-0BA0-93DF-FB2B-EF57668F16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7E1ECD-5835-013F-F81E-3DF855FFEBF1}"/>
              </a:ext>
            </a:extLst>
          </p:cNvPr>
          <p:cNvSpPr>
            <a:spLocks noGrp="1"/>
          </p:cNvSpPr>
          <p:nvPr>
            <p:ph type="ctrTitle"/>
          </p:nvPr>
        </p:nvSpPr>
        <p:spPr>
          <a:xfrm>
            <a:off x="1381125" y="342900"/>
            <a:ext cx="8972550" cy="575468"/>
          </a:xfrm>
        </p:spPr>
        <p:txBody>
          <a:bodyPr>
            <a:normAutofit fontScale="90000"/>
          </a:bodyPr>
          <a:lstStyle/>
          <a:p>
            <a:pPr algn="l"/>
            <a:r>
              <a:rPr lang="en-US" sz="4000" dirty="0">
                <a:solidFill>
                  <a:schemeClr val="bg1"/>
                </a:solidFill>
              </a:rPr>
              <a:t>Problem Statement</a:t>
            </a:r>
            <a:endParaRPr lang="en-IN" sz="4000" dirty="0">
              <a:solidFill>
                <a:schemeClr val="bg1"/>
              </a:solidFill>
            </a:endParaRPr>
          </a:p>
        </p:txBody>
      </p:sp>
      <p:sp>
        <p:nvSpPr>
          <p:cNvPr id="3" name="Subtitle 2">
            <a:extLst>
              <a:ext uri="{FF2B5EF4-FFF2-40B4-BE49-F238E27FC236}">
                <a16:creationId xmlns:a16="http://schemas.microsoft.com/office/drawing/2014/main" id="{76DA0B88-9BA7-4A75-4B64-FB9BF5DF2553}"/>
              </a:ext>
            </a:extLst>
          </p:cNvPr>
          <p:cNvSpPr>
            <a:spLocks noGrp="1"/>
          </p:cNvSpPr>
          <p:nvPr>
            <p:ph type="subTitle" idx="1"/>
          </p:nvPr>
        </p:nvSpPr>
        <p:spPr>
          <a:xfrm>
            <a:off x="1238250" y="1159042"/>
            <a:ext cx="9658350" cy="5010150"/>
          </a:xfrm>
        </p:spPr>
        <p:txBody>
          <a:bodyPr>
            <a:normAutofit/>
          </a:bodyPr>
          <a:lstStyle/>
          <a:p>
            <a:endParaRPr lang="en-US" sz="2000" dirty="0">
              <a:solidFill>
                <a:schemeClr val="bg1"/>
              </a:solidFill>
              <a:latin typeface="Manrope"/>
            </a:endParaRPr>
          </a:p>
          <a:p>
            <a:pPr algn="just"/>
            <a:endParaRPr lang="en-US" sz="2000" dirty="0">
              <a:solidFill>
                <a:schemeClr val="bg1"/>
              </a:solidFill>
              <a:latin typeface="Manrope"/>
            </a:endParaRPr>
          </a:p>
          <a:p>
            <a:pPr algn="just"/>
            <a:endParaRPr lang="en-US" sz="2000" dirty="0">
              <a:solidFill>
                <a:schemeClr val="bg1"/>
              </a:solidFill>
              <a:latin typeface="Manrope"/>
            </a:endParaRPr>
          </a:p>
          <a:p>
            <a:pPr algn="just"/>
            <a:r>
              <a:rPr lang="en-US" sz="2000" dirty="0">
                <a:solidFill>
                  <a:schemeClr val="bg1"/>
                </a:solidFill>
                <a:latin typeface="Manrope"/>
              </a:rPr>
              <a:t>While the Indian Premier League (IPL) has become a major driver of economic activity—fueling industries such as advertising, broadcasting, e-commerce, and tourism—its growing dependence on sponsorships and advertisements from fantasy sports platforms and pan masala brands has sparked public concern.</a:t>
            </a:r>
          </a:p>
          <a:p>
            <a:pPr algn="just"/>
            <a:endParaRPr lang="en-US" sz="2000" dirty="0">
              <a:solidFill>
                <a:schemeClr val="bg1"/>
              </a:solidFill>
              <a:latin typeface="Manrope"/>
            </a:endParaRPr>
          </a:p>
          <a:p>
            <a:pPr algn="just"/>
            <a:r>
              <a:rPr lang="en-US" sz="2000" dirty="0">
                <a:solidFill>
                  <a:schemeClr val="bg1"/>
                </a:solidFill>
                <a:latin typeface="Manrope"/>
              </a:rPr>
              <a:t> With over 50% of IPL advertisements linked to such sectors, there is increasing scrutiny over the league’s role in promoting potentially harmful behaviors and products. This raises a critical need to explore not just the IPL’s commercial success, but also the ethical and social implications of its advertising model.</a:t>
            </a:r>
            <a:endParaRPr lang="en-US" sz="2000" b="0" i="0" dirty="0">
              <a:solidFill>
                <a:schemeClr val="bg1"/>
              </a:solidFill>
              <a:effectLst/>
              <a:latin typeface="Manrope"/>
            </a:endParaRPr>
          </a:p>
          <a:p>
            <a:pPr algn="l"/>
            <a:endParaRPr lang="en-US" sz="2000" dirty="0">
              <a:solidFill>
                <a:schemeClr val="bg1"/>
              </a:solidFill>
              <a:latin typeface="Manrope"/>
            </a:endParaRPr>
          </a:p>
          <a:p>
            <a:pPr algn="l"/>
            <a:endParaRPr lang="en-US" sz="2000" dirty="0">
              <a:solidFill>
                <a:schemeClr val="bg1"/>
              </a:solidFill>
            </a:endParaRPr>
          </a:p>
        </p:txBody>
      </p:sp>
    </p:spTree>
    <p:extLst>
      <p:ext uri="{BB962C8B-B14F-4D97-AF65-F5344CB8AC3E}">
        <p14:creationId xmlns:p14="http://schemas.microsoft.com/office/powerpoint/2010/main" val="8523750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08DC4971-C741-7FDB-D9E3-CAFC6AFAE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11DB80-6274-FB6E-8448-A98AA98731E1}"/>
              </a:ext>
            </a:extLst>
          </p:cNvPr>
          <p:cNvSpPr>
            <a:spLocks noGrp="1"/>
          </p:cNvSpPr>
          <p:nvPr>
            <p:ph type="ctrTitle"/>
          </p:nvPr>
        </p:nvSpPr>
        <p:spPr>
          <a:xfrm>
            <a:off x="1381125" y="342900"/>
            <a:ext cx="8972550" cy="575468"/>
          </a:xfrm>
        </p:spPr>
        <p:txBody>
          <a:bodyPr>
            <a:normAutofit fontScale="90000"/>
          </a:bodyPr>
          <a:lstStyle/>
          <a:p>
            <a:pPr algn="l"/>
            <a:r>
              <a:rPr lang="en-US" sz="4000" dirty="0">
                <a:solidFill>
                  <a:schemeClr val="bg1"/>
                </a:solidFill>
              </a:rPr>
              <a:t>Goal</a:t>
            </a:r>
            <a:endParaRPr lang="en-IN" sz="4000" dirty="0">
              <a:solidFill>
                <a:schemeClr val="bg1"/>
              </a:solidFill>
            </a:endParaRPr>
          </a:p>
        </p:txBody>
      </p:sp>
      <p:sp>
        <p:nvSpPr>
          <p:cNvPr id="9" name="Rectangle 5">
            <a:extLst>
              <a:ext uri="{FF2B5EF4-FFF2-40B4-BE49-F238E27FC236}">
                <a16:creationId xmlns:a16="http://schemas.microsoft.com/office/drawing/2014/main" id="{CABFE6E3-4DC7-716D-08E2-6A8C67502460}"/>
              </a:ext>
            </a:extLst>
          </p:cNvPr>
          <p:cNvSpPr>
            <a:spLocks noGrp="1" noChangeArrowheads="1"/>
          </p:cNvSpPr>
          <p:nvPr>
            <p:ph type="subTitle" idx="1"/>
          </p:nvPr>
        </p:nvSpPr>
        <p:spPr bwMode="auto">
          <a:xfrm>
            <a:off x="1238250" y="2232790"/>
            <a:ext cx="1048838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anrope"/>
              </a:rPr>
              <a:t>Analyze the economic footprint of IPL 2025 across industries.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Manrop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anrope"/>
              </a:rPr>
              <a:t>Examine advertising trends, particularly the dominance of fantasy gaming and pan masala brands.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Manrop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anrope"/>
              </a:rPr>
              <a:t>Assess social and public health concerns associated with these advertisements.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Manrop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anrope"/>
              </a:rPr>
              <a:t>Capture public sentiment and expert perspectives on IPL advertising.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Manrop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anrope"/>
              </a:rPr>
              <a:t>Propose recommendations for responsible and ethical advertising during major sporting events.</a:t>
            </a:r>
          </a:p>
        </p:txBody>
      </p:sp>
    </p:spTree>
    <p:extLst>
      <p:ext uri="{BB962C8B-B14F-4D97-AF65-F5344CB8AC3E}">
        <p14:creationId xmlns:p14="http://schemas.microsoft.com/office/powerpoint/2010/main" val="78132296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6C44307E-8D4E-2F20-FE79-377B3EF993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0AECEB-3CE6-B043-F7BB-87625FEE2332}"/>
              </a:ext>
            </a:extLst>
          </p:cNvPr>
          <p:cNvSpPr>
            <a:spLocks noGrp="1"/>
          </p:cNvSpPr>
          <p:nvPr>
            <p:ph type="ctrTitle"/>
          </p:nvPr>
        </p:nvSpPr>
        <p:spPr>
          <a:xfrm>
            <a:off x="1207389" y="137323"/>
            <a:ext cx="8972550" cy="575468"/>
          </a:xfrm>
        </p:spPr>
        <p:txBody>
          <a:bodyPr>
            <a:normAutofit fontScale="90000"/>
          </a:bodyPr>
          <a:lstStyle/>
          <a:p>
            <a:pPr algn="l"/>
            <a:r>
              <a:rPr lang="en-US" sz="4000" dirty="0">
                <a:solidFill>
                  <a:schemeClr val="bg1"/>
                </a:solidFill>
              </a:rPr>
              <a:t>Data overview</a:t>
            </a:r>
            <a:endParaRPr lang="en-IN" sz="4000" dirty="0">
              <a:solidFill>
                <a:schemeClr val="bg1"/>
              </a:solidFill>
            </a:endParaRPr>
          </a:p>
        </p:txBody>
      </p:sp>
      <p:sp>
        <p:nvSpPr>
          <p:cNvPr id="13" name="Title 1">
            <a:extLst>
              <a:ext uri="{FF2B5EF4-FFF2-40B4-BE49-F238E27FC236}">
                <a16:creationId xmlns:a16="http://schemas.microsoft.com/office/drawing/2014/main" id="{28ECACAF-187A-2960-668B-E8EA623AFDCC}"/>
              </a:ext>
            </a:extLst>
          </p:cNvPr>
          <p:cNvSpPr txBox="1">
            <a:spLocks/>
          </p:cNvSpPr>
          <p:nvPr/>
        </p:nvSpPr>
        <p:spPr>
          <a:xfrm>
            <a:off x="1115949" y="573712"/>
            <a:ext cx="5348859" cy="722298"/>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bg1"/>
                </a:solidFill>
              </a:rPr>
              <a:t>Revenue demography- Summary demography (income group)</a:t>
            </a:r>
            <a:r>
              <a:rPr lang="en-IN" sz="2000" dirty="0">
                <a:solidFill>
                  <a:schemeClr val="bg1"/>
                </a:solidFill>
              </a:rPr>
              <a:t>  </a:t>
            </a:r>
          </a:p>
          <a:p>
            <a:pPr algn="l"/>
            <a:endParaRPr lang="en-IN" sz="2000" dirty="0">
              <a:solidFill>
                <a:schemeClr val="bg1"/>
              </a:solidFill>
            </a:endParaRPr>
          </a:p>
          <a:p>
            <a:pPr algn="l"/>
            <a:r>
              <a:rPr lang="en-IN" sz="2000" dirty="0">
                <a:solidFill>
                  <a:schemeClr val="bg1"/>
                </a:solidFill>
              </a:rPr>
              <a:t>Revenue demography- Advertisers (Company)</a:t>
            </a:r>
            <a:endParaRPr lang="en-US" sz="2000" dirty="0">
              <a:solidFill>
                <a:schemeClr val="bg1"/>
              </a:solidFill>
            </a:endParaRPr>
          </a:p>
        </p:txBody>
      </p:sp>
      <p:pic>
        <p:nvPicPr>
          <p:cNvPr id="6" name="Picture 5">
            <a:extLst>
              <a:ext uri="{FF2B5EF4-FFF2-40B4-BE49-F238E27FC236}">
                <a16:creationId xmlns:a16="http://schemas.microsoft.com/office/drawing/2014/main" id="{629426E7-5EE2-5050-A54C-CA25CD23D072}"/>
              </a:ext>
            </a:extLst>
          </p:cNvPr>
          <p:cNvPicPr>
            <a:picLocks noChangeAspect="1"/>
          </p:cNvPicPr>
          <p:nvPr/>
        </p:nvPicPr>
        <p:blipFill>
          <a:blip r:embed="rId4"/>
          <a:stretch>
            <a:fillRect/>
          </a:stretch>
        </p:blipFill>
        <p:spPr>
          <a:xfrm>
            <a:off x="1115948" y="1349766"/>
            <a:ext cx="7808595" cy="5165686"/>
          </a:xfrm>
          <a:prstGeom prst="rect">
            <a:avLst/>
          </a:prstGeom>
        </p:spPr>
      </p:pic>
    </p:spTree>
    <p:extLst>
      <p:ext uri="{BB962C8B-B14F-4D97-AF65-F5344CB8AC3E}">
        <p14:creationId xmlns:p14="http://schemas.microsoft.com/office/powerpoint/2010/main" val="264854609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DA5E6B4B-AFFE-0C2D-BB00-81A2D5B819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7562E5-A69F-D8B8-6EF1-41F919BA8172}"/>
              </a:ext>
            </a:extLst>
          </p:cNvPr>
          <p:cNvSpPr>
            <a:spLocks noGrp="1"/>
          </p:cNvSpPr>
          <p:nvPr>
            <p:ph type="ctrTitle"/>
          </p:nvPr>
        </p:nvSpPr>
        <p:spPr>
          <a:xfrm>
            <a:off x="1381125" y="342900"/>
            <a:ext cx="8972550" cy="575468"/>
          </a:xfrm>
        </p:spPr>
        <p:txBody>
          <a:bodyPr>
            <a:normAutofit fontScale="90000"/>
          </a:bodyPr>
          <a:lstStyle/>
          <a:p>
            <a:pPr algn="l"/>
            <a:r>
              <a:rPr lang="en-US" sz="4000" dirty="0">
                <a:solidFill>
                  <a:schemeClr val="bg1"/>
                </a:solidFill>
              </a:rPr>
              <a:t>Primary Analysis</a:t>
            </a:r>
            <a:endParaRPr lang="en-IN" sz="4000" dirty="0">
              <a:solidFill>
                <a:schemeClr val="bg1"/>
              </a:solidFill>
            </a:endParaRPr>
          </a:p>
        </p:txBody>
      </p:sp>
      <p:sp>
        <p:nvSpPr>
          <p:cNvPr id="3" name="Subtitle 2">
            <a:extLst>
              <a:ext uri="{FF2B5EF4-FFF2-40B4-BE49-F238E27FC236}">
                <a16:creationId xmlns:a16="http://schemas.microsoft.com/office/drawing/2014/main" id="{75C198F8-CB74-DDE8-6D7D-D18493070111}"/>
              </a:ext>
            </a:extLst>
          </p:cNvPr>
          <p:cNvSpPr>
            <a:spLocks noGrp="1"/>
          </p:cNvSpPr>
          <p:nvPr>
            <p:ph type="subTitle" idx="1"/>
          </p:nvPr>
        </p:nvSpPr>
        <p:spPr>
          <a:xfrm>
            <a:off x="1238250" y="1159042"/>
            <a:ext cx="9658350" cy="5010150"/>
          </a:xfrm>
        </p:spPr>
        <p:txBody>
          <a:bodyPr>
            <a:normAutofit/>
          </a:bodyPr>
          <a:lstStyle/>
          <a:p>
            <a:r>
              <a:rPr lang="en-US" sz="3000" dirty="0">
                <a:solidFill>
                  <a:schemeClr val="bg1"/>
                </a:solidFill>
              </a:rPr>
              <a:t>Q1. Total revenue from contracts by %</a:t>
            </a:r>
          </a:p>
          <a:p>
            <a:endParaRPr lang="en-US" sz="3000" dirty="0">
              <a:solidFill>
                <a:schemeClr val="bg1"/>
              </a:solidFill>
            </a:endParaRPr>
          </a:p>
          <a:p>
            <a:r>
              <a:rPr lang="en-IN" sz="1800" b="0" i="0" u="none" strike="noStrike" baseline="0" dirty="0">
                <a:solidFill>
                  <a:srgbClr val="000000"/>
                </a:solidFill>
                <a:latin typeface="Aptos" panose="020B0004020202020204" pitchFamily="34" charset="0"/>
              </a:rPr>
              <a:t> </a:t>
            </a:r>
          </a:p>
          <a:p>
            <a:pPr algn="just"/>
            <a:r>
              <a:rPr lang="en-US" sz="2000" dirty="0">
                <a:solidFill>
                  <a:schemeClr val="bg1"/>
                </a:solidFill>
              </a:rPr>
              <a:t>What is the total revenue generated by IPL from Central contracts in the year 2025? List the revenue contributors by %. </a:t>
            </a:r>
          </a:p>
          <a:p>
            <a:pPr algn="l"/>
            <a:endParaRPr lang="en-US" sz="2000" dirty="0">
              <a:solidFill>
                <a:schemeClr val="bg1"/>
              </a:solidFill>
            </a:endParaRPr>
          </a:p>
        </p:txBody>
      </p:sp>
    </p:spTree>
    <p:extLst>
      <p:ext uri="{BB962C8B-B14F-4D97-AF65-F5344CB8AC3E}">
        <p14:creationId xmlns:p14="http://schemas.microsoft.com/office/powerpoint/2010/main" val="134196868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B9251C87-5183-5D3C-BC7F-51DD652385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BC05DF-DC8A-FF4D-033A-60811E94A593}"/>
              </a:ext>
            </a:extLst>
          </p:cNvPr>
          <p:cNvSpPr>
            <a:spLocks noGrp="1"/>
          </p:cNvSpPr>
          <p:nvPr>
            <p:ph type="ctrTitle"/>
          </p:nvPr>
        </p:nvSpPr>
        <p:spPr>
          <a:xfrm>
            <a:off x="1381125" y="342900"/>
            <a:ext cx="8972550" cy="575468"/>
          </a:xfrm>
        </p:spPr>
        <p:txBody>
          <a:bodyPr>
            <a:normAutofit fontScale="90000"/>
          </a:bodyPr>
          <a:lstStyle/>
          <a:p>
            <a:pPr algn="l"/>
            <a:r>
              <a:rPr lang="en-US" sz="4000">
                <a:solidFill>
                  <a:schemeClr val="bg1"/>
                </a:solidFill>
              </a:rPr>
              <a:t>Primary Analysis</a:t>
            </a:r>
            <a:endParaRPr lang="en-IN" sz="4000" dirty="0">
              <a:solidFill>
                <a:schemeClr val="bg1"/>
              </a:solidFill>
            </a:endParaRPr>
          </a:p>
        </p:txBody>
      </p:sp>
      <p:sp>
        <p:nvSpPr>
          <p:cNvPr id="3" name="Subtitle 2">
            <a:extLst>
              <a:ext uri="{FF2B5EF4-FFF2-40B4-BE49-F238E27FC236}">
                <a16:creationId xmlns:a16="http://schemas.microsoft.com/office/drawing/2014/main" id="{0C3073B9-4564-5C43-9C3F-97F3F4A4C86D}"/>
              </a:ext>
            </a:extLst>
          </p:cNvPr>
          <p:cNvSpPr>
            <a:spLocks noGrp="1"/>
          </p:cNvSpPr>
          <p:nvPr>
            <p:ph type="subTitle" idx="1"/>
          </p:nvPr>
        </p:nvSpPr>
        <p:spPr>
          <a:xfrm>
            <a:off x="142980" y="1085221"/>
            <a:ext cx="5087388" cy="5429879"/>
          </a:xfrm>
        </p:spPr>
        <p:txBody>
          <a:bodyPr>
            <a:noAutofit/>
          </a:bodyPr>
          <a:lstStyle/>
          <a:p>
            <a:pPr algn="l"/>
            <a:endParaRPr lang="en-US" sz="1400" dirty="0">
              <a:solidFill>
                <a:schemeClr val="bg1"/>
              </a:solidFill>
            </a:endParaRPr>
          </a:p>
          <a:p>
            <a:pPr marL="285750" indent="-285750" algn="l">
              <a:buFont typeface="Arial" panose="020B0604020202020204" pitchFamily="34" charset="0"/>
              <a:buChar char="•"/>
            </a:pPr>
            <a:endParaRPr lang="en-US" sz="1600" dirty="0">
              <a:solidFill>
                <a:schemeClr val="bg1"/>
              </a:solidFill>
            </a:endParaRPr>
          </a:p>
          <a:p>
            <a:pPr algn="l"/>
            <a:endParaRPr lang="en-US" sz="1600" dirty="0">
              <a:solidFill>
                <a:schemeClr val="bg1"/>
              </a:solidFill>
            </a:endParaRPr>
          </a:p>
          <a:p>
            <a:pPr marL="285750" indent="-285750" algn="l">
              <a:buFont typeface="Arial" panose="020B0604020202020204" pitchFamily="34" charset="0"/>
              <a:buChar char="•"/>
            </a:pPr>
            <a:r>
              <a:rPr lang="en-US" sz="1600" dirty="0">
                <a:solidFill>
                  <a:schemeClr val="bg1"/>
                </a:solidFill>
              </a:rPr>
              <a:t>Approximately 47% of the total advertising revenue for IPL 2025 is generated from Jio Cinema, with Star Sports contributing an equal 47% share, highlighting the dominance of both digital and traditional broadcasting platforms. </a:t>
            </a:r>
          </a:p>
          <a:p>
            <a:pPr marL="285750" indent="-285750" algn="l">
              <a:buFont typeface="Arial" panose="020B0604020202020204" pitchFamily="34" charset="0"/>
              <a:buChar char="•"/>
            </a:pPr>
            <a:endParaRPr lang="en-US" sz="1600" dirty="0">
              <a:solidFill>
                <a:schemeClr val="bg1"/>
              </a:solidFill>
            </a:endParaRPr>
          </a:p>
          <a:p>
            <a:pPr marL="285750" indent="-285750" algn="l">
              <a:buFont typeface="Arial" panose="020B0604020202020204" pitchFamily="34" charset="0"/>
              <a:buChar char="•"/>
            </a:pPr>
            <a:r>
              <a:rPr lang="en-US" sz="1600" dirty="0">
                <a:solidFill>
                  <a:schemeClr val="bg1"/>
                </a:solidFill>
              </a:rPr>
              <a:t>Among the top advertisers this season, Dream11 and Vimal Elaichi lead the pack, collectively accounting for an estimated ₹12,000 crore in revenue. </a:t>
            </a:r>
          </a:p>
          <a:p>
            <a:pPr marL="285750" indent="-285750" algn="l">
              <a:buFont typeface="Arial" panose="020B0604020202020204" pitchFamily="34" charset="0"/>
              <a:buChar char="•"/>
            </a:pPr>
            <a:endParaRPr lang="en-US" sz="1600" dirty="0">
              <a:solidFill>
                <a:schemeClr val="bg1"/>
              </a:solidFill>
            </a:endParaRPr>
          </a:p>
          <a:p>
            <a:pPr marL="285750" indent="-285750" algn="l">
              <a:buFont typeface="Arial" panose="020B0604020202020204" pitchFamily="34" charset="0"/>
              <a:buChar char="•"/>
            </a:pPr>
            <a:r>
              <a:rPr lang="en-US" sz="1600" dirty="0">
                <a:solidFill>
                  <a:schemeClr val="bg1"/>
                </a:solidFill>
              </a:rPr>
              <a:t>Notably, both brands are associated with high social and health risk concerns, intensifying the debate around ethical advertising practices during the tournament.</a:t>
            </a:r>
          </a:p>
          <a:p>
            <a:pPr marL="285750" indent="-285750" algn="l">
              <a:buFont typeface="Arial" panose="020B0604020202020204" pitchFamily="34" charset="0"/>
              <a:buChar char="•"/>
            </a:pPr>
            <a:endParaRPr lang="en-US" sz="1600" dirty="0">
              <a:solidFill>
                <a:schemeClr val="bg1"/>
              </a:solidFill>
            </a:endParaRPr>
          </a:p>
          <a:p>
            <a:pPr algn="l"/>
            <a:endParaRPr lang="en-US" sz="1600" dirty="0">
              <a:solidFill>
                <a:schemeClr val="bg1"/>
              </a:solidFill>
            </a:endParaRPr>
          </a:p>
          <a:p>
            <a:pPr marL="285750" indent="-285750" algn="l">
              <a:buFont typeface="Arial" panose="020B0604020202020204" pitchFamily="34" charset="0"/>
              <a:buChar char="•"/>
            </a:pPr>
            <a:endParaRPr lang="en-US" sz="1600" dirty="0">
              <a:solidFill>
                <a:schemeClr val="bg1"/>
              </a:solidFill>
            </a:endParaRPr>
          </a:p>
        </p:txBody>
      </p:sp>
      <p:pic>
        <p:nvPicPr>
          <p:cNvPr id="11" name="Picture 10">
            <a:extLst>
              <a:ext uri="{FF2B5EF4-FFF2-40B4-BE49-F238E27FC236}">
                <a16:creationId xmlns:a16="http://schemas.microsoft.com/office/drawing/2014/main" id="{604F8C13-6619-4A41-2B01-57C446A5995C}"/>
              </a:ext>
            </a:extLst>
          </p:cNvPr>
          <p:cNvPicPr>
            <a:picLocks noChangeAspect="1"/>
          </p:cNvPicPr>
          <p:nvPr/>
        </p:nvPicPr>
        <p:blipFill>
          <a:blip r:embed="rId4"/>
          <a:stretch>
            <a:fillRect/>
          </a:stretch>
        </p:blipFill>
        <p:spPr>
          <a:xfrm>
            <a:off x="6316841" y="1085221"/>
            <a:ext cx="4715533" cy="2667372"/>
          </a:xfrm>
          <a:prstGeom prst="rect">
            <a:avLst/>
          </a:prstGeom>
        </p:spPr>
      </p:pic>
      <p:pic>
        <p:nvPicPr>
          <p:cNvPr id="17" name="Picture 16">
            <a:extLst>
              <a:ext uri="{FF2B5EF4-FFF2-40B4-BE49-F238E27FC236}">
                <a16:creationId xmlns:a16="http://schemas.microsoft.com/office/drawing/2014/main" id="{40A46E09-ACAA-6546-0CDC-A7716E9C593B}"/>
              </a:ext>
            </a:extLst>
          </p:cNvPr>
          <p:cNvPicPr>
            <a:picLocks noChangeAspect="1"/>
          </p:cNvPicPr>
          <p:nvPr/>
        </p:nvPicPr>
        <p:blipFill>
          <a:blip r:embed="rId5"/>
          <a:stretch>
            <a:fillRect/>
          </a:stretch>
        </p:blipFill>
        <p:spPr>
          <a:xfrm>
            <a:off x="6316840" y="3919446"/>
            <a:ext cx="4811407" cy="2734057"/>
          </a:xfrm>
          <a:prstGeom prst="rect">
            <a:avLst/>
          </a:prstGeom>
        </p:spPr>
      </p:pic>
    </p:spTree>
    <p:extLst>
      <p:ext uri="{BB962C8B-B14F-4D97-AF65-F5344CB8AC3E}">
        <p14:creationId xmlns:p14="http://schemas.microsoft.com/office/powerpoint/2010/main" val="99583434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D24A8361-69A4-BEF7-8CF0-501F93E2B1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59F072-9862-9963-FF51-F20754D309A6}"/>
              </a:ext>
            </a:extLst>
          </p:cNvPr>
          <p:cNvSpPr>
            <a:spLocks noGrp="1"/>
          </p:cNvSpPr>
          <p:nvPr>
            <p:ph type="ctrTitle"/>
          </p:nvPr>
        </p:nvSpPr>
        <p:spPr>
          <a:xfrm>
            <a:off x="1381125" y="342900"/>
            <a:ext cx="8972550" cy="575468"/>
          </a:xfrm>
        </p:spPr>
        <p:txBody>
          <a:bodyPr>
            <a:normAutofit fontScale="90000"/>
          </a:bodyPr>
          <a:lstStyle/>
          <a:p>
            <a:pPr algn="l"/>
            <a:r>
              <a:rPr lang="en-US" sz="4000">
                <a:solidFill>
                  <a:schemeClr val="bg1"/>
                </a:solidFill>
              </a:rPr>
              <a:t>Primary Analysis</a:t>
            </a:r>
            <a:endParaRPr lang="en-IN" sz="4000" dirty="0">
              <a:solidFill>
                <a:schemeClr val="bg1"/>
              </a:solidFill>
            </a:endParaRPr>
          </a:p>
        </p:txBody>
      </p:sp>
      <p:sp>
        <p:nvSpPr>
          <p:cNvPr id="3" name="Subtitle 2">
            <a:extLst>
              <a:ext uri="{FF2B5EF4-FFF2-40B4-BE49-F238E27FC236}">
                <a16:creationId xmlns:a16="http://schemas.microsoft.com/office/drawing/2014/main" id="{0B6E1EDD-809E-50C1-D27E-2A2D6F5DBA4F}"/>
              </a:ext>
            </a:extLst>
          </p:cNvPr>
          <p:cNvSpPr>
            <a:spLocks noGrp="1"/>
          </p:cNvSpPr>
          <p:nvPr>
            <p:ph type="subTitle" idx="1"/>
          </p:nvPr>
        </p:nvSpPr>
        <p:spPr>
          <a:xfrm>
            <a:off x="142980" y="1085221"/>
            <a:ext cx="5087388" cy="5429879"/>
          </a:xfrm>
        </p:spPr>
        <p:txBody>
          <a:bodyPr>
            <a:noAutofit/>
          </a:bodyPr>
          <a:lstStyle/>
          <a:p>
            <a:pPr algn="l"/>
            <a:endParaRPr lang="en-US" sz="1400" dirty="0">
              <a:solidFill>
                <a:schemeClr val="bg1"/>
              </a:solidFill>
            </a:endParaRPr>
          </a:p>
          <a:p>
            <a:pPr marL="285750" indent="-285750" algn="l">
              <a:buFont typeface="Arial" panose="020B0604020202020204" pitchFamily="34" charset="0"/>
              <a:buChar char="•"/>
            </a:pPr>
            <a:endParaRPr lang="en-US" sz="1600" dirty="0">
              <a:solidFill>
                <a:schemeClr val="bg1"/>
              </a:solidFill>
            </a:endParaRPr>
          </a:p>
          <a:p>
            <a:pPr algn="l"/>
            <a:endParaRPr lang="en-US" sz="1600" dirty="0">
              <a:solidFill>
                <a:schemeClr val="bg1"/>
              </a:solidFill>
            </a:endParaRPr>
          </a:p>
          <a:p>
            <a:pPr algn="l"/>
            <a:endParaRPr lang="en-US" sz="1600" dirty="0">
              <a:solidFill>
                <a:schemeClr val="bg1"/>
              </a:solidFill>
            </a:endParaRPr>
          </a:p>
          <a:p>
            <a:pPr marL="285750" indent="-285750" algn="l">
              <a:buFont typeface="Arial" panose="020B0604020202020204" pitchFamily="34" charset="0"/>
              <a:buChar char="•"/>
            </a:pPr>
            <a:r>
              <a:rPr lang="en-US" sz="1600" dirty="0">
                <a:solidFill>
                  <a:schemeClr val="bg1"/>
                </a:solidFill>
              </a:rPr>
              <a:t>Meanwhile, official digital streaming and TV broadcasters each account for ₹24,000 crore in sponsorship spend, dwarfing other contract types like title sponsorship (₹3,000 crore) and associate partnerships (₹1,000 crore), reflecting the dominant commercial weight of media rights in IPL’s revenue ecosystem.</a:t>
            </a:r>
          </a:p>
          <a:p>
            <a:pPr algn="l"/>
            <a:endParaRPr lang="en-US" sz="1600" dirty="0">
              <a:solidFill>
                <a:schemeClr val="bg1"/>
              </a:solidFill>
            </a:endParaRPr>
          </a:p>
          <a:p>
            <a:pPr marL="285750" indent="-285750" algn="l">
              <a:buFont typeface="Arial" panose="020B0604020202020204" pitchFamily="34" charset="0"/>
              <a:buChar char="•"/>
            </a:pPr>
            <a:endParaRPr lang="en-US" sz="1600" dirty="0">
              <a:solidFill>
                <a:schemeClr val="bg1"/>
              </a:solidFill>
            </a:endParaRPr>
          </a:p>
        </p:txBody>
      </p:sp>
      <p:pic>
        <p:nvPicPr>
          <p:cNvPr id="5" name="Picture 4">
            <a:extLst>
              <a:ext uri="{FF2B5EF4-FFF2-40B4-BE49-F238E27FC236}">
                <a16:creationId xmlns:a16="http://schemas.microsoft.com/office/drawing/2014/main" id="{7600458A-E727-E59E-E6ED-A0AF6601E1BF}"/>
              </a:ext>
            </a:extLst>
          </p:cNvPr>
          <p:cNvPicPr>
            <a:picLocks noChangeAspect="1"/>
          </p:cNvPicPr>
          <p:nvPr/>
        </p:nvPicPr>
        <p:blipFill>
          <a:blip r:embed="rId4"/>
          <a:stretch>
            <a:fillRect/>
          </a:stretch>
        </p:blipFill>
        <p:spPr>
          <a:xfrm>
            <a:off x="6307696" y="2021811"/>
            <a:ext cx="4811407" cy="2600160"/>
          </a:xfrm>
          <a:prstGeom prst="rect">
            <a:avLst/>
          </a:prstGeom>
        </p:spPr>
      </p:pic>
    </p:spTree>
    <p:extLst>
      <p:ext uri="{BB962C8B-B14F-4D97-AF65-F5344CB8AC3E}">
        <p14:creationId xmlns:p14="http://schemas.microsoft.com/office/powerpoint/2010/main" val="135481034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63CD671-E000-B93F-90A3-D8411C1AB3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A0365A-DA9C-025A-D479-360D2113B946}"/>
              </a:ext>
            </a:extLst>
          </p:cNvPr>
          <p:cNvSpPr>
            <a:spLocks noGrp="1"/>
          </p:cNvSpPr>
          <p:nvPr>
            <p:ph type="ctrTitle"/>
          </p:nvPr>
        </p:nvSpPr>
        <p:spPr>
          <a:xfrm>
            <a:off x="1381125" y="342900"/>
            <a:ext cx="8972550" cy="575468"/>
          </a:xfrm>
        </p:spPr>
        <p:txBody>
          <a:bodyPr>
            <a:normAutofit fontScale="90000"/>
          </a:bodyPr>
          <a:lstStyle/>
          <a:p>
            <a:pPr algn="l"/>
            <a:r>
              <a:rPr lang="en-US" sz="4000" dirty="0">
                <a:solidFill>
                  <a:schemeClr val="bg1"/>
                </a:solidFill>
              </a:rPr>
              <a:t>Primary Analysis</a:t>
            </a:r>
            <a:endParaRPr lang="en-IN" sz="4000" dirty="0">
              <a:solidFill>
                <a:schemeClr val="bg1"/>
              </a:solidFill>
            </a:endParaRPr>
          </a:p>
        </p:txBody>
      </p:sp>
      <p:sp>
        <p:nvSpPr>
          <p:cNvPr id="3" name="Subtitle 2">
            <a:extLst>
              <a:ext uri="{FF2B5EF4-FFF2-40B4-BE49-F238E27FC236}">
                <a16:creationId xmlns:a16="http://schemas.microsoft.com/office/drawing/2014/main" id="{68E82B95-A26E-2265-3A2E-0DC9720F2DEB}"/>
              </a:ext>
            </a:extLst>
          </p:cNvPr>
          <p:cNvSpPr>
            <a:spLocks noGrp="1"/>
          </p:cNvSpPr>
          <p:nvPr>
            <p:ph type="subTitle" idx="1"/>
          </p:nvPr>
        </p:nvSpPr>
        <p:spPr>
          <a:xfrm>
            <a:off x="1238250" y="1159042"/>
            <a:ext cx="9658350" cy="5010150"/>
          </a:xfrm>
        </p:spPr>
        <p:txBody>
          <a:bodyPr>
            <a:normAutofit/>
          </a:bodyPr>
          <a:lstStyle/>
          <a:p>
            <a:r>
              <a:rPr lang="en-US" sz="3000" dirty="0">
                <a:solidFill>
                  <a:schemeClr val="bg1"/>
                </a:solidFill>
              </a:rPr>
              <a:t>Q2. Projected revenue till 2030</a:t>
            </a:r>
          </a:p>
          <a:p>
            <a:pPr algn="l"/>
            <a:endParaRPr lang="en-US" sz="2000" dirty="0">
              <a:solidFill>
                <a:schemeClr val="bg1"/>
              </a:solidFill>
            </a:endParaRPr>
          </a:p>
          <a:p>
            <a:pPr algn="l"/>
            <a:endParaRPr lang="en-IN" sz="1800" b="0" i="0" u="none" strike="noStrike" baseline="0" dirty="0">
              <a:solidFill>
                <a:srgbClr val="000000"/>
              </a:solidFill>
              <a:latin typeface="Aptos" panose="020B0004020202020204" pitchFamily="34" charset="0"/>
            </a:endParaRPr>
          </a:p>
          <a:p>
            <a:r>
              <a:rPr lang="en-US" sz="2000" dirty="0">
                <a:solidFill>
                  <a:schemeClr val="bg1"/>
                </a:solidFill>
              </a:rPr>
              <a:t>What is projected CAGR until 2030 for the top 5 companies with a high health/social risk index? </a:t>
            </a:r>
          </a:p>
          <a:p>
            <a:pPr algn="l"/>
            <a:endParaRPr lang="en-US" sz="2000" dirty="0">
              <a:solidFill>
                <a:schemeClr val="bg1"/>
              </a:solidFill>
            </a:endParaRPr>
          </a:p>
        </p:txBody>
      </p:sp>
    </p:spTree>
    <p:extLst>
      <p:ext uri="{BB962C8B-B14F-4D97-AF65-F5344CB8AC3E}">
        <p14:creationId xmlns:p14="http://schemas.microsoft.com/office/powerpoint/2010/main" val="51784454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1524</TotalTime>
  <Words>2402</Words>
  <Application>Microsoft Office PowerPoint</Application>
  <PresentationFormat>Widescreen</PresentationFormat>
  <Paragraphs>179</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Manrope</vt:lpstr>
      <vt:lpstr>Symbol</vt:lpstr>
      <vt:lpstr>Office Theme</vt:lpstr>
      <vt:lpstr>Analyzing the economic and social impact of IPL</vt:lpstr>
      <vt:lpstr>Agenda</vt:lpstr>
      <vt:lpstr>Problem Statement</vt:lpstr>
      <vt:lpstr>Goal</vt:lpstr>
      <vt:lpstr>Data overview</vt:lpstr>
      <vt:lpstr>Primary Analysis</vt:lpstr>
      <vt:lpstr>Primary Analysis</vt:lpstr>
      <vt:lpstr>Primary Analysis</vt:lpstr>
      <vt:lpstr>Primary Analysis</vt:lpstr>
      <vt:lpstr>Primary Analysis</vt:lpstr>
      <vt:lpstr>Primary Analysis</vt:lpstr>
      <vt:lpstr>Primary Analysis</vt:lpstr>
      <vt:lpstr>Primary Analysis</vt:lpstr>
      <vt:lpstr>Primary Analysis</vt:lpstr>
      <vt:lpstr>Primary Analysis</vt:lpstr>
      <vt:lpstr>Primary Analysis</vt:lpstr>
      <vt:lpstr>Recommendations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ISHAA IDAYATULLAH ABDUL</dc:creator>
  <cp:lastModifiedBy>Ishaa Abdul</cp:lastModifiedBy>
  <cp:revision>57</cp:revision>
  <dcterms:created xsi:type="dcterms:W3CDTF">2025-03-13T07:32:02Z</dcterms:created>
  <dcterms:modified xsi:type="dcterms:W3CDTF">2025-05-21T14:25:02Z</dcterms:modified>
</cp:coreProperties>
</file>