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8288000" cy="10287000"/>
  <p:notesSz cx="6858000" cy="9144000"/>
  <p:embeddedFontLst>
    <p:embeddedFont>
      <p:font typeface="Arimo" panose="020B0604020202020204" charset="0"/>
      <p:regular r:id="rId16"/>
    </p:embeddedFont>
    <p:embeddedFont>
      <p:font typeface="Calibri" panose="020F0502020204030204" pitchFamily="34" charset="0"/>
      <p:regular r:id="rId17"/>
      <p:bold r:id="rId18"/>
      <p:italic r:id="rId19"/>
      <p:boldItalic r:id="rId20"/>
    </p:embeddedFont>
    <p:embeddedFont>
      <p:font typeface="DM Sans" panose="020B0604020202020204" charset="0"/>
      <p:regular r:id="rId21"/>
    </p:embeddedFont>
    <p:embeddedFont>
      <p:font typeface="DM Sans Bold" panose="020B0604020202020204" charset="0"/>
      <p:regular r:id="rId22"/>
    </p:embeddedFont>
    <p:embeddedFont>
      <p:font typeface="Lovelo" panose="020B0604020202020204" charset="0"/>
      <p:regular r:id="rId23"/>
    </p:embeddedFont>
    <p:embeddedFont>
      <p:font typeface="Muli Bold" panose="020B0604020202020204" charset="0"/>
      <p:regular r:id="rId24"/>
    </p:embeddedFont>
    <p:embeddedFont>
      <p:font typeface="Muli Bold Bold" panose="020B0604020202020204" charset="0"/>
      <p:regular r:id="rId25"/>
    </p:embeddedFont>
    <p:embeddedFont>
      <p:font typeface="Open Sans" panose="020B0606030504020204" pitchFamily="34" charset="0"/>
      <p:regular r:id="rId26"/>
    </p:embeddedFont>
    <p:embeddedFont>
      <p:font typeface="Open Sans Bold" panose="020B0806030504020204" charset="0"/>
      <p:regular r:id="rId27"/>
    </p:embeddedFont>
    <p:embeddedFont>
      <p:font typeface="Open Sans Light" panose="020B0306030504020204" pitchFamily="34" charset="0"/>
      <p:regular r:id="rId28"/>
    </p:embeddedFont>
    <p:embeddedFont>
      <p:font typeface="Shuneet Square Book Bold" panose="020B0604020202020204" charset="-79"/>
      <p:regular r:id="rId2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41" d="100"/>
          <a:sy n="41" d="100"/>
        </p:scale>
        <p:origin x="820" y="5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8.fntdata"/><Relationship Id="rId28" Type="http://schemas.openxmlformats.org/officeDocument/2006/relationships/font" Target="fonts/font13.fntdata"/><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8/13/2021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8/13/2021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8/13/2021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8/13/2021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8/13/2021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srcRect t="8023" b="8023"/>
          <a:stretch>
            <a:fillRect/>
          </a:stretch>
        </a:blipFill>
        <a:effectLst/>
      </p:bgPr>
    </p:bg>
    <p:spTree>
      <p:nvGrpSpPr>
        <p:cNvPr id="1" name=""/>
        <p:cNvGrpSpPr/>
        <p:nvPr/>
      </p:nvGrpSpPr>
      <p:grpSpPr>
        <a:xfrm>
          <a:off x="0" y="0"/>
          <a:ext cx="0" cy="0"/>
          <a:chOff x="0" y="0"/>
          <a:chExt cx="0" cy="0"/>
        </a:xfrm>
      </p:grpSpPr>
      <p:sp>
        <p:nvSpPr>
          <p:cNvPr id="2" name="TextBox 2"/>
          <p:cNvSpPr txBox="1"/>
          <p:nvPr/>
        </p:nvSpPr>
        <p:spPr>
          <a:xfrm>
            <a:off x="394621" y="1447368"/>
            <a:ext cx="17498757" cy="2928879"/>
          </a:xfrm>
          <a:prstGeom prst="rect">
            <a:avLst/>
          </a:prstGeom>
        </p:spPr>
        <p:txBody>
          <a:bodyPr lIns="0" tIns="0" rIns="0" bIns="0" rtlCol="0" anchor="t">
            <a:spAutoFit/>
          </a:bodyPr>
          <a:lstStyle/>
          <a:p>
            <a:pPr algn="ctr">
              <a:lnSpc>
                <a:spcPts val="9151"/>
              </a:lnSpc>
            </a:pPr>
            <a:r>
              <a:rPr lang="en-US" sz="9151" spc="-91">
                <a:solidFill>
                  <a:srgbClr val="FFFFFF"/>
                </a:solidFill>
                <a:latin typeface="Lovelo"/>
              </a:rPr>
              <a:t>Prototype Submission Phase</a:t>
            </a:r>
          </a:p>
          <a:p>
            <a:pPr marL="0" lvl="0" indent="0" algn="ctr">
              <a:lnSpc>
                <a:spcPts val="13034"/>
              </a:lnSpc>
            </a:pPr>
            <a:endParaRPr lang="en-US" sz="9151" spc="-91">
              <a:solidFill>
                <a:srgbClr val="FFFFFF"/>
              </a:solidFill>
              <a:latin typeface="Lovelo"/>
            </a:endParaRPr>
          </a:p>
        </p:txBody>
      </p:sp>
      <p:grpSp>
        <p:nvGrpSpPr>
          <p:cNvPr id="3" name="Group 3"/>
          <p:cNvGrpSpPr/>
          <p:nvPr/>
        </p:nvGrpSpPr>
        <p:grpSpPr>
          <a:xfrm>
            <a:off x="4759872" y="4849655"/>
            <a:ext cx="7355928" cy="1996772"/>
            <a:chOff x="0" y="0"/>
            <a:chExt cx="9215385" cy="2662363"/>
          </a:xfrm>
        </p:grpSpPr>
        <p:pic>
          <p:nvPicPr>
            <p:cNvPr id="4" name="Picture 4"/>
            <p:cNvPicPr>
              <a:picLocks noChangeAspect="1"/>
            </p:cNvPicPr>
            <p:nvPr/>
          </p:nvPicPr>
          <p:blipFill>
            <a:blip r:embed="rId3"/>
            <a:srcRect/>
            <a:stretch>
              <a:fillRect/>
            </a:stretch>
          </p:blipFill>
          <p:spPr>
            <a:xfrm>
              <a:off x="0" y="0"/>
              <a:ext cx="2683382" cy="2662363"/>
            </a:xfrm>
            <a:prstGeom prst="rect">
              <a:avLst/>
            </a:prstGeom>
          </p:spPr>
        </p:pic>
        <p:sp>
          <p:nvSpPr>
            <p:cNvPr id="5" name="TextBox 5"/>
            <p:cNvSpPr txBox="1"/>
            <p:nvPr/>
          </p:nvSpPr>
          <p:spPr>
            <a:xfrm>
              <a:off x="2961194" y="509616"/>
              <a:ext cx="6254191" cy="1519306"/>
            </a:xfrm>
            <a:prstGeom prst="rect">
              <a:avLst/>
            </a:prstGeom>
          </p:spPr>
          <p:txBody>
            <a:bodyPr lIns="0" tIns="0" rIns="0" bIns="0" rtlCol="0" anchor="t">
              <a:spAutoFit/>
            </a:bodyPr>
            <a:lstStyle/>
            <a:p>
              <a:pPr algn="ctr">
                <a:lnSpc>
                  <a:spcPts val="9647"/>
                </a:lnSpc>
              </a:pPr>
              <a:r>
                <a:rPr lang="en-US" sz="6890" dirty="0">
                  <a:solidFill>
                    <a:srgbClr val="FFFFFF"/>
                  </a:solidFill>
                  <a:latin typeface="Muli Bold Bold"/>
                </a:rPr>
                <a:t>FINANCIFY</a:t>
              </a:r>
            </a:p>
          </p:txBody>
        </p:sp>
      </p:grpSp>
      <p:sp>
        <p:nvSpPr>
          <p:cNvPr id="6" name="TextBox 6"/>
          <p:cNvSpPr txBox="1"/>
          <p:nvPr/>
        </p:nvSpPr>
        <p:spPr>
          <a:xfrm>
            <a:off x="7913705" y="4309572"/>
            <a:ext cx="2072945" cy="580161"/>
          </a:xfrm>
          <a:prstGeom prst="rect">
            <a:avLst/>
          </a:prstGeom>
        </p:spPr>
        <p:txBody>
          <a:bodyPr lIns="0" tIns="0" rIns="0" bIns="0" rtlCol="0" anchor="t">
            <a:spAutoFit/>
          </a:bodyPr>
          <a:lstStyle/>
          <a:p>
            <a:pPr algn="ctr">
              <a:lnSpc>
                <a:spcPts val="4759"/>
              </a:lnSpc>
            </a:pPr>
            <a:r>
              <a:rPr lang="en-US" sz="3399">
                <a:solidFill>
                  <a:srgbClr val="000000"/>
                </a:solidFill>
                <a:latin typeface="Open Sans Light"/>
              </a:rPr>
              <a:t>Presenting</a:t>
            </a:r>
          </a:p>
        </p:txBody>
      </p:sp>
      <p:sp>
        <p:nvSpPr>
          <p:cNvPr id="7" name="TextBox 7"/>
          <p:cNvSpPr txBox="1"/>
          <p:nvPr/>
        </p:nvSpPr>
        <p:spPr>
          <a:xfrm>
            <a:off x="12788780" y="8458023"/>
            <a:ext cx="4896239" cy="798195"/>
          </a:xfrm>
          <a:prstGeom prst="rect">
            <a:avLst/>
          </a:prstGeom>
        </p:spPr>
        <p:txBody>
          <a:bodyPr lIns="0" tIns="0" rIns="0" bIns="0" rtlCol="0" anchor="t">
            <a:spAutoFit/>
          </a:bodyPr>
          <a:lstStyle/>
          <a:p>
            <a:pPr algn="ctr">
              <a:lnSpc>
                <a:spcPts val="6580"/>
              </a:lnSpc>
            </a:pPr>
            <a:r>
              <a:rPr lang="en-US" sz="4700">
                <a:solidFill>
                  <a:srgbClr val="2EFA59"/>
                </a:solidFill>
                <a:latin typeface="Open Sans Bold"/>
              </a:rPr>
              <a:t>By Brown Devs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868237" y="430334"/>
            <a:ext cx="4791882" cy="898168"/>
            <a:chOff x="0" y="0"/>
            <a:chExt cx="6389176" cy="1197558"/>
          </a:xfrm>
        </p:grpSpPr>
        <p:grpSp>
          <p:nvGrpSpPr>
            <p:cNvPr id="3" name="Group 3"/>
            <p:cNvGrpSpPr/>
            <p:nvPr/>
          </p:nvGrpSpPr>
          <p:grpSpPr>
            <a:xfrm>
              <a:off x="0" y="0"/>
              <a:ext cx="6389176" cy="1197558"/>
              <a:chOff x="0" y="0"/>
              <a:chExt cx="17172093" cy="3218659"/>
            </a:xfrm>
          </p:grpSpPr>
          <p:sp>
            <p:nvSpPr>
              <p:cNvPr id="4" name="Freeform 4"/>
              <p:cNvSpPr/>
              <p:nvPr/>
            </p:nvSpPr>
            <p:spPr>
              <a:xfrm>
                <a:off x="0" y="0"/>
                <a:ext cx="17172093" cy="3317719"/>
              </a:xfrm>
              <a:custGeom>
                <a:avLst/>
                <a:gdLst/>
                <a:ahLst/>
                <a:cxnLst/>
                <a:rect l="l" t="t" r="r" b="b"/>
                <a:pathLst>
                  <a:path w="17172093" h="3317719">
                    <a:moveTo>
                      <a:pt x="16549793" y="2747489"/>
                    </a:moveTo>
                    <a:cubicBezTo>
                      <a:pt x="16549793" y="2741139"/>
                      <a:pt x="16551064" y="2736059"/>
                      <a:pt x="16551064" y="2728439"/>
                    </a:cubicBezTo>
                    <a:lnTo>
                      <a:pt x="16551064" y="490220"/>
                    </a:lnTo>
                    <a:cubicBezTo>
                      <a:pt x="16551064" y="220980"/>
                      <a:pt x="16341514" y="0"/>
                      <a:pt x="16084973" y="0"/>
                    </a:cubicBezTo>
                    <a:lnTo>
                      <a:pt x="467360" y="0"/>
                    </a:lnTo>
                    <a:cubicBezTo>
                      <a:pt x="210820" y="0"/>
                      <a:pt x="0" y="220980"/>
                      <a:pt x="0" y="490220"/>
                    </a:cubicBezTo>
                    <a:lnTo>
                      <a:pt x="0" y="2728439"/>
                    </a:lnTo>
                    <a:cubicBezTo>
                      <a:pt x="0" y="2997679"/>
                      <a:pt x="209550" y="3218659"/>
                      <a:pt x="466090" y="3218659"/>
                    </a:cubicBezTo>
                    <a:lnTo>
                      <a:pt x="16083704" y="3218659"/>
                    </a:lnTo>
                    <a:cubicBezTo>
                      <a:pt x="16196734" y="3218659"/>
                      <a:pt x="16300873" y="3175479"/>
                      <a:pt x="16380884" y="3105629"/>
                    </a:cubicBezTo>
                    <a:cubicBezTo>
                      <a:pt x="16511693" y="3176749"/>
                      <a:pt x="16824114" y="3317719"/>
                      <a:pt x="17170823" y="3110709"/>
                    </a:cubicBezTo>
                    <a:cubicBezTo>
                      <a:pt x="17172093" y="3110709"/>
                      <a:pt x="16859673" y="3111979"/>
                      <a:pt x="16549793" y="2747489"/>
                    </a:cubicBezTo>
                    <a:lnTo>
                      <a:pt x="16549793" y="2747489"/>
                    </a:lnTo>
                    <a:close/>
                  </a:path>
                </a:pathLst>
              </a:custGeom>
              <a:solidFill>
                <a:srgbClr val="001C84"/>
              </a:solidFill>
            </p:spPr>
          </p:sp>
        </p:grpSp>
        <p:sp>
          <p:nvSpPr>
            <p:cNvPr id="5" name="TextBox 5"/>
            <p:cNvSpPr txBox="1"/>
            <p:nvPr/>
          </p:nvSpPr>
          <p:spPr>
            <a:xfrm>
              <a:off x="407867" y="302264"/>
              <a:ext cx="5426977" cy="706503"/>
            </a:xfrm>
            <a:prstGeom prst="rect">
              <a:avLst/>
            </a:prstGeom>
          </p:spPr>
          <p:txBody>
            <a:bodyPr lIns="0" tIns="0" rIns="0" bIns="0" rtlCol="0" anchor="t">
              <a:spAutoFit/>
            </a:bodyPr>
            <a:lstStyle/>
            <a:p>
              <a:pPr algn="ctr">
                <a:lnSpc>
                  <a:spcPts val="3856"/>
                </a:lnSpc>
              </a:pPr>
              <a:r>
                <a:rPr lang="en-US" sz="3856" spc="-38">
                  <a:solidFill>
                    <a:srgbClr val="FFFFFF"/>
                  </a:solidFill>
                  <a:latin typeface="DM Sans Bold"/>
                </a:rPr>
                <a:t>Features</a:t>
              </a:r>
            </a:p>
          </p:txBody>
        </p:sp>
      </p:grpSp>
      <p:grpSp>
        <p:nvGrpSpPr>
          <p:cNvPr id="6" name="Group 6"/>
          <p:cNvGrpSpPr/>
          <p:nvPr/>
        </p:nvGrpSpPr>
        <p:grpSpPr>
          <a:xfrm>
            <a:off x="9487140" y="2234679"/>
            <a:ext cx="1139335" cy="1139335"/>
            <a:chOff x="0" y="0"/>
            <a:chExt cx="1519114" cy="1519114"/>
          </a:xfrm>
        </p:grpSpPr>
        <p:grpSp>
          <p:nvGrpSpPr>
            <p:cNvPr id="7" name="Group 7"/>
            <p:cNvGrpSpPr/>
            <p:nvPr/>
          </p:nvGrpSpPr>
          <p:grpSpPr>
            <a:xfrm>
              <a:off x="0" y="0"/>
              <a:ext cx="1519114" cy="1519114"/>
              <a:chOff x="0" y="0"/>
              <a:chExt cx="6350000" cy="6350000"/>
            </a:xfrm>
          </p:grpSpPr>
          <p:sp>
            <p:nvSpPr>
              <p:cNvPr id="8" name="Freeform 8"/>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01C84"/>
              </a:solidFill>
            </p:spPr>
          </p:sp>
        </p:grpSp>
        <p:sp>
          <p:nvSpPr>
            <p:cNvPr id="9" name="TextBox 9"/>
            <p:cNvSpPr txBox="1"/>
            <p:nvPr/>
          </p:nvSpPr>
          <p:spPr>
            <a:xfrm>
              <a:off x="252497" y="40429"/>
              <a:ext cx="959508" cy="1323956"/>
            </a:xfrm>
            <a:prstGeom prst="rect">
              <a:avLst/>
            </a:prstGeom>
          </p:spPr>
          <p:txBody>
            <a:bodyPr lIns="0" tIns="0" rIns="0" bIns="0" rtlCol="0" anchor="t">
              <a:spAutoFit/>
            </a:bodyPr>
            <a:lstStyle/>
            <a:p>
              <a:pPr marL="0" lvl="0" indent="0" algn="ctr">
                <a:lnSpc>
                  <a:spcPts val="8379"/>
                </a:lnSpc>
                <a:spcBef>
                  <a:spcPct val="0"/>
                </a:spcBef>
              </a:pPr>
              <a:r>
                <a:rPr lang="en-US" sz="5985">
                  <a:solidFill>
                    <a:srgbClr val="FFFFFF"/>
                  </a:solidFill>
                  <a:latin typeface="DM Sans Bold"/>
                </a:rPr>
                <a:t>4</a:t>
              </a:r>
            </a:p>
          </p:txBody>
        </p:sp>
      </p:grpSp>
      <p:grpSp>
        <p:nvGrpSpPr>
          <p:cNvPr id="10" name="Group 10"/>
          <p:cNvGrpSpPr/>
          <p:nvPr/>
        </p:nvGrpSpPr>
        <p:grpSpPr>
          <a:xfrm>
            <a:off x="10990605" y="1997432"/>
            <a:ext cx="4762053" cy="3253254"/>
            <a:chOff x="0" y="0"/>
            <a:chExt cx="6349404" cy="4337673"/>
          </a:xfrm>
        </p:grpSpPr>
        <p:pic>
          <p:nvPicPr>
            <p:cNvPr id="11" name="Picture 11"/>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24190" b="26452"/>
            <a:stretch>
              <a:fillRect/>
            </a:stretch>
          </p:blipFill>
          <p:spPr>
            <a:xfrm>
              <a:off x="0" y="0"/>
              <a:ext cx="6349404" cy="4337673"/>
            </a:xfrm>
            <a:prstGeom prst="rect">
              <a:avLst/>
            </a:prstGeom>
          </p:spPr>
        </p:pic>
        <p:sp>
          <p:nvSpPr>
            <p:cNvPr id="12" name="TextBox 12"/>
            <p:cNvSpPr txBox="1"/>
            <p:nvPr/>
          </p:nvSpPr>
          <p:spPr>
            <a:xfrm>
              <a:off x="414997" y="411887"/>
              <a:ext cx="4908946" cy="1209011"/>
            </a:xfrm>
            <a:prstGeom prst="rect">
              <a:avLst/>
            </a:prstGeom>
          </p:spPr>
          <p:txBody>
            <a:bodyPr lIns="0" tIns="0" rIns="0" bIns="0" rtlCol="0" anchor="t">
              <a:spAutoFit/>
            </a:bodyPr>
            <a:lstStyle/>
            <a:p>
              <a:pPr>
                <a:lnSpc>
                  <a:spcPts val="3182"/>
                </a:lnSpc>
              </a:pPr>
              <a:r>
                <a:rPr lang="en-US" sz="3978">
                  <a:solidFill>
                    <a:srgbClr val="000000"/>
                  </a:solidFill>
                  <a:latin typeface="Shuneet Square Book Bold"/>
                </a:rPr>
                <a:t>Get a customized news feed.</a:t>
              </a:r>
            </a:p>
          </p:txBody>
        </p:sp>
      </p:grpSp>
      <p:grpSp>
        <p:nvGrpSpPr>
          <p:cNvPr id="13" name="Group 13"/>
          <p:cNvGrpSpPr/>
          <p:nvPr/>
        </p:nvGrpSpPr>
        <p:grpSpPr>
          <a:xfrm>
            <a:off x="2121036" y="1997432"/>
            <a:ext cx="4762053" cy="3218914"/>
            <a:chOff x="0" y="0"/>
            <a:chExt cx="6349404" cy="4291885"/>
          </a:xfrm>
        </p:grpSpPr>
        <p:pic>
          <p:nvPicPr>
            <p:cNvPr id="14" name="Picture 14"/>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24450" b="26713"/>
            <a:stretch>
              <a:fillRect/>
            </a:stretch>
          </p:blipFill>
          <p:spPr>
            <a:xfrm>
              <a:off x="0" y="0"/>
              <a:ext cx="6349404" cy="4291885"/>
            </a:xfrm>
            <a:prstGeom prst="rect">
              <a:avLst/>
            </a:prstGeom>
          </p:spPr>
        </p:pic>
        <p:sp>
          <p:nvSpPr>
            <p:cNvPr id="15" name="TextBox 15"/>
            <p:cNvSpPr txBox="1"/>
            <p:nvPr/>
          </p:nvSpPr>
          <p:spPr>
            <a:xfrm>
              <a:off x="414997" y="392837"/>
              <a:ext cx="4908946" cy="1182273"/>
            </a:xfrm>
            <a:prstGeom prst="rect">
              <a:avLst/>
            </a:prstGeom>
          </p:spPr>
          <p:txBody>
            <a:bodyPr lIns="0" tIns="0" rIns="0" bIns="0" rtlCol="0" anchor="t">
              <a:spAutoFit/>
            </a:bodyPr>
            <a:lstStyle/>
            <a:p>
              <a:pPr>
                <a:lnSpc>
                  <a:spcPts val="3102"/>
                </a:lnSpc>
              </a:pPr>
              <a:r>
                <a:rPr lang="en-US" sz="3878">
                  <a:solidFill>
                    <a:srgbClr val="000000"/>
                  </a:solidFill>
                  <a:latin typeface="Shuneet Square Book Bold"/>
                </a:rPr>
                <a:t>Add and track your Goals.</a:t>
              </a:r>
            </a:p>
          </p:txBody>
        </p:sp>
      </p:grpSp>
      <p:grpSp>
        <p:nvGrpSpPr>
          <p:cNvPr id="16" name="Group 16"/>
          <p:cNvGrpSpPr/>
          <p:nvPr/>
        </p:nvGrpSpPr>
        <p:grpSpPr>
          <a:xfrm>
            <a:off x="771993" y="2165744"/>
            <a:ext cx="1139335" cy="1139335"/>
            <a:chOff x="0" y="0"/>
            <a:chExt cx="1519114" cy="1519114"/>
          </a:xfrm>
        </p:grpSpPr>
        <p:grpSp>
          <p:nvGrpSpPr>
            <p:cNvPr id="17" name="Group 17"/>
            <p:cNvGrpSpPr/>
            <p:nvPr/>
          </p:nvGrpSpPr>
          <p:grpSpPr>
            <a:xfrm>
              <a:off x="0" y="0"/>
              <a:ext cx="1519114" cy="1519114"/>
              <a:chOff x="0" y="0"/>
              <a:chExt cx="6350000" cy="6350000"/>
            </a:xfrm>
          </p:grpSpPr>
          <p:sp>
            <p:nvSpPr>
              <p:cNvPr id="18" name="Freeform 18"/>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01C84"/>
              </a:solidFill>
            </p:spPr>
          </p:sp>
        </p:grpSp>
        <p:sp>
          <p:nvSpPr>
            <p:cNvPr id="19" name="TextBox 19"/>
            <p:cNvSpPr txBox="1"/>
            <p:nvPr/>
          </p:nvSpPr>
          <p:spPr>
            <a:xfrm>
              <a:off x="252497" y="40429"/>
              <a:ext cx="959508" cy="1323956"/>
            </a:xfrm>
            <a:prstGeom prst="rect">
              <a:avLst/>
            </a:prstGeom>
          </p:spPr>
          <p:txBody>
            <a:bodyPr lIns="0" tIns="0" rIns="0" bIns="0" rtlCol="0" anchor="t">
              <a:spAutoFit/>
            </a:bodyPr>
            <a:lstStyle/>
            <a:p>
              <a:pPr marL="0" lvl="0" indent="0" algn="ctr">
                <a:lnSpc>
                  <a:spcPts val="8379"/>
                </a:lnSpc>
                <a:spcBef>
                  <a:spcPct val="0"/>
                </a:spcBef>
              </a:pPr>
              <a:r>
                <a:rPr lang="en-US" sz="5985" dirty="0">
                  <a:solidFill>
                    <a:srgbClr val="FFFFFF"/>
                  </a:solidFill>
                  <a:latin typeface="DM Sans Bold"/>
                </a:rPr>
                <a:t>3</a:t>
              </a:r>
            </a:p>
          </p:txBody>
        </p:sp>
      </p:grpSp>
      <p:pic>
        <p:nvPicPr>
          <p:cNvPr id="20" name="Picture 20"/>
          <p:cNvPicPr>
            <a:picLocks noChangeAspect="1"/>
          </p:cNvPicPr>
          <p:nvPr/>
        </p:nvPicPr>
        <p:blipFill>
          <a:blip r:embed="rId4"/>
          <a:srcRect/>
          <a:stretch>
            <a:fillRect/>
          </a:stretch>
        </p:blipFill>
        <p:spPr>
          <a:xfrm>
            <a:off x="255884" y="3642761"/>
            <a:ext cx="8817311" cy="4887047"/>
          </a:xfrm>
          <a:prstGeom prst="rect">
            <a:avLst/>
          </a:prstGeom>
        </p:spPr>
      </p:pic>
      <p:pic>
        <p:nvPicPr>
          <p:cNvPr id="21" name="Picture 21"/>
          <p:cNvPicPr>
            <a:picLocks noChangeAspect="1"/>
          </p:cNvPicPr>
          <p:nvPr/>
        </p:nvPicPr>
        <p:blipFill>
          <a:blip r:embed="rId5"/>
          <a:srcRect l="1162" r="1162"/>
          <a:stretch>
            <a:fillRect/>
          </a:stretch>
        </p:blipFill>
        <p:spPr>
          <a:xfrm>
            <a:off x="9073196" y="3705008"/>
            <a:ext cx="9214804" cy="4824799"/>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1079" b="1079"/>
          <a:stretch>
            <a:fillRect/>
          </a:stretch>
        </p:blipFill>
        <p:spPr>
          <a:xfrm>
            <a:off x="5341695" y="1811439"/>
            <a:ext cx="7183737" cy="7446861"/>
          </a:xfrm>
          <a:prstGeom prst="rect">
            <a:avLst/>
          </a:prstGeom>
        </p:spPr>
      </p:pic>
      <p:pic>
        <p:nvPicPr>
          <p:cNvPr id="3" name="Picture 3"/>
          <p:cNvPicPr>
            <a:picLocks noChangeAspect="1"/>
          </p:cNvPicPr>
          <p:nvPr/>
        </p:nvPicPr>
        <p:blipFill>
          <a:blip r:embed="rId3"/>
          <a:srcRect/>
          <a:stretch>
            <a:fillRect/>
          </a:stretch>
        </p:blipFill>
        <p:spPr>
          <a:xfrm>
            <a:off x="484165" y="2335120"/>
            <a:ext cx="1240598" cy="1240598"/>
          </a:xfrm>
          <a:prstGeom prst="rect">
            <a:avLst/>
          </a:prstGeom>
        </p:spPr>
      </p:pic>
      <p:pic>
        <p:nvPicPr>
          <p:cNvPr id="4" name="Picture 4"/>
          <p:cNvPicPr>
            <a:picLocks noChangeAspect="1"/>
          </p:cNvPicPr>
          <p:nvPr/>
        </p:nvPicPr>
        <p:blipFill>
          <a:blip r:embed="rId4"/>
          <a:srcRect/>
          <a:stretch>
            <a:fillRect/>
          </a:stretch>
        </p:blipFill>
        <p:spPr>
          <a:xfrm>
            <a:off x="484165" y="5284618"/>
            <a:ext cx="1089071" cy="1089071"/>
          </a:xfrm>
          <a:prstGeom prst="rect">
            <a:avLst/>
          </a:prstGeom>
        </p:spPr>
      </p:pic>
      <p:pic>
        <p:nvPicPr>
          <p:cNvPr id="5" name="Picture 5"/>
          <p:cNvPicPr>
            <a:picLocks noChangeAspect="1"/>
          </p:cNvPicPr>
          <p:nvPr/>
        </p:nvPicPr>
        <p:blipFill>
          <a:blip r:embed="rId5"/>
          <a:srcRect/>
          <a:stretch>
            <a:fillRect/>
          </a:stretch>
        </p:blipFill>
        <p:spPr>
          <a:xfrm>
            <a:off x="12488488" y="2291769"/>
            <a:ext cx="1186182" cy="1171716"/>
          </a:xfrm>
          <a:prstGeom prst="rect">
            <a:avLst/>
          </a:prstGeom>
        </p:spPr>
      </p:pic>
      <p:pic>
        <p:nvPicPr>
          <p:cNvPr id="6" name="Picture 6"/>
          <p:cNvPicPr>
            <a:picLocks noChangeAspect="1"/>
          </p:cNvPicPr>
          <p:nvPr/>
        </p:nvPicPr>
        <p:blipFill>
          <a:blip r:embed="rId6"/>
          <a:srcRect t="1321"/>
          <a:stretch>
            <a:fillRect/>
          </a:stretch>
        </p:blipFill>
        <p:spPr>
          <a:xfrm>
            <a:off x="12467450" y="5505667"/>
            <a:ext cx="1207219" cy="1176734"/>
          </a:xfrm>
          <a:prstGeom prst="rect">
            <a:avLst/>
          </a:prstGeom>
        </p:spPr>
      </p:pic>
      <p:sp>
        <p:nvSpPr>
          <p:cNvPr id="7" name="TextBox 7"/>
          <p:cNvSpPr txBox="1"/>
          <p:nvPr/>
        </p:nvSpPr>
        <p:spPr>
          <a:xfrm>
            <a:off x="5162171" y="318365"/>
            <a:ext cx="7363262" cy="1371133"/>
          </a:xfrm>
          <a:prstGeom prst="rect">
            <a:avLst/>
          </a:prstGeom>
        </p:spPr>
        <p:txBody>
          <a:bodyPr lIns="0" tIns="0" rIns="0" bIns="0" rtlCol="0" anchor="t">
            <a:spAutoFit/>
          </a:bodyPr>
          <a:lstStyle/>
          <a:p>
            <a:pPr algn="ctr">
              <a:lnSpc>
                <a:spcPts val="11140"/>
              </a:lnSpc>
              <a:spcBef>
                <a:spcPct val="0"/>
              </a:spcBef>
            </a:pPr>
            <a:r>
              <a:rPr lang="en-US" sz="7957">
                <a:solidFill>
                  <a:srgbClr val="001C84"/>
                </a:solidFill>
                <a:latin typeface="DM Sans Bold"/>
              </a:rPr>
              <a:t>SWOT Analysis</a:t>
            </a:r>
          </a:p>
        </p:txBody>
      </p:sp>
      <p:sp>
        <p:nvSpPr>
          <p:cNvPr id="8" name="TextBox 8"/>
          <p:cNvSpPr txBox="1"/>
          <p:nvPr/>
        </p:nvSpPr>
        <p:spPr>
          <a:xfrm>
            <a:off x="1967089" y="2258920"/>
            <a:ext cx="2790520" cy="652678"/>
          </a:xfrm>
          <a:prstGeom prst="rect">
            <a:avLst/>
          </a:prstGeom>
        </p:spPr>
        <p:txBody>
          <a:bodyPr lIns="0" tIns="0" rIns="0" bIns="0" rtlCol="0" anchor="t">
            <a:spAutoFit/>
          </a:bodyPr>
          <a:lstStyle/>
          <a:p>
            <a:pPr algn="ctr">
              <a:lnSpc>
                <a:spcPts val="5320"/>
              </a:lnSpc>
            </a:pPr>
            <a:r>
              <a:rPr lang="en-US" sz="3800">
                <a:solidFill>
                  <a:srgbClr val="001C84"/>
                </a:solidFill>
                <a:latin typeface="Open Sans Bold"/>
              </a:rPr>
              <a:t>STRENGTHS</a:t>
            </a:r>
          </a:p>
        </p:txBody>
      </p:sp>
      <p:sp>
        <p:nvSpPr>
          <p:cNvPr id="9" name="TextBox 9"/>
          <p:cNvSpPr txBox="1"/>
          <p:nvPr/>
        </p:nvSpPr>
        <p:spPr>
          <a:xfrm>
            <a:off x="1724762" y="5256359"/>
            <a:ext cx="3676736" cy="572794"/>
          </a:xfrm>
          <a:prstGeom prst="rect">
            <a:avLst/>
          </a:prstGeom>
        </p:spPr>
        <p:txBody>
          <a:bodyPr lIns="0" tIns="0" rIns="0" bIns="0" rtlCol="0" anchor="t">
            <a:spAutoFit/>
          </a:bodyPr>
          <a:lstStyle/>
          <a:p>
            <a:pPr algn="ctr">
              <a:lnSpc>
                <a:spcPts val="4786"/>
              </a:lnSpc>
            </a:pPr>
            <a:r>
              <a:rPr lang="en-US" sz="3418">
                <a:solidFill>
                  <a:srgbClr val="001C84"/>
                </a:solidFill>
                <a:latin typeface="Open Sans Bold"/>
              </a:rPr>
              <a:t>OPPORTUNITIES</a:t>
            </a:r>
          </a:p>
        </p:txBody>
      </p:sp>
      <p:sp>
        <p:nvSpPr>
          <p:cNvPr id="10" name="TextBox 10"/>
          <p:cNvSpPr txBox="1"/>
          <p:nvPr/>
        </p:nvSpPr>
        <p:spPr>
          <a:xfrm>
            <a:off x="13898138" y="2225094"/>
            <a:ext cx="2713461" cy="623747"/>
          </a:xfrm>
          <a:prstGeom prst="rect">
            <a:avLst/>
          </a:prstGeom>
        </p:spPr>
        <p:txBody>
          <a:bodyPr wrap="square" lIns="0" tIns="0" rIns="0" bIns="0" rtlCol="0" anchor="t">
            <a:spAutoFit/>
          </a:bodyPr>
          <a:lstStyle/>
          <a:p>
            <a:pPr algn="ctr">
              <a:lnSpc>
                <a:spcPts val="5180"/>
              </a:lnSpc>
            </a:pPr>
            <a:r>
              <a:rPr lang="en-US" sz="3700" dirty="0">
                <a:solidFill>
                  <a:srgbClr val="001C84"/>
                </a:solidFill>
                <a:latin typeface="Open Sans Bold"/>
              </a:rPr>
              <a:t>WEAKNESS</a:t>
            </a:r>
          </a:p>
        </p:txBody>
      </p:sp>
      <p:sp>
        <p:nvSpPr>
          <p:cNvPr id="11" name="TextBox 11"/>
          <p:cNvSpPr txBox="1"/>
          <p:nvPr/>
        </p:nvSpPr>
        <p:spPr>
          <a:xfrm>
            <a:off x="14070618" y="5458669"/>
            <a:ext cx="2388582" cy="664768"/>
          </a:xfrm>
          <a:prstGeom prst="rect">
            <a:avLst/>
          </a:prstGeom>
        </p:spPr>
        <p:txBody>
          <a:bodyPr wrap="square" lIns="0" tIns="0" rIns="0" bIns="0" rtlCol="0" anchor="t">
            <a:spAutoFit/>
          </a:bodyPr>
          <a:lstStyle/>
          <a:p>
            <a:pPr algn="ctr">
              <a:lnSpc>
                <a:spcPts val="5460"/>
              </a:lnSpc>
            </a:pPr>
            <a:r>
              <a:rPr lang="en-US" sz="3900" dirty="0">
                <a:solidFill>
                  <a:srgbClr val="001C84"/>
                </a:solidFill>
                <a:latin typeface="Open Sans Bold"/>
              </a:rPr>
              <a:t>THREATS</a:t>
            </a:r>
          </a:p>
        </p:txBody>
      </p:sp>
      <p:sp>
        <p:nvSpPr>
          <p:cNvPr id="12" name="TextBox 12"/>
          <p:cNvSpPr txBox="1"/>
          <p:nvPr/>
        </p:nvSpPr>
        <p:spPr>
          <a:xfrm>
            <a:off x="1858144" y="2917319"/>
            <a:ext cx="3785680" cy="1673785"/>
          </a:xfrm>
          <a:prstGeom prst="rect">
            <a:avLst/>
          </a:prstGeom>
        </p:spPr>
        <p:txBody>
          <a:bodyPr lIns="0" tIns="0" rIns="0" bIns="0" rtlCol="0" anchor="t">
            <a:spAutoFit/>
          </a:bodyPr>
          <a:lstStyle/>
          <a:p>
            <a:pPr marL="522253" lvl="1" indent="-261127">
              <a:lnSpc>
                <a:spcPts val="3386"/>
              </a:lnSpc>
              <a:buFont typeface="Arial"/>
              <a:buChar char="•"/>
            </a:pPr>
            <a:r>
              <a:rPr lang="en-US" sz="2418">
                <a:solidFill>
                  <a:srgbClr val="001C84"/>
                </a:solidFill>
                <a:latin typeface="Open Sans"/>
              </a:rPr>
              <a:t>Unique features like OCR scanning</a:t>
            </a:r>
          </a:p>
          <a:p>
            <a:pPr marL="522253" lvl="1" indent="-261127">
              <a:lnSpc>
                <a:spcPts val="3386"/>
              </a:lnSpc>
              <a:buFont typeface="Arial"/>
              <a:buChar char="•"/>
            </a:pPr>
            <a:r>
              <a:rPr lang="en-US" sz="2418">
                <a:solidFill>
                  <a:srgbClr val="001C84"/>
                </a:solidFill>
                <a:latin typeface="Open Sans"/>
              </a:rPr>
              <a:t>User friendly UI</a:t>
            </a:r>
          </a:p>
          <a:p>
            <a:pPr marL="522253" lvl="1" indent="-261127">
              <a:lnSpc>
                <a:spcPts val="3386"/>
              </a:lnSpc>
              <a:buFont typeface="Arial"/>
              <a:buChar char="•"/>
            </a:pPr>
            <a:r>
              <a:rPr lang="en-US" sz="2418">
                <a:solidFill>
                  <a:srgbClr val="001C84"/>
                </a:solidFill>
                <a:latin typeface="Open Sans"/>
              </a:rPr>
              <a:t>Easy analysis of data</a:t>
            </a:r>
          </a:p>
        </p:txBody>
      </p:sp>
      <p:sp>
        <p:nvSpPr>
          <p:cNvPr id="13" name="TextBox 13"/>
          <p:cNvSpPr txBox="1"/>
          <p:nvPr/>
        </p:nvSpPr>
        <p:spPr>
          <a:xfrm>
            <a:off x="1573235" y="5772003"/>
            <a:ext cx="4070589" cy="2635083"/>
          </a:xfrm>
          <a:prstGeom prst="rect">
            <a:avLst/>
          </a:prstGeom>
        </p:spPr>
        <p:txBody>
          <a:bodyPr lIns="0" tIns="0" rIns="0" bIns="0" rtlCol="0" anchor="t">
            <a:spAutoFit/>
          </a:bodyPr>
          <a:lstStyle/>
          <a:p>
            <a:pPr marL="541949" lvl="1" indent="-270974">
              <a:lnSpc>
                <a:spcPts val="3514"/>
              </a:lnSpc>
              <a:buFont typeface="Arial"/>
              <a:buChar char="•"/>
            </a:pPr>
            <a:r>
              <a:rPr lang="en-US" sz="2510">
                <a:solidFill>
                  <a:srgbClr val="001C84"/>
                </a:solidFill>
                <a:latin typeface="Open Sans"/>
              </a:rPr>
              <a:t> Add new features like sending notifications and tips</a:t>
            </a:r>
          </a:p>
          <a:p>
            <a:pPr marL="541949" lvl="1" indent="-270974">
              <a:lnSpc>
                <a:spcPts val="3514"/>
              </a:lnSpc>
              <a:buFont typeface="Arial"/>
              <a:buChar char="•"/>
            </a:pPr>
            <a:r>
              <a:rPr lang="en-US" sz="2510">
                <a:solidFill>
                  <a:srgbClr val="001C84"/>
                </a:solidFill>
                <a:latin typeface="Open Sans"/>
              </a:rPr>
              <a:t>Add Machine Learning capabilities for data analysis</a:t>
            </a:r>
          </a:p>
        </p:txBody>
      </p:sp>
      <p:sp>
        <p:nvSpPr>
          <p:cNvPr id="14" name="TextBox 14"/>
          <p:cNvSpPr txBox="1"/>
          <p:nvPr/>
        </p:nvSpPr>
        <p:spPr>
          <a:xfrm>
            <a:off x="13674669" y="6316539"/>
            <a:ext cx="3785680" cy="1314237"/>
          </a:xfrm>
          <a:prstGeom prst="rect">
            <a:avLst/>
          </a:prstGeom>
        </p:spPr>
        <p:txBody>
          <a:bodyPr lIns="0" tIns="0" rIns="0" bIns="0" rtlCol="0" anchor="t">
            <a:spAutoFit/>
          </a:bodyPr>
          <a:lstStyle/>
          <a:p>
            <a:pPr marL="541949" lvl="1" indent="-270974">
              <a:lnSpc>
                <a:spcPts val="3514"/>
              </a:lnSpc>
              <a:buFont typeface="Arial"/>
              <a:buChar char="•"/>
            </a:pPr>
            <a:r>
              <a:rPr lang="en-US" sz="2510">
                <a:solidFill>
                  <a:srgbClr val="001C84"/>
                </a:solidFill>
                <a:latin typeface="Open Sans"/>
              </a:rPr>
              <a:t> Some spending trackers already exist but with less features</a:t>
            </a:r>
          </a:p>
        </p:txBody>
      </p:sp>
      <p:sp>
        <p:nvSpPr>
          <p:cNvPr id="15" name="TextBox 15"/>
          <p:cNvSpPr txBox="1"/>
          <p:nvPr/>
        </p:nvSpPr>
        <p:spPr>
          <a:xfrm>
            <a:off x="13674669" y="2898269"/>
            <a:ext cx="3785680" cy="1314237"/>
          </a:xfrm>
          <a:prstGeom prst="rect">
            <a:avLst/>
          </a:prstGeom>
        </p:spPr>
        <p:txBody>
          <a:bodyPr lIns="0" tIns="0" rIns="0" bIns="0" rtlCol="0" anchor="t">
            <a:spAutoFit/>
          </a:bodyPr>
          <a:lstStyle/>
          <a:p>
            <a:pPr marL="541949" lvl="1" indent="-270974">
              <a:lnSpc>
                <a:spcPts val="3514"/>
              </a:lnSpc>
              <a:buFont typeface="Arial"/>
              <a:buChar char="•"/>
            </a:pPr>
            <a:r>
              <a:rPr lang="en-US" sz="2510">
                <a:solidFill>
                  <a:srgbClr val="001C84"/>
                </a:solidFill>
                <a:latin typeface="Open Sans"/>
              </a:rPr>
              <a:t>Need to provide all services free for the initial period</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246829" y="597978"/>
            <a:ext cx="5835949" cy="1976439"/>
          </a:xfrm>
          <a:prstGeom prst="rect">
            <a:avLst/>
          </a:prstGeom>
        </p:spPr>
        <p:txBody>
          <a:bodyPr lIns="0" tIns="0" rIns="0" bIns="0" rtlCol="0" anchor="t">
            <a:spAutoFit/>
          </a:bodyPr>
          <a:lstStyle/>
          <a:p>
            <a:pPr>
              <a:lnSpc>
                <a:spcPts val="7700"/>
              </a:lnSpc>
            </a:pPr>
            <a:r>
              <a:rPr lang="en-US" sz="7000">
                <a:solidFill>
                  <a:srgbClr val="001C84"/>
                </a:solidFill>
                <a:latin typeface="DM Sans Bold"/>
              </a:rPr>
              <a:t>FUTURE PROSPECTS</a:t>
            </a:r>
          </a:p>
        </p:txBody>
      </p:sp>
      <p:grpSp>
        <p:nvGrpSpPr>
          <p:cNvPr id="3" name="Group 3"/>
          <p:cNvGrpSpPr/>
          <p:nvPr/>
        </p:nvGrpSpPr>
        <p:grpSpPr>
          <a:xfrm rot="-5400000">
            <a:off x="11119943" y="-1815524"/>
            <a:ext cx="3498832" cy="8779882"/>
            <a:chOff x="0" y="0"/>
            <a:chExt cx="9477045" cy="23781459"/>
          </a:xfrm>
        </p:grpSpPr>
        <p:sp>
          <p:nvSpPr>
            <p:cNvPr id="4" name="Freeform 4"/>
            <p:cNvSpPr/>
            <p:nvPr/>
          </p:nvSpPr>
          <p:spPr>
            <a:xfrm>
              <a:off x="0" y="0"/>
              <a:ext cx="9477045" cy="23781460"/>
            </a:xfrm>
            <a:custGeom>
              <a:avLst/>
              <a:gdLst/>
              <a:ahLst/>
              <a:cxnLst/>
              <a:rect l="l" t="t" r="r" b="b"/>
              <a:pathLst>
                <a:path w="9477045" h="23781460">
                  <a:moveTo>
                    <a:pt x="9172245" y="0"/>
                  </a:moveTo>
                  <a:lnTo>
                    <a:pt x="304800" y="0"/>
                  </a:lnTo>
                  <a:cubicBezTo>
                    <a:pt x="135890" y="0"/>
                    <a:pt x="0" y="135890"/>
                    <a:pt x="0" y="304800"/>
                  </a:cubicBezTo>
                  <a:lnTo>
                    <a:pt x="0" y="23476660"/>
                  </a:lnTo>
                  <a:cubicBezTo>
                    <a:pt x="0" y="23645569"/>
                    <a:pt x="135890" y="23781460"/>
                    <a:pt x="304800" y="23781460"/>
                  </a:cubicBezTo>
                  <a:lnTo>
                    <a:pt x="9172245" y="23781460"/>
                  </a:lnTo>
                  <a:cubicBezTo>
                    <a:pt x="9341155" y="23781460"/>
                    <a:pt x="9477045" y="23645569"/>
                    <a:pt x="9477045" y="23476660"/>
                  </a:cubicBezTo>
                  <a:lnTo>
                    <a:pt x="9477045" y="304800"/>
                  </a:lnTo>
                  <a:cubicBezTo>
                    <a:pt x="9477045" y="135890"/>
                    <a:pt x="9341155" y="0"/>
                    <a:pt x="9172245" y="0"/>
                  </a:cubicBezTo>
                  <a:close/>
                </a:path>
              </a:pathLst>
            </a:custGeom>
            <a:solidFill>
              <a:srgbClr val="D2F0FF"/>
            </a:solidFill>
          </p:spPr>
        </p:sp>
      </p:grpSp>
      <p:grpSp>
        <p:nvGrpSpPr>
          <p:cNvPr id="5" name="Group 5"/>
          <p:cNvGrpSpPr/>
          <p:nvPr/>
        </p:nvGrpSpPr>
        <p:grpSpPr>
          <a:xfrm>
            <a:off x="11020837" y="434213"/>
            <a:ext cx="2955278" cy="1034253"/>
            <a:chOff x="0" y="0"/>
            <a:chExt cx="3940371" cy="1379004"/>
          </a:xfrm>
        </p:grpSpPr>
        <p:grpSp>
          <p:nvGrpSpPr>
            <p:cNvPr id="6" name="Group 6"/>
            <p:cNvGrpSpPr/>
            <p:nvPr/>
          </p:nvGrpSpPr>
          <p:grpSpPr>
            <a:xfrm>
              <a:off x="0" y="0"/>
              <a:ext cx="3940371" cy="1379004"/>
              <a:chOff x="0" y="0"/>
              <a:chExt cx="7620000" cy="2666756"/>
            </a:xfrm>
          </p:grpSpPr>
          <p:sp>
            <p:nvSpPr>
              <p:cNvPr id="7" name="Freeform 7"/>
              <p:cNvSpPr/>
              <p:nvPr/>
            </p:nvSpPr>
            <p:spPr>
              <a:xfrm>
                <a:off x="0" y="0"/>
                <a:ext cx="7620000" cy="2664217"/>
              </a:xfrm>
              <a:custGeom>
                <a:avLst/>
                <a:gdLst/>
                <a:ahLst/>
                <a:cxnLst/>
                <a:rect l="l" t="t" r="r" b="b"/>
                <a:pathLst>
                  <a:path w="7620000" h="2664217">
                    <a:moveTo>
                      <a:pt x="7620000" y="1805696"/>
                    </a:moveTo>
                    <a:lnTo>
                      <a:pt x="7620000" y="222250"/>
                    </a:lnTo>
                    <a:cubicBezTo>
                      <a:pt x="7620000" y="100330"/>
                      <a:pt x="7519670" y="0"/>
                      <a:pt x="7397750" y="0"/>
                    </a:cubicBezTo>
                    <a:lnTo>
                      <a:pt x="222250" y="0"/>
                    </a:lnTo>
                    <a:cubicBezTo>
                      <a:pt x="100330" y="0"/>
                      <a:pt x="0" y="100330"/>
                      <a:pt x="0" y="222250"/>
                    </a:cubicBezTo>
                    <a:lnTo>
                      <a:pt x="0" y="1804426"/>
                    </a:lnTo>
                    <a:cubicBezTo>
                      <a:pt x="0" y="1927617"/>
                      <a:pt x="100330" y="2026676"/>
                      <a:pt x="222250" y="2026676"/>
                    </a:cubicBezTo>
                    <a:lnTo>
                      <a:pt x="3547110" y="2026676"/>
                    </a:lnTo>
                    <a:lnTo>
                      <a:pt x="3808730" y="2664217"/>
                    </a:lnTo>
                    <a:lnTo>
                      <a:pt x="4070350" y="2026676"/>
                    </a:lnTo>
                    <a:lnTo>
                      <a:pt x="7395210" y="2026676"/>
                    </a:lnTo>
                    <a:cubicBezTo>
                      <a:pt x="7519670" y="2027946"/>
                      <a:pt x="7620000" y="1928886"/>
                      <a:pt x="7620000" y="1805696"/>
                    </a:cubicBezTo>
                    <a:lnTo>
                      <a:pt x="7620000" y="1805696"/>
                    </a:lnTo>
                    <a:close/>
                  </a:path>
                </a:pathLst>
              </a:custGeom>
              <a:solidFill>
                <a:srgbClr val="001C84"/>
              </a:solidFill>
            </p:spPr>
          </p:sp>
        </p:grpSp>
        <p:sp>
          <p:nvSpPr>
            <p:cNvPr id="8" name="TextBox 8"/>
            <p:cNvSpPr txBox="1"/>
            <p:nvPr/>
          </p:nvSpPr>
          <p:spPr>
            <a:xfrm>
              <a:off x="564307" y="232054"/>
              <a:ext cx="2811758" cy="503132"/>
            </a:xfrm>
            <a:prstGeom prst="rect">
              <a:avLst/>
            </a:prstGeom>
          </p:spPr>
          <p:txBody>
            <a:bodyPr lIns="0" tIns="0" rIns="0" bIns="0" rtlCol="0" anchor="t">
              <a:spAutoFit/>
            </a:bodyPr>
            <a:lstStyle/>
            <a:p>
              <a:pPr marL="0" lvl="0" indent="0" algn="ctr">
                <a:lnSpc>
                  <a:spcPts val="3219"/>
                </a:lnSpc>
              </a:pPr>
              <a:r>
                <a:rPr lang="en-US" sz="2300">
                  <a:solidFill>
                    <a:srgbClr val="FFFFFF"/>
                  </a:solidFill>
                  <a:latin typeface="DM Sans Bold"/>
                </a:rPr>
                <a:t>Action 1</a:t>
              </a:r>
            </a:p>
          </p:txBody>
        </p:sp>
      </p:grpSp>
      <p:grpSp>
        <p:nvGrpSpPr>
          <p:cNvPr id="9" name="Group 9"/>
          <p:cNvGrpSpPr/>
          <p:nvPr/>
        </p:nvGrpSpPr>
        <p:grpSpPr>
          <a:xfrm rot="-5400000">
            <a:off x="11602154" y="1201097"/>
            <a:ext cx="2534411" cy="8779882"/>
            <a:chOff x="0" y="0"/>
            <a:chExt cx="6864785" cy="23781459"/>
          </a:xfrm>
        </p:grpSpPr>
        <p:sp>
          <p:nvSpPr>
            <p:cNvPr id="10" name="Freeform 10"/>
            <p:cNvSpPr/>
            <p:nvPr/>
          </p:nvSpPr>
          <p:spPr>
            <a:xfrm>
              <a:off x="0" y="0"/>
              <a:ext cx="6864785" cy="23781460"/>
            </a:xfrm>
            <a:custGeom>
              <a:avLst/>
              <a:gdLst/>
              <a:ahLst/>
              <a:cxnLst/>
              <a:rect l="l" t="t" r="r" b="b"/>
              <a:pathLst>
                <a:path w="6864785" h="23781460">
                  <a:moveTo>
                    <a:pt x="6559985" y="0"/>
                  </a:moveTo>
                  <a:lnTo>
                    <a:pt x="304800" y="0"/>
                  </a:lnTo>
                  <a:cubicBezTo>
                    <a:pt x="135890" y="0"/>
                    <a:pt x="0" y="135890"/>
                    <a:pt x="0" y="304800"/>
                  </a:cubicBezTo>
                  <a:lnTo>
                    <a:pt x="0" y="23476660"/>
                  </a:lnTo>
                  <a:cubicBezTo>
                    <a:pt x="0" y="23645569"/>
                    <a:pt x="135890" y="23781460"/>
                    <a:pt x="304800" y="23781460"/>
                  </a:cubicBezTo>
                  <a:lnTo>
                    <a:pt x="6559985" y="23781460"/>
                  </a:lnTo>
                  <a:cubicBezTo>
                    <a:pt x="6728895" y="23781460"/>
                    <a:pt x="6864785" y="23645569"/>
                    <a:pt x="6864785" y="23476660"/>
                  </a:cubicBezTo>
                  <a:lnTo>
                    <a:pt x="6864785" y="304800"/>
                  </a:lnTo>
                  <a:cubicBezTo>
                    <a:pt x="6864785" y="135890"/>
                    <a:pt x="6728895" y="0"/>
                    <a:pt x="6559985" y="0"/>
                  </a:cubicBezTo>
                  <a:close/>
                </a:path>
              </a:pathLst>
            </a:custGeom>
            <a:solidFill>
              <a:srgbClr val="D2F0FF"/>
            </a:solidFill>
          </p:spPr>
        </p:sp>
      </p:grpSp>
      <p:grpSp>
        <p:nvGrpSpPr>
          <p:cNvPr id="11" name="Group 11"/>
          <p:cNvGrpSpPr/>
          <p:nvPr/>
        </p:nvGrpSpPr>
        <p:grpSpPr>
          <a:xfrm>
            <a:off x="11020837" y="4109247"/>
            <a:ext cx="2955278" cy="1034253"/>
            <a:chOff x="0" y="0"/>
            <a:chExt cx="3940371" cy="1379004"/>
          </a:xfrm>
        </p:grpSpPr>
        <p:grpSp>
          <p:nvGrpSpPr>
            <p:cNvPr id="12" name="Group 12"/>
            <p:cNvGrpSpPr/>
            <p:nvPr/>
          </p:nvGrpSpPr>
          <p:grpSpPr>
            <a:xfrm>
              <a:off x="0" y="0"/>
              <a:ext cx="3940371" cy="1379004"/>
              <a:chOff x="0" y="0"/>
              <a:chExt cx="7620000" cy="2666756"/>
            </a:xfrm>
          </p:grpSpPr>
          <p:sp>
            <p:nvSpPr>
              <p:cNvPr id="13" name="Freeform 13"/>
              <p:cNvSpPr/>
              <p:nvPr/>
            </p:nvSpPr>
            <p:spPr>
              <a:xfrm>
                <a:off x="0" y="0"/>
                <a:ext cx="7620000" cy="2664217"/>
              </a:xfrm>
              <a:custGeom>
                <a:avLst/>
                <a:gdLst/>
                <a:ahLst/>
                <a:cxnLst/>
                <a:rect l="l" t="t" r="r" b="b"/>
                <a:pathLst>
                  <a:path w="7620000" h="2664217">
                    <a:moveTo>
                      <a:pt x="7620000" y="1805696"/>
                    </a:moveTo>
                    <a:lnTo>
                      <a:pt x="7620000" y="222250"/>
                    </a:lnTo>
                    <a:cubicBezTo>
                      <a:pt x="7620000" y="100330"/>
                      <a:pt x="7519670" y="0"/>
                      <a:pt x="7397750" y="0"/>
                    </a:cubicBezTo>
                    <a:lnTo>
                      <a:pt x="222250" y="0"/>
                    </a:lnTo>
                    <a:cubicBezTo>
                      <a:pt x="100330" y="0"/>
                      <a:pt x="0" y="100330"/>
                      <a:pt x="0" y="222250"/>
                    </a:cubicBezTo>
                    <a:lnTo>
                      <a:pt x="0" y="1804426"/>
                    </a:lnTo>
                    <a:cubicBezTo>
                      <a:pt x="0" y="1927617"/>
                      <a:pt x="100330" y="2026676"/>
                      <a:pt x="222250" y="2026676"/>
                    </a:cubicBezTo>
                    <a:lnTo>
                      <a:pt x="3547110" y="2026676"/>
                    </a:lnTo>
                    <a:lnTo>
                      <a:pt x="3808730" y="2664217"/>
                    </a:lnTo>
                    <a:lnTo>
                      <a:pt x="4070350" y="2026676"/>
                    </a:lnTo>
                    <a:lnTo>
                      <a:pt x="7395210" y="2026676"/>
                    </a:lnTo>
                    <a:cubicBezTo>
                      <a:pt x="7519670" y="2027946"/>
                      <a:pt x="7620000" y="1928886"/>
                      <a:pt x="7620000" y="1805696"/>
                    </a:cubicBezTo>
                    <a:lnTo>
                      <a:pt x="7620000" y="1805696"/>
                    </a:lnTo>
                    <a:close/>
                  </a:path>
                </a:pathLst>
              </a:custGeom>
              <a:solidFill>
                <a:srgbClr val="001C84"/>
              </a:solidFill>
            </p:spPr>
          </p:sp>
        </p:grpSp>
        <p:sp>
          <p:nvSpPr>
            <p:cNvPr id="14" name="TextBox 14"/>
            <p:cNvSpPr txBox="1"/>
            <p:nvPr/>
          </p:nvSpPr>
          <p:spPr>
            <a:xfrm>
              <a:off x="564307" y="232054"/>
              <a:ext cx="2811758" cy="503132"/>
            </a:xfrm>
            <a:prstGeom prst="rect">
              <a:avLst/>
            </a:prstGeom>
          </p:spPr>
          <p:txBody>
            <a:bodyPr lIns="0" tIns="0" rIns="0" bIns="0" rtlCol="0" anchor="t">
              <a:spAutoFit/>
            </a:bodyPr>
            <a:lstStyle/>
            <a:p>
              <a:pPr marL="0" lvl="0" indent="0" algn="ctr">
                <a:lnSpc>
                  <a:spcPts val="3219"/>
                </a:lnSpc>
              </a:pPr>
              <a:r>
                <a:rPr lang="en-US" sz="2300">
                  <a:solidFill>
                    <a:srgbClr val="FFFFFF"/>
                  </a:solidFill>
                  <a:latin typeface="DM Sans Bold"/>
                </a:rPr>
                <a:t>Action 2</a:t>
              </a:r>
            </a:p>
          </p:txBody>
        </p:sp>
      </p:grpSp>
      <p:sp>
        <p:nvSpPr>
          <p:cNvPr id="15" name="TextBox 15"/>
          <p:cNvSpPr txBox="1"/>
          <p:nvPr/>
        </p:nvSpPr>
        <p:spPr>
          <a:xfrm>
            <a:off x="289170" y="3114627"/>
            <a:ext cx="7751267" cy="5242057"/>
          </a:xfrm>
          <a:prstGeom prst="rect">
            <a:avLst/>
          </a:prstGeom>
        </p:spPr>
        <p:txBody>
          <a:bodyPr lIns="0" tIns="0" rIns="0" bIns="0" rtlCol="0" anchor="t">
            <a:spAutoFit/>
          </a:bodyPr>
          <a:lstStyle/>
          <a:p>
            <a:pPr algn="just">
              <a:lnSpc>
                <a:spcPts val="3492"/>
              </a:lnSpc>
            </a:pPr>
            <a:r>
              <a:rPr lang="en-US" sz="2494">
                <a:solidFill>
                  <a:srgbClr val="000000"/>
                </a:solidFill>
                <a:latin typeface="DM Sans"/>
              </a:rPr>
              <a:t>Achieving our ultimate goal does not happen overnight. It’s the totality of small, individual milestones added up together. This project's future roadmap will help us visualize the small milestones we need to complete to achieve our ultimate goal. </a:t>
            </a:r>
          </a:p>
          <a:p>
            <a:pPr algn="just">
              <a:lnSpc>
                <a:spcPts val="3492"/>
              </a:lnSpc>
            </a:pPr>
            <a:endParaRPr lang="en-US" sz="2494">
              <a:solidFill>
                <a:srgbClr val="000000"/>
              </a:solidFill>
              <a:latin typeface="DM Sans"/>
            </a:endParaRPr>
          </a:p>
          <a:p>
            <a:pPr algn="just">
              <a:lnSpc>
                <a:spcPts val="3492"/>
              </a:lnSpc>
            </a:pPr>
            <a:r>
              <a:rPr lang="en-US" sz="2494">
                <a:solidFill>
                  <a:srgbClr val="000000"/>
                </a:solidFill>
                <a:latin typeface="DM Sans"/>
              </a:rPr>
              <a:t>We will also identify blockers that could prevent us from moving forward and come up with practical solutions to address those blockers.</a:t>
            </a:r>
          </a:p>
          <a:p>
            <a:pPr algn="just">
              <a:lnSpc>
                <a:spcPts val="3492"/>
              </a:lnSpc>
            </a:pPr>
            <a:endParaRPr lang="en-US" sz="2494">
              <a:solidFill>
                <a:srgbClr val="000000"/>
              </a:solidFill>
              <a:latin typeface="DM Sans"/>
            </a:endParaRPr>
          </a:p>
          <a:p>
            <a:pPr marL="0" lvl="0" indent="0" algn="just">
              <a:lnSpc>
                <a:spcPts val="3492"/>
              </a:lnSpc>
            </a:pPr>
            <a:r>
              <a:rPr lang="en-US" sz="2494">
                <a:solidFill>
                  <a:srgbClr val="000000"/>
                </a:solidFill>
                <a:latin typeface="DM Sans"/>
              </a:rPr>
              <a:t>To fulfill this we will be completing the following mentioned goals in future.</a:t>
            </a:r>
          </a:p>
        </p:txBody>
      </p:sp>
      <p:sp>
        <p:nvSpPr>
          <p:cNvPr id="16" name="TextBox 16"/>
          <p:cNvSpPr txBox="1"/>
          <p:nvPr/>
        </p:nvSpPr>
        <p:spPr>
          <a:xfrm>
            <a:off x="8479418" y="1638468"/>
            <a:ext cx="8779882" cy="1689556"/>
          </a:xfrm>
          <a:prstGeom prst="rect">
            <a:avLst/>
          </a:prstGeom>
        </p:spPr>
        <p:txBody>
          <a:bodyPr lIns="0" tIns="0" rIns="0" bIns="0" rtlCol="0" anchor="t">
            <a:spAutoFit/>
          </a:bodyPr>
          <a:lstStyle/>
          <a:p>
            <a:pPr algn="ctr">
              <a:lnSpc>
                <a:spcPts val="4524"/>
              </a:lnSpc>
              <a:spcBef>
                <a:spcPct val="0"/>
              </a:spcBef>
            </a:pPr>
            <a:r>
              <a:rPr lang="en-US" sz="3232">
                <a:solidFill>
                  <a:srgbClr val="000000"/>
                </a:solidFill>
                <a:latin typeface="DM Sans"/>
              </a:rPr>
              <a:t>Building an ML model that studies your expenditure pattern and displays all the coupon codes to enhance your savings.</a:t>
            </a:r>
          </a:p>
        </p:txBody>
      </p:sp>
      <p:sp>
        <p:nvSpPr>
          <p:cNvPr id="17" name="TextBox 17"/>
          <p:cNvSpPr txBox="1"/>
          <p:nvPr/>
        </p:nvSpPr>
        <p:spPr>
          <a:xfrm>
            <a:off x="8479418" y="5067300"/>
            <a:ext cx="8779882" cy="1137457"/>
          </a:xfrm>
          <a:prstGeom prst="rect">
            <a:avLst/>
          </a:prstGeom>
        </p:spPr>
        <p:txBody>
          <a:bodyPr lIns="0" tIns="0" rIns="0" bIns="0" rtlCol="0" anchor="t">
            <a:spAutoFit/>
          </a:bodyPr>
          <a:lstStyle/>
          <a:p>
            <a:pPr algn="ctr">
              <a:lnSpc>
                <a:spcPts val="4505"/>
              </a:lnSpc>
              <a:spcBef>
                <a:spcPct val="0"/>
              </a:spcBef>
            </a:pPr>
            <a:r>
              <a:rPr lang="en-US" sz="3218">
                <a:solidFill>
                  <a:srgbClr val="000000"/>
                </a:solidFill>
                <a:latin typeface="DM Sans"/>
              </a:rPr>
              <a:t>Tips based on monthly expenditure so as to manage finances wisely</a:t>
            </a:r>
          </a:p>
        </p:txBody>
      </p:sp>
      <p:grpSp>
        <p:nvGrpSpPr>
          <p:cNvPr id="18" name="Group 18"/>
          <p:cNvGrpSpPr/>
          <p:nvPr/>
        </p:nvGrpSpPr>
        <p:grpSpPr>
          <a:xfrm rot="-5400000">
            <a:off x="11669331" y="3668331"/>
            <a:ext cx="2400056" cy="8779882"/>
            <a:chOff x="0" y="0"/>
            <a:chExt cx="6500866" cy="23781459"/>
          </a:xfrm>
        </p:grpSpPr>
        <p:sp>
          <p:nvSpPr>
            <p:cNvPr id="19" name="Freeform 19"/>
            <p:cNvSpPr/>
            <p:nvPr/>
          </p:nvSpPr>
          <p:spPr>
            <a:xfrm>
              <a:off x="0" y="0"/>
              <a:ext cx="6500866" cy="23781460"/>
            </a:xfrm>
            <a:custGeom>
              <a:avLst/>
              <a:gdLst/>
              <a:ahLst/>
              <a:cxnLst/>
              <a:rect l="l" t="t" r="r" b="b"/>
              <a:pathLst>
                <a:path w="6500866" h="23781460">
                  <a:moveTo>
                    <a:pt x="6196066" y="0"/>
                  </a:moveTo>
                  <a:lnTo>
                    <a:pt x="304800" y="0"/>
                  </a:lnTo>
                  <a:cubicBezTo>
                    <a:pt x="135890" y="0"/>
                    <a:pt x="0" y="135890"/>
                    <a:pt x="0" y="304800"/>
                  </a:cubicBezTo>
                  <a:lnTo>
                    <a:pt x="0" y="23476660"/>
                  </a:lnTo>
                  <a:cubicBezTo>
                    <a:pt x="0" y="23645569"/>
                    <a:pt x="135890" y="23781460"/>
                    <a:pt x="304800" y="23781460"/>
                  </a:cubicBezTo>
                  <a:lnTo>
                    <a:pt x="6196066" y="23781460"/>
                  </a:lnTo>
                  <a:cubicBezTo>
                    <a:pt x="6364976" y="23781460"/>
                    <a:pt x="6500866" y="23645569"/>
                    <a:pt x="6500866" y="23476660"/>
                  </a:cubicBezTo>
                  <a:lnTo>
                    <a:pt x="6500866" y="304800"/>
                  </a:lnTo>
                  <a:cubicBezTo>
                    <a:pt x="6500866" y="135890"/>
                    <a:pt x="6364976" y="0"/>
                    <a:pt x="6196066" y="0"/>
                  </a:cubicBezTo>
                  <a:close/>
                </a:path>
              </a:pathLst>
            </a:custGeom>
            <a:solidFill>
              <a:srgbClr val="D2F0FF"/>
            </a:solidFill>
          </p:spPr>
        </p:sp>
      </p:grpSp>
      <p:grpSp>
        <p:nvGrpSpPr>
          <p:cNvPr id="20" name="Group 20"/>
          <p:cNvGrpSpPr/>
          <p:nvPr/>
        </p:nvGrpSpPr>
        <p:grpSpPr>
          <a:xfrm>
            <a:off x="11020837" y="6554218"/>
            <a:ext cx="2955278" cy="1040603"/>
            <a:chOff x="0" y="0"/>
            <a:chExt cx="3940371" cy="1387471"/>
          </a:xfrm>
        </p:grpSpPr>
        <p:grpSp>
          <p:nvGrpSpPr>
            <p:cNvPr id="21" name="Group 21"/>
            <p:cNvGrpSpPr/>
            <p:nvPr/>
          </p:nvGrpSpPr>
          <p:grpSpPr>
            <a:xfrm>
              <a:off x="0" y="0"/>
              <a:ext cx="3940371" cy="1387471"/>
              <a:chOff x="0" y="0"/>
              <a:chExt cx="7620000" cy="2683130"/>
            </a:xfrm>
          </p:grpSpPr>
          <p:sp>
            <p:nvSpPr>
              <p:cNvPr id="22" name="Freeform 22"/>
              <p:cNvSpPr/>
              <p:nvPr/>
            </p:nvSpPr>
            <p:spPr>
              <a:xfrm>
                <a:off x="0" y="0"/>
                <a:ext cx="7620000" cy="2680590"/>
              </a:xfrm>
              <a:custGeom>
                <a:avLst/>
                <a:gdLst/>
                <a:ahLst/>
                <a:cxnLst/>
                <a:rect l="l" t="t" r="r" b="b"/>
                <a:pathLst>
                  <a:path w="7620000" h="2680590">
                    <a:moveTo>
                      <a:pt x="7620000" y="1822069"/>
                    </a:moveTo>
                    <a:lnTo>
                      <a:pt x="7620000" y="222250"/>
                    </a:lnTo>
                    <a:cubicBezTo>
                      <a:pt x="7620000" y="100330"/>
                      <a:pt x="7519670" y="0"/>
                      <a:pt x="7397750" y="0"/>
                    </a:cubicBezTo>
                    <a:lnTo>
                      <a:pt x="222250" y="0"/>
                    </a:lnTo>
                    <a:cubicBezTo>
                      <a:pt x="100330" y="0"/>
                      <a:pt x="0" y="100330"/>
                      <a:pt x="0" y="222250"/>
                    </a:cubicBezTo>
                    <a:lnTo>
                      <a:pt x="0" y="1820800"/>
                    </a:lnTo>
                    <a:cubicBezTo>
                      <a:pt x="0" y="1943990"/>
                      <a:pt x="100330" y="2043050"/>
                      <a:pt x="222250" y="2043050"/>
                    </a:cubicBezTo>
                    <a:lnTo>
                      <a:pt x="3547110" y="2043050"/>
                    </a:lnTo>
                    <a:lnTo>
                      <a:pt x="3808730" y="2680590"/>
                    </a:lnTo>
                    <a:lnTo>
                      <a:pt x="4070350" y="2043050"/>
                    </a:lnTo>
                    <a:lnTo>
                      <a:pt x="7395210" y="2043050"/>
                    </a:lnTo>
                    <a:cubicBezTo>
                      <a:pt x="7519670" y="2044319"/>
                      <a:pt x="7620000" y="1945260"/>
                      <a:pt x="7620000" y="1822069"/>
                    </a:cubicBezTo>
                    <a:lnTo>
                      <a:pt x="7620000" y="1822069"/>
                    </a:lnTo>
                    <a:close/>
                  </a:path>
                </a:pathLst>
              </a:custGeom>
              <a:solidFill>
                <a:srgbClr val="001C84"/>
              </a:solidFill>
            </p:spPr>
          </p:sp>
        </p:grpSp>
        <p:sp>
          <p:nvSpPr>
            <p:cNvPr id="23" name="TextBox 23"/>
            <p:cNvSpPr txBox="1"/>
            <p:nvPr/>
          </p:nvSpPr>
          <p:spPr>
            <a:xfrm>
              <a:off x="564307" y="232054"/>
              <a:ext cx="2811758" cy="511598"/>
            </a:xfrm>
            <a:prstGeom prst="rect">
              <a:avLst/>
            </a:prstGeom>
          </p:spPr>
          <p:txBody>
            <a:bodyPr lIns="0" tIns="0" rIns="0" bIns="0" rtlCol="0" anchor="t">
              <a:spAutoFit/>
            </a:bodyPr>
            <a:lstStyle/>
            <a:p>
              <a:pPr marL="0" lvl="0" indent="0" algn="ctr">
                <a:lnSpc>
                  <a:spcPts val="3219"/>
                </a:lnSpc>
              </a:pPr>
              <a:r>
                <a:rPr lang="en-US" sz="2300">
                  <a:solidFill>
                    <a:srgbClr val="FFFFFF"/>
                  </a:solidFill>
                  <a:latin typeface="DM Sans Bold"/>
                </a:rPr>
                <a:t>Action 3</a:t>
              </a:r>
            </a:p>
          </p:txBody>
        </p:sp>
      </p:grpSp>
      <p:sp>
        <p:nvSpPr>
          <p:cNvPr id="24" name="TextBox 24"/>
          <p:cNvSpPr txBox="1"/>
          <p:nvPr/>
        </p:nvSpPr>
        <p:spPr>
          <a:xfrm>
            <a:off x="8479418" y="7518621"/>
            <a:ext cx="8779882" cy="1137457"/>
          </a:xfrm>
          <a:prstGeom prst="rect">
            <a:avLst/>
          </a:prstGeom>
        </p:spPr>
        <p:txBody>
          <a:bodyPr lIns="0" tIns="0" rIns="0" bIns="0" rtlCol="0" anchor="t">
            <a:spAutoFit/>
          </a:bodyPr>
          <a:lstStyle/>
          <a:p>
            <a:pPr algn="ctr">
              <a:lnSpc>
                <a:spcPts val="4505"/>
              </a:lnSpc>
              <a:spcBef>
                <a:spcPct val="0"/>
              </a:spcBef>
            </a:pPr>
            <a:r>
              <a:rPr lang="en-US" sz="3218">
                <a:solidFill>
                  <a:srgbClr val="000000"/>
                </a:solidFill>
                <a:latin typeface="DM Sans"/>
              </a:rPr>
              <a:t>Reminders on mail regarding goals and recurring payments.</a:t>
            </a:r>
          </a:p>
        </p:txBody>
      </p:sp>
      <p:sp>
        <p:nvSpPr>
          <p:cNvPr id="25" name="TextBox 25"/>
          <p:cNvSpPr txBox="1"/>
          <p:nvPr/>
        </p:nvSpPr>
        <p:spPr>
          <a:xfrm>
            <a:off x="1946805" y="9515546"/>
            <a:ext cx="16003334" cy="474194"/>
          </a:xfrm>
          <a:prstGeom prst="rect">
            <a:avLst/>
          </a:prstGeom>
        </p:spPr>
        <p:txBody>
          <a:bodyPr lIns="0" tIns="0" rIns="0" bIns="0" rtlCol="0" anchor="t">
            <a:spAutoFit/>
          </a:bodyPr>
          <a:lstStyle/>
          <a:p>
            <a:pPr>
              <a:lnSpc>
                <a:spcPts val="3630"/>
              </a:lnSpc>
            </a:pPr>
            <a:r>
              <a:rPr lang="en-US" sz="3300">
                <a:solidFill>
                  <a:srgbClr val="001C84"/>
                </a:solidFill>
                <a:latin typeface="DM Sans Bold"/>
              </a:rPr>
              <a:t>WE AIM TO IMPLEMENT THESE FEATURES IN PHASE 2 OF OUR PROJECT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3439171" y="1552700"/>
            <a:ext cx="10364868" cy="1918242"/>
            <a:chOff x="0" y="0"/>
            <a:chExt cx="13819825" cy="2557656"/>
          </a:xfrm>
        </p:grpSpPr>
        <p:sp>
          <p:nvSpPr>
            <p:cNvPr id="3" name="TextBox 3"/>
            <p:cNvSpPr txBox="1"/>
            <p:nvPr/>
          </p:nvSpPr>
          <p:spPr>
            <a:xfrm>
              <a:off x="0" y="2024044"/>
              <a:ext cx="13819825" cy="533612"/>
            </a:xfrm>
            <a:prstGeom prst="rect">
              <a:avLst/>
            </a:prstGeom>
          </p:spPr>
          <p:txBody>
            <a:bodyPr lIns="0" tIns="0" rIns="0" bIns="0" rtlCol="0" anchor="t">
              <a:spAutoFit/>
            </a:bodyPr>
            <a:lstStyle/>
            <a:p>
              <a:pPr marL="0" lvl="0" indent="0" algn="ctr">
                <a:lnSpc>
                  <a:spcPts val="3359"/>
                </a:lnSpc>
              </a:pPr>
              <a:r>
                <a:rPr lang="en-US" sz="2400">
                  <a:solidFill>
                    <a:srgbClr val="000000"/>
                  </a:solidFill>
                  <a:latin typeface="DM Sans"/>
                </a:rPr>
                <a:t>Here is the video link of our project.</a:t>
              </a:r>
            </a:p>
          </p:txBody>
        </p:sp>
        <p:sp>
          <p:nvSpPr>
            <p:cNvPr id="4" name="TextBox 4"/>
            <p:cNvSpPr txBox="1"/>
            <p:nvPr/>
          </p:nvSpPr>
          <p:spPr>
            <a:xfrm>
              <a:off x="0" y="66675"/>
              <a:ext cx="13819825" cy="1347258"/>
            </a:xfrm>
            <a:prstGeom prst="rect">
              <a:avLst/>
            </a:prstGeom>
          </p:spPr>
          <p:txBody>
            <a:bodyPr lIns="0" tIns="0" rIns="0" bIns="0" rtlCol="0" anchor="t">
              <a:spAutoFit/>
            </a:bodyPr>
            <a:lstStyle/>
            <a:p>
              <a:pPr algn="ctr">
                <a:lnSpc>
                  <a:spcPts val="7699"/>
                </a:lnSpc>
              </a:pPr>
              <a:r>
                <a:rPr lang="en-US" sz="6999">
                  <a:solidFill>
                    <a:srgbClr val="001C84"/>
                  </a:solidFill>
                  <a:latin typeface="DM Sans Bold"/>
                </a:rPr>
                <a:t>WORKING PROTOTYPE</a:t>
              </a:r>
            </a:p>
          </p:txBody>
        </p:sp>
      </p:grpSp>
      <p:pic>
        <p:nvPicPr>
          <p:cNvPr id="5" name="Picture 5"/>
          <p:cNvPicPr>
            <a:picLocks noChangeAspect="1"/>
          </p:cNvPicPr>
          <p:nvPr/>
        </p:nvPicPr>
        <p:blipFill>
          <a:blip r:embed="rId2" cstate="print">
            <a:alphaModFix amt="60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602" r="778" b="602"/>
          <a:stretch>
            <a:fillRect/>
          </a:stretch>
        </p:blipFill>
        <p:spPr>
          <a:xfrm>
            <a:off x="11052903" y="5900482"/>
            <a:ext cx="955513" cy="544564"/>
          </a:xfrm>
          <a:prstGeom prst="rect">
            <a:avLst/>
          </a:prstGeom>
        </p:spPr>
      </p:pic>
      <p:pic>
        <p:nvPicPr>
          <p:cNvPr id="6" name="Picture 6"/>
          <p:cNvPicPr>
            <a:picLocks noChangeAspect="1"/>
          </p:cNvPicPr>
          <p:nvPr/>
        </p:nvPicPr>
        <p:blipFill>
          <a:blip r:embed="rId2" cstate="print">
            <a:alphaModFix amt="48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21596" r="783"/>
          <a:stretch>
            <a:fillRect/>
          </a:stretch>
        </p:blipFill>
        <p:spPr>
          <a:xfrm>
            <a:off x="9499852" y="5602825"/>
            <a:ext cx="794377" cy="578692"/>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774701" y="5143500"/>
            <a:ext cx="3513792" cy="1866609"/>
            <a:chOff x="0" y="0"/>
            <a:chExt cx="4685057" cy="2488812"/>
          </a:xfrm>
        </p:grpSpPr>
        <p:grpSp>
          <p:nvGrpSpPr>
            <p:cNvPr id="3" name="Group 3"/>
            <p:cNvGrpSpPr/>
            <p:nvPr/>
          </p:nvGrpSpPr>
          <p:grpSpPr>
            <a:xfrm>
              <a:off x="0" y="0"/>
              <a:ext cx="4685057" cy="2488812"/>
              <a:chOff x="0" y="0"/>
              <a:chExt cx="7620000" cy="4047922"/>
            </a:xfrm>
          </p:grpSpPr>
          <p:sp>
            <p:nvSpPr>
              <p:cNvPr id="4" name="Freeform 4"/>
              <p:cNvSpPr/>
              <p:nvPr/>
            </p:nvSpPr>
            <p:spPr>
              <a:xfrm>
                <a:off x="0" y="0"/>
                <a:ext cx="7620000" cy="4045382"/>
              </a:xfrm>
              <a:custGeom>
                <a:avLst/>
                <a:gdLst/>
                <a:ahLst/>
                <a:cxnLst/>
                <a:rect l="l" t="t" r="r" b="b"/>
                <a:pathLst>
                  <a:path w="7620000" h="4045382">
                    <a:moveTo>
                      <a:pt x="7620000" y="3186862"/>
                    </a:moveTo>
                    <a:lnTo>
                      <a:pt x="7620000" y="222250"/>
                    </a:lnTo>
                    <a:cubicBezTo>
                      <a:pt x="7620000" y="100330"/>
                      <a:pt x="7519670" y="0"/>
                      <a:pt x="7397750" y="0"/>
                    </a:cubicBezTo>
                    <a:lnTo>
                      <a:pt x="222250" y="0"/>
                    </a:lnTo>
                    <a:cubicBezTo>
                      <a:pt x="100330" y="0"/>
                      <a:pt x="0" y="100330"/>
                      <a:pt x="0" y="222250"/>
                    </a:cubicBezTo>
                    <a:lnTo>
                      <a:pt x="0" y="3185592"/>
                    </a:lnTo>
                    <a:cubicBezTo>
                      <a:pt x="0" y="3308782"/>
                      <a:pt x="100330" y="3407842"/>
                      <a:pt x="222250" y="3407842"/>
                    </a:cubicBezTo>
                    <a:lnTo>
                      <a:pt x="3547110" y="3407842"/>
                    </a:lnTo>
                    <a:lnTo>
                      <a:pt x="3808730" y="4045382"/>
                    </a:lnTo>
                    <a:lnTo>
                      <a:pt x="4070350" y="3407842"/>
                    </a:lnTo>
                    <a:lnTo>
                      <a:pt x="7395210" y="3407842"/>
                    </a:lnTo>
                    <a:cubicBezTo>
                      <a:pt x="7519670" y="3409112"/>
                      <a:pt x="7620000" y="3310052"/>
                      <a:pt x="7620000" y="3186862"/>
                    </a:cubicBezTo>
                    <a:lnTo>
                      <a:pt x="7620000" y="3186862"/>
                    </a:lnTo>
                    <a:close/>
                  </a:path>
                </a:pathLst>
              </a:custGeom>
              <a:solidFill>
                <a:srgbClr val="001C84"/>
              </a:solidFill>
            </p:spPr>
          </p:sp>
        </p:grpSp>
        <p:sp>
          <p:nvSpPr>
            <p:cNvPr id="5" name="TextBox 5"/>
            <p:cNvSpPr txBox="1"/>
            <p:nvPr/>
          </p:nvSpPr>
          <p:spPr>
            <a:xfrm>
              <a:off x="362947" y="381703"/>
              <a:ext cx="3959163" cy="1283123"/>
            </a:xfrm>
            <a:prstGeom prst="rect">
              <a:avLst/>
            </a:prstGeom>
          </p:spPr>
          <p:txBody>
            <a:bodyPr lIns="0" tIns="0" rIns="0" bIns="0" rtlCol="0" anchor="t">
              <a:spAutoFit/>
            </a:bodyPr>
            <a:lstStyle/>
            <a:p>
              <a:pPr algn="ctr">
                <a:lnSpc>
                  <a:spcPts val="3919"/>
                </a:lnSpc>
              </a:pPr>
              <a:r>
                <a:rPr lang="en-US" sz="2800">
                  <a:solidFill>
                    <a:srgbClr val="FFFFFF"/>
                  </a:solidFill>
                  <a:latin typeface="DM Sans"/>
                </a:rPr>
                <a:t>Have a great</a:t>
              </a:r>
            </a:p>
            <a:p>
              <a:pPr marL="0" lvl="0" indent="0" algn="ctr">
                <a:lnSpc>
                  <a:spcPts val="3919"/>
                </a:lnSpc>
                <a:spcBef>
                  <a:spcPct val="0"/>
                </a:spcBef>
              </a:pPr>
              <a:r>
                <a:rPr lang="en-US" sz="2800">
                  <a:solidFill>
                    <a:srgbClr val="FFFFFF"/>
                  </a:solidFill>
                  <a:latin typeface="DM Sans"/>
                </a:rPr>
                <a:t>day</a:t>
              </a:r>
              <a:r>
                <a:rPr lang="en-US" sz="2800" u="none">
                  <a:solidFill>
                    <a:srgbClr val="FFFFFF"/>
                  </a:solidFill>
                  <a:latin typeface="DM Sans"/>
                </a:rPr>
                <a:t> ahead.</a:t>
              </a:r>
            </a:p>
          </p:txBody>
        </p:sp>
      </p:grpSp>
      <p:sp>
        <p:nvSpPr>
          <p:cNvPr id="6" name="TextBox 6"/>
          <p:cNvSpPr txBox="1"/>
          <p:nvPr/>
        </p:nvSpPr>
        <p:spPr>
          <a:xfrm>
            <a:off x="2115312" y="4616041"/>
            <a:ext cx="9048697" cy="3914775"/>
          </a:xfrm>
          <a:prstGeom prst="rect">
            <a:avLst/>
          </a:prstGeom>
        </p:spPr>
        <p:txBody>
          <a:bodyPr lIns="0" tIns="0" rIns="0" bIns="0" rtlCol="0" anchor="t">
            <a:spAutoFit/>
          </a:bodyPr>
          <a:lstStyle/>
          <a:p>
            <a:pPr marL="0" lvl="0" indent="0" algn="ctr">
              <a:lnSpc>
                <a:spcPts val="15000"/>
              </a:lnSpc>
            </a:pPr>
            <a:r>
              <a:rPr lang="en-US" sz="15000" spc="-150">
                <a:solidFill>
                  <a:srgbClr val="000000"/>
                </a:solidFill>
                <a:latin typeface="DM Sans Bold"/>
              </a:rPr>
              <a:t>Thank you!</a:t>
            </a:r>
          </a:p>
        </p:txBody>
      </p:sp>
      <p:sp>
        <p:nvSpPr>
          <p:cNvPr id="7" name="TextBox 7"/>
          <p:cNvSpPr txBox="1"/>
          <p:nvPr/>
        </p:nvSpPr>
        <p:spPr>
          <a:xfrm>
            <a:off x="3866599" y="979467"/>
            <a:ext cx="10288988" cy="3064708"/>
          </a:xfrm>
          <a:prstGeom prst="rect">
            <a:avLst/>
          </a:prstGeom>
        </p:spPr>
        <p:txBody>
          <a:bodyPr lIns="0" tIns="0" rIns="0" bIns="0" rtlCol="0" anchor="t">
            <a:spAutoFit/>
          </a:bodyPr>
          <a:lstStyle/>
          <a:p>
            <a:pPr algn="ctr">
              <a:lnSpc>
                <a:spcPts val="6032"/>
              </a:lnSpc>
            </a:pPr>
            <a:r>
              <a:rPr lang="en-US" sz="5027">
                <a:solidFill>
                  <a:srgbClr val="171717"/>
                </a:solidFill>
                <a:latin typeface="Muli Bold"/>
              </a:rPr>
              <a:t>"The advance of technology is based on making it fit in so that you don't really even notice it, so it's part of everyday life.”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950063" y="665309"/>
            <a:ext cx="726781" cy="726781"/>
            <a:chOff x="0" y="0"/>
            <a:chExt cx="969042" cy="969042"/>
          </a:xfrm>
        </p:grpSpPr>
        <p:grpSp>
          <p:nvGrpSpPr>
            <p:cNvPr id="3" name="Group 3"/>
            <p:cNvGrpSpPr/>
            <p:nvPr/>
          </p:nvGrpSpPr>
          <p:grpSpPr>
            <a:xfrm>
              <a:off x="0" y="0"/>
              <a:ext cx="969042" cy="969042"/>
              <a:chOff x="0" y="0"/>
              <a:chExt cx="6350000" cy="6350000"/>
            </a:xfrm>
          </p:grpSpPr>
          <p:sp>
            <p:nvSpPr>
              <p:cNvPr id="4" name="Freeform 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01C84"/>
              </a:solidFill>
            </p:spPr>
          </p:sp>
        </p:grpSp>
        <p:sp>
          <p:nvSpPr>
            <p:cNvPr id="5" name="TextBox 5"/>
            <p:cNvSpPr txBox="1"/>
            <p:nvPr/>
          </p:nvSpPr>
          <p:spPr>
            <a:xfrm>
              <a:off x="161067" y="22501"/>
              <a:ext cx="612070" cy="847839"/>
            </a:xfrm>
            <a:prstGeom prst="rect">
              <a:avLst/>
            </a:prstGeom>
          </p:spPr>
          <p:txBody>
            <a:bodyPr lIns="0" tIns="0" rIns="0" bIns="0" rtlCol="0" anchor="t">
              <a:spAutoFit/>
            </a:bodyPr>
            <a:lstStyle/>
            <a:p>
              <a:pPr marL="0" lvl="0" indent="0" algn="ctr">
                <a:lnSpc>
                  <a:spcPts val="5345"/>
                </a:lnSpc>
                <a:spcBef>
                  <a:spcPct val="0"/>
                </a:spcBef>
              </a:pPr>
              <a:r>
                <a:rPr lang="en-US" sz="3818">
                  <a:solidFill>
                    <a:srgbClr val="FFFFFF"/>
                  </a:solidFill>
                  <a:latin typeface="DM Sans Bold"/>
                </a:rPr>
                <a:t>1</a:t>
              </a:r>
            </a:p>
          </p:txBody>
        </p:sp>
      </p:grpSp>
      <p:grpSp>
        <p:nvGrpSpPr>
          <p:cNvPr id="6" name="Group 6"/>
          <p:cNvGrpSpPr/>
          <p:nvPr/>
        </p:nvGrpSpPr>
        <p:grpSpPr>
          <a:xfrm>
            <a:off x="829340" y="4065899"/>
            <a:ext cx="6920194" cy="2155201"/>
            <a:chOff x="0" y="0"/>
            <a:chExt cx="9226925" cy="2873601"/>
          </a:xfrm>
        </p:grpSpPr>
        <p:grpSp>
          <p:nvGrpSpPr>
            <p:cNvPr id="7" name="Group 7"/>
            <p:cNvGrpSpPr/>
            <p:nvPr/>
          </p:nvGrpSpPr>
          <p:grpSpPr>
            <a:xfrm>
              <a:off x="0" y="0"/>
              <a:ext cx="9226925" cy="2873601"/>
              <a:chOff x="0" y="0"/>
              <a:chExt cx="7620000" cy="2711066"/>
            </a:xfrm>
          </p:grpSpPr>
          <p:sp>
            <p:nvSpPr>
              <p:cNvPr id="8" name="Freeform 8"/>
              <p:cNvSpPr/>
              <p:nvPr/>
            </p:nvSpPr>
            <p:spPr>
              <a:xfrm>
                <a:off x="0" y="0"/>
                <a:ext cx="8705035" cy="2708526"/>
              </a:xfrm>
              <a:custGeom>
                <a:avLst/>
                <a:gdLst/>
                <a:ahLst/>
                <a:cxnLst/>
                <a:rect l="l" t="t" r="r" b="b"/>
                <a:pathLst>
                  <a:path w="8705035" h="2708526">
                    <a:moveTo>
                      <a:pt x="8705035" y="1850005"/>
                    </a:moveTo>
                    <a:lnTo>
                      <a:pt x="8705035" y="222250"/>
                    </a:lnTo>
                    <a:cubicBezTo>
                      <a:pt x="8705035" y="100330"/>
                      <a:pt x="8590418" y="0"/>
                      <a:pt x="8451138" y="0"/>
                    </a:cubicBezTo>
                    <a:lnTo>
                      <a:pt x="253897" y="0"/>
                    </a:lnTo>
                    <a:cubicBezTo>
                      <a:pt x="114616" y="0"/>
                      <a:pt x="0" y="100330"/>
                      <a:pt x="0" y="222250"/>
                    </a:cubicBezTo>
                    <a:lnTo>
                      <a:pt x="0" y="1848736"/>
                    </a:lnTo>
                    <a:cubicBezTo>
                      <a:pt x="0" y="1971926"/>
                      <a:pt x="114616" y="2070986"/>
                      <a:pt x="253897" y="2070986"/>
                    </a:cubicBezTo>
                    <a:lnTo>
                      <a:pt x="4052194" y="2070986"/>
                    </a:lnTo>
                    <a:lnTo>
                      <a:pt x="4351067" y="2708526"/>
                    </a:lnTo>
                    <a:lnTo>
                      <a:pt x="4649939" y="2070986"/>
                    </a:lnTo>
                    <a:lnTo>
                      <a:pt x="8448236" y="2070986"/>
                    </a:lnTo>
                    <a:cubicBezTo>
                      <a:pt x="8590418" y="2072255"/>
                      <a:pt x="8705035" y="1973196"/>
                      <a:pt x="8705035" y="1850005"/>
                    </a:cubicBezTo>
                    <a:lnTo>
                      <a:pt x="8705035" y="1850005"/>
                    </a:lnTo>
                    <a:close/>
                  </a:path>
                </a:pathLst>
              </a:custGeom>
              <a:solidFill>
                <a:srgbClr val="001C84"/>
              </a:solidFill>
            </p:spPr>
          </p:sp>
        </p:grpSp>
        <p:sp>
          <p:nvSpPr>
            <p:cNvPr id="9" name="TextBox 9"/>
            <p:cNvSpPr txBox="1"/>
            <p:nvPr/>
          </p:nvSpPr>
          <p:spPr>
            <a:xfrm>
              <a:off x="1567040" y="355061"/>
              <a:ext cx="7274241" cy="1481351"/>
            </a:xfrm>
            <a:prstGeom prst="rect">
              <a:avLst/>
            </a:prstGeom>
          </p:spPr>
          <p:txBody>
            <a:bodyPr lIns="0" tIns="0" rIns="0" bIns="0" rtlCol="0" anchor="t">
              <a:spAutoFit/>
            </a:bodyPr>
            <a:lstStyle/>
            <a:p>
              <a:pPr algn="ctr">
                <a:lnSpc>
                  <a:spcPts val="8416"/>
                </a:lnSpc>
              </a:pPr>
              <a:r>
                <a:rPr lang="en-US" sz="7651">
                  <a:solidFill>
                    <a:srgbClr val="FFFFFF"/>
                  </a:solidFill>
                  <a:latin typeface="DM Sans Bold"/>
                </a:rPr>
                <a:t>CONTENTS</a:t>
              </a:r>
            </a:p>
          </p:txBody>
        </p:sp>
      </p:grpSp>
      <p:grpSp>
        <p:nvGrpSpPr>
          <p:cNvPr id="10" name="Group 10"/>
          <p:cNvGrpSpPr/>
          <p:nvPr/>
        </p:nvGrpSpPr>
        <p:grpSpPr>
          <a:xfrm>
            <a:off x="9950063" y="1695450"/>
            <a:ext cx="726781" cy="726781"/>
            <a:chOff x="0" y="0"/>
            <a:chExt cx="969042" cy="969042"/>
          </a:xfrm>
        </p:grpSpPr>
        <p:grpSp>
          <p:nvGrpSpPr>
            <p:cNvPr id="11" name="Group 11"/>
            <p:cNvGrpSpPr/>
            <p:nvPr/>
          </p:nvGrpSpPr>
          <p:grpSpPr>
            <a:xfrm>
              <a:off x="0" y="0"/>
              <a:ext cx="969042" cy="969042"/>
              <a:chOff x="0" y="0"/>
              <a:chExt cx="6350000" cy="6350000"/>
            </a:xfrm>
          </p:grpSpPr>
          <p:sp>
            <p:nvSpPr>
              <p:cNvPr id="12" name="Freeform 12"/>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01C84"/>
              </a:solidFill>
            </p:spPr>
          </p:sp>
        </p:grpSp>
        <p:sp>
          <p:nvSpPr>
            <p:cNvPr id="13" name="TextBox 13"/>
            <p:cNvSpPr txBox="1"/>
            <p:nvPr/>
          </p:nvSpPr>
          <p:spPr>
            <a:xfrm>
              <a:off x="161067" y="22501"/>
              <a:ext cx="612070" cy="847839"/>
            </a:xfrm>
            <a:prstGeom prst="rect">
              <a:avLst/>
            </a:prstGeom>
          </p:spPr>
          <p:txBody>
            <a:bodyPr lIns="0" tIns="0" rIns="0" bIns="0" rtlCol="0" anchor="t">
              <a:spAutoFit/>
            </a:bodyPr>
            <a:lstStyle/>
            <a:p>
              <a:pPr marL="0" lvl="0" indent="0" algn="ctr">
                <a:lnSpc>
                  <a:spcPts val="5345"/>
                </a:lnSpc>
                <a:spcBef>
                  <a:spcPct val="0"/>
                </a:spcBef>
              </a:pPr>
              <a:r>
                <a:rPr lang="en-US" sz="3818">
                  <a:solidFill>
                    <a:srgbClr val="FFFFFF"/>
                  </a:solidFill>
                  <a:latin typeface="DM Sans Bold"/>
                </a:rPr>
                <a:t>2</a:t>
              </a:r>
            </a:p>
          </p:txBody>
        </p:sp>
      </p:grpSp>
      <p:grpSp>
        <p:nvGrpSpPr>
          <p:cNvPr id="14" name="Group 14"/>
          <p:cNvGrpSpPr/>
          <p:nvPr/>
        </p:nvGrpSpPr>
        <p:grpSpPr>
          <a:xfrm>
            <a:off x="9950063" y="2631781"/>
            <a:ext cx="726781" cy="726781"/>
            <a:chOff x="0" y="0"/>
            <a:chExt cx="969042" cy="969042"/>
          </a:xfrm>
        </p:grpSpPr>
        <p:grpSp>
          <p:nvGrpSpPr>
            <p:cNvPr id="15" name="Group 15"/>
            <p:cNvGrpSpPr/>
            <p:nvPr/>
          </p:nvGrpSpPr>
          <p:grpSpPr>
            <a:xfrm>
              <a:off x="0" y="0"/>
              <a:ext cx="969042" cy="969042"/>
              <a:chOff x="0" y="0"/>
              <a:chExt cx="6350000" cy="6350000"/>
            </a:xfrm>
          </p:grpSpPr>
          <p:sp>
            <p:nvSpPr>
              <p:cNvPr id="16" name="Freeform 16"/>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01C84"/>
              </a:solidFill>
            </p:spPr>
          </p:sp>
        </p:grpSp>
        <p:sp>
          <p:nvSpPr>
            <p:cNvPr id="17" name="TextBox 17"/>
            <p:cNvSpPr txBox="1"/>
            <p:nvPr/>
          </p:nvSpPr>
          <p:spPr>
            <a:xfrm>
              <a:off x="161067" y="22501"/>
              <a:ext cx="612070" cy="847839"/>
            </a:xfrm>
            <a:prstGeom prst="rect">
              <a:avLst/>
            </a:prstGeom>
          </p:spPr>
          <p:txBody>
            <a:bodyPr lIns="0" tIns="0" rIns="0" bIns="0" rtlCol="0" anchor="t">
              <a:spAutoFit/>
            </a:bodyPr>
            <a:lstStyle/>
            <a:p>
              <a:pPr marL="0" lvl="0" indent="0" algn="ctr">
                <a:lnSpc>
                  <a:spcPts val="5345"/>
                </a:lnSpc>
                <a:spcBef>
                  <a:spcPct val="0"/>
                </a:spcBef>
              </a:pPr>
              <a:r>
                <a:rPr lang="en-US" sz="3818">
                  <a:solidFill>
                    <a:srgbClr val="FFFFFF"/>
                  </a:solidFill>
                  <a:latin typeface="DM Sans Bold"/>
                </a:rPr>
                <a:t>3</a:t>
              </a:r>
            </a:p>
          </p:txBody>
        </p:sp>
      </p:grpSp>
      <p:grpSp>
        <p:nvGrpSpPr>
          <p:cNvPr id="18" name="Group 18"/>
          <p:cNvGrpSpPr/>
          <p:nvPr/>
        </p:nvGrpSpPr>
        <p:grpSpPr>
          <a:xfrm>
            <a:off x="9950063" y="3721954"/>
            <a:ext cx="726781" cy="726781"/>
            <a:chOff x="0" y="0"/>
            <a:chExt cx="969042" cy="969042"/>
          </a:xfrm>
        </p:grpSpPr>
        <p:grpSp>
          <p:nvGrpSpPr>
            <p:cNvPr id="19" name="Group 19"/>
            <p:cNvGrpSpPr/>
            <p:nvPr/>
          </p:nvGrpSpPr>
          <p:grpSpPr>
            <a:xfrm>
              <a:off x="0" y="0"/>
              <a:ext cx="969042" cy="969042"/>
              <a:chOff x="0" y="0"/>
              <a:chExt cx="6350000" cy="6350000"/>
            </a:xfrm>
          </p:grpSpPr>
          <p:sp>
            <p:nvSpPr>
              <p:cNvPr id="20" name="Freeform 20"/>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01C84"/>
              </a:solidFill>
            </p:spPr>
          </p:sp>
        </p:grpSp>
        <p:sp>
          <p:nvSpPr>
            <p:cNvPr id="21" name="TextBox 21"/>
            <p:cNvSpPr txBox="1"/>
            <p:nvPr/>
          </p:nvSpPr>
          <p:spPr>
            <a:xfrm>
              <a:off x="161067" y="22501"/>
              <a:ext cx="612070" cy="847839"/>
            </a:xfrm>
            <a:prstGeom prst="rect">
              <a:avLst/>
            </a:prstGeom>
          </p:spPr>
          <p:txBody>
            <a:bodyPr lIns="0" tIns="0" rIns="0" bIns="0" rtlCol="0" anchor="t">
              <a:spAutoFit/>
            </a:bodyPr>
            <a:lstStyle/>
            <a:p>
              <a:pPr marL="0" lvl="0" indent="0" algn="ctr">
                <a:lnSpc>
                  <a:spcPts val="5345"/>
                </a:lnSpc>
                <a:spcBef>
                  <a:spcPct val="0"/>
                </a:spcBef>
              </a:pPr>
              <a:r>
                <a:rPr lang="en-US" sz="3818">
                  <a:solidFill>
                    <a:srgbClr val="FFFFFF"/>
                  </a:solidFill>
                  <a:latin typeface="DM Sans Bold"/>
                </a:rPr>
                <a:t>4</a:t>
              </a:r>
            </a:p>
          </p:txBody>
        </p:sp>
      </p:grpSp>
      <p:sp>
        <p:nvSpPr>
          <p:cNvPr id="22" name="TextBox 22"/>
          <p:cNvSpPr txBox="1"/>
          <p:nvPr/>
        </p:nvSpPr>
        <p:spPr>
          <a:xfrm>
            <a:off x="11147857" y="733425"/>
            <a:ext cx="5156972" cy="523875"/>
          </a:xfrm>
          <a:prstGeom prst="rect">
            <a:avLst/>
          </a:prstGeom>
        </p:spPr>
        <p:txBody>
          <a:bodyPr lIns="0" tIns="0" rIns="0" bIns="0" rtlCol="0" anchor="t">
            <a:spAutoFit/>
          </a:bodyPr>
          <a:lstStyle/>
          <a:p>
            <a:pPr marL="0" lvl="0" indent="0" algn="l">
              <a:lnSpc>
                <a:spcPts val="4200"/>
              </a:lnSpc>
              <a:spcBef>
                <a:spcPct val="0"/>
              </a:spcBef>
            </a:pPr>
            <a:r>
              <a:rPr lang="en-US" sz="3000" u="none">
                <a:solidFill>
                  <a:srgbClr val="000000"/>
                </a:solidFill>
                <a:latin typeface="DM Sans"/>
              </a:rPr>
              <a:t>Introduction to the Team </a:t>
            </a:r>
          </a:p>
        </p:txBody>
      </p:sp>
      <p:sp>
        <p:nvSpPr>
          <p:cNvPr id="23" name="TextBox 23"/>
          <p:cNvSpPr txBox="1"/>
          <p:nvPr/>
        </p:nvSpPr>
        <p:spPr>
          <a:xfrm>
            <a:off x="11147857" y="1763566"/>
            <a:ext cx="5156972" cy="523875"/>
          </a:xfrm>
          <a:prstGeom prst="rect">
            <a:avLst/>
          </a:prstGeom>
        </p:spPr>
        <p:txBody>
          <a:bodyPr lIns="0" tIns="0" rIns="0" bIns="0" rtlCol="0" anchor="t">
            <a:spAutoFit/>
          </a:bodyPr>
          <a:lstStyle/>
          <a:p>
            <a:pPr marL="0" lvl="0" indent="0" algn="l">
              <a:lnSpc>
                <a:spcPts val="4200"/>
              </a:lnSpc>
              <a:spcBef>
                <a:spcPct val="0"/>
              </a:spcBef>
            </a:pPr>
            <a:r>
              <a:rPr lang="en-US" sz="3000">
                <a:solidFill>
                  <a:srgbClr val="000000"/>
                </a:solidFill>
                <a:latin typeface="DM Sans"/>
              </a:rPr>
              <a:t>Problem Statement</a:t>
            </a:r>
          </a:p>
        </p:txBody>
      </p:sp>
      <p:sp>
        <p:nvSpPr>
          <p:cNvPr id="24" name="TextBox 24"/>
          <p:cNvSpPr txBox="1"/>
          <p:nvPr/>
        </p:nvSpPr>
        <p:spPr>
          <a:xfrm>
            <a:off x="11147857" y="3777498"/>
            <a:ext cx="5156972" cy="523875"/>
          </a:xfrm>
          <a:prstGeom prst="rect">
            <a:avLst/>
          </a:prstGeom>
        </p:spPr>
        <p:txBody>
          <a:bodyPr lIns="0" tIns="0" rIns="0" bIns="0" rtlCol="0" anchor="t">
            <a:spAutoFit/>
          </a:bodyPr>
          <a:lstStyle/>
          <a:p>
            <a:pPr marL="0" lvl="0" indent="0" algn="l">
              <a:lnSpc>
                <a:spcPts val="4200"/>
              </a:lnSpc>
              <a:spcBef>
                <a:spcPct val="0"/>
              </a:spcBef>
            </a:pPr>
            <a:r>
              <a:rPr lang="en-US" sz="3000">
                <a:solidFill>
                  <a:srgbClr val="000000"/>
                </a:solidFill>
                <a:latin typeface="DM Sans"/>
              </a:rPr>
              <a:t>Solution</a:t>
            </a:r>
          </a:p>
        </p:txBody>
      </p:sp>
      <p:sp>
        <p:nvSpPr>
          <p:cNvPr id="25" name="TextBox 25"/>
          <p:cNvSpPr txBox="1"/>
          <p:nvPr/>
        </p:nvSpPr>
        <p:spPr>
          <a:xfrm>
            <a:off x="11147857" y="4907300"/>
            <a:ext cx="5156972" cy="523875"/>
          </a:xfrm>
          <a:prstGeom prst="rect">
            <a:avLst/>
          </a:prstGeom>
        </p:spPr>
        <p:txBody>
          <a:bodyPr lIns="0" tIns="0" rIns="0" bIns="0" rtlCol="0" anchor="t">
            <a:spAutoFit/>
          </a:bodyPr>
          <a:lstStyle/>
          <a:p>
            <a:pPr marL="0" lvl="0" indent="0" algn="l">
              <a:lnSpc>
                <a:spcPts val="4200"/>
              </a:lnSpc>
              <a:spcBef>
                <a:spcPct val="0"/>
              </a:spcBef>
            </a:pPr>
            <a:r>
              <a:rPr lang="en-US" sz="3000">
                <a:solidFill>
                  <a:srgbClr val="000000"/>
                </a:solidFill>
                <a:latin typeface="DM Sans"/>
              </a:rPr>
              <a:t>Methodology</a:t>
            </a:r>
          </a:p>
        </p:txBody>
      </p:sp>
      <p:grpSp>
        <p:nvGrpSpPr>
          <p:cNvPr id="26" name="Group 26"/>
          <p:cNvGrpSpPr/>
          <p:nvPr/>
        </p:nvGrpSpPr>
        <p:grpSpPr>
          <a:xfrm>
            <a:off x="9950063" y="4839184"/>
            <a:ext cx="726781" cy="726781"/>
            <a:chOff x="0" y="0"/>
            <a:chExt cx="969042" cy="969042"/>
          </a:xfrm>
        </p:grpSpPr>
        <p:grpSp>
          <p:nvGrpSpPr>
            <p:cNvPr id="27" name="Group 27"/>
            <p:cNvGrpSpPr/>
            <p:nvPr/>
          </p:nvGrpSpPr>
          <p:grpSpPr>
            <a:xfrm>
              <a:off x="0" y="0"/>
              <a:ext cx="969042" cy="969042"/>
              <a:chOff x="0" y="0"/>
              <a:chExt cx="6350000" cy="6350000"/>
            </a:xfrm>
          </p:grpSpPr>
          <p:sp>
            <p:nvSpPr>
              <p:cNvPr id="28" name="Freeform 28"/>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01C84"/>
              </a:solidFill>
            </p:spPr>
          </p:sp>
        </p:grpSp>
        <p:sp>
          <p:nvSpPr>
            <p:cNvPr id="29" name="TextBox 29"/>
            <p:cNvSpPr txBox="1"/>
            <p:nvPr/>
          </p:nvSpPr>
          <p:spPr>
            <a:xfrm>
              <a:off x="161067" y="22501"/>
              <a:ext cx="612070" cy="847839"/>
            </a:xfrm>
            <a:prstGeom prst="rect">
              <a:avLst/>
            </a:prstGeom>
          </p:spPr>
          <p:txBody>
            <a:bodyPr lIns="0" tIns="0" rIns="0" bIns="0" rtlCol="0" anchor="t">
              <a:spAutoFit/>
            </a:bodyPr>
            <a:lstStyle/>
            <a:p>
              <a:pPr marL="0" lvl="0" indent="0" algn="ctr">
                <a:lnSpc>
                  <a:spcPts val="5345"/>
                </a:lnSpc>
                <a:spcBef>
                  <a:spcPct val="0"/>
                </a:spcBef>
              </a:pPr>
              <a:r>
                <a:rPr lang="en-US" sz="3818">
                  <a:solidFill>
                    <a:srgbClr val="FFFFFF"/>
                  </a:solidFill>
                  <a:latin typeface="DM Sans Bold"/>
                </a:rPr>
                <a:t>5</a:t>
              </a:r>
            </a:p>
          </p:txBody>
        </p:sp>
      </p:grpSp>
      <p:sp>
        <p:nvSpPr>
          <p:cNvPr id="30" name="TextBox 30"/>
          <p:cNvSpPr txBox="1"/>
          <p:nvPr/>
        </p:nvSpPr>
        <p:spPr>
          <a:xfrm>
            <a:off x="11147857" y="8128721"/>
            <a:ext cx="5156972" cy="523875"/>
          </a:xfrm>
          <a:prstGeom prst="rect">
            <a:avLst/>
          </a:prstGeom>
        </p:spPr>
        <p:txBody>
          <a:bodyPr lIns="0" tIns="0" rIns="0" bIns="0" rtlCol="0" anchor="t">
            <a:spAutoFit/>
          </a:bodyPr>
          <a:lstStyle/>
          <a:p>
            <a:pPr marL="0" lvl="0" indent="0" algn="l">
              <a:lnSpc>
                <a:spcPts val="4200"/>
              </a:lnSpc>
              <a:spcBef>
                <a:spcPct val="0"/>
              </a:spcBef>
            </a:pPr>
            <a:r>
              <a:rPr lang="en-US" sz="3000">
                <a:solidFill>
                  <a:srgbClr val="000000"/>
                </a:solidFill>
                <a:latin typeface="DM Sans"/>
              </a:rPr>
              <a:t>Future Prospects</a:t>
            </a:r>
          </a:p>
        </p:txBody>
      </p:sp>
      <p:grpSp>
        <p:nvGrpSpPr>
          <p:cNvPr id="31" name="Group 31"/>
          <p:cNvGrpSpPr/>
          <p:nvPr/>
        </p:nvGrpSpPr>
        <p:grpSpPr>
          <a:xfrm>
            <a:off x="9950063" y="5916605"/>
            <a:ext cx="726781" cy="726781"/>
            <a:chOff x="0" y="0"/>
            <a:chExt cx="969042" cy="969042"/>
          </a:xfrm>
        </p:grpSpPr>
        <p:grpSp>
          <p:nvGrpSpPr>
            <p:cNvPr id="32" name="Group 32"/>
            <p:cNvGrpSpPr/>
            <p:nvPr/>
          </p:nvGrpSpPr>
          <p:grpSpPr>
            <a:xfrm>
              <a:off x="0" y="0"/>
              <a:ext cx="969042" cy="969042"/>
              <a:chOff x="0" y="0"/>
              <a:chExt cx="6350000" cy="6350000"/>
            </a:xfrm>
          </p:grpSpPr>
          <p:sp>
            <p:nvSpPr>
              <p:cNvPr id="33" name="Freeform 33"/>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01C84"/>
              </a:solidFill>
            </p:spPr>
          </p:sp>
        </p:grpSp>
        <p:sp>
          <p:nvSpPr>
            <p:cNvPr id="34" name="TextBox 34"/>
            <p:cNvSpPr txBox="1"/>
            <p:nvPr/>
          </p:nvSpPr>
          <p:spPr>
            <a:xfrm>
              <a:off x="161067" y="22501"/>
              <a:ext cx="612070" cy="847839"/>
            </a:xfrm>
            <a:prstGeom prst="rect">
              <a:avLst/>
            </a:prstGeom>
          </p:spPr>
          <p:txBody>
            <a:bodyPr lIns="0" tIns="0" rIns="0" bIns="0" rtlCol="0" anchor="t">
              <a:spAutoFit/>
            </a:bodyPr>
            <a:lstStyle/>
            <a:p>
              <a:pPr marL="0" lvl="0" indent="0" algn="ctr">
                <a:lnSpc>
                  <a:spcPts val="5345"/>
                </a:lnSpc>
                <a:spcBef>
                  <a:spcPct val="0"/>
                </a:spcBef>
              </a:pPr>
              <a:r>
                <a:rPr lang="en-US" sz="3818">
                  <a:solidFill>
                    <a:srgbClr val="FFFFFF"/>
                  </a:solidFill>
                  <a:latin typeface="DM Sans Bold"/>
                </a:rPr>
                <a:t>6</a:t>
              </a:r>
            </a:p>
          </p:txBody>
        </p:sp>
      </p:grpSp>
      <p:sp>
        <p:nvSpPr>
          <p:cNvPr id="35" name="TextBox 35"/>
          <p:cNvSpPr txBox="1"/>
          <p:nvPr/>
        </p:nvSpPr>
        <p:spPr>
          <a:xfrm>
            <a:off x="11147857" y="9097816"/>
            <a:ext cx="5840103" cy="523875"/>
          </a:xfrm>
          <a:prstGeom prst="rect">
            <a:avLst/>
          </a:prstGeom>
        </p:spPr>
        <p:txBody>
          <a:bodyPr lIns="0" tIns="0" rIns="0" bIns="0" rtlCol="0" anchor="t">
            <a:spAutoFit/>
          </a:bodyPr>
          <a:lstStyle/>
          <a:p>
            <a:pPr marL="0" lvl="0" indent="0" algn="l">
              <a:lnSpc>
                <a:spcPts val="4200"/>
              </a:lnSpc>
              <a:spcBef>
                <a:spcPct val="0"/>
              </a:spcBef>
            </a:pPr>
            <a:r>
              <a:rPr lang="en-US" sz="3000">
                <a:solidFill>
                  <a:srgbClr val="000000"/>
                </a:solidFill>
                <a:latin typeface="DM Sans"/>
              </a:rPr>
              <a:t>Working Prototype</a:t>
            </a:r>
          </a:p>
        </p:txBody>
      </p:sp>
      <p:sp>
        <p:nvSpPr>
          <p:cNvPr id="36" name="TextBox 36"/>
          <p:cNvSpPr txBox="1"/>
          <p:nvPr/>
        </p:nvSpPr>
        <p:spPr>
          <a:xfrm>
            <a:off x="11147857" y="2699897"/>
            <a:ext cx="5156972" cy="523875"/>
          </a:xfrm>
          <a:prstGeom prst="rect">
            <a:avLst/>
          </a:prstGeom>
        </p:spPr>
        <p:txBody>
          <a:bodyPr lIns="0" tIns="0" rIns="0" bIns="0" rtlCol="0" anchor="t">
            <a:spAutoFit/>
          </a:bodyPr>
          <a:lstStyle/>
          <a:p>
            <a:pPr marL="0" lvl="0" indent="0" algn="l">
              <a:lnSpc>
                <a:spcPts val="4200"/>
              </a:lnSpc>
              <a:spcBef>
                <a:spcPct val="0"/>
              </a:spcBef>
            </a:pPr>
            <a:r>
              <a:rPr lang="en-US" sz="3000">
                <a:solidFill>
                  <a:srgbClr val="000000"/>
                </a:solidFill>
                <a:latin typeface="DM Sans"/>
              </a:rPr>
              <a:t>Idea</a:t>
            </a:r>
          </a:p>
        </p:txBody>
      </p:sp>
      <p:sp>
        <p:nvSpPr>
          <p:cNvPr id="37" name="TextBox 37"/>
          <p:cNvSpPr txBox="1"/>
          <p:nvPr/>
        </p:nvSpPr>
        <p:spPr>
          <a:xfrm>
            <a:off x="11147857" y="5984720"/>
            <a:ext cx="5156972" cy="523875"/>
          </a:xfrm>
          <a:prstGeom prst="rect">
            <a:avLst/>
          </a:prstGeom>
        </p:spPr>
        <p:txBody>
          <a:bodyPr lIns="0" tIns="0" rIns="0" bIns="0" rtlCol="0" anchor="t">
            <a:spAutoFit/>
          </a:bodyPr>
          <a:lstStyle/>
          <a:p>
            <a:pPr marL="0" lvl="0" indent="0" algn="l">
              <a:lnSpc>
                <a:spcPts val="4200"/>
              </a:lnSpc>
              <a:spcBef>
                <a:spcPct val="0"/>
              </a:spcBef>
            </a:pPr>
            <a:r>
              <a:rPr lang="en-US" sz="3000">
                <a:solidFill>
                  <a:srgbClr val="000000"/>
                </a:solidFill>
                <a:latin typeface="DM Sans"/>
              </a:rPr>
              <a:t>Features</a:t>
            </a:r>
          </a:p>
        </p:txBody>
      </p:sp>
      <p:grpSp>
        <p:nvGrpSpPr>
          <p:cNvPr id="38" name="Group 38"/>
          <p:cNvGrpSpPr/>
          <p:nvPr/>
        </p:nvGrpSpPr>
        <p:grpSpPr>
          <a:xfrm>
            <a:off x="9950063" y="6973899"/>
            <a:ext cx="726781" cy="726781"/>
            <a:chOff x="0" y="0"/>
            <a:chExt cx="969042" cy="969042"/>
          </a:xfrm>
        </p:grpSpPr>
        <p:grpSp>
          <p:nvGrpSpPr>
            <p:cNvPr id="39" name="Group 39"/>
            <p:cNvGrpSpPr/>
            <p:nvPr/>
          </p:nvGrpSpPr>
          <p:grpSpPr>
            <a:xfrm>
              <a:off x="0" y="0"/>
              <a:ext cx="969042" cy="969042"/>
              <a:chOff x="0" y="0"/>
              <a:chExt cx="6350000" cy="6350000"/>
            </a:xfrm>
          </p:grpSpPr>
          <p:sp>
            <p:nvSpPr>
              <p:cNvPr id="40" name="Freeform 40"/>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01C84"/>
              </a:solidFill>
            </p:spPr>
          </p:sp>
        </p:grpSp>
        <p:sp>
          <p:nvSpPr>
            <p:cNvPr id="41" name="TextBox 41"/>
            <p:cNvSpPr txBox="1"/>
            <p:nvPr/>
          </p:nvSpPr>
          <p:spPr>
            <a:xfrm>
              <a:off x="161067" y="22501"/>
              <a:ext cx="612070" cy="847839"/>
            </a:xfrm>
            <a:prstGeom prst="rect">
              <a:avLst/>
            </a:prstGeom>
          </p:spPr>
          <p:txBody>
            <a:bodyPr lIns="0" tIns="0" rIns="0" bIns="0" rtlCol="0" anchor="t">
              <a:spAutoFit/>
            </a:bodyPr>
            <a:lstStyle/>
            <a:p>
              <a:pPr marL="0" lvl="0" indent="0" algn="ctr">
                <a:lnSpc>
                  <a:spcPts val="5345"/>
                </a:lnSpc>
                <a:spcBef>
                  <a:spcPct val="0"/>
                </a:spcBef>
              </a:pPr>
              <a:r>
                <a:rPr lang="en-US" sz="3818">
                  <a:solidFill>
                    <a:srgbClr val="FFFFFF"/>
                  </a:solidFill>
                  <a:latin typeface="DM Sans Bold"/>
                </a:rPr>
                <a:t>7</a:t>
              </a:r>
            </a:p>
          </p:txBody>
        </p:sp>
      </p:grpSp>
      <p:grpSp>
        <p:nvGrpSpPr>
          <p:cNvPr id="42" name="Group 42"/>
          <p:cNvGrpSpPr/>
          <p:nvPr/>
        </p:nvGrpSpPr>
        <p:grpSpPr>
          <a:xfrm>
            <a:off x="9950063" y="8060606"/>
            <a:ext cx="726781" cy="726781"/>
            <a:chOff x="0" y="0"/>
            <a:chExt cx="969042" cy="969042"/>
          </a:xfrm>
        </p:grpSpPr>
        <p:grpSp>
          <p:nvGrpSpPr>
            <p:cNvPr id="43" name="Group 43"/>
            <p:cNvGrpSpPr/>
            <p:nvPr/>
          </p:nvGrpSpPr>
          <p:grpSpPr>
            <a:xfrm>
              <a:off x="0" y="0"/>
              <a:ext cx="969042" cy="969042"/>
              <a:chOff x="0" y="0"/>
              <a:chExt cx="6350000" cy="6350000"/>
            </a:xfrm>
          </p:grpSpPr>
          <p:sp>
            <p:nvSpPr>
              <p:cNvPr id="44" name="Freeform 4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01C84"/>
              </a:solidFill>
            </p:spPr>
          </p:sp>
        </p:grpSp>
        <p:sp>
          <p:nvSpPr>
            <p:cNvPr id="45" name="TextBox 45"/>
            <p:cNvSpPr txBox="1"/>
            <p:nvPr/>
          </p:nvSpPr>
          <p:spPr>
            <a:xfrm>
              <a:off x="161067" y="22501"/>
              <a:ext cx="612070" cy="847839"/>
            </a:xfrm>
            <a:prstGeom prst="rect">
              <a:avLst/>
            </a:prstGeom>
          </p:spPr>
          <p:txBody>
            <a:bodyPr lIns="0" tIns="0" rIns="0" bIns="0" rtlCol="0" anchor="t">
              <a:spAutoFit/>
            </a:bodyPr>
            <a:lstStyle/>
            <a:p>
              <a:pPr marL="0" lvl="0" indent="0" algn="ctr">
                <a:lnSpc>
                  <a:spcPts val="5345"/>
                </a:lnSpc>
                <a:spcBef>
                  <a:spcPct val="0"/>
                </a:spcBef>
              </a:pPr>
              <a:r>
                <a:rPr lang="en-US" sz="3818">
                  <a:solidFill>
                    <a:srgbClr val="FFFFFF"/>
                  </a:solidFill>
                  <a:latin typeface="DM Sans Bold"/>
                </a:rPr>
                <a:t>8</a:t>
              </a:r>
            </a:p>
          </p:txBody>
        </p:sp>
      </p:grpSp>
      <p:sp>
        <p:nvSpPr>
          <p:cNvPr id="46" name="TextBox 46"/>
          <p:cNvSpPr txBox="1"/>
          <p:nvPr/>
        </p:nvSpPr>
        <p:spPr>
          <a:xfrm>
            <a:off x="11147857" y="7042015"/>
            <a:ext cx="5156972" cy="523875"/>
          </a:xfrm>
          <a:prstGeom prst="rect">
            <a:avLst/>
          </a:prstGeom>
        </p:spPr>
        <p:txBody>
          <a:bodyPr lIns="0" tIns="0" rIns="0" bIns="0" rtlCol="0" anchor="t">
            <a:spAutoFit/>
          </a:bodyPr>
          <a:lstStyle/>
          <a:p>
            <a:pPr marL="0" lvl="0" indent="0" algn="l">
              <a:lnSpc>
                <a:spcPts val="4200"/>
              </a:lnSpc>
              <a:spcBef>
                <a:spcPct val="0"/>
              </a:spcBef>
            </a:pPr>
            <a:r>
              <a:rPr lang="en-US" sz="3000">
                <a:solidFill>
                  <a:srgbClr val="000000"/>
                </a:solidFill>
                <a:latin typeface="DM Sans"/>
              </a:rPr>
              <a:t>SWOT Analysis</a:t>
            </a:r>
          </a:p>
        </p:txBody>
      </p:sp>
      <p:grpSp>
        <p:nvGrpSpPr>
          <p:cNvPr id="47" name="Group 47"/>
          <p:cNvGrpSpPr/>
          <p:nvPr/>
        </p:nvGrpSpPr>
        <p:grpSpPr>
          <a:xfrm>
            <a:off x="9950063" y="9029700"/>
            <a:ext cx="726781" cy="726781"/>
            <a:chOff x="0" y="0"/>
            <a:chExt cx="969042" cy="969042"/>
          </a:xfrm>
        </p:grpSpPr>
        <p:grpSp>
          <p:nvGrpSpPr>
            <p:cNvPr id="48" name="Group 48"/>
            <p:cNvGrpSpPr/>
            <p:nvPr/>
          </p:nvGrpSpPr>
          <p:grpSpPr>
            <a:xfrm>
              <a:off x="0" y="0"/>
              <a:ext cx="969042" cy="969042"/>
              <a:chOff x="0" y="0"/>
              <a:chExt cx="6350000" cy="6350000"/>
            </a:xfrm>
          </p:grpSpPr>
          <p:sp>
            <p:nvSpPr>
              <p:cNvPr id="49" name="Freeform 49"/>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01C84"/>
              </a:solidFill>
            </p:spPr>
          </p:sp>
        </p:grpSp>
        <p:sp>
          <p:nvSpPr>
            <p:cNvPr id="50" name="TextBox 50"/>
            <p:cNvSpPr txBox="1"/>
            <p:nvPr/>
          </p:nvSpPr>
          <p:spPr>
            <a:xfrm>
              <a:off x="161067" y="22501"/>
              <a:ext cx="612070" cy="847839"/>
            </a:xfrm>
            <a:prstGeom prst="rect">
              <a:avLst/>
            </a:prstGeom>
          </p:spPr>
          <p:txBody>
            <a:bodyPr lIns="0" tIns="0" rIns="0" bIns="0" rtlCol="0" anchor="t">
              <a:spAutoFit/>
            </a:bodyPr>
            <a:lstStyle/>
            <a:p>
              <a:pPr marL="0" lvl="0" indent="0" algn="ctr">
                <a:lnSpc>
                  <a:spcPts val="5345"/>
                </a:lnSpc>
                <a:spcBef>
                  <a:spcPct val="0"/>
                </a:spcBef>
              </a:pPr>
              <a:r>
                <a:rPr lang="en-US" sz="3818">
                  <a:solidFill>
                    <a:srgbClr val="FFFFFF"/>
                  </a:solidFill>
                  <a:latin typeface="DM Sans Bold"/>
                </a:rPr>
                <a:t>9</a:t>
              </a: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2803978"/>
            <a:ext cx="16230600" cy="2443701"/>
          </a:xfrm>
          <a:prstGeom prst="rect">
            <a:avLst/>
          </a:prstGeom>
        </p:spPr>
        <p:txBody>
          <a:bodyPr lIns="0" tIns="0" rIns="0" bIns="0" rtlCol="0" anchor="t">
            <a:spAutoFit/>
          </a:bodyPr>
          <a:lstStyle/>
          <a:p>
            <a:pPr marL="1007455" lvl="1" indent="-503727">
              <a:lnSpc>
                <a:spcPts val="6532"/>
              </a:lnSpc>
              <a:buFont typeface="Arial"/>
              <a:buChar char="•"/>
            </a:pPr>
            <a:r>
              <a:rPr lang="en-US" sz="4666">
                <a:solidFill>
                  <a:srgbClr val="001C84"/>
                </a:solidFill>
                <a:latin typeface="DM Sans Bold"/>
              </a:rPr>
              <a:t>ADAMAY MANN</a:t>
            </a:r>
          </a:p>
          <a:p>
            <a:pPr marL="1007455" lvl="1" indent="-503727">
              <a:lnSpc>
                <a:spcPts val="6532"/>
              </a:lnSpc>
              <a:buFont typeface="Arial"/>
              <a:buChar char="•"/>
            </a:pPr>
            <a:r>
              <a:rPr lang="en-US" sz="4666">
                <a:solidFill>
                  <a:srgbClr val="001C84"/>
                </a:solidFill>
                <a:latin typeface="DM Sans Bold"/>
              </a:rPr>
              <a:t>ISHAAN BHOLA</a:t>
            </a:r>
          </a:p>
          <a:p>
            <a:pPr marL="1007455" lvl="1" indent="-503727">
              <a:lnSpc>
                <a:spcPts val="6532"/>
              </a:lnSpc>
              <a:buFont typeface="Arial"/>
              <a:buChar char="•"/>
            </a:pPr>
            <a:r>
              <a:rPr lang="en-US" sz="4666">
                <a:solidFill>
                  <a:srgbClr val="001C84"/>
                </a:solidFill>
                <a:latin typeface="DM Sans Bold"/>
              </a:rPr>
              <a:t>DARSHAN PATEL</a:t>
            </a:r>
          </a:p>
        </p:txBody>
      </p:sp>
      <p:sp>
        <p:nvSpPr>
          <p:cNvPr id="3" name="TextBox 3"/>
          <p:cNvSpPr txBox="1"/>
          <p:nvPr/>
        </p:nvSpPr>
        <p:spPr>
          <a:xfrm>
            <a:off x="1028700" y="7115334"/>
            <a:ext cx="16230600" cy="712470"/>
          </a:xfrm>
          <a:prstGeom prst="rect">
            <a:avLst/>
          </a:prstGeom>
        </p:spPr>
        <p:txBody>
          <a:bodyPr lIns="0" tIns="0" rIns="0" bIns="0" rtlCol="0" anchor="t">
            <a:spAutoFit/>
          </a:bodyPr>
          <a:lstStyle/>
          <a:p>
            <a:pPr marL="0" lvl="0" indent="0">
              <a:lnSpc>
                <a:spcPts val="5880"/>
              </a:lnSpc>
            </a:pPr>
            <a:r>
              <a:rPr lang="en-US" sz="4200">
                <a:solidFill>
                  <a:srgbClr val="000000"/>
                </a:solidFill>
                <a:latin typeface="DM Sans"/>
              </a:rPr>
              <a:t>Theme: Financial Technology / FinTech</a:t>
            </a:r>
          </a:p>
        </p:txBody>
      </p:sp>
      <p:sp>
        <p:nvSpPr>
          <p:cNvPr id="4" name="TextBox 4"/>
          <p:cNvSpPr txBox="1"/>
          <p:nvPr/>
        </p:nvSpPr>
        <p:spPr>
          <a:xfrm>
            <a:off x="1028700" y="1114425"/>
            <a:ext cx="16230600" cy="1287341"/>
          </a:xfrm>
          <a:prstGeom prst="rect">
            <a:avLst/>
          </a:prstGeom>
        </p:spPr>
        <p:txBody>
          <a:bodyPr lIns="0" tIns="0" rIns="0" bIns="0" rtlCol="0" anchor="t">
            <a:spAutoFit/>
          </a:bodyPr>
          <a:lstStyle/>
          <a:p>
            <a:pPr algn="ctr">
              <a:lnSpc>
                <a:spcPts val="9947"/>
              </a:lnSpc>
            </a:pPr>
            <a:r>
              <a:rPr lang="en-US" sz="9043">
                <a:solidFill>
                  <a:srgbClr val="001C84"/>
                </a:solidFill>
                <a:latin typeface="DM Sans Bold"/>
              </a:rPr>
              <a:t>TEAM AND MEMBER DETAILS</a:t>
            </a:r>
          </a:p>
        </p:txBody>
      </p:sp>
      <p:pic>
        <p:nvPicPr>
          <p:cNvPr id="5" name="Picture 5"/>
          <p:cNvPicPr>
            <a:picLocks noChangeAspect="1"/>
          </p:cNvPicPr>
          <p:nvPr/>
        </p:nvPicPr>
        <p:blipFill>
          <a:blip r:embed="rId2"/>
          <a:srcRect/>
          <a:stretch>
            <a:fillRect/>
          </a:stretch>
        </p:blipFill>
        <p:spPr>
          <a:xfrm>
            <a:off x="13385054" y="6079173"/>
            <a:ext cx="3524872" cy="3497262"/>
          </a:xfrm>
          <a:prstGeom prst="rect">
            <a:avLst/>
          </a:prstGeom>
        </p:spPr>
      </p:pic>
      <p:sp>
        <p:nvSpPr>
          <p:cNvPr id="6" name="TextBox 6"/>
          <p:cNvSpPr txBox="1"/>
          <p:nvPr/>
        </p:nvSpPr>
        <p:spPr>
          <a:xfrm>
            <a:off x="1028700" y="7862855"/>
            <a:ext cx="10667673" cy="712470"/>
          </a:xfrm>
          <a:prstGeom prst="rect">
            <a:avLst/>
          </a:prstGeom>
        </p:spPr>
        <p:txBody>
          <a:bodyPr lIns="0" tIns="0" rIns="0" bIns="0" rtlCol="0" anchor="t">
            <a:spAutoFit/>
          </a:bodyPr>
          <a:lstStyle/>
          <a:p>
            <a:pPr>
              <a:lnSpc>
                <a:spcPts val="5880"/>
              </a:lnSpc>
            </a:pPr>
            <a:r>
              <a:rPr lang="en-US" sz="4200">
                <a:solidFill>
                  <a:srgbClr val="000000"/>
                </a:solidFill>
                <a:latin typeface="DM Sans"/>
              </a:rPr>
              <a:t>Team Name: Brown Devs</a:t>
            </a:r>
          </a:p>
        </p:txBody>
      </p:sp>
      <p:sp>
        <p:nvSpPr>
          <p:cNvPr id="7" name="TextBox 7"/>
          <p:cNvSpPr txBox="1"/>
          <p:nvPr/>
        </p:nvSpPr>
        <p:spPr>
          <a:xfrm>
            <a:off x="1028700" y="8545830"/>
            <a:ext cx="10667673" cy="712470"/>
          </a:xfrm>
          <a:prstGeom prst="rect">
            <a:avLst/>
          </a:prstGeom>
        </p:spPr>
        <p:txBody>
          <a:bodyPr lIns="0" tIns="0" rIns="0" bIns="0" rtlCol="0" anchor="t">
            <a:spAutoFit/>
          </a:bodyPr>
          <a:lstStyle/>
          <a:p>
            <a:pPr>
              <a:lnSpc>
                <a:spcPts val="5880"/>
              </a:lnSpc>
            </a:pPr>
            <a:r>
              <a:rPr lang="en-US" sz="4200">
                <a:solidFill>
                  <a:srgbClr val="000000"/>
                </a:solidFill>
                <a:latin typeface="DM Sans"/>
              </a:rPr>
              <a:t>Project Name: Financify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486100" y="781312"/>
            <a:ext cx="15315799" cy="1730509"/>
            <a:chOff x="0" y="0"/>
            <a:chExt cx="20421066" cy="2307346"/>
          </a:xfrm>
        </p:grpSpPr>
        <p:sp>
          <p:nvSpPr>
            <p:cNvPr id="3" name="TextBox 3"/>
            <p:cNvSpPr txBox="1"/>
            <p:nvPr/>
          </p:nvSpPr>
          <p:spPr>
            <a:xfrm>
              <a:off x="0" y="66675"/>
              <a:ext cx="20421066" cy="1272752"/>
            </a:xfrm>
            <a:prstGeom prst="rect">
              <a:avLst/>
            </a:prstGeom>
          </p:spPr>
          <p:txBody>
            <a:bodyPr lIns="0" tIns="0" rIns="0" bIns="0" rtlCol="0" anchor="t">
              <a:spAutoFit/>
            </a:bodyPr>
            <a:lstStyle/>
            <a:p>
              <a:pPr algn="ctr">
                <a:lnSpc>
                  <a:spcPts val="7260"/>
                </a:lnSpc>
              </a:pPr>
              <a:r>
                <a:rPr lang="en-US" sz="6600">
                  <a:solidFill>
                    <a:srgbClr val="001C84"/>
                  </a:solidFill>
                  <a:latin typeface="DM Sans Bold"/>
                </a:rPr>
                <a:t>PROBLEM STATEMENT</a:t>
              </a:r>
            </a:p>
          </p:txBody>
        </p:sp>
        <p:sp>
          <p:nvSpPr>
            <p:cNvPr id="4" name="TextBox 4"/>
            <p:cNvSpPr txBox="1"/>
            <p:nvPr/>
          </p:nvSpPr>
          <p:spPr>
            <a:xfrm>
              <a:off x="0" y="1462373"/>
              <a:ext cx="20421066" cy="844973"/>
            </a:xfrm>
            <a:prstGeom prst="rect">
              <a:avLst/>
            </a:prstGeom>
          </p:spPr>
          <p:txBody>
            <a:bodyPr lIns="0" tIns="0" rIns="0" bIns="0" rtlCol="0" anchor="t">
              <a:spAutoFit/>
            </a:bodyPr>
            <a:lstStyle/>
            <a:p>
              <a:pPr marL="0" lvl="0" indent="0" algn="ctr">
                <a:lnSpc>
                  <a:spcPts val="5320"/>
                </a:lnSpc>
                <a:spcBef>
                  <a:spcPct val="0"/>
                </a:spcBef>
              </a:pPr>
              <a:r>
                <a:rPr lang="en-US" sz="3800">
                  <a:solidFill>
                    <a:srgbClr val="000000"/>
                  </a:solidFill>
                  <a:latin typeface="DM Sans"/>
                </a:rPr>
                <a:t>Here we have defined the exact PROBLEM that we intend to solve.</a:t>
              </a:r>
            </a:p>
          </p:txBody>
        </p:sp>
      </p:grpSp>
      <p:grpSp>
        <p:nvGrpSpPr>
          <p:cNvPr id="5" name="Group 5"/>
          <p:cNvGrpSpPr/>
          <p:nvPr/>
        </p:nvGrpSpPr>
        <p:grpSpPr>
          <a:xfrm rot="-5400000">
            <a:off x="5864595" y="-1740989"/>
            <a:ext cx="6558810" cy="16230600"/>
            <a:chOff x="0" y="0"/>
            <a:chExt cx="16592927" cy="41061284"/>
          </a:xfrm>
        </p:grpSpPr>
        <p:sp>
          <p:nvSpPr>
            <p:cNvPr id="6" name="Freeform 6"/>
            <p:cNvSpPr/>
            <p:nvPr/>
          </p:nvSpPr>
          <p:spPr>
            <a:xfrm>
              <a:off x="0" y="0"/>
              <a:ext cx="16592927" cy="41061283"/>
            </a:xfrm>
            <a:custGeom>
              <a:avLst/>
              <a:gdLst/>
              <a:ahLst/>
              <a:cxnLst/>
              <a:rect l="l" t="t" r="r" b="b"/>
              <a:pathLst>
                <a:path w="16592927" h="41061283">
                  <a:moveTo>
                    <a:pt x="16288127" y="0"/>
                  </a:moveTo>
                  <a:lnTo>
                    <a:pt x="304800" y="0"/>
                  </a:lnTo>
                  <a:cubicBezTo>
                    <a:pt x="135890" y="0"/>
                    <a:pt x="0" y="135890"/>
                    <a:pt x="0" y="304800"/>
                  </a:cubicBezTo>
                  <a:lnTo>
                    <a:pt x="0" y="40756483"/>
                  </a:lnTo>
                  <a:cubicBezTo>
                    <a:pt x="0" y="40925393"/>
                    <a:pt x="135890" y="41061283"/>
                    <a:pt x="304800" y="41061283"/>
                  </a:cubicBezTo>
                  <a:lnTo>
                    <a:pt x="16288127" y="41061283"/>
                  </a:lnTo>
                  <a:cubicBezTo>
                    <a:pt x="16457037" y="41061283"/>
                    <a:pt x="16592927" y="40925393"/>
                    <a:pt x="16592927" y="40756483"/>
                  </a:cubicBezTo>
                  <a:lnTo>
                    <a:pt x="16592927" y="304800"/>
                  </a:lnTo>
                  <a:cubicBezTo>
                    <a:pt x="16592927" y="135890"/>
                    <a:pt x="16457037" y="0"/>
                    <a:pt x="16288127" y="0"/>
                  </a:cubicBezTo>
                  <a:close/>
                </a:path>
              </a:pathLst>
            </a:custGeom>
            <a:solidFill>
              <a:srgbClr val="D2F0FF"/>
            </a:solidFill>
          </p:spPr>
        </p:sp>
      </p:grpSp>
      <p:sp>
        <p:nvSpPr>
          <p:cNvPr id="7" name="TextBox 7"/>
          <p:cNvSpPr txBox="1"/>
          <p:nvPr/>
        </p:nvSpPr>
        <p:spPr>
          <a:xfrm>
            <a:off x="1257400" y="3617454"/>
            <a:ext cx="15773200" cy="5296164"/>
          </a:xfrm>
          <a:prstGeom prst="rect">
            <a:avLst/>
          </a:prstGeom>
        </p:spPr>
        <p:txBody>
          <a:bodyPr lIns="0" tIns="0" rIns="0" bIns="0" rtlCol="0" anchor="t">
            <a:spAutoFit/>
          </a:bodyPr>
          <a:lstStyle/>
          <a:p>
            <a:pPr algn="just">
              <a:lnSpc>
                <a:spcPts val="5290"/>
              </a:lnSpc>
            </a:pPr>
            <a:r>
              <a:rPr lang="en-US" sz="3778">
                <a:solidFill>
                  <a:srgbClr val="000000"/>
                </a:solidFill>
                <a:latin typeface="DM Sans"/>
              </a:rPr>
              <a:t>We make transactions every day, and we are never consistent. We use cash, card, or digital wallets and it gets very difficult to actually track where our money goes by the end of the month. We need one single platform for us to track our transactions and help analyze how we can be smart consumers to save as much as possible by spending as little as possible. Rather than going through all the bills at the end of the month, what if we could just click a photo and everything else happens automatically?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5400000">
            <a:off x="5286531" y="-2714469"/>
            <a:ext cx="7714938" cy="16230600"/>
            <a:chOff x="0" y="0"/>
            <a:chExt cx="20896920" cy="43962705"/>
          </a:xfrm>
        </p:grpSpPr>
        <p:sp>
          <p:nvSpPr>
            <p:cNvPr id="3" name="Freeform 3"/>
            <p:cNvSpPr/>
            <p:nvPr/>
          </p:nvSpPr>
          <p:spPr>
            <a:xfrm>
              <a:off x="0" y="0"/>
              <a:ext cx="20896920" cy="43962706"/>
            </a:xfrm>
            <a:custGeom>
              <a:avLst/>
              <a:gdLst/>
              <a:ahLst/>
              <a:cxnLst/>
              <a:rect l="l" t="t" r="r" b="b"/>
              <a:pathLst>
                <a:path w="20896920" h="43962706">
                  <a:moveTo>
                    <a:pt x="20592120" y="0"/>
                  </a:moveTo>
                  <a:lnTo>
                    <a:pt x="304800" y="0"/>
                  </a:lnTo>
                  <a:cubicBezTo>
                    <a:pt x="135890" y="0"/>
                    <a:pt x="0" y="135890"/>
                    <a:pt x="0" y="304800"/>
                  </a:cubicBezTo>
                  <a:lnTo>
                    <a:pt x="0" y="43657906"/>
                  </a:lnTo>
                  <a:cubicBezTo>
                    <a:pt x="0" y="43826816"/>
                    <a:pt x="135890" y="43962706"/>
                    <a:pt x="304800" y="43962706"/>
                  </a:cubicBezTo>
                  <a:lnTo>
                    <a:pt x="20592120" y="43962706"/>
                  </a:lnTo>
                  <a:cubicBezTo>
                    <a:pt x="20761030" y="43962706"/>
                    <a:pt x="20896920" y="43826816"/>
                    <a:pt x="20896920" y="43657906"/>
                  </a:cubicBezTo>
                  <a:lnTo>
                    <a:pt x="20896920" y="304800"/>
                  </a:lnTo>
                  <a:cubicBezTo>
                    <a:pt x="20896920" y="135890"/>
                    <a:pt x="20761030" y="0"/>
                    <a:pt x="20592120" y="0"/>
                  </a:cubicBezTo>
                  <a:close/>
                </a:path>
              </a:pathLst>
            </a:custGeom>
            <a:solidFill>
              <a:srgbClr val="D2F0FF"/>
            </a:solidFill>
          </p:spPr>
        </p:sp>
      </p:grpSp>
      <p:sp>
        <p:nvSpPr>
          <p:cNvPr id="4" name="TextBox 4"/>
          <p:cNvSpPr txBox="1"/>
          <p:nvPr/>
        </p:nvSpPr>
        <p:spPr>
          <a:xfrm>
            <a:off x="2017728" y="263156"/>
            <a:ext cx="13118467" cy="1057283"/>
          </a:xfrm>
          <a:prstGeom prst="rect">
            <a:avLst/>
          </a:prstGeom>
        </p:spPr>
        <p:txBody>
          <a:bodyPr lIns="0" tIns="0" rIns="0" bIns="0" rtlCol="0" anchor="t">
            <a:spAutoFit/>
          </a:bodyPr>
          <a:lstStyle/>
          <a:p>
            <a:pPr algn="ctr">
              <a:lnSpc>
                <a:spcPts val="8197"/>
              </a:lnSpc>
            </a:pPr>
            <a:r>
              <a:rPr lang="en-US" sz="7451">
                <a:solidFill>
                  <a:srgbClr val="001C84"/>
                </a:solidFill>
                <a:latin typeface="DM Sans Bold"/>
              </a:rPr>
              <a:t>IDEA</a:t>
            </a:r>
          </a:p>
        </p:txBody>
      </p:sp>
      <p:sp>
        <p:nvSpPr>
          <p:cNvPr id="5" name="TextBox 5"/>
          <p:cNvSpPr txBox="1"/>
          <p:nvPr/>
        </p:nvSpPr>
        <p:spPr>
          <a:xfrm>
            <a:off x="1530403" y="1831062"/>
            <a:ext cx="15162838" cy="6155468"/>
          </a:xfrm>
          <a:prstGeom prst="rect">
            <a:avLst/>
          </a:prstGeom>
        </p:spPr>
        <p:txBody>
          <a:bodyPr lIns="0" tIns="0" rIns="0" bIns="0" rtlCol="0" anchor="t">
            <a:spAutoFit/>
          </a:bodyPr>
          <a:lstStyle/>
          <a:p>
            <a:pPr algn="just">
              <a:lnSpc>
                <a:spcPts val="4929"/>
              </a:lnSpc>
            </a:pPr>
            <a:r>
              <a:rPr lang="en-US" sz="3520" dirty="0">
                <a:solidFill>
                  <a:srgbClr val="000000"/>
                </a:solidFill>
                <a:latin typeface="DM Sans"/>
              </a:rPr>
              <a:t>Our idea is to make the life of consumers easier and make them smart spenders.</a:t>
            </a:r>
          </a:p>
          <a:p>
            <a:pPr marL="760163" lvl="1" indent="-380082" algn="just">
              <a:lnSpc>
                <a:spcPts val="4929"/>
              </a:lnSpc>
              <a:buFont typeface="Arial"/>
              <a:buChar char="•"/>
            </a:pPr>
            <a:r>
              <a:rPr lang="en-US" sz="3200" dirty="0">
                <a:solidFill>
                  <a:srgbClr val="000000"/>
                </a:solidFill>
                <a:latin typeface="DM Sans" panose="020B0604020202020204" charset="0"/>
              </a:rPr>
              <a:t>Firstly, we want to help users track and analyze their spending in an efficient and easy way. At the end of a month, they should be able to see a page and get to know everything about their spending in the last month. </a:t>
            </a:r>
          </a:p>
          <a:p>
            <a:pPr marL="760163" lvl="1" indent="-380082" algn="just">
              <a:lnSpc>
                <a:spcPts val="4929"/>
              </a:lnSpc>
              <a:buFont typeface="Arial"/>
              <a:buChar char="•"/>
            </a:pPr>
            <a:r>
              <a:rPr lang="en-US" sz="3200" dirty="0">
                <a:solidFill>
                  <a:srgbClr val="000000"/>
                </a:solidFill>
                <a:latin typeface="DM Sans" panose="020B0604020202020204" charset="0"/>
              </a:rPr>
              <a:t>Secondly, we want to eliminate the mundane task of recording transactions manually, and make it as easy as clicking the photo of the receipt.</a:t>
            </a:r>
          </a:p>
          <a:p>
            <a:pPr marL="760163" lvl="1" indent="-380082" algn="just">
              <a:lnSpc>
                <a:spcPts val="4929"/>
              </a:lnSpc>
              <a:buFont typeface="Arial"/>
              <a:buChar char="•"/>
            </a:pPr>
            <a:r>
              <a:rPr lang="en-US" sz="3200" dirty="0">
                <a:solidFill>
                  <a:srgbClr val="000000"/>
                </a:solidFill>
                <a:latin typeface="DM Sans" panose="020B0604020202020204" charset="0"/>
              </a:rPr>
              <a:t>Moreover, we encourage users to set goals and help track their progress towards it.</a:t>
            </a:r>
          </a:p>
          <a:p>
            <a:pPr algn="just">
              <a:lnSpc>
                <a:spcPts val="4929"/>
              </a:lnSpc>
            </a:pPr>
            <a:endParaRPr lang="en-US" sz="987" dirty="0">
              <a:solidFill>
                <a:srgbClr val="000000"/>
              </a:solidFill>
              <a:latin typeface="Arim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706730" y="821521"/>
            <a:ext cx="726781" cy="726781"/>
            <a:chOff x="0" y="0"/>
            <a:chExt cx="969042" cy="969042"/>
          </a:xfrm>
        </p:grpSpPr>
        <p:grpSp>
          <p:nvGrpSpPr>
            <p:cNvPr id="3" name="Group 3"/>
            <p:cNvGrpSpPr/>
            <p:nvPr/>
          </p:nvGrpSpPr>
          <p:grpSpPr>
            <a:xfrm>
              <a:off x="0" y="0"/>
              <a:ext cx="969042" cy="969042"/>
              <a:chOff x="0" y="0"/>
              <a:chExt cx="6350000" cy="6350000"/>
            </a:xfrm>
          </p:grpSpPr>
          <p:sp>
            <p:nvSpPr>
              <p:cNvPr id="4" name="Freeform 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01C84"/>
              </a:solidFill>
            </p:spPr>
          </p:sp>
        </p:grpSp>
        <p:sp>
          <p:nvSpPr>
            <p:cNvPr id="5" name="TextBox 5"/>
            <p:cNvSpPr txBox="1"/>
            <p:nvPr/>
          </p:nvSpPr>
          <p:spPr>
            <a:xfrm>
              <a:off x="161067" y="22501"/>
              <a:ext cx="612070" cy="847839"/>
            </a:xfrm>
            <a:prstGeom prst="rect">
              <a:avLst/>
            </a:prstGeom>
          </p:spPr>
          <p:txBody>
            <a:bodyPr lIns="0" tIns="0" rIns="0" bIns="0" rtlCol="0" anchor="t">
              <a:spAutoFit/>
            </a:bodyPr>
            <a:lstStyle/>
            <a:p>
              <a:pPr marL="0" lvl="0" indent="0" algn="ctr">
                <a:lnSpc>
                  <a:spcPts val="5345"/>
                </a:lnSpc>
                <a:spcBef>
                  <a:spcPct val="0"/>
                </a:spcBef>
              </a:pPr>
              <a:r>
                <a:rPr lang="en-US" sz="3818">
                  <a:solidFill>
                    <a:srgbClr val="FFFFFF"/>
                  </a:solidFill>
                  <a:latin typeface="DM Sans Bold"/>
                </a:rPr>
                <a:t>1</a:t>
              </a:r>
            </a:p>
          </p:txBody>
        </p:sp>
      </p:grpSp>
      <p:grpSp>
        <p:nvGrpSpPr>
          <p:cNvPr id="6" name="Group 6"/>
          <p:cNvGrpSpPr/>
          <p:nvPr/>
        </p:nvGrpSpPr>
        <p:grpSpPr>
          <a:xfrm>
            <a:off x="9706730" y="3131120"/>
            <a:ext cx="726781" cy="726781"/>
            <a:chOff x="0" y="0"/>
            <a:chExt cx="969042" cy="969042"/>
          </a:xfrm>
        </p:grpSpPr>
        <p:grpSp>
          <p:nvGrpSpPr>
            <p:cNvPr id="7" name="Group 7"/>
            <p:cNvGrpSpPr/>
            <p:nvPr/>
          </p:nvGrpSpPr>
          <p:grpSpPr>
            <a:xfrm>
              <a:off x="0" y="0"/>
              <a:ext cx="969042" cy="969042"/>
              <a:chOff x="0" y="0"/>
              <a:chExt cx="6350000" cy="6350000"/>
            </a:xfrm>
          </p:grpSpPr>
          <p:sp>
            <p:nvSpPr>
              <p:cNvPr id="8" name="Freeform 8"/>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01C84"/>
              </a:solidFill>
            </p:spPr>
          </p:sp>
        </p:grpSp>
        <p:sp>
          <p:nvSpPr>
            <p:cNvPr id="9" name="TextBox 9"/>
            <p:cNvSpPr txBox="1"/>
            <p:nvPr/>
          </p:nvSpPr>
          <p:spPr>
            <a:xfrm>
              <a:off x="161067" y="22501"/>
              <a:ext cx="612070" cy="847839"/>
            </a:xfrm>
            <a:prstGeom prst="rect">
              <a:avLst/>
            </a:prstGeom>
          </p:spPr>
          <p:txBody>
            <a:bodyPr lIns="0" tIns="0" rIns="0" bIns="0" rtlCol="0" anchor="t">
              <a:spAutoFit/>
            </a:bodyPr>
            <a:lstStyle/>
            <a:p>
              <a:pPr marL="0" lvl="0" indent="0" algn="ctr">
                <a:lnSpc>
                  <a:spcPts val="5345"/>
                </a:lnSpc>
                <a:spcBef>
                  <a:spcPct val="0"/>
                </a:spcBef>
              </a:pPr>
              <a:r>
                <a:rPr lang="en-US" sz="3818">
                  <a:solidFill>
                    <a:srgbClr val="FFFFFF"/>
                  </a:solidFill>
                  <a:latin typeface="DM Sans Bold"/>
                </a:rPr>
                <a:t>2</a:t>
              </a:r>
            </a:p>
          </p:txBody>
        </p:sp>
      </p:grpSp>
      <p:grpSp>
        <p:nvGrpSpPr>
          <p:cNvPr id="10" name="Group 10"/>
          <p:cNvGrpSpPr/>
          <p:nvPr/>
        </p:nvGrpSpPr>
        <p:grpSpPr>
          <a:xfrm>
            <a:off x="9706730" y="5143500"/>
            <a:ext cx="726781" cy="726781"/>
            <a:chOff x="0" y="0"/>
            <a:chExt cx="969042" cy="969042"/>
          </a:xfrm>
        </p:grpSpPr>
        <p:grpSp>
          <p:nvGrpSpPr>
            <p:cNvPr id="11" name="Group 11"/>
            <p:cNvGrpSpPr/>
            <p:nvPr/>
          </p:nvGrpSpPr>
          <p:grpSpPr>
            <a:xfrm>
              <a:off x="0" y="0"/>
              <a:ext cx="969042" cy="969042"/>
              <a:chOff x="0" y="0"/>
              <a:chExt cx="6350000" cy="6350000"/>
            </a:xfrm>
          </p:grpSpPr>
          <p:sp>
            <p:nvSpPr>
              <p:cNvPr id="12" name="Freeform 12"/>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01C84"/>
              </a:solidFill>
            </p:spPr>
          </p:sp>
        </p:grpSp>
        <p:sp>
          <p:nvSpPr>
            <p:cNvPr id="13" name="TextBox 13"/>
            <p:cNvSpPr txBox="1"/>
            <p:nvPr/>
          </p:nvSpPr>
          <p:spPr>
            <a:xfrm>
              <a:off x="161067" y="22501"/>
              <a:ext cx="612070" cy="847839"/>
            </a:xfrm>
            <a:prstGeom prst="rect">
              <a:avLst/>
            </a:prstGeom>
          </p:spPr>
          <p:txBody>
            <a:bodyPr lIns="0" tIns="0" rIns="0" bIns="0" rtlCol="0" anchor="t">
              <a:spAutoFit/>
            </a:bodyPr>
            <a:lstStyle/>
            <a:p>
              <a:pPr marL="0" lvl="0" indent="0" algn="ctr">
                <a:lnSpc>
                  <a:spcPts val="5345"/>
                </a:lnSpc>
                <a:spcBef>
                  <a:spcPct val="0"/>
                </a:spcBef>
              </a:pPr>
              <a:r>
                <a:rPr lang="en-US" sz="3818">
                  <a:solidFill>
                    <a:srgbClr val="FFFFFF"/>
                  </a:solidFill>
                  <a:latin typeface="DM Sans Bold"/>
                </a:rPr>
                <a:t>3</a:t>
              </a:r>
            </a:p>
          </p:txBody>
        </p:sp>
      </p:grpSp>
      <p:grpSp>
        <p:nvGrpSpPr>
          <p:cNvPr id="14" name="Group 14"/>
          <p:cNvGrpSpPr/>
          <p:nvPr/>
        </p:nvGrpSpPr>
        <p:grpSpPr>
          <a:xfrm>
            <a:off x="9706730" y="7554595"/>
            <a:ext cx="726781" cy="726781"/>
            <a:chOff x="0" y="0"/>
            <a:chExt cx="969042" cy="969042"/>
          </a:xfrm>
        </p:grpSpPr>
        <p:grpSp>
          <p:nvGrpSpPr>
            <p:cNvPr id="15" name="Group 15"/>
            <p:cNvGrpSpPr/>
            <p:nvPr/>
          </p:nvGrpSpPr>
          <p:grpSpPr>
            <a:xfrm>
              <a:off x="0" y="0"/>
              <a:ext cx="969042" cy="969042"/>
              <a:chOff x="0" y="0"/>
              <a:chExt cx="6350000" cy="6350000"/>
            </a:xfrm>
          </p:grpSpPr>
          <p:sp>
            <p:nvSpPr>
              <p:cNvPr id="16" name="Freeform 16"/>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01C84"/>
              </a:solidFill>
            </p:spPr>
          </p:sp>
        </p:grpSp>
        <p:sp>
          <p:nvSpPr>
            <p:cNvPr id="17" name="TextBox 17"/>
            <p:cNvSpPr txBox="1"/>
            <p:nvPr/>
          </p:nvSpPr>
          <p:spPr>
            <a:xfrm>
              <a:off x="161067" y="22501"/>
              <a:ext cx="612070" cy="847839"/>
            </a:xfrm>
            <a:prstGeom prst="rect">
              <a:avLst/>
            </a:prstGeom>
          </p:spPr>
          <p:txBody>
            <a:bodyPr lIns="0" tIns="0" rIns="0" bIns="0" rtlCol="0" anchor="t">
              <a:spAutoFit/>
            </a:bodyPr>
            <a:lstStyle/>
            <a:p>
              <a:pPr marL="0" lvl="0" indent="0" algn="ctr">
                <a:lnSpc>
                  <a:spcPts val="5345"/>
                </a:lnSpc>
                <a:spcBef>
                  <a:spcPct val="0"/>
                </a:spcBef>
              </a:pPr>
              <a:r>
                <a:rPr lang="en-US" sz="3818">
                  <a:solidFill>
                    <a:srgbClr val="FFFFFF"/>
                  </a:solidFill>
                  <a:latin typeface="DM Sans Bold"/>
                </a:rPr>
                <a:t>4</a:t>
              </a:r>
            </a:p>
          </p:txBody>
        </p:sp>
      </p:grpSp>
      <p:grpSp>
        <p:nvGrpSpPr>
          <p:cNvPr id="18" name="Group 18"/>
          <p:cNvGrpSpPr/>
          <p:nvPr/>
        </p:nvGrpSpPr>
        <p:grpSpPr>
          <a:xfrm>
            <a:off x="339739" y="2738107"/>
            <a:ext cx="7488462" cy="2204293"/>
            <a:chOff x="0" y="0"/>
            <a:chExt cx="9984617" cy="2939058"/>
          </a:xfrm>
        </p:grpSpPr>
        <p:grpSp>
          <p:nvGrpSpPr>
            <p:cNvPr id="19" name="Group 19"/>
            <p:cNvGrpSpPr/>
            <p:nvPr/>
          </p:nvGrpSpPr>
          <p:grpSpPr>
            <a:xfrm>
              <a:off x="0" y="0"/>
              <a:ext cx="9984617" cy="2939058"/>
              <a:chOff x="0" y="0"/>
              <a:chExt cx="3176108" cy="934915"/>
            </a:xfrm>
          </p:grpSpPr>
          <p:sp>
            <p:nvSpPr>
              <p:cNvPr id="20" name="Freeform 20"/>
              <p:cNvSpPr/>
              <p:nvPr/>
            </p:nvSpPr>
            <p:spPr>
              <a:xfrm>
                <a:off x="0" y="0"/>
                <a:ext cx="3176108" cy="934915"/>
              </a:xfrm>
              <a:custGeom>
                <a:avLst/>
                <a:gdLst/>
                <a:ahLst/>
                <a:cxnLst/>
                <a:rect l="l" t="t" r="r" b="b"/>
                <a:pathLst>
                  <a:path w="3176108" h="934915">
                    <a:moveTo>
                      <a:pt x="0" y="0"/>
                    </a:moveTo>
                    <a:lnTo>
                      <a:pt x="3176108" y="0"/>
                    </a:lnTo>
                    <a:lnTo>
                      <a:pt x="3176108" y="934915"/>
                    </a:lnTo>
                    <a:lnTo>
                      <a:pt x="0" y="934915"/>
                    </a:lnTo>
                    <a:close/>
                  </a:path>
                </a:pathLst>
              </a:custGeom>
              <a:solidFill>
                <a:srgbClr val="171717"/>
              </a:solidFill>
            </p:spPr>
          </p:sp>
        </p:grpSp>
        <p:pic>
          <p:nvPicPr>
            <p:cNvPr id="21" name="Picture 21"/>
            <p:cNvPicPr>
              <a:picLocks noChangeAspect="1"/>
            </p:cNvPicPr>
            <p:nvPr/>
          </p:nvPicPr>
          <p:blipFill>
            <a:blip r:embed="rId2"/>
            <a:srcRect/>
            <a:stretch>
              <a:fillRect/>
            </a:stretch>
          </p:blipFill>
          <p:spPr>
            <a:xfrm>
              <a:off x="0" y="105280"/>
              <a:ext cx="2750038" cy="2728497"/>
            </a:xfrm>
            <a:prstGeom prst="rect">
              <a:avLst/>
            </a:prstGeom>
          </p:spPr>
        </p:pic>
        <p:sp>
          <p:nvSpPr>
            <p:cNvPr id="22" name="TextBox 22"/>
            <p:cNvSpPr txBox="1"/>
            <p:nvPr/>
          </p:nvSpPr>
          <p:spPr>
            <a:xfrm>
              <a:off x="3034751" y="621105"/>
              <a:ext cx="6672265" cy="1563495"/>
            </a:xfrm>
            <a:prstGeom prst="rect">
              <a:avLst/>
            </a:prstGeom>
          </p:spPr>
          <p:txBody>
            <a:bodyPr wrap="square" lIns="0" tIns="0" rIns="0" bIns="0" rtlCol="0" anchor="t">
              <a:spAutoFit/>
            </a:bodyPr>
            <a:lstStyle/>
            <a:p>
              <a:pPr algn="ctr">
                <a:lnSpc>
                  <a:spcPts val="9886"/>
                </a:lnSpc>
              </a:pPr>
              <a:r>
                <a:rPr lang="en-US" sz="7062" dirty="0">
                  <a:solidFill>
                    <a:srgbClr val="FFFFFF"/>
                  </a:solidFill>
                  <a:latin typeface="Muli Bold Bold"/>
                </a:rPr>
                <a:t>FINANCIFY</a:t>
              </a:r>
            </a:p>
          </p:txBody>
        </p:sp>
      </p:grpSp>
      <p:sp>
        <p:nvSpPr>
          <p:cNvPr id="23" name="TextBox 23"/>
          <p:cNvSpPr txBox="1"/>
          <p:nvPr/>
        </p:nvSpPr>
        <p:spPr>
          <a:xfrm>
            <a:off x="339739" y="5560509"/>
            <a:ext cx="8349450" cy="3921497"/>
          </a:xfrm>
          <a:prstGeom prst="rect">
            <a:avLst/>
          </a:prstGeom>
        </p:spPr>
        <p:txBody>
          <a:bodyPr lIns="0" tIns="0" rIns="0" bIns="0" rtlCol="0" anchor="t">
            <a:spAutoFit/>
          </a:bodyPr>
          <a:lstStyle/>
          <a:p>
            <a:pPr algn="just">
              <a:lnSpc>
                <a:spcPts val="4435"/>
              </a:lnSpc>
            </a:pPr>
            <a:r>
              <a:rPr lang="en-US" sz="3168">
                <a:solidFill>
                  <a:srgbClr val="000000"/>
                </a:solidFill>
                <a:latin typeface="DM Sans"/>
              </a:rPr>
              <a:t>Imagine that our project is a ship sailing to the islands that represent our goals. What factors can help or obstruct our ship's voyage? There are questions we have answered to add structure to our project journey. </a:t>
            </a:r>
          </a:p>
          <a:p>
            <a:pPr marL="0" lvl="0" indent="0" algn="just">
              <a:lnSpc>
                <a:spcPts val="4435"/>
              </a:lnSpc>
            </a:pPr>
            <a:endParaRPr lang="en-US" sz="3168">
              <a:solidFill>
                <a:srgbClr val="000000"/>
              </a:solidFill>
              <a:latin typeface="DM Sans"/>
            </a:endParaRPr>
          </a:p>
        </p:txBody>
      </p:sp>
      <p:sp>
        <p:nvSpPr>
          <p:cNvPr id="24" name="TextBox 24"/>
          <p:cNvSpPr txBox="1"/>
          <p:nvPr/>
        </p:nvSpPr>
        <p:spPr>
          <a:xfrm>
            <a:off x="747411" y="485775"/>
            <a:ext cx="8959319" cy="1152525"/>
          </a:xfrm>
          <a:prstGeom prst="rect">
            <a:avLst/>
          </a:prstGeom>
        </p:spPr>
        <p:txBody>
          <a:bodyPr lIns="0" tIns="0" rIns="0" bIns="0" rtlCol="0" anchor="t">
            <a:spAutoFit/>
          </a:bodyPr>
          <a:lstStyle/>
          <a:p>
            <a:pPr algn="ctr">
              <a:lnSpc>
                <a:spcPts val="8800"/>
              </a:lnSpc>
            </a:pPr>
            <a:r>
              <a:rPr lang="en-US" sz="8000">
                <a:solidFill>
                  <a:srgbClr val="001C84"/>
                </a:solidFill>
                <a:latin typeface="DM Sans Bold"/>
              </a:rPr>
              <a:t>SOLUTION </a:t>
            </a:r>
          </a:p>
        </p:txBody>
      </p:sp>
      <p:sp>
        <p:nvSpPr>
          <p:cNvPr id="25" name="TextBox 25"/>
          <p:cNvSpPr txBox="1"/>
          <p:nvPr/>
        </p:nvSpPr>
        <p:spPr>
          <a:xfrm>
            <a:off x="10904525" y="764371"/>
            <a:ext cx="6703505" cy="1471930"/>
          </a:xfrm>
          <a:prstGeom prst="rect">
            <a:avLst/>
          </a:prstGeom>
        </p:spPr>
        <p:txBody>
          <a:bodyPr lIns="0" tIns="0" rIns="0" bIns="0" rtlCol="0" anchor="t">
            <a:spAutoFit/>
          </a:bodyPr>
          <a:lstStyle/>
          <a:p>
            <a:pPr marL="0" lvl="0" indent="0" algn="just">
              <a:lnSpc>
                <a:spcPts val="3920"/>
              </a:lnSpc>
              <a:spcBef>
                <a:spcPct val="0"/>
              </a:spcBef>
            </a:pPr>
            <a:r>
              <a:rPr lang="en-US" sz="2800">
                <a:solidFill>
                  <a:srgbClr val="000000"/>
                </a:solidFill>
                <a:latin typeface="DM Sans"/>
              </a:rPr>
              <a:t>Our hack will help a person to manage all the finances at one stop, thus, acting as a </a:t>
            </a:r>
            <a:r>
              <a:rPr lang="en-US" sz="2800" u="sng">
                <a:solidFill>
                  <a:srgbClr val="000000"/>
                </a:solidFill>
                <a:latin typeface="DM Sans Bold"/>
              </a:rPr>
              <a:t>budget tracker</a:t>
            </a:r>
            <a:r>
              <a:rPr lang="en-US" sz="2800">
                <a:solidFill>
                  <a:srgbClr val="000000"/>
                </a:solidFill>
                <a:latin typeface="DM Sans"/>
              </a:rPr>
              <a:t>.</a:t>
            </a:r>
          </a:p>
        </p:txBody>
      </p:sp>
      <p:sp>
        <p:nvSpPr>
          <p:cNvPr id="26" name="TextBox 26"/>
          <p:cNvSpPr txBox="1"/>
          <p:nvPr/>
        </p:nvSpPr>
        <p:spPr>
          <a:xfrm>
            <a:off x="10804845" y="7497445"/>
            <a:ext cx="6902866" cy="1478331"/>
          </a:xfrm>
          <a:prstGeom prst="rect">
            <a:avLst/>
          </a:prstGeom>
        </p:spPr>
        <p:txBody>
          <a:bodyPr lIns="0" tIns="0" rIns="0" bIns="0" rtlCol="0" anchor="t">
            <a:spAutoFit/>
          </a:bodyPr>
          <a:lstStyle/>
          <a:p>
            <a:pPr marL="0" lvl="0" indent="0" algn="just">
              <a:lnSpc>
                <a:spcPts val="3920"/>
              </a:lnSpc>
              <a:spcBef>
                <a:spcPct val="0"/>
              </a:spcBef>
            </a:pPr>
            <a:r>
              <a:rPr lang="en-US" sz="2799">
                <a:solidFill>
                  <a:srgbClr val="000000"/>
                </a:solidFill>
                <a:latin typeface="DM Sans"/>
              </a:rPr>
              <a:t>Unlike other budget trackers , we can record recurring subscriptions and see how much we actually have left to spend </a:t>
            </a:r>
          </a:p>
        </p:txBody>
      </p:sp>
      <p:sp>
        <p:nvSpPr>
          <p:cNvPr id="27" name="TextBox 27"/>
          <p:cNvSpPr txBox="1"/>
          <p:nvPr/>
        </p:nvSpPr>
        <p:spPr>
          <a:xfrm>
            <a:off x="10904525" y="5086350"/>
            <a:ext cx="6689763" cy="2468245"/>
          </a:xfrm>
          <a:prstGeom prst="rect">
            <a:avLst/>
          </a:prstGeom>
        </p:spPr>
        <p:txBody>
          <a:bodyPr lIns="0" tIns="0" rIns="0" bIns="0" rtlCol="0" anchor="t">
            <a:spAutoFit/>
          </a:bodyPr>
          <a:lstStyle/>
          <a:p>
            <a:pPr algn="just">
              <a:lnSpc>
                <a:spcPts val="3911"/>
              </a:lnSpc>
            </a:pPr>
            <a:r>
              <a:rPr lang="en-US" sz="2794">
                <a:solidFill>
                  <a:srgbClr val="000000"/>
                </a:solidFill>
                <a:latin typeface="DM Sans"/>
              </a:rPr>
              <a:t>We have eliminated the mundane task of recording transactions manually, and made it as easy as clicking the photo of the receipt.</a:t>
            </a:r>
          </a:p>
          <a:p>
            <a:pPr marL="0" lvl="0" indent="0" algn="just">
              <a:lnSpc>
                <a:spcPts val="3911"/>
              </a:lnSpc>
              <a:spcBef>
                <a:spcPct val="0"/>
              </a:spcBef>
            </a:pPr>
            <a:endParaRPr lang="en-US" sz="2794">
              <a:solidFill>
                <a:srgbClr val="000000"/>
              </a:solidFill>
              <a:latin typeface="DM Sans"/>
            </a:endParaRPr>
          </a:p>
        </p:txBody>
      </p:sp>
      <p:sp>
        <p:nvSpPr>
          <p:cNvPr id="28" name="TextBox 28"/>
          <p:cNvSpPr txBox="1"/>
          <p:nvPr/>
        </p:nvSpPr>
        <p:spPr>
          <a:xfrm>
            <a:off x="339739" y="1884580"/>
            <a:ext cx="2481910" cy="627242"/>
          </a:xfrm>
          <a:prstGeom prst="rect">
            <a:avLst/>
          </a:prstGeom>
        </p:spPr>
        <p:txBody>
          <a:bodyPr lIns="0" tIns="0" rIns="0" bIns="0" rtlCol="0" anchor="t">
            <a:spAutoFit/>
          </a:bodyPr>
          <a:lstStyle/>
          <a:p>
            <a:pPr algn="ctr">
              <a:lnSpc>
                <a:spcPts val="5109"/>
              </a:lnSpc>
            </a:pPr>
            <a:r>
              <a:rPr lang="en-US" sz="3649">
                <a:solidFill>
                  <a:srgbClr val="000000"/>
                </a:solidFill>
                <a:latin typeface="Open Sans Bold"/>
              </a:rPr>
              <a:t>A Web App</a:t>
            </a:r>
          </a:p>
        </p:txBody>
      </p:sp>
      <p:sp>
        <p:nvSpPr>
          <p:cNvPr id="29" name="TextBox 29"/>
          <p:cNvSpPr txBox="1"/>
          <p:nvPr/>
        </p:nvSpPr>
        <p:spPr>
          <a:xfrm>
            <a:off x="10904525" y="3073970"/>
            <a:ext cx="6689763" cy="1475417"/>
          </a:xfrm>
          <a:prstGeom prst="rect">
            <a:avLst/>
          </a:prstGeom>
        </p:spPr>
        <p:txBody>
          <a:bodyPr lIns="0" tIns="0" rIns="0" bIns="0" rtlCol="0" anchor="t">
            <a:spAutoFit/>
          </a:bodyPr>
          <a:lstStyle/>
          <a:p>
            <a:pPr marL="0" lvl="0" indent="0" algn="just">
              <a:lnSpc>
                <a:spcPts val="3911"/>
              </a:lnSpc>
              <a:spcBef>
                <a:spcPct val="0"/>
              </a:spcBef>
            </a:pPr>
            <a:r>
              <a:rPr lang="en-US" sz="2794">
                <a:solidFill>
                  <a:srgbClr val="000000"/>
                </a:solidFill>
                <a:latin typeface="DM Sans"/>
              </a:rPr>
              <a:t>Users can analyze their data in a way which is easy and efficient. No need to go through months of bills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480736" y="3273821"/>
            <a:ext cx="726781" cy="726781"/>
            <a:chOff x="0" y="0"/>
            <a:chExt cx="969042" cy="969042"/>
          </a:xfrm>
        </p:grpSpPr>
        <p:grpSp>
          <p:nvGrpSpPr>
            <p:cNvPr id="3" name="Group 3"/>
            <p:cNvGrpSpPr/>
            <p:nvPr/>
          </p:nvGrpSpPr>
          <p:grpSpPr>
            <a:xfrm>
              <a:off x="0" y="0"/>
              <a:ext cx="969042" cy="969042"/>
              <a:chOff x="0" y="0"/>
              <a:chExt cx="6350000" cy="6350000"/>
            </a:xfrm>
          </p:grpSpPr>
          <p:sp>
            <p:nvSpPr>
              <p:cNvPr id="4" name="Freeform 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01C84"/>
              </a:solidFill>
            </p:spPr>
          </p:sp>
        </p:grpSp>
        <p:sp>
          <p:nvSpPr>
            <p:cNvPr id="5" name="TextBox 5"/>
            <p:cNvSpPr txBox="1"/>
            <p:nvPr/>
          </p:nvSpPr>
          <p:spPr>
            <a:xfrm>
              <a:off x="161067" y="22501"/>
              <a:ext cx="612070" cy="847839"/>
            </a:xfrm>
            <a:prstGeom prst="rect">
              <a:avLst/>
            </a:prstGeom>
          </p:spPr>
          <p:txBody>
            <a:bodyPr lIns="0" tIns="0" rIns="0" bIns="0" rtlCol="0" anchor="t">
              <a:spAutoFit/>
            </a:bodyPr>
            <a:lstStyle/>
            <a:p>
              <a:pPr marL="0" lvl="0" indent="0" algn="ctr">
                <a:lnSpc>
                  <a:spcPts val="5345"/>
                </a:lnSpc>
                <a:spcBef>
                  <a:spcPct val="0"/>
                </a:spcBef>
              </a:pPr>
              <a:r>
                <a:rPr lang="en-US" sz="3818">
                  <a:solidFill>
                    <a:srgbClr val="FFFFFF"/>
                  </a:solidFill>
                  <a:latin typeface="DM Sans Bold"/>
                </a:rPr>
                <a:t>1</a:t>
              </a:r>
            </a:p>
          </p:txBody>
        </p:sp>
      </p:grpSp>
      <p:pic>
        <p:nvPicPr>
          <p:cNvPr id="6" name="Picture 6"/>
          <p:cNvPicPr>
            <a:picLocks noChangeAspect="1"/>
          </p:cNvPicPr>
          <p:nvPr/>
        </p:nvPicPr>
        <p:blipFill>
          <a:blip r:embed="rId2"/>
          <a:srcRect l="21650" t="9293" r="22911" b="8495"/>
          <a:stretch>
            <a:fillRect/>
          </a:stretch>
        </p:blipFill>
        <p:spPr>
          <a:xfrm>
            <a:off x="8933569" y="2143393"/>
            <a:ext cx="9000602" cy="6355875"/>
          </a:xfrm>
          <a:prstGeom prst="rect">
            <a:avLst/>
          </a:prstGeom>
        </p:spPr>
      </p:pic>
      <p:sp>
        <p:nvSpPr>
          <p:cNvPr id="7" name="TextBox 7"/>
          <p:cNvSpPr txBox="1"/>
          <p:nvPr/>
        </p:nvSpPr>
        <p:spPr>
          <a:xfrm>
            <a:off x="844127" y="909721"/>
            <a:ext cx="8477082" cy="1150061"/>
          </a:xfrm>
          <a:prstGeom prst="rect">
            <a:avLst/>
          </a:prstGeom>
        </p:spPr>
        <p:txBody>
          <a:bodyPr lIns="0" tIns="0" rIns="0" bIns="0" rtlCol="0" anchor="t">
            <a:spAutoFit/>
          </a:bodyPr>
          <a:lstStyle/>
          <a:p>
            <a:pPr>
              <a:lnSpc>
                <a:spcPts val="8800"/>
              </a:lnSpc>
            </a:pPr>
            <a:r>
              <a:rPr lang="en-US" sz="8000">
                <a:solidFill>
                  <a:srgbClr val="001C84"/>
                </a:solidFill>
                <a:latin typeface="DM Sans Bold"/>
              </a:rPr>
              <a:t>METHODOLOGY</a:t>
            </a:r>
          </a:p>
        </p:txBody>
      </p:sp>
      <p:sp>
        <p:nvSpPr>
          <p:cNvPr id="8" name="TextBox 8"/>
          <p:cNvSpPr txBox="1"/>
          <p:nvPr/>
        </p:nvSpPr>
        <p:spPr>
          <a:xfrm>
            <a:off x="1659497" y="3171928"/>
            <a:ext cx="6846343" cy="1590675"/>
          </a:xfrm>
          <a:prstGeom prst="rect">
            <a:avLst/>
          </a:prstGeom>
        </p:spPr>
        <p:txBody>
          <a:bodyPr lIns="0" tIns="0" rIns="0" bIns="0" rtlCol="0" anchor="t">
            <a:spAutoFit/>
          </a:bodyPr>
          <a:lstStyle/>
          <a:p>
            <a:pPr marL="0" lvl="0" indent="0" algn="l">
              <a:lnSpc>
                <a:spcPts val="4200"/>
              </a:lnSpc>
              <a:spcBef>
                <a:spcPct val="0"/>
              </a:spcBef>
            </a:pPr>
            <a:r>
              <a:rPr lang="en-US" sz="3000">
                <a:solidFill>
                  <a:srgbClr val="000000"/>
                </a:solidFill>
                <a:latin typeface="DM Sans"/>
              </a:rPr>
              <a:t>We have used MERN stack as the tech stack. (Mongo DB, Express.js, React.js, Node.js).</a:t>
            </a:r>
          </a:p>
        </p:txBody>
      </p:sp>
      <p:sp>
        <p:nvSpPr>
          <p:cNvPr id="9" name="TextBox 9"/>
          <p:cNvSpPr txBox="1"/>
          <p:nvPr/>
        </p:nvSpPr>
        <p:spPr>
          <a:xfrm>
            <a:off x="10669120" y="8423068"/>
            <a:ext cx="5919894" cy="651281"/>
          </a:xfrm>
          <a:prstGeom prst="rect">
            <a:avLst/>
          </a:prstGeom>
        </p:spPr>
        <p:txBody>
          <a:bodyPr lIns="0" tIns="0" rIns="0" bIns="0" rtlCol="0" anchor="t">
            <a:spAutoFit/>
          </a:bodyPr>
          <a:lstStyle/>
          <a:p>
            <a:pPr algn="ctr">
              <a:lnSpc>
                <a:spcPts val="5304"/>
              </a:lnSpc>
            </a:pPr>
            <a:r>
              <a:rPr lang="en-US" sz="3788">
                <a:solidFill>
                  <a:srgbClr val="000000"/>
                </a:solidFill>
                <a:latin typeface="DM Sans Bold"/>
              </a:rPr>
              <a:t>ARCHITECTURE DIAGRAM</a:t>
            </a:r>
          </a:p>
        </p:txBody>
      </p:sp>
      <p:grpSp>
        <p:nvGrpSpPr>
          <p:cNvPr id="10" name="Group 10"/>
          <p:cNvGrpSpPr/>
          <p:nvPr/>
        </p:nvGrpSpPr>
        <p:grpSpPr>
          <a:xfrm>
            <a:off x="480736" y="5823956"/>
            <a:ext cx="726781" cy="726907"/>
            <a:chOff x="0" y="0"/>
            <a:chExt cx="969042" cy="969210"/>
          </a:xfrm>
        </p:grpSpPr>
        <p:grpSp>
          <p:nvGrpSpPr>
            <p:cNvPr id="11" name="Group 11"/>
            <p:cNvGrpSpPr/>
            <p:nvPr/>
          </p:nvGrpSpPr>
          <p:grpSpPr>
            <a:xfrm>
              <a:off x="0" y="0"/>
              <a:ext cx="969042" cy="969210"/>
              <a:chOff x="0" y="0"/>
              <a:chExt cx="6350000" cy="6350000"/>
            </a:xfrm>
          </p:grpSpPr>
          <p:sp>
            <p:nvSpPr>
              <p:cNvPr id="12" name="Freeform 12"/>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01C84"/>
              </a:solidFill>
            </p:spPr>
          </p:sp>
        </p:grpSp>
        <p:sp>
          <p:nvSpPr>
            <p:cNvPr id="13" name="TextBox 13"/>
            <p:cNvSpPr txBox="1"/>
            <p:nvPr/>
          </p:nvSpPr>
          <p:spPr>
            <a:xfrm>
              <a:off x="161067" y="22501"/>
              <a:ext cx="612070" cy="848007"/>
            </a:xfrm>
            <a:prstGeom prst="rect">
              <a:avLst/>
            </a:prstGeom>
          </p:spPr>
          <p:txBody>
            <a:bodyPr lIns="0" tIns="0" rIns="0" bIns="0" rtlCol="0" anchor="t">
              <a:spAutoFit/>
            </a:bodyPr>
            <a:lstStyle/>
            <a:p>
              <a:pPr marL="0" lvl="0" indent="0" algn="ctr">
                <a:lnSpc>
                  <a:spcPts val="5345"/>
                </a:lnSpc>
                <a:spcBef>
                  <a:spcPct val="0"/>
                </a:spcBef>
              </a:pPr>
              <a:r>
                <a:rPr lang="en-US" sz="3818">
                  <a:solidFill>
                    <a:srgbClr val="FFFFFF"/>
                  </a:solidFill>
                  <a:latin typeface="DM Sans Bold"/>
                </a:rPr>
                <a:t>2</a:t>
              </a:r>
            </a:p>
          </p:txBody>
        </p:sp>
      </p:grpSp>
      <p:sp>
        <p:nvSpPr>
          <p:cNvPr id="14" name="TextBox 14"/>
          <p:cNvSpPr txBox="1"/>
          <p:nvPr/>
        </p:nvSpPr>
        <p:spPr>
          <a:xfrm>
            <a:off x="1659497" y="5617978"/>
            <a:ext cx="6846343" cy="2138670"/>
          </a:xfrm>
          <a:prstGeom prst="rect">
            <a:avLst/>
          </a:prstGeom>
        </p:spPr>
        <p:txBody>
          <a:bodyPr lIns="0" tIns="0" rIns="0" bIns="0" rtlCol="0" anchor="t">
            <a:spAutoFit/>
          </a:bodyPr>
          <a:lstStyle/>
          <a:p>
            <a:pPr>
              <a:lnSpc>
                <a:spcPts val="4270"/>
              </a:lnSpc>
            </a:pPr>
            <a:r>
              <a:rPr lang="en-US" sz="3050">
                <a:solidFill>
                  <a:srgbClr val="000000"/>
                </a:solidFill>
                <a:latin typeface="DM Sans"/>
              </a:rPr>
              <a:t>Website being complete responsive  can be used easily on the mobile and Web , hence the choice of a web application.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844127" y="2511821"/>
            <a:ext cx="726781" cy="726781"/>
            <a:chOff x="0" y="0"/>
            <a:chExt cx="969042" cy="969042"/>
          </a:xfrm>
        </p:grpSpPr>
        <p:grpSp>
          <p:nvGrpSpPr>
            <p:cNvPr id="3" name="Group 3"/>
            <p:cNvGrpSpPr/>
            <p:nvPr/>
          </p:nvGrpSpPr>
          <p:grpSpPr>
            <a:xfrm>
              <a:off x="0" y="0"/>
              <a:ext cx="969042" cy="969042"/>
              <a:chOff x="0" y="0"/>
              <a:chExt cx="6350000" cy="6350000"/>
            </a:xfrm>
          </p:grpSpPr>
          <p:sp>
            <p:nvSpPr>
              <p:cNvPr id="4" name="Freeform 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01C84"/>
              </a:solidFill>
            </p:spPr>
          </p:sp>
        </p:grpSp>
        <p:sp>
          <p:nvSpPr>
            <p:cNvPr id="5" name="TextBox 5"/>
            <p:cNvSpPr txBox="1"/>
            <p:nvPr/>
          </p:nvSpPr>
          <p:spPr>
            <a:xfrm>
              <a:off x="161067" y="22501"/>
              <a:ext cx="612070" cy="847839"/>
            </a:xfrm>
            <a:prstGeom prst="rect">
              <a:avLst/>
            </a:prstGeom>
          </p:spPr>
          <p:txBody>
            <a:bodyPr lIns="0" tIns="0" rIns="0" bIns="0" rtlCol="0" anchor="t">
              <a:spAutoFit/>
            </a:bodyPr>
            <a:lstStyle/>
            <a:p>
              <a:pPr marL="0" lvl="0" indent="0" algn="ctr">
                <a:lnSpc>
                  <a:spcPts val="5345"/>
                </a:lnSpc>
                <a:spcBef>
                  <a:spcPct val="0"/>
                </a:spcBef>
              </a:pPr>
              <a:r>
                <a:rPr lang="en-US" sz="3818">
                  <a:solidFill>
                    <a:srgbClr val="FFFFFF"/>
                  </a:solidFill>
                  <a:latin typeface="DM Sans Bold"/>
                </a:rPr>
                <a:t>3</a:t>
              </a:r>
            </a:p>
          </p:txBody>
        </p:sp>
      </p:grpSp>
      <p:pic>
        <p:nvPicPr>
          <p:cNvPr id="6" name="Picture 6"/>
          <p:cNvPicPr>
            <a:picLocks noChangeAspect="1"/>
          </p:cNvPicPr>
          <p:nvPr/>
        </p:nvPicPr>
        <p:blipFill>
          <a:blip r:embed="rId2"/>
          <a:srcRect t="2460"/>
          <a:stretch>
            <a:fillRect/>
          </a:stretch>
        </p:blipFill>
        <p:spPr>
          <a:xfrm>
            <a:off x="2499443" y="2059783"/>
            <a:ext cx="14272532" cy="7198517"/>
          </a:xfrm>
          <a:prstGeom prst="rect">
            <a:avLst/>
          </a:prstGeom>
        </p:spPr>
      </p:pic>
      <p:sp>
        <p:nvSpPr>
          <p:cNvPr id="7" name="TextBox 7"/>
          <p:cNvSpPr txBox="1"/>
          <p:nvPr/>
        </p:nvSpPr>
        <p:spPr>
          <a:xfrm>
            <a:off x="844127" y="776814"/>
            <a:ext cx="8477082" cy="1150061"/>
          </a:xfrm>
          <a:prstGeom prst="rect">
            <a:avLst/>
          </a:prstGeom>
        </p:spPr>
        <p:txBody>
          <a:bodyPr lIns="0" tIns="0" rIns="0" bIns="0" rtlCol="0" anchor="t">
            <a:spAutoFit/>
          </a:bodyPr>
          <a:lstStyle/>
          <a:p>
            <a:pPr>
              <a:lnSpc>
                <a:spcPts val="8800"/>
              </a:lnSpc>
            </a:pPr>
            <a:r>
              <a:rPr lang="en-US" sz="8000">
                <a:solidFill>
                  <a:srgbClr val="001C84"/>
                </a:solidFill>
                <a:latin typeface="DM Sans Bold"/>
              </a:rPr>
              <a:t>METHODOLOGY</a:t>
            </a:r>
          </a:p>
        </p:txBody>
      </p:sp>
      <p:sp>
        <p:nvSpPr>
          <p:cNvPr id="8" name="TextBox 8"/>
          <p:cNvSpPr txBox="1"/>
          <p:nvPr/>
        </p:nvSpPr>
        <p:spPr>
          <a:xfrm>
            <a:off x="7275765" y="9182100"/>
            <a:ext cx="4375207" cy="653591"/>
          </a:xfrm>
          <a:prstGeom prst="rect">
            <a:avLst/>
          </a:prstGeom>
        </p:spPr>
        <p:txBody>
          <a:bodyPr lIns="0" tIns="0" rIns="0" bIns="0" rtlCol="0" anchor="t">
            <a:spAutoFit/>
          </a:bodyPr>
          <a:lstStyle/>
          <a:p>
            <a:pPr algn="ctr">
              <a:lnSpc>
                <a:spcPts val="5304"/>
              </a:lnSpc>
            </a:pPr>
            <a:r>
              <a:rPr lang="en-US" sz="3788">
                <a:solidFill>
                  <a:srgbClr val="000000"/>
                </a:solidFill>
                <a:latin typeface="DM Sans Bold"/>
              </a:rPr>
              <a:t>DATABASE DESIGN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868237" y="430334"/>
            <a:ext cx="4791882" cy="898168"/>
            <a:chOff x="0" y="0"/>
            <a:chExt cx="6389176" cy="1197558"/>
          </a:xfrm>
        </p:grpSpPr>
        <p:grpSp>
          <p:nvGrpSpPr>
            <p:cNvPr id="3" name="Group 3"/>
            <p:cNvGrpSpPr/>
            <p:nvPr/>
          </p:nvGrpSpPr>
          <p:grpSpPr>
            <a:xfrm>
              <a:off x="0" y="0"/>
              <a:ext cx="6389176" cy="1197558"/>
              <a:chOff x="0" y="0"/>
              <a:chExt cx="17172093" cy="3218659"/>
            </a:xfrm>
          </p:grpSpPr>
          <p:sp>
            <p:nvSpPr>
              <p:cNvPr id="4" name="Freeform 4"/>
              <p:cNvSpPr/>
              <p:nvPr/>
            </p:nvSpPr>
            <p:spPr>
              <a:xfrm>
                <a:off x="0" y="0"/>
                <a:ext cx="17172093" cy="3317719"/>
              </a:xfrm>
              <a:custGeom>
                <a:avLst/>
                <a:gdLst/>
                <a:ahLst/>
                <a:cxnLst/>
                <a:rect l="l" t="t" r="r" b="b"/>
                <a:pathLst>
                  <a:path w="17172093" h="3317719">
                    <a:moveTo>
                      <a:pt x="16549793" y="2747489"/>
                    </a:moveTo>
                    <a:cubicBezTo>
                      <a:pt x="16549793" y="2741139"/>
                      <a:pt x="16551064" y="2736059"/>
                      <a:pt x="16551064" y="2728439"/>
                    </a:cubicBezTo>
                    <a:lnTo>
                      <a:pt x="16551064" y="490220"/>
                    </a:lnTo>
                    <a:cubicBezTo>
                      <a:pt x="16551064" y="220980"/>
                      <a:pt x="16341514" y="0"/>
                      <a:pt x="16084973" y="0"/>
                    </a:cubicBezTo>
                    <a:lnTo>
                      <a:pt x="467360" y="0"/>
                    </a:lnTo>
                    <a:cubicBezTo>
                      <a:pt x="210820" y="0"/>
                      <a:pt x="0" y="220980"/>
                      <a:pt x="0" y="490220"/>
                    </a:cubicBezTo>
                    <a:lnTo>
                      <a:pt x="0" y="2728439"/>
                    </a:lnTo>
                    <a:cubicBezTo>
                      <a:pt x="0" y="2997679"/>
                      <a:pt x="209550" y="3218659"/>
                      <a:pt x="466090" y="3218659"/>
                    </a:cubicBezTo>
                    <a:lnTo>
                      <a:pt x="16083704" y="3218659"/>
                    </a:lnTo>
                    <a:cubicBezTo>
                      <a:pt x="16196734" y="3218659"/>
                      <a:pt x="16300873" y="3175479"/>
                      <a:pt x="16380884" y="3105629"/>
                    </a:cubicBezTo>
                    <a:cubicBezTo>
                      <a:pt x="16511693" y="3176749"/>
                      <a:pt x="16824114" y="3317719"/>
                      <a:pt x="17170823" y="3110709"/>
                    </a:cubicBezTo>
                    <a:cubicBezTo>
                      <a:pt x="17172093" y="3110709"/>
                      <a:pt x="16859673" y="3111979"/>
                      <a:pt x="16549793" y="2747489"/>
                    </a:cubicBezTo>
                    <a:lnTo>
                      <a:pt x="16549793" y="2747489"/>
                    </a:lnTo>
                    <a:close/>
                  </a:path>
                </a:pathLst>
              </a:custGeom>
              <a:solidFill>
                <a:srgbClr val="001C84"/>
              </a:solidFill>
            </p:spPr>
          </p:sp>
        </p:grpSp>
        <p:sp>
          <p:nvSpPr>
            <p:cNvPr id="5" name="TextBox 5"/>
            <p:cNvSpPr txBox="1"/>
            <p:nvPr/>
          </p:nvSpPr>
          <p:spPr>
            <a:xfrm>
              <a:off x="407867" y="302264"/>
              <a:ext cx="5426977" cy="706503"/>
            </a:xfrm>
            <a:prstGeom prst="rect">
              <a:avLst/>
            </a:prstGeom>
          </p:spPr>
          <p:txBody>
            <a:bodyPr lIns="0" tIns="0" rIns="0" bIns="0" rtlCol="0" anchor="t">
              <a:spAutoFit/>
            </a:bodyPr>
            <a:lstStyle/>
            <a:p>
              <a:pPr algn="ctr">
                <a:lnSpc>
                  <a:spcPts val="3856"/>
                </a:lnSpc>
              </a:pPr>
              <a:r>
                <a:rPr lang="en-US" sz="3856" spc="-38">
                  <a:solidFill>
                    <a:srgbClr val="FFFFFF"/>
                  </a:solidFill>
                  <a:latin typeface="DM Sans Bold"/>
                </a:rPr>
                <a:t>Features</a:t>
              </a:r>
            </a:p>
          </p:txBody>
        </p:sp>
      </p:grpSp>
      <p:grpSp>
        <p:nvGrpSpPr>
          <p:cNvPr id="6" name="Group 6"/>
          <p:cNvGrpSpPr/>
          <p:nvPr/>
        </p:nvGrpSpPr>
        <p:grpSpPr>
          <a:xfrm>
            <a:off x="9518371" y="1973498"/>
            <a:ext cx="1139335" cy="1139335"/>
            <a:chOff x="0" y="0"/>
            <a:chExt cx="1519114" cy="1519114"/>
          </a:xfrm>
        </p:grpSpPr>
        <p:grpSp>
          <p:nvGrpSpPr>
            <p:cNvPr id="7" name="Group 7"/>
            <p:cNvGrpSpPr/>
            <p:nvPr/>
          </p:nvGrpSpPr>
          <p:grpSpPr>
            <a:xfrm>
              <a:off x="0" y="0"/>
              <a:ext cx="1519114" cy="1519114"/>
              <a:chOff x="0" y="0"/>
              <a:chExt cx="6350000" cy="6350000"/>
            </a:xfrm>
          </p:grpSpPr>
          <p:sp>
            <p:nvSpPr>
              <p:cNvPr id="8" name="Freeform 8"/>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01C84"/>
              </a:solidFill>
            </p:spPr>
          </p:sp>
        </p:grpSp>
        <p:sp>
          <p:nvSpPr>
            <p:cNvPr id="9" name="TextBox 9"/>
            <p:cNvSpPr txBox="1"/>
            <p:nvPr/>
          </p:nvSpPr>
          <p:spPr>
            <a:xfrm>
              <a:off x="252497" y="40429"/>
              <a:ext cx="959508" cy="1323956"/>
            </a:xfrm>
            <a:prstGeom prst="rect">
              <a:avLst/>
            </a:prstGeom>
          </p:spPr>
          <p:txBody>
            <a:bodyPr lIns="0" tIns="0" rIns="0" bIns="0" rtlCol="0" anchor="t">
              <a:spAutoFit/>
            </a:bodyPr>
            <a:lstStyle/>
            <a:p>
              <a:pPr marL="0" lvl="0" indent="0" algn="ctr">
                <a:lnSpc>
                  <a:spcPts val="8379"/>
                </a:lnSpc>
                <a:spcBef>
                  <a:spcPct val="0"/>
                </a:spcBef>
              </a:pPr>
              <a:r>
                <a:rPr lang="en-US" sz="5985">
                  <a:solidFill>
                    <a:srgbClr val="FFFFFF"/>
                  </a:solidFill>
                  <a:latin typeface="DM Sans Bold"/>
                </a:rPr>
                <a:t>2</a:t>
              </a:r>
            </a:p>
          </p:txBody>
        </p:sp>
      </p:grpSp>
      <p:grpSp>
        <p:nvGrpSpPr>
          <p:cNvPr id="10" name="Group 10"/>
          <p:cNvGrpSpPr/>
          <p:nvPr/>
        </p:nvGrpSpPr>
        <p:grpSpPr>
          <a:xfrm>
            <a:off x="10924152" y="1587781"/>
            <a:ext cx="4610502" cy="3610417"/>
            <a:chOff x="0" y="0"/>
            <a:chExt cx="6147336" cy="4813889"/>
          </a:xfrm>
        </p:grpSpPr>
        <p:pic>
          <p:nvPicPr>
            <p:cNvPr id="11" name="Picture 11"/>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20580" b="22843"/>
            <a:stretch>
              <a:fillRect/>
            </a:stretch>
          </p:blipFill>
          <p:spPr>
            <a:xfrm>
              <a:off x="0" y="0"/>
              <a:ext cx="6147336" cy="4813889"/>
            </a:xfrm>
            <a:prstGeom prst="rect">
              <a:avLst/>
            </a:prstGeom>
          </p:spPr>
        </p:pic>
        <p:sp>
          <p:nvSpPr>
            <p:cNvPr id="12" name="TextBox 12"/>
            <p:cNvSpPr txBox="1"/>
            <p:nvPr/>
          </p:nvSpPr>
          <p:spPr>
            <a:xfrm>
              <a:off x="401790" y="393498"/>
              <a:ext cx="4752720" cy="1790078"/>
            </a:xfrm>
            <a:prstGeom prst="rect">
              <a:avLst/>
            </a:prstGeom>
          </p:spPr>
          <p:txBody>
            <a:bodyPr lIns="0" tIns="0" rIns="0" bIns="0" rtlCol="0" anchor="t">
              <a:spAutoFit/>
            </a:bodyPr>
            <a:lstStyle/>
            <a:p>
              <a:pPr>
                <a:lnSpc>
                  <a:spcPts val="3251"/>
                </a:lnSpc>
              </a:pPr>
              <a:r>
                <a:rPr lang="en-US" sz="4064">
                  <a:solidFill>
                    <a:srgbClr val="000000"/>
                  </a:solidFill>
                  <a:latin typeface="Shuneet Square Book Bold"/>
                </a:rPr>
                <a:t>Scan your receipts and add them as transactions</a:t>
              </a:r>
            </a:p>
          </p:txBody>
        </p:sp>
      </p:grpSp>
      <p:pic>
        <p:nvPicPr>
          <p:cNvPr id="13" name="Picture 13"/>
          <p:cNvPicPr>
            <a:picLocks noChangeAspect="1"/>
          </p:cNvPicPr>
          <p:nvPr/>
        </p:nvPicPr>
        <p:blipFill>
          <a:blip r:embed="rId4"/>
          <a:srcRect/>
          <a:stretch>
            <a:fillRect/>
          </a:stretch>
        </p:blipFill>
        <p:spPr>
          <a:xfrm>
            <a:off x="9055304" y="3356181"/>
            <a:ext cx="8641233" cy="4690161"/>
          </a:xfrm>
          <a:prstGeom prst="rect">
            <a:avLst/>
          </a:prstGeom>
        </p:spPr>
      </p:pic>
      <p:grpSp>
        <p:nvGrpSpPr>
          <p:cNvPr id="14" name="Group 14"/>
          <p:cNvGrpSpPr/>
          <p:nvPr/>
        </p:nvGrpSpPr>
        <p:grpSpPr>
          <a:xfrm>
            <a:off x="2007572" y="1792606"/>
            <a:ext cx="4610502" cy="3200766"/>
            <a:chOff x="0" y="0"/>
            <a:chExt cx="6147336" cy="4267688"/>
          </a:xfrm>
        </p:grpSpPr>
        <p:pic>
          <p:nvPicPr>
            <p:cNvPr id="15" name="Picture 15"/>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23790" b="26052"/>
            <a:stretch>
              <a:fillRect/>
            </a:stretch>
          </p:blipFill>
          <p:spPr>
            <a:xfrm>
              <a:off x="0" y="0"/>
              <a:ext cx="6147336" cy="4267688"/>
            </a:xfrm>
            <a:prstGeom prst="rect">
              <a:avLst/>
            </a:prstGeom>
          </p:spPr>
        </p:pic>
        <p:sp>
          <p:nvSpPr>
            <p:cNvPr id="16" name="TextBox 16"/>
            <p:cNvSpPr txBox="1"/>
            <p:nvPr/>
          </p:nvSpPr>
          <p:spPr>
            <a:xfrm>
              <a:off x="401790" y="393498"/>
              <a:ext cx="4752720" cy="1243876"/>
            </a:xfrm>
            <a:prstGeom prst="rect">
              <a:avLst/>
            </a:prstGeom>
          </p:spPr>
          <p:txBody>
            <a:bodyPr lIns="0" tIns="0" rIns="0" bIns="0" rtlCol="0" anchor="t">
              <a:spAutoFit/>
            </a:bodyPr>
            <a:lstStyle/>
            <a:p>
              <a:pPr>
                <a:lnSpc>
                  <a:spcPts val="3251"/>
                </a:lnSpc>
              </a:pPr>
              <a:r>
                <a:rPr lang="en-US" sz="4064">
                  <a:solidFill>
                    <a:srgbClr val="000000"/>
                  </a:solidFill>
                  <a:latin typeface="Shuneet Square Book Bold"/>
                </a:rPr>
                <a:t> Manage transactions and subscriptions.</a:t>
              </a:r>
            </a:p>
          </p:txBody>
        </p:sp>
      </p:grpSp>
      <p:grpSp>
        <p:nvGrpSpPr>
          <p:cNvPr id="17" name="Group 17"/>
          <p:cNvGrpSpPr/>
          <p:nvPr/>
        </p:nvGrpSpPr>
        <p:grpSpPr>
          <a:xfrm>
            <a:off x="587625" y="2016361"/>
            <a:ext cx="1139335" cy="1139335"/>
            <a:chOff x="0" y="0"/>
            <a:chExt cx="1519114" cy="1519114"/>
          </a:xfrm>
        </p:grpSpPr>
        <p:grpSp>
          <p:nvGrpSpPr>
            <p:cNvPr id="18" name="Group 18"/>
            <p:cNvGrpSpPr/>
            <p:nvPr/>
          </p:nvGrpSpPr>
          <p:grpSpPr>
            <a:xfrm>
              <a:off x="0" y="0"/>
              <a:ext cx="1519114" cy="1519114"/>
              <a:chOff x="0" y="0"/>
              <a:chExt cx="6350000" cy="6350000"/>
            </a:xfrm>
          </p:grpSpPr>
          <p:sp>
            <p:nvSpPr>
              <p:cNvPr id="19" name="Freeform 19"/>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01C84"/>
              </a:solidFill>
            </p:spPr>
          </p:sp>
        </p:grpSp>
        <p:sp>
          <p:nvSpPr>
            <p:cNvPr id="20" name="TextBox 20"/>
            <p:cNvSpPr txBox="1"/>
            <p:nvPr/>
          </p:nvSpPr>
          <p:spPr>
            <a:xfrm>
              <a:off x="252497" y="40429"/>
              <a:ext cx="959508" cy="1323956"/>
            </a:xfrm>
            <a:prstGeom prst="rect">
              <a:avLst/>
            </a:prstGeom>
          </p:spPr>
          <p:txBody>
            <a:bodyPr lIns="0" tIns="0" rIns="0" bIns="0" rtlCol="0" anchor="t">
              <a:spAutoFit/>
            </a:bodyPr>
            <a:lstStyle/>
            <a:p>
              <a:pPr marL="0" lvl="0" indent="0" algn="ctr">
                <a:lnSpc>
                  <a:spcPts val="8379"/>
                </a:lnSpc>
                <a:spcBef>
                  <a:spcPct val="0"/>
                </a:spcBef>
              </a:pPr>
              <a:r>
                <a:rPr lang="en-US" sz="5985">
                  <a:solidFill>
                    <a:srgbClr val="FFFFFF"/>
                  </a:solidFill>
                  <a:latin typeface="DM Sans Bold"/>
                </a:rPr>
                <a:t>1</a:t>
              </a:r>
            </a:p>
          </p:txBody>
        </p:sp>
      </p:grpSp>
      <p:pic>
        <p:nvPicPr>
          <p:cNvPr id="21" name="Picture 21"/>
          <p:cNvPicPr>
            <a:picLocks noChangeAspect="1"/>
          </p:cNvPicPr>
          <p:nvPr/>
        </p:nvPicPr>
        <p:blipFill>
          <a:blip r:embed="rId5"/>
          <a:srcRect/>
          <a:stretch>
            <a:fillRect/>
          </a:stretch>
        </p:blipFill>
        <p:spPr>
          <a:xfrm>
            <a:off x="194824" y="3392989"/>
            <a:ext cx="8860480" cy="4262147"/>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TotalTime>
  <Words>750</Words>
  <Application>Microsoft Office PowerPoint</Application>
  <PresentationFormat>Custom</PresentationFormat>
  <Paragraphs>100</Paragraphs>
  <Slides>14</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14</vt:i4>
      </vt:variant>
    </vt:vector>
  </HeadingPairs>
  <TitlesOfParts>
    <vt:vector size="27" baseType="lpstr">
      <vt:lpstr>Open Sans Bold</vt:lpstr>
      <vt:lpstr>Lovelo</vt:lpstr>
      <vt:lpstr>Open Sans</vt:lpstr>
      <vt:lpstr>Muli Bold</vt:lpstr>
      <vt:lpstr>DM Sans</vt:lpstr>
      <vt:lpstr>Calibri</vt:lpstr>
      <vt:lpstr>Arial</vt:lpstr>
      <vt:lpstr>Open Sans Light</vt:lpstr>
      <vt:lpstr>Muli Bold Bold</vt:lpstr>
      <vt:lpstr>Arimo</vt:lpstr>
      <vt:lpstr>Shuneet Square Book Bold</vt:lpstr>
      <vt:lpstr>DM Sans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Prototype Submission - FINANCIFY</dc:title>
  <cp:lastModifiedBy>Adamay</cp:lastModifiedBy>
  <cp:revision>2</cp:revision>
  <dcterms:created xsi:type="dcterms:W3CDTF">2006-08-16T00:00:00Z</dcterms:created>
  <dcterms:modified xsi:type="dcterms:W3CDTF">2021-08-13T07:43:05Z</dcterms:modified>
  <dc:identifier>DAEmmhMWi0c</dc:identifier>
</cp:coreProperties>
</file>