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400800" cx="109728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1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16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08f54014_0_0:notes"/>
          <p:cNvSpPr/>
          <p:nvPr>
            <p:ph idx="2" type="sldImg"/>
          </p:nvPr>
        </p:nvSpPr>
        <p:spPr>
          <a:xfrm>
            <a:off x="490020" y="685800"/>
            <a:ext cx="587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08f54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09feb546_6_18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c09feb546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c09feb546_6_30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c09feb546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c09feb546_6_81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c09feb546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c08f54014_0_863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c08f5401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c08f54014_0_952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c08f54014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c08f54014_0_869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c08f5401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c09feb546_6_144:notes"/>
          <p:cNvSpPr/>
          <p:nvPr>
            <p:ph idx="2" type="sldImg"/>
          </p:nvPr>
        </p:nvSpPr>
        <p:spPr>
          <a:xfrm>
            <a:off x="490172" y="685800"/>
            <a:ext cx="587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c09feb546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4050" y="926582"/>
            <a:ext cx="10224600" cy="2554500"/>
          </a:xfrm>
          <a:prstGeom prst="rect">
            <a:avLst/>
          </a:prstGeom>
        </p:spPr>
        <p:txBody>
          <a:bodyPr anchorCtr="0" anchor="b" bIns="109025" lIns="109025" spcFirstLastPara="1" rIns="109025" wrap="square" tIns="109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4040" y="3526911"/>
            <a:ext cx="10224600" cy="9864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4040" y="1376511"/>
            <a:ext cx="10224600" cy="2443500"/>
          </a:xfrm>
          <a:prstGeom prst="rect">
            <a:avLst/>
          </a:prstGeom>
        </p:spPr>
        <p:txBody>
          <a:bodyPr anchorCtr="0" anchor="b" bIns="109025" lIns="109025" spcFirstLastPara="1" rIns="109025" wrap="square" tIns="109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74040" y="3922769"/>
            <a:ext cx="10224600" cy="16188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4040" y="2676613"/>
            <a:ext cx="10224600" cy="10476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4040" y="553809"/>
            <a:ext cx="10224600" cy="7125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74040" y="1434191"/>
            <a:ext cx="10224600" cy="42516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40" y="553809"/>
            <a:ext cx="10224600" cy="7125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74040" y="1434191"/>
            <a:ext cx="4799700" cy="42516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98880" y="1434191"/>
            <a:ext cx="4799700" cy="42516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74040" y="553809"/>
            <a:ext cx="10224600" cy="7125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74040" y="691413"/>
            <a:ext cx="3369600" cy="940500"/>
          </a:xfrm>
          <a:prstGeom prst="rect">
            <a:avLst/>
          </a:prstGeom>
        </p:spPr>
        <p:txBody>
          <a:bodyPr anchorCtr="0" anchor="b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74040" y="1729280"/>
            <a:ext cx="3369600" cy="39567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8300" y="560187"/>
            <a:ext cx="7641600" cy="50907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156"/>
            <a:ext cx="54864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025" lIns="109025" spcFirstLastPara="1" rIns="109025" wrap="square" tIns="109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8600" y="1534618"/>
            <a:ext cx="4854000" cy="1844700"/>
          </a:xfrm>
          <a:prstGeom prst="rect">
            <a:avLst/>
          </a:prstGeom>
        </p:spPr>
        <p:txBody>
          <a:bodyPr anchorCtr="0" anchor="b" bIns="109025" lIns="109025" spcFirstLastPara="1" rIns="109025" wrap="square" tIns="109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8600" y="3488271"/>
            <a:ext cx="4854000" cy="1536900"/>
          </a:xfrm>
          <a:prstGeom prst="rect">
            <a:avLst/>
          </a:prstGeom>
        </p:spPr>
        <p:txBody>
          <a:bodyPr anchorCtr="0" anchor="t" bIns="109025" lIns="109025" spcFirstLastPara="1" rIns="109025" wrap="square" tIns="109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927400" y="901071"/>
            <a:ext cx="4604400" cy="45984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4040" y="5264716"/>
            <a:ext cx="7198800" cy="7530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553809"/>
            <a:ext cx="10224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25" lIns="109025" spcFirstLastPara="1" rIns="109025" wrap="square" tIns="1090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1434191"/>
            <a:ext cx="10224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25" lIns="109025" spcFirstLastPara="1" rIns="109025" wrap="square" tIns="109025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025" lIns="109025" spcFirstLastPara="1" rIns="109025" wrap="square" tIns="1090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1150272">
            <a:off x="1840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4388496">
            <a:off x="1297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4388496">
            <a:off x="2633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1150272">
            <a:off x="2324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1150272">
            <a:off x="2287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4388496">
            <a:off x="1743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4388496">
            <a:off x="307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-1150272">
            <a:off x="2770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-9649728">
            <a:off x="1840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6411504">
            <a:off x="1297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6411504">
            <a:off x="2633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 rot="-9649728">
            <a:off x="2324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-9649728">
            <a:off x="2287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flipH="1" rot="6411504">
            <a:off x="1743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flipH="1" rot="6411504">
            <a:off x="307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-9649728">
            <a:off x="2770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1150272">
            <a:off x="11152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-4388496">
            <a:off x="11485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flipH="1" rot="-4388496">
            <a:off x="10149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 rot="1150272">
            <a:off x="10669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 rot="1150272">
            <a:off x="10706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-4388496">
            <a:off x="11039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flipH="1" rot="-4388496">
            <a:off x="970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flipH="1" rot="1150272">
            <a:off x="10222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9649728">
            <a:off x="11152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6411504">
            <a:off x="11485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6411504">
            <a:off x="10149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9649728">
            <a:off x="10669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9649728">
            <a:off x="10706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-6411504">
            <a:off x="11039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6411504">
            <a:off x="970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9649728">
            <a:off x="10222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-1150272">
            <a:off x="18604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4388496">
            <a:off x="18061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4388496">
            <a:off x="19397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1150272">
            <a:off x="19088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-1150272">
            <a:off x="19051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4388496">
            <a:off x="18507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4388496">
            <a:off x="1984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1150272">
            <a:off x="19534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-9649728">
            <a:off x="18604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flipH="1" rot="6411504">
            <a:off x="18061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flipH="1" rot="6411504">
            <a:off x="19397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flipH="1" rot="-9649728">
            <a:off x="19088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flipH="1" rot="-9649728">
            <a:off x="19051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flipH="1" rot="6411504">
            <a:off x="18507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6411504">
            <a:off x="1984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-9649728">
            <a:off x="19534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flipH="1" rot="1150272">
            <a:off x="27916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-4388496">
            <a:off x="28249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 rot="-4388496">
            <a:off x="26913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 rot="1150272">
            <a:off x="27433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flipH="1" rot="1150272">
            <a:off x="27470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-4388496">
            <a:off x="27803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-4388496">
            <a:off x="26467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flipH="1" rot="1150272">
            <a:off x="26986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9649728">
            <a:off x="27916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6411504">
            <a:off x="28249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-6411504">
            <a:off x="26913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9649728">
            <a:off x="27433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9649728">
            <a:off x="27470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-6411504">
            <a:off x="27803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-6411504">
            <a:off x="26467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9649728">
            <a:off x="26986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1150272">
            <a:off x="36130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4388496">
            <a:off x="35587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4388496">
            <a:off x="36923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-1150272">
            <a:off x="36614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-1150272">
            <a:off x="36577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rot="4388496">
            <a:off x="36033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rot="4388496">
            <a:off x="3736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150272">
            <a:off x="37060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 rot="-9649728">
            <a:off x="36130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 rot="6411504">
            <a:off x="35587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6411504">
            <a:off x="36923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-9649728">
            <a:off x="36614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-9649728">
            <a:off x="36577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flipH="1" rot="6411504">
            <a:off x="36033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flipH="1" rot="6411504">
            <a:off x="3736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flipH="1" rot="-9649728">
            <a:off x="37060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flipH="1" rot="1150272">
            <a:off x="45442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flipH="1" rot="-4388496">
            <a:off x="45775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flipH="1" rot="-4388496">
            <a:off x="44439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flipH="1" rot="1150272">
            <a:off x="44959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flipH="1" rot="1150272">
            <a:off x="44996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flipH="1" rot="-4388496">
            <a:off x="45329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flipH="1" rot="-4388496">
            <a:off x="4399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flipH="1" rot="1150272">
            <a:off x="44512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rot="9649728">
            <a:off x="45442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6411504">
            <a:off x="45775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-6411504">
            <a:off x="44439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9649728">
            <a:off x="44959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9649728">
            <a:off x="44996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-6411504">
            <a:off x="45329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-6411504">
            <a:off x="4399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9649728">
            <a:off x="44512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-1150272">
            <a:off x="52894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 rot="4388496">
            <a:off x="52351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 rot="4388496">
            <a:off x="53687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 rot="-1150272">
            <a:off x="53378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 rot="-1150272">
            <a:off x="53341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 rot="4388496">
            <a:off x="52797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 rot="4388496">
            <a:off x="5413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 rot="-1150272">
            <a:off x="53824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 flipH="1" rot="-9649728">
            <a:off x="52894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 flipH="1" rot="6411504">
            <a:off x="52351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 flipH="1" rot="6411504">
            <a:off x="53687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flipH="1" rot="-9649728">
            <a:off x="53378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 flipH="1" rot="-9649728">
            <a:off x="53341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 flipH="1" rot="6411504">
            <a:off x="52797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 flipH="1" rot="6411504">
            <a:off x="5413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 flipH="1" rot="-9649728">
            <a:off x="53824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flipH="1" rot="1150272">
            <a:off x="62206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 flipH="1" rot="-4388496">
            <a:off x="62539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 flipH="1" rot="-4388496">
            <a:off x="61203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 flipH="1" rot="1150272">
            <a:off x="61723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 flipH="1" rot="1150272">
            <a:off x="61760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 flipH="1" rot="-4388496">
            <a:off x="62093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 flipH="1" rot="-4388496">
            <a:off x="60757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 flipH="1" rot="1150272">
            <a:off x="61276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 rot="9649728">
            <a:off x="62206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 rot="-6411504">
            <a:off x="62539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 rot="-6411504">
            <a:off x="61203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 rot="9649728">
            <a:off x="61723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 rot="9649728">
            <a:off x="61760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 rot="-6411504">
            <a:off x="62093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 rot="-6411504">
            <a:off x="60757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9649728">
            <a:off x="61276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flipH="1" rot="-9649728">
            <a:off x="1840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flipH="1" rot="6411504">
            <a:off x="1297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flipH="1" rot="6411504">
            <a:off x="2633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flipH="1" rot="-9649728">
            <a:off x="2324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flipH="1" rot="-9649728">
            <a:off x="2287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flipH="1" rot="6411504">
            <a:off x="1743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flipH="1" rot="6411504">
            <a:off x="307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flipH="1" rot="-9649728">
            <a:off x="2770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9649728">
            <a:off x="11152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6411504">
            <a:off x="11485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6411504">
            <a:off x="10149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9649728">
            <a:off x="10669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 rot="9649728">
            <a:off x="10706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 rot="-6411504">
            <a:off x="11039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 rot="-6411504">
            <a:off x="970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9649728">
            <a:off x="10222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 flipH="1" rot="-9649728">
            <a:off x="18604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 flipH="1" rot="6411504">
            <a:off x="18061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flipH="1" rot="6411504">
            <a:off x="19397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 flipH="1" rot="-9649728">
            <a:off x="19088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 flipH="1" rot="-9649728">
            <a:off x="19051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flipH="1" rot="6411504">
            <a:off x="18507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flipH="1" rot="6411504">
            <a:off x="1984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 flipH="1" rot="-9649728">
            <a:off x="19534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 rot="9649728">
            <a:off x="27916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 rot="-6411504">
            <a:off x="28249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 rot="-6411504">
            <a:off x="26913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 rot="9649728">
            <a:off x="27433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 rot="9649728">
            <a:off x="27470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-6411504">
            <a:off x="27803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 rot="-6411504">
            <a:off x="26467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9649728">
            <a:off x="26986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 rot="-1150272">
            <a:off x="1840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 rot="4388496">
            <a:off x="1297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 rot="4388496">
            <a:off x="2633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 rot="-1150272">
            <a:off x="2324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rot="-1150272">
            <a:off x="2287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 rot="4388496">
            <a:off x="1743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 rot="4388496">
            <a:off x="307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 rot="-1150272">
            <a:off x="2770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flipH="1" rot="1150272">
            <a:off x="11152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 rot="-4388496">
            <a:off x="11485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 flipH="1" rot="-4388496">
            <a:off x="10149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 flipH="1" rot="1150272">
            <a:off x="10669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 flipH="1" rot="1150272">
            <a:off x="10706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 flipH="1" rot="-4388496">
            <a:off x="11039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 flipH="1" rot="-4388496">
            <a:off x="970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 flipH="1" rot="1150272">
            <a:off x="10222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rot="-1150272">
            <a:off x="18604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rot="4388496">
            <a:off x="18061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4388496">
            <a:off x="19397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rot="-1150272">
            <a:off x="19088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 rot="-1150272">
            <a:off x="19051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 rot="4388496">
            <a:off x="18507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rot="4388496">
            <a:off x="1984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 rot="-1150272">
            <a:off x="19534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 flipH="1" rot="1150272">
            <a:off x="27916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 flipH="1" rot="-4388496">
            <a:off x="28249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flipH="1" rot="-4388496">
            <a:off x="26913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 flipH="1" rot="1150272">
            <a:off x="27433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 flipH="1" rot="1150272">
            <a:off x="27470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 flipH="1" rot="-4388496">
            <a:off x="27803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 flipH="1" rot="-4388496">
            <a:off x="26467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 flipH="1" rot="1150272">
            <a:off x="26986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 flipH="1" rot="-9649728">
            <a:off x="36130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 flipH="1" rot="6411504">
            <a:off x="35587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 flipH="1" rot="6411504">
            <a:off x="36923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 flipH="1" rot="-9649728">
            <a:off x="36614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 flipH="1" rot="-9649728">
            <a:off x="36577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 flipH="1" rot="6411504">
            <a:off x="36033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 flipH="1" rot="6411504">
            <a:off x="3736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 flipH="1" rot="-9649728">
            <a:off x="37060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 rot="9649728">
            <a:off x="45442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rot="-6411504">
            <a:off x="45775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 rot="-6411504">
            <a:off x="44439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 rot="9649728">
            <a:off x="44959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 rot="9649728">
            <a:off x="44996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 rot="-6411504">
            <a:off x="45329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rot="-6411504">
            <a:off x="4399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 rot="9649728">
            <a:off x="44512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 flipH="1" rot="-9649728">
            <a:off x="52894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 flipH="1" rot="6411504">
            <a:off x="52351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 flipH="1" rot="6411504">
            <a:off x="53687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 flipH="1" rot="-9649728">
            <a:off x="53378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 rot="-9649728">
            <a:off x="53341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 rot="6411504">
            <a:off x="52797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 flipH="1" rot="6411504">
            <a:off x="5413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 flipH="1" rot="-9649728">
            <a:off x="53824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 rot="9649728">
            <a:off x="62206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 rot="-6411504">
            <a:off x="62539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 rot="-6411504">
            <a:off x="61203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 rot="9649728">
            <a:off x="61723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 rot="9649728">
            <a:off x="61760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-6411504">
            <a:off x="62093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-6411504">
            <a:off x="60757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9649728">
            <a:off x="61276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-1150272">
            <a:off x="36130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4388496">
            <a:off x="35587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4388496">
            <a:off x="36923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rot="-1150272">
            <a:off x="36614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 rot="-1150272">
            <a:off x="36577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4388496">
            <a:off x="36033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 rot="4388496">
            <a:off x="3736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 rot="-1150272">
            <a:off x="37060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 flipH="1" rot="1150272">
            <a:off x="45442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 flipH="1" rot="-4388496">
            <a:off x="45775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flipH="1" rot="-4388496">
            <a:off x="44439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 flipH="1" rot="1150272">
            <a:off x="44959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 flipH="1" rot="1150272">
            <a:off x="44996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 flipH="1" rot="-4388496">
            <a:off x="45329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flipH="1" rot="-4388496">
            <a:off x="4399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 flipH="1" rot="1150272">
            <a:off x="44512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 rot="-1150272">
            <a:off x="52894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 rot="4388496">
            <a:off x="52351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 rot="4388496">
            <a:off x="53687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rot="-1150272">
            <a:off x="53378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rot="-1150272">
            <a:off x="53341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rot="4388496">
            <a:off x="52797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 rot="4388496">
            <a:off x="5413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rot="-1150272">
            <a:off x="53824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flipH="1" rot="1150272">
            <a:off x="62206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 flipH="1" rot="-4388496">
            <a:off x="62539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 rot="-4388496">
            <a:off x="61203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 rot="1150272">
            <a:off x="61723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flipH="1" rot="1150272">
            <a:off x="61760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flipH="1" rot="-4388496">
            <a:off x="62093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 flipH="1" rot="-4388496">
            <a:off x="60757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 flipH="1" rot="1150272">
            <a:off x="61276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 rot="-1150272">
            <a:off x="68896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rot="4388496">
            <a:off x="68353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rot="4388496">
            <a:off x="69689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 rot="-1150272">
            <a:off x="69380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 rot="-1150272">
            <a:off x="69343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 rot="4388496">
            <a:off x="68799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 rot="4388496">
            <a:off x="70135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 rot="-1150272">
            <a:off x="69826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 flipH="1" rot="-9649728">
            <a:off x="68896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 flipH="1" rot="6411504">
            <a:off x="68353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 flipH="1" rot="6411504">
            <a:off x="69689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 flipH="1" rot="-9649728">
            <a:off x="69380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 flipH="1" rot="-9649728">
            <a:off x="69343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 flipH="1" rot="6411504">
            <a:off x="68799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flipH="1" rot="6411504">
            <a:off x="70135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flipH="1" rot="-9649728">
            <a:off x="69826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flipH="1" rot="1150272">
            <a:off x="78208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 flipH="1" rot="-4388496">
            <a:off x="77205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flipH="1" rot="1150272">
            <a:off x="77725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 flipH="1" rot="1150272">
            <a:off x="77762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flipH="1" rot="-4388496">
            <a:off x="7675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 flipH="1" rot="1150272">
            <a:off x="77278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9649728">
            <a:off x="78208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 rot="-6411504">
            <a:off x="77205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 rot="9649728">
            <a:off x="77725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 rot="9649728">
            <a:off x="77762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 rot="-6411504">
            <a:off x="7675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 rot="9649728">
            <a:off x="77278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 flipH="1" rot="-9649728">
            <a:off x="68896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 flipH="1" rot="6411504">
            <a:off x="68353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 flipH="1" rot="6411504">
            <a:off x="69689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 flipH="1" rot="-9649728">
            <a:off x="69380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 flipH="1" rot="-9649728">
            <a:off x="69343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 flipH="1" rot="6411504">
            <a:off x="68799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 flipH="1" rot="6411504">
            <a:off x="70135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flipH="1" rot="-9649728">
            <a:off x="69826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rot="9649728">
            <a:off x="78208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-6411504">
            <a:off x="77205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9649728">
            <a:off x="77725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9649728">
            <a:off x="77762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-6411504">
            <a:off x="7675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9649728">
            <a:off x="77278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 rot="-1150272">
            <a:off x="68896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 rot="4388496">
            <a:off x="68353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 rot="4388496">
            <a:off x="69689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 rot="-1150272">
            <a:off x="69380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 rot="-1150272">
            <a:off x="69343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 rot="4388496">
            <a:off x="68799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 rot="4388496">
            <a:off x="70135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 rot="-1150272">
            <a:off x="69826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 flipH="1" rot="1150272">
            <a:off x="78208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 flipH="1" rot="-4388496">
            <a:off x="77205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 flipH="1" rot="1150272">
            <a:off x="77725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 rot="1150272">
            <a:off x="77762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 rot="-4388496">
            <a:off x="7675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 rot="1150272">
            <a:off x="77278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 txBox="1"/>
          <p:nvPr/>
        </p:nvSpPr>
        <p:spPr>
          <a:xfrm>
            <a:off x="3296025" y="3198604"/>
            <a:ext cx="4111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925" lIns="109925" spcFirstLastPara="1" rIns="109925" wrap="square" tIns="10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DF5D"/>
                </a:solidFill>
              </a:rPr>
              <a:t>– Using the N</a:t>
            </a:r>
            <a:r>
              <a:rPr lang="en" sz="2400">
                <a:solidFill>
                  <a:srgbClr val="0DDF5D"/>
                </a:solidFill>
              </a:rPr>
              <a:t>aïve-Bayes Ap</a:t>
            </a:r>
            <a:r>
              <a:rPr lang="en" sz="2400">
                <a:solidFill>
                  <a:srgbClr val="0DDF5D"/>
                </a:solidFill>
              </a:rPr>
              <a:t>proach!</a:t>
            </a:r>
            <a:endParaRPr sz="2400">
              <a:solidFill>
                <a:srgbClr val="0DDF5D"/>
              </a:solidFill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3140425" y="1743804"/>
            <a:ext cx="4267200" cy="15819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rgbClr val="0EF065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DDF5D"/>
                </a:solidFill>
              </a:rPr>
              <a:t>Spam Classifier</a:t>
            </a:r>
            <a:endParaRPr sz="4500">
              <a:solidFill>
                <a:srgbClr val="0DDF5D"/>
              </a:solidFill>
            </a:endParaRPr>
          </a:p>
        </p:txBody>
      </p:sp>
      <p:sp>
        <p:nvSpPr>
          <p:cNvPr id="368" name="Google Shape;368;p13"/>
          <p:cNvSpPr/>
          <p:nvPr/>
        </p:nvSpPr>
        <p:spPr>
          <a:xfrm rot="-1149881">
            <a:off x="519862" y="2393918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rot="4388728">
            <a:off x="172755" y="3008402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rot="4388728">
            <a:off x="1028008" y="2728982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rot="-1149881">
            <a:off x="829104" y="3348251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rot="-1149881">
            <a:off x="805467" y="2543174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rot="4388728">
            <a:off x="458360" y="3157658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 rot="4388728">
            <a:off x="1313613" y="2878238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 rot="-1149881">
            <a:off x="1114709" y="3497508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7837650" y="100"/>
            <a:ext cx="3135300" cy="64005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109925" lIns="109925" spcFirstLastPara="1" rIns="109925" wrap="square" tIns="10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7836966" y="750938"/>
            <a:ext cx="31353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Muskan Khandelwal</a:t>
            </a:r>
            <a:b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2017UCO1596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7836966" y="1971804"/>
            <a:ext cx="31353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Ishaan Rawat</a:t>
            </a:r>
            <a:b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2017UCO1644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7836966" y="3197099"/>
            <a:ext cx="31353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Shrey Jain</a:t>
            </a:r>
            <a:b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2017UCO1647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7835566" y="4422396"/>
            <a:ext cx="31353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Anish Jangra</a:t>
            </a:r>
            <a:b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2017UCO1654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What, Why, How &amp; Wow of Our Project</a:t>
            </a:r>
            <a:endParaRPr sz="2000"/>
          </a:p>
        </p:txBody>
      </p:sp>
      <p:sp>
        <p:nvSpPr>
          <p:cNvPr id="386" name="Google Shape;386;p14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01</a:t>
            </a:r>
            <a:endParaRPr sz="1200"/>
          </a:p>
        </p:txBody>
      </p:sp>
      <p:sp>
        <p:nvSpPr>
          <p:cNvPr id="388" name="Google Shape;388;p14"/>
          <p:cNvSpPr/>
          <p:nvPr/>
        </p:nvSpPr>
        <p:spPr>
          <a:xfrm>
            <a:off x="2843850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Preprocessing</a:t>
            </a:r>
            <a:endParaRPr sz="1200"/>
          </a:p>
        </p:txBody>
      </p:sp>
      <p:sp>
        <p:nvSpPr>
          <p:cNvPr id="389" name="Google Shape;389;p14"/>
          <p:cNvSpPr/>
          <p:nvPr/>
        </p:nvSpPr>
        <p:spPr>
          <a:xfrm>
            <a:off x="924225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Exec-Summary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645604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391" name="Google Shape;391;p14"/>
          <p:cNvSpPr/>
          <p:nvPr/>
        </p:nvSpPr>
        <p:spPr>
          <a:xfrm>
            <a:off x="826212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sp>
        <p:nvSpPr>
          <p:cNvPr id="392" name="Google Shape;392;p14"/>
          <p:cNvSpPr/>
          <p:nvPr/>
        </p:nvSpPr>
        <p:spPr>
          <a:xfrm>
            <a:off x="4650083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Training &amp; Testing</a:t>
            </a:r>
            <a:endParaRPr sz="1200"/>
          </a:p>
        </p:txBody>
      </p:sp>
      <p:sp>
        <p:nvSpPr>
          <p:cNvPr id="393" name="Google Shape;393;p14"/>
          <p:cNvSpPr txBox="1"/>
          <p:nvPr/>
        </p:nvSpPr>
        <p:spPr>
          <a:xfrm>
            <a:off x="313150" y="2013488"/>
            <a:ext cx="3209700" cy="1716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What: Naïve-bayes Spam Classifier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 classifier, using NB algorithm,</a:t>
            </a:r>
            <a:r>
              <a:rPr lang="en"/>
              <a:t> </a:t>
            </a:r>
            <a:r>
              <a:rPr lang="en"/>
              <a:t>a popular statistical technique of e-mail filtering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They use bag of words features to identify spam email</a:t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272058" y="1744749"/>
            <a:ext cx="32919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"/>
          <p:cNvSpPr txBox="1"/>
          <p:nvPr/>
        </p:nvSpPr>
        <p:spPr>
          <a:xfrm>
            <a:off x="3795725" y="1381283"/>
            <a:ext cx="338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How?</a:t>
            </a:r>
            <a:endParaRPr sz="1600"/>
          </a:p>
        </p:txBody>
      </p:sp>
      <p:sp>
        <p:nvSpPr>
          <p:cNvPr id="396" name="Google Shape;396;p14"/>
          <p:cNvSpPr txBox="1"/>
          <p:nvPr/>
        </p:nvSpPr>
        <p:spPr>
          <a:xfrm>
            <a:off x="181175" y="1381283"/>
            <a:ext cx="338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&amp; Why?</a:t>
            </a:r>
            <a:endParaRPr sz="1600"/>
          </a:p>
        </p:txBody>
      </p:sp>
      <p:sp>
        <p:nvSpPr>
          <p:cNvPr id="397" name="Google Shape;397;p14"/>
          <p:cNvSpPr txBox="1"/>
          <p:nvPr/>
        </p:nvSpPr>
        <p:spPr>
          <a:xfrm>
            <a:off x="7409589" y="1381283"/>
            <a:ext cx="338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Wow (Conclusion)</a:t>
            </a:r>
            <a:endParaRPr sz="1600"/>
          </a:p>
        </p:txBody>
      </p:sp>
      <p:cxnSp>
        <p:nvCxnSpPr>
          <p:cNvPr id="398" name="Google Shape;398;p14"/>
          <p:cNvCxnSpPr/>
          <p:nvPr/>
        </p:nvCxnSpPr>
        <p:spPr>
          <a:xfrm flipH="1" rot="10800000">
            <a:off x="181174" y="1335000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9" name="Google Shape;399;p14"/>
          <p:cNvSpPr/>
          <p:nvPr/>
        </p:nvSpPr>
        <p:spPr>
          <a:xfrm rot="10800000">
            <a:off x="5372788" y="1288740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3841125" y="1742533"/>
            <a:ext cx="32919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7410463" y="1743558"/>
            <a:ext cx="32919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"/>
          <p:cNvSpPr txBox="1"/>
          <p:nvPr/>
        </p:nvSpPr>
        <p:spPr>
          <a:xfrm>
            <a:off x="230675" y="744985"/>
            <a:ext cx="105114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“</a:t>
            </a:r>
            <a:r>
              <a:rPr lang="en" sz="1200"/>
              <a:t> </a:t>
            </a:r>
            <a:r>
              <a:rPr lang="en" sz="1200"/>
              <a:t>Spam is a waste of the receivers’ time, and, a waste of the sender’s optimism. </a:t>
            </a:r>
            <a:r>
              <a:rPr b="1" lang="en" sz="1600"/>
              <a:t>”</a:t>
            </a:r>
            <a:endParaRPr b="1"/>
          </a:p>
        </p:txBody>
      </p:sp>
      <p:sp>
        <p:nvSpPr>
          <p:cNvPr id="403" name="Google Shape;403;p14"/>
          <p:cNvSpPr txBox="1"/>
          <p:nvPr/>
        </p:nvSpPr>
        <p:spPr>
          <a:xfrm>
            <a:off x="313150" y="3989850"/>
            <a:ext cx="3209700" cy="1716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Why: NB Vs The Spam-Menace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emails responsible for &gt;77% of the global email traffic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Naïve Bayes algorithm predominantly famous in business-related and open-source spam filters</a:t>
            </a:r>
            <a:endParaRPr/>
          </a:p>
        </p:txBody>
      </p:sp>
      <p:sp>
        <p:nvSpPr>
          <p:cNvPr id="404" name="Google Shape;404;p14"/>
          <p:cNvSpPr txBox="1"/>
          <p:nvPr/>
        </p:nvSpPr>
        <p:spPr>
          <a:xfrm>
            <a:off x="3914521" y="2012701"/>
            <a:ext cx="3209700" cy="68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the Data</a:t>
            </a:r>
            <a:endParaRPr/>
          </a:p>
        </p:txBody>
      </p:sp>
      <p:sp>
        <p:nvSpPr>
          <p:cNvPr id="405" name="Google Shape;405;p14"/>
          <p:cNvSpPr txBox="1"/>
          <p:nvPr/>
        </p:nvSpPr>
        <p:spPr>
          <a:xfrm>
            <a:off x="3914521" y="3043447"/>
            <a:ext cx="3209700" cy="68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naïve-bayes spam classifier</a:t>
            </a:r>
            <a:endParaRPr/>
          </a:p>
        </p:txBody>
      </p:sp>
      <p:sp>
        <p:nvSpPr>
          <p:cNvPr id="406" name="Google Shape;406;p14"/>
          <p:cNvSpPr txBox="1"/>
          <p:nvPr/>
        </p:nvSpPr>
        <p:spPr>
          <a:xfrm>
            <a:off x="3914521" y="3998980"/>
            <a:ext cx="3209700" cy="68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trained AI model</a:t>
            </a:r>
            <a:endParaRPr/>
          </a:p>
        </p:txBody>
      </p:sp>
      <p:sp>
        <p:nvSpPr>
          <p:cNvPr id="407" name="Google Shape;407;p14"/>
          <p:cNvSpPr txBox="1"/>
          <p:nvPr/>
        </p:nvSpPr>
        <p:spPr>
          <a:xfrm>
            <a:off x="3914521" y="5020863"/>
            <a:ext cx="3209700" cy="68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&amp; Quoting relevant results</a:t>
            </a: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3793700" y="190860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3793700" y="2966739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3793700" y="3915784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3793700" y="4932369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7451575" y="2022425"/>
            <a:ext cx="3209700" cy="1716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Did We Learn?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the NB algorithm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Teamwork, collaborating &amp; collating results together as a team</a:t>
            </a:r>
            <a:endParaRPr/>
          </a:p>
        </p:txBody>
      </p:sp>
      <p:sp>
        <p:nvSpPr>
          <p:cNvPr id="413" name="Google Shape;413;p14"/>
          <p:cNvSpPr txBox="1"/>
          <p:nvPr/>
        </p:nvSpPr>
        <p:spPr>
          <a:xfrm>
            <a:off x="7451575" y="3998788"/>
            <a:ext cx="3209700" cy="1716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Next?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further improve the model?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use the model?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Problem Evolving?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in Preprocessing the Data: Sourcing &amp; morphing the data</a:t>
            </a:r>
            <a:endParaRPr sz="2000"/>
          </a:p>
        </p:txBody>
      </p:sp>
      <p:sp>
        <p:nvSpPr>
          <p:cNvPr id="419" name="Google Shape;419;p15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02</a:t>
            </a:r>
            <a:endParaRPr sz="1200"/>
          </a:p>
        </p:txBody>
      </p:sp>
      <p:sp>
        <p:nvSpPr>
          <p:cNvPr id="421" name="Google Shape;421;p15"/>
          <p:cNvSpPr/>
          <p:nvPr/>
        </p:nvSpPr>
        <p:spPr>
          <a:xfrm>
            <a:off x="2843850" y="598529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Preprocessing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924225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423" name="Google Shape;423;p15"/>
          <p:cNvSpPr/>
          <p:nvPr/>
        </p:nvSpPr>
        <p:spPr>
          <a:xfrm>
            <a:off x="645604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424" name="Google Shape;424;p15"/>
          <p:cNvSpPr/>
          <p:nvPr/>
        </p:nvSpPr>
        <p:spPr>
          <a:xfrm>
            <a:off x="826212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sp>
        <p:nvSpPr>
          <p:cNvPr id="425" name="Google Shape;425;p15"/>
          <p:cNvSpPr/>
          <p:nvPr/>
        </p:nvSpPr>
        <p:spPr>
          <a:xfrm>
            <a:off x="4650083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Training &amp; Testing</a:t>
            </a:r>
            <a:endParaRPr sz="1200"/>
          </a:p>
        </p:txBody>
      </p:sp>
      <p:sp>
        <p:nvSpPr>
          <p:cNvPr id="426" name="Google Shape;426;p15"/>
          <p:cNvSpPr txBox="1"/>
          <p:nvPr/>
        </p:nvSpPr>
        <p:spPr>
          <a:xfrm>
            <a:off x="246175" y="874800"/>
            <a:ext cx="29319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 set from </a:t>
            </a:r>
            <a:r>
              <a:rPr lang="en" sz="1300">
                <a:solidFill>
                  <a:schemeClr val="dk1"/>
                </a:solidFill>
              </a:rPr>
              <a:t>SpamAssassin</a:t>
            </a:r>
            <a:r>
              <a:rPr lang="en" sz="1300">
                <a:solidFill>
                  <a:schemeClr val="dk1"/>
                </a:solidFill>
              </a:rPr>
              <a:t> public mail corpus containing around 1900 spam emails and 3900 legit emails</a:t>
            </a:r>
            <a:endParaRPr sz="1300"/>
          </a:p>
        </p:txBody>
      </p:sp>
      <p:sp>
        <p:nvSpPr>
          <p:cNvPr id="427" name="Google Shape;427;p15"/>
          <p:cNvSpPr txBox="1"/>
          <p:nvPr/>
        </p:nvSpPr>
        <p:spPr>
          <a:xfrm>
            <a:off x="4030173" y="874800"/>
            <a:ext cx="29319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Extract the email body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from the email</a:t>
            </a:r>
            <a:endParaRPr sz="1300"/>
          </a:p>
        </p:txBody>
      </p:sp>
      <p:sp>
        <p:nvSpPr>
          <p:cNvPr id="428" name="Google Shape;428;p15"/>
          <p:cNvSpPr txBox="1"/>
          <p:nvPr/>
        </p:nvSpPr>
        <p:spPr>
          <a:xfrm>
            <a:off x="7814188" y="874800"/>
            <a:ext cx="29319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Remove the null values and create a data frame of the emails</a:t>
            </a:r>
            <a:endParaRPr sz="1300"/>
          </a:p>
        </p:txBody>
      </p:sp>
      <p:sp>
        <p:nvSpPr>
          <p:cNvPr id="429" name="Google Shape;429;p15"/>
          <p:cNvSpPr/>
          <p:nvPr/>
        </p:nvSpPr>
        <p:spPr>
          <a:xfrm>
            <a:off x="3358575" y="1208400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7142592" y="1208400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 txBox="1"/>
          <p:nvPr/>
        </p:nvSpPr>
        <p:spPr>
          <a:xfrm>
            <a:off x="7814325" y="2847740"/>
            <a:ext cx="2931900" cy="25431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Using the natural language processing toolkit remove the stop words, stem the words to their normal form and remove the html tags from the body of the email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32" name="Google Shape;432;p15"/>
          <p:cNvSpPr/>
          <p:nvPr/>
        </p:nvSpPr>
        <p:spPr>
          <a:xfrm rot="5400000">
            <a:off x="9034592" y="2168009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75" y="2165850"/>
            <a:ext cx="6209900" cy="1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75" y="3967700"/>
            <a:ext cx="6107449" cy="1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 txBox="1"/>
          <p:nvPr/>
        </p:nvSpPr>
        <p:spPr>
          <a:xfrm>
            <a:off x="955950" y="3610350"/>
            <a:ext cx="33318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Frame</a:t>
            </a:r>
            <a:endParaRPr sz="1000"/>
          </a:p>
        </p:txBody>
      </p:sp>
      <p:sp>
        <p:nvSpPr>
          <p:cNvPr id="436" name="Google Shape;436;p15"/>
          <p:cNvSpPr txBox="1"/>
          <p:nvPr/>
        </p:nvSpPr>
        <p:spPr>
          <a:xfrm>
            <a:off x="790350" y="5440500"/>
            <a:ext cx="366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 of words in the emails after cleaning</a:t>
            </a:r>
            <a:endParaRPr sz="1000"/>
          </a:p>
        </p:txBody>
      </p:sp>
      <p:sp>
        <p:nvSpPr>
          <p:cNvPr id="437" name="Google Shape;437;p15"/>
          <p:cNvSpPr/>
          <p:nvPr/>
        </p:nvSpPr>
        <p:spPr>
          <a:xfrm>
            <a:off x="129904" y="77955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3905259" y="77955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7697936" y="77955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7697936" y="2755605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 txBox="1"/>
          <p:nvPr/>
        </p:nvSpPr>
        <p:spPr>
          <a:xfrm>
            <a:off x="445391" y="848825"/>
            <a:ext cx="10005000" cy="54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Create the vocabulary for training the classifier using 2500 most common words in the emails in the data set</a:t>
            </a:r>
            <a:endParaRPr sz="1300"/>
          </a:p>
        </p:txBody>
      </p:sp>
      <p:sp>
        <p:nvSpPr>
          <p:cNvPr id="446" name="Google Shape;446;p16"/>
          <p:cNvSpPr/>
          <p:nvPr/>
        </p:nvSpPr>
        <p:spPr>
          <a:xfrm>
            <a:off x="329120" y="753575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in </a:t>
            </a:r>
            <a:r>
              <a:rPr lang="en" sz="2000"/>
              <a:t>Preprocessing</a:t>
            </a:r>
            <a:r>
              <a:rPr lang="en" sz="2000"/>
              <a:t> the Data: Getting the data ready for processing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48" name="Google Shape;448;p16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03</a:t>
            </a:r>
            <a:endParaRPr sz="1200"/>
          </a:p>
        </p:txBody>
      </p:sp>
      <p:sp>
        <p:nvSpPr>
          <p:cNvPr id="450" name="Google Shape;450;p16"/>
          <p:cNvSpPr/>
          <p:nvPr/>
        </p:nvSpPr>
        <p:spPr>
          <a:xfrm>
            <a:off x="2843850" y="598529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Preprocessing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924225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452" name="Google Shape;452;p16"/>
          <p:cNvSpPr/>
          <p:nvPr/>
        </p:nvSpPr>
        <p:spPr>
          <a:xfrm>
            <a:off x="645604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453" name="Google Shape;453;p16"/>
          <p:cNvSpPr/>
          <p:nvPr/>
        </p:nvSpPr>
        <p:spPr>
          <a:xfrm>
            <a:off x="826212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pic>
        <p:nvPicPr>
          <p:cNvPr id="454" name="Google Shape;4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" y="1468962"/>
            <a:ext cx="1702650" cy="174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5" name="Google Shape;455;p16"/>
          <p:cNvPicPr preferRelativeResize="0"/>
          <p:nvPr/>
        </p:nvPicPr>
        <p:blipFill rotWithShape="1">
          <a:blip r:embed="rId4">
            <a:alphaModFix/>
          </a:blip>
          <a:srcRect b="20502" l="0" r="0" t="0"/>
          <a:stretch/>
        </p:blipFill>
        <p:spPr>
          <a:xfrm>
            <a:off x="2537025" y="1468963"/>
            <a:ext cx="7898499" cy="174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6" name="Google Shape;456;p16"/>
          <p:cNvSpPr/>
          <p:nvPr/>
        </p:nvSpPr>
        <p:spPr>
          <a:xfrm>
            <a:off x="4650083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Training &amp; Testing</a:t>
            </a:r>
            <a:endParaRPr sz="1200"/>
          </a:p>
        </p:txBody>
      </p:sp>
      <p:pic>
        <p:nvPicPr>
          <p:cNvPr id="457" name="Google Shape;4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075" y="3607600"/>
            <a:ext cx="3603700" cy="174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8" name="Google Shape;458;p16"/>
          <p:cNvSpPr txBox="1"/>
          <p:nvPr/>
        </p:nvSpPr>
        <p:spPr>
          <a:xfrm>
            <a:off x="7199675" y="5415525"/>
            <a:ext cx="1744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Sparse matrix for test data</a:t>
            </a:r>
            <a:endParaRPr sz="1000"/>
          </a:p>
        </p:txBody>
      </p:sp>
      <p:sp>
        <p:nvSpPr>
          <p:cNvPr id="459" name="Google Shape;459;p16"/>
          <p:cNvSpPr txBox="1"/>
          <p:nvPr/>
        </p:nvSpPr>
        <p:spPr>
          <a:xfrm>
            <a:off x="445395" y="3469725"/>
            <a:ext cx="5040900" cy="54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Generate the features for the emails in the data set</a:t>
            </a:r>
            <a:endParaRPr sz="1300"/>
          </a:p>
        </p:txBody>
      </p:sp>
      <p:sp>
        <p:nvSpPr>
          <p:cNvPr id="460" name="Google Shape;460;p16"/>
          <p:cNvSpPr txBox="1"/>
          <p:nvPr/>
        </p:nvSpPr>
        <p:spPr>
          <a:xfrm>
            <a:off x="445395" y="4307925"/>
            <a:ext cx="5040900" cy="54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70:30 Split the data into training and test set</a:t>
            </a:r>
            <a:endParaRPr sz="1300"/>
          </a:p>
        </p:txBody>
      </p:sp>
      <p:sp>
        <p:nvSpPr>
          <p:cNvPr id="461" name="Google Shape;461;p16"/>
          <p:cNvSpPr txBox="1"/>
          <p:nvPr/>
        </p:nvSpPr>
        <p:spPr>
          <a:xfrm>
            <a:off x="451564" y="5144305"/>
            <a:ext cx="5040900" cy="54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Create a sparse matrix for training and test data</a:t>
            </a:r>
            <a:endParaRPr sz="1300"/>
          </a:p>
        </p:txBody>
      </p:sp>
      <p:sp>
        <p:nvSpPr>
          <p:cNvPr id="462" name="Google Shape;462;p16"/>
          <p:cNvSpPr/>
          <p:nvPr/>
        </p:nvSpPr>
        <p:spPr>
          <a:xfrm>
            <a:off x="329120" y="3387682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329120" y="4217221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335289" y="5062263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the Naïve-Bayes Classifier</a:t>
            </a:r>
            <a:endParaRPr sz="2000"/>
          </a:p>
        </p:txBody>
      </p:sp>
      <p:sp>
        <p:nvSpPr>
          <p:cNvPr id="470" name="Google Shape;470;p17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04</a:t>
            </a:r>
            <a:endParaRPr sz="1200"/>
          </a:p>
        </p:txBody>
      </p:sp>
      <p:sp>
        <p:nvSpPr>
          <p:cNvPr id="472" name="Google Shape;472;p17"/>
          <p:cNvSpPr/>
          <p:nvPr/>
        </p:nvSpPr>
        <p:spPr>
          <a:xfrm>
            <a:off x="2834075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</a:t>
            </a:r>
            <a:endParaRPr sz="1200"/>
          </a:p>
        </p:txBody>
      </p:sp>
      <p:sp>
        <p:nvSpPr>
          <p:cNvPr id="473" name="Google Shape;473;p17"/>
          <p:cNvSpPr/>
          <p:nvPr/>
        </p:nvSpPr>
        <p:spPr>
          <a:xfrm>
            <a:off x="914450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474" name="Google Shape;474;p17"/>
          <p:cNvSpPr/>
          <p:nvPr/>
        </p:nvSpPr>
        <p:spPr>
          <a:xfrm>
            <a:off x="644626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475" name="Google Shape;475;p17"/>
          <p:cNvSpPr/>
          <p:nvPr/>
        </p:nvSpPr>
        <p:spPr>
          <a:xfrm>
            <a:off x="825235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sp>
        <p:nvSpPr>
          <p:cNvPr id="476" name="Google Shape;476;p17"/>
          <p:cNvSpPr/>
          <p:nvPr/>
        </p:nvSpPr>
        <p:spPr>
          <a:xfrm>
            <a:off x="4640308" y="598529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Training &amp; Testing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242125" y="926725"/>
            <a:ext cx="105000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Convert the sparse matrix of training data into a full feature matrix. It consists of the frequency of each word in the vocabulary in the emails in the training data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Bayes Theorem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endParaRPr sz="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need the following values form our training data: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Probability of the words in the vocabulary in ham mails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2. Probability of the words in the vocabulary in the spam emails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3. Probability that the word occurs in overall training set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4. </a:t>
            </a:r>
            <a:r>
              <a:rPr lang="en" sz="1300">
                <a:solidFill>
                  <a:schemeClr val="dk1"/>
                </a:solidFill>
              </a:rPr>
              <a:t>Priori: </a:t>
            </a:r>
            <a:r>
              <a:rPr lang="en" sz="1300"/>
              <a:t>Probability that an email is spam. It gives the probability of an email being spam without taking any evidence into account.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values will be calculated by summing across the axis of the matrix for ham and spam emails respectively in the training data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the above calculated values we will classify an email as ham or spam in our test data</a:t>
            </a:r>
            <a:endParaRPr sz="1300"/>
          </a:p>
        </p:txBody>
      </p:sp>
      <p:pic>
        <p:nvPicPr>
          <p:cNvPr id="478" name="Google Shape;478;p17"/>
          <p:cNvPicPr preferRelativeResize="0"/>
          <p:nvPr/>
        </p:nvPicPr>
        <p:blipFill rotWithShape="1">
          <a:blip r:embed="rId3">
            <a:alphaModFix/>
          </a:blip>
          <a:srcRect b="0" l="0" r="0" t="3956"/>
          <a:stretch/>
        </p:blipFill>
        <p:spPr>
          <a:xfrm>
            <a:off x="839625" y="4126109"/>
            <a:ext cx="3751000" cy="145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9" name="Google Shape;4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25" y="4126109"/>
            <a:ext cx="1743075" cy="145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0" name="Google Shape;4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900" y="4126109"/>
            <a:ext cx="1676400" cy="145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1" name="Google Shape;481;p17"/>
          <p:cNvSpPr txBox="1"/>
          <p:nvPr/>
        </p:nvSpPr>
        <p:spPr>
          <a:xfrm>
            <a:off x="1963839" y="5561816"/>
            <a:ext cx="1441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Full feature matrix</a:t>
            </a:r>
            <a:endParaRPr sz="1000"/>
          </a:p>
        </p:txBody>
      </p:sp>
      <p:sp>
        <p:nvSpPr>
          <p:cNvPr id="482" name="Google Shape;482;p17"/>
          <p:cNvSpPr txBox="1"/>
          <p:nvPr/>
        </p:nvSpPr>
        <p:spPr>
          <a:xfrm>
            <a:off x="5579383" y="5552486"/>
            <a:ext cx="1806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 words in spam email</a:t>
            </a:r>
            <a:endParaRPr sz="1000"/>
          </a:p>
        </p:txBody>
      </p:sp>
      <p:sp>
        <p:nvSpPr>
          <p:cNvPr id="483" name="Google Shape;483;p17"/>
          <p:cNvSpPr txBox="1"/>
          <p:nvPr/>
        </p:nvSpPr>
        <p:spPr>
          <a:xfrm>
            <a:off x="8304850" y="5569809"/>
            <a:ext cx="1806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 of words in ham emails</a:t>
            </a:r>
            <a:endParaRPr sz="1000"/>
          </a:p>
        </p:txBody>
      </p:sp>
      <p:pic>
        <p:nvPicPr>
          <p:cNvPr id="484" name="Google Shape;4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0375" y="1453350"/>
            <a:ext cx="3751000" cy="5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Testing the Naïve-Bayes Classifier </a:t>
            </a:r>
            <a:endParaRPr sz="2000"/>
          </a:p>
        </p:txBody>
      </p:sp>
      <p:sp>
        <p:nvSpPr>
          <p:cNvPr id="490" name="Google Shape;490;p18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05</a:t>
            </a:r>
            <a:endParaRPr sz="1200"/>
          </a:p>
        </p:txBody>
      </p:sp>
      <p:sp>
        <p:nvSpPr>
          <p:cNvPr id="492" name="Google Shape;492;p18"/>
          <p:cNvSpPr/>
          <p:nvPr/>
        </p:nvSpPr>
        <p:spPr>
          <a:xfrm>
            <a:off x="2834075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</a:t>
            </a:r>
            <a:endParaRPr sz="1200"/>
          </a:p>
        </p:txBody>
      </p:sp>
      <p:sp>
        <p:nvSpPr>
          <p:cNvPr id="493" name="Google Shape;493;p18"/>
          <p:cNvSpPr/>
          <p:nvPr/>
        </p:nvSpPr>
        <p:spPr>
          <a:xfrm>
            <a:off x="914450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494" name="Google Shape;494;p18"/>
          <p:cNvSpPr/>
          <p:nvPr/>
        </p:nvSpPr>
        <p:spPr>
          <a:xfrm>
            <a:off x="644626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495" name="Google Shape;495;p18"/>
          <p:cNvSpPr/>
          <p:nvPr/>
        </p:nvSpPr>
        <p:spPr>
          <a:xfrm>
            <a:off x="825235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sp>
        <p:nvSpPr>
          <p:cNvPr id="496" name="Google Shape;496;p18"/>
          <p:cNvSpPr/>
          <p:nvPr/>
        </p:nvSpPr>
        <p:spPr>
          <a:xfrm>
            <a:off x="4640308" y="598529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Training &amp; Testing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497" name="Google Shape;4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75" y="4600371"/>
            <a:ext cx="2781701" cy="102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93" y="2284625"/>
            <a:ext cx="3207104" cy="223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975" y="2378590"/>
            <a:ext cx="4714367" cy="117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975" y="3896002"/>
            <a:ext cx="4714375" cy="107817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8"/>
          <p:cNvSpPr txBox="1"/>
          <p:nvPr/>
        </p:nvSpPr>
        <p:spPr>
          <a:xfrm>
            <a:off x="2976976" y="4812158"/>
            <a:ext cx="531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Test data matrix</a:t>
            </a:r>
            <a:endParaRPr sz="800"/>
          </a:p>
        </p:txBody>
      </p:sp>
      <p:sp>
        <p:nvSpPr>
          <p:cNvPr id="502" name="Google Shape;502;p18"/>
          <p:cNvSpPr txBox="1"/>
          <p:nvPr/>
        </p:nvSpPr>
        <p:spPr>
          <a:xfrm>
            <a:off x="246175" y="874800"/>
            <a:ext cx="21552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test data is in the form of a matrix</a:t>
            </a:r>
            <a:endParaRPr sz="1300"/>
          </a:p>
        </p:txBody>
      </p:sp>
      <p:sp>
        <p:nvSpPr>
          <p:cNvPr id="503" name="Google Shape;503;p18"/>
          <p:cNvSpPr txBox="1"/>
          <p:nvPr/>
        </p:nvSpPr>
        <p:spPr>
          <a:xfrm>
            <a:off x="3027735" y="874800"/>
            <a:ext cx="21552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probabilities are converted to log form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(to avoid errors during calculations)</a:t>
            </a:r>
            <a:endParaRPr sz="1300"/>
          </a:p>
        </p:txBody>
      </p:sp>
      <p:sp>
        <p:nvSpPr>
          <p:cNvPr id="504" name="Google Shape;504;p18"/>
          <p:cNvSpPr txBox="1"/>
          <p:nvPr/>
        </p:nvSpPr>
        <p:spPr>
          <a:xfrm>
            <a:off x="5809307" y="874800"/>
            <a:ext cx="21552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Calculate the probability of an email being spam or ham using the matrix inner product</a:t>
            </a:r>
            <a:endParaRPr sz="1300"/>
          </a:p>
        </p:txBody>
      </p:sp>
      <p:sp>
        <p:nvSpPr>
          <p:cNvPr id="505" name="Google Shape;505;p18"/>
          <p:cNvSpPr/>
          <p:nvPr/>
        </p:nvSpPr>
        <p:spPr>
          <a:xfrm>
            <a:off x="2469000" y="1208400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8"/>
          <p:cNvSpPr txBox="1"/>
          <p:nvPr/>
        </p:nvSpPr>
        <p:spPr>
          <a:xfrm>
            <a:off x="8590891" y="874800"/>
            <a:ext cx="21552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test matrix has 2500 columns and the probability matrix has 2500 rows</a:t>
            </a:r>
            <a:endParaRPr sz="1300"/>
          </a:p>
        </p:txBody>
      </p:sp>
      <p:sp>
        <p:nvSpPr>
          <p:cNvPr id="507" name="Google Shape;507;p18"/>
          <p:cNvSpPr/>
          <p:nvPr/>
        </p:nvSpPr>
        <p:spPr>
          <a:xfrm>
            <a:off x="5253754" y="1208400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8040261" y="1208400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"/>
          <p:cNvSpPr txBox="1"/>
          <p:nvPr/>
        </p:nvSpPr>
        <p:spPr>
          <a:xfrm>
            <a:off x="8590900" y="4201151"/>
            <a:ext cx="2155200" cy="1563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Email classified as spam if value of inner product with spam probability matrix is greater than the value of the inner product with the ham probability matrix</a:t>
            </a:r>
            <a:endParaRPr sz="1300"/>
          </a:p>
        </p:txBody>
      </p:sp>
      <p:sp>
        <p:nvSpPr>
          <p:cNvPr id="510" name="Google Shape;510;p18"/>
          <p:cNvSpPr txBox="1"/>
          <p:nvPr/>
        </p:nvSpPr>
        <p:spPr>
          <a:xfrm>
            <a:off x="8590900" y="2537970"/>
            <a:ext cx="2155200" cy="1039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product of the two matrices gives the probability of the mail being spam or ham</a:t>
            </a:r>
            <a:endParaRPr sz="1300"/>
          </a:p>
        </p:txBody>
      </p:sp>
      <p:sp>
        <p:nvSpPr>
          <p:cNvPr id="511" name="Google Shape;511;p18"/>
          <p:cNvSpPr/>
          <p:nvPr/>
        </p:nvSpPr>
        <p:spPr>
          <a:xfrm rot="5400000">
            <a:off x="9422961" y="2033379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8"/>
          <p:cNvSpPr/>
          <p:nvPr/>
        </p:nvSpPr>
        <p:spPr>
          <a:xfrm rot="5400000">
            <a:off x="9422961" y="3703158"/>
            <a:ext cx="4911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Significant Results We Obtained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8" name="Google Shape;518;p19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9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06</a:t>
            </a:r>
            <a:endParaRPr sz="1200"/>
          </a:p>
        </p:txBody>
      </p:sp>
      <p:sp>
        <p:nvSpPr>
          <p:cNvPr id="520" name="Google Shape;520;p19"/>
          <p:cNvSpPr/>
          <p:nvPr/>
        </p:nvSpPr>
        <p:spPr>
          <a:xfrm>
            <a:off x="2834075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Pre-processing</a:t>
            </a:r>
            <a:endParaRPr sz="1200"/>
          </a:p>
        </p:txBody>
      </p:sp>
      <p:sp>
        <p:nvSpPr>
          <p:cNvPr id="521" name="Google Shape;521;p19"/>
          <p:cNvSpPr/>
          <p:nvPr/>
        </p:nvSpPr>
        <p:spPr>
          <a:xfrm>
            <a:off x="914450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522" name="Google Shape;522;p19"/>
          <p:cNvSpPr/>
          <p:nvPr/>
        </p:nvSpPr>
        <p:spPr>
          <a:xfrm>
            <a:off x="6446265" y="598527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Results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8252350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Conclusion</a:t>
            </a:r>
            <a:endParaRPr sz="1200"/>
          </a:p>
        </p:txBody>
      </p:sp>
      <p:sp>
        <p:nvSpPr>
          <p:cNvPr id="524" name="Google Shape;524;p19"/>
          <p:cNvSpPr/>
          <p:nvPr/>
        </p:nvSpPr>
        <p:spPr>
          <a:xfrm>
            <a:off x="4640308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Training &amp; Testing</a:t>
            </a:r>
            <a:endParaRPr sz="1200"/>
          </a:p>
        </p:txBody>
      </p:sp>
      <p:pic>
        <p:nvPicPr>
          <p:cNvPr id="525" name="Google Shape;525;p19"/>
          <p:cNvPicPr preferRelativeResize="0"/>
          <p:nvPr/>
        </p:nvPicPr>
        <p:blipFill rotWithShape="1">
          <a:blip r:embed="rId3">
            <a:alphaModFix/>
          </a:blip>
          <a:srcRect b="0" l="4150" r="23037" t="50443"/>
          <a:stretch/>
        </p:blipFill>
        <p:spPr>
          <a:xfrm>
            <a:off x="597650" y="3343325"/>
            <a:ext cx="6166924" cy="24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949" y="1657650"/>
            <a:ext cx="3355575" cy="308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9"/>
          <p:cNvPicPr preferRelativeResize="0"/>
          <p:nvPr/>
        </p:nvPicPr>
        <p:blipFill rotWithShape="1">
          <a:blip r:embed="rId3">
            <a:alphaModFix/>
          </a:blip>
          <a:srcRect b="49556" l="14992" r="17924" t="0"/>
          <a:stretch/>
        </p:blipFill>
        <p:spPr>
          <a:xfrm>
            <a:off x="840163" y="851875"/>
            <a:ext cx="5681900" cy="249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 Learnt &amp; our Project’s Future Prospects</a:t>
            </a:r>
            <a:endParaRPr sz="2000"/>
          </a:p>
        </p:txBody>
      </p:sp>
      <p:sp>
        <p:nvSpPr>
          <p:cNvPr id="533" name="Google Shape;533;p20"/>
          <p:cNvSpPr/>
          <p:nvPr/>
        </p:nvSpPr>
        <p:spPr>
          <a:xfrm>
            <a:off x="230683" y="672161"/>
            <a:ext cx="105156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10251023" y="59852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07</a:t>
            </a:r>
            <a:endParaRPr sz="1200"/>
          </a:p>
        </p:txBody>
      </p:sp>
      <p:sp>
        <p:nvSpPr>
          <p:cNvPr id="535" name="Google Shape;535;p20"/>
          <p:cNvSpPr/>
          <p:nvPr/>
        </p:nvSpPr>
        <p:spPr>
          <a:xfrm>
            <a:off x="2834075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Pre-processing</a:t>
            </a:r>
            <a:endParaRPr sz="1200"/>
          </a:p>
        </p:txBody>
      </p:sp>
      <p:sp>
        <p:nvSpPr>
          <p:cNvPr id="536" name="Google Shape;536;p20"/>
          <p:cNvSpPr/>
          <p:nvPr/>
        </p:nvSpPr>
        <p:spPr>
          <a:xfrm>
            <a:off x="914450" y="598523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Exec-Summary</a:t>
            </a:r>
            <a:endParaRPr sz="1200"/>
          </a:p>
        </p:txBody>
      </p:sp>
      <p:sp>
        <p:nvSpPr>
          <p:cNvPr id="537" name="Google Shape;537;p20"/>
          <p:cNvSpPr/>
          <p:nvPr/>
        </p:nvSpPr>
        <p:spPr>
          <a:xfrm>
            <a:off x="6446265" y="598527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538" name="Google Shape;538;p20"/>
          <p:cNvSpPr/>
          <p:nvPr/>
        </p:nvSpPr>
        <p:spPr>
          <a:xfrm>
            <a:off x="8252350" y="598527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Conclusion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39" name="Google Shape;539;p20"/>
          <p:cNvSpPr/>
          <p:nvPr/>
        </p:nvSpPr>
        <p:spPr>
          <a:xfrm>
            <a:off x="4640308" y="598529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Training &amp; Testing</a:t>
            </a:r>
            <a:endParaRPr sz="1200"/>
          </a:p>
        </p:txBody>
      </p:sp>
      <p:sp>
        <p:nvSpPr>
          <p:cNvPr id="540" name="Google Shape;540;p20"/>
          <p:cNvSpPr txBox="1"/>
          <p:nvPr/>
        </p:nvSpPr>
        <p:spPr>
          <a:xfrm>
            <a:off x="272247" y="1152683"/>
            <a:ext cx="509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What’s Next?</a:t>
            </a:r>
            <a:endParaRPr sz="1600"/>
          </a:p>
        </p:txBody>
      </p:sp>
      <p:sp>
        <p:nvSpPr>
          <p:cNvPr id="541" name="Google Shape;541;p20"/>
          <p:cNvSpPr txBox="1"/>
          <p:nvPr/>
        </p:nvSpPr>
        <p:spPr>
          <a:xfrm>
            <a:off x="5605998" y="1152683"/>
            <a:ext cx="509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else did we learn?</a:t>
            </a:r>
            <a:endParaRPr sz="1600"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5372113" y="10577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272050" y="1514950"/>
            <a:ext cx="50961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5606231" y="1514950"/>
            <a:ext cx="50961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"/>
          <p:cNvSpPr txBox="1"/>
          <p:nvPr/>
        </p:nvSpPr>
        <p:spPr>
          <a:xfrm>
            <a:off x="343150" y="1789176"/>
            <a:ext cx="4953900" cy="1762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else could be done?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Feature Selection: We analysed only using body of the email, we could also use subject line, domain name of the sender, IP address of the sender, time of receiving the mail, images/links in the body etc.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Using different features, performance can be enhanced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43350" y="3877244"/>
            <a:ext cx="4953900" cy="1762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Ever evolving problem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Spam mails are ever-evolving, new types like image spam &amp; blank spam have surfaced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Simple classifiers based on textual analysis are not enough to detect spam mail anymore, AI techniques like CNN &amp; RNN are necessary to make an adaptive spam detector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5677000" y="1803576"/>
            <a:ext cx="4953900" cy="1762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Other application of naïve-bayes classification algorithm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Fraud detection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Credit approval analysis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Medical diagnosis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Treatment effectiveness analysis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Weather forecasting</a:t>
            </a:r>
            <a:endParaRPr sz="1300"/>
          </a:p>
        </p:txBody>
      </p:sp>
      <p:sp>
        <p:nvSpPr>
          <p:cNvPr id="548" name="Google Shape;548;p20"/>
          <p:cNvSpPr txBox="1"/>
          <p:nvPr/>
        </p:nvSpPr>
        <p:spPr>
          <a:xfrm>
            <a:off x="5677200" y="3891644"/>
            <a:ext cx="4953900" cy="1762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Teamwork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While building the project together, collaborating in both serial and parallel manner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We discussed what and why of every step involved in the project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This helped us understand the concepts better as the collective knowledge is better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49" name="Google Shape;549;p20"/>
          <p:cNvCxnSpPr/>
          <p:nvPr/>
        </p:nvCxnSpPr>
        <p:spPr>
          <a:xfrm flipH="1" rot="10800000">
            <a:off x="198497" y="1115062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