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60" r:id="rId6"/>
    <p:sldId id="259" r:id="rId7"/>
    <p:sldId id="262" r:id="rId8"/>
    <p:sldId id="261"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0" d="100"/>
          <a:sy n="70" d="100"/>
        </p:scale>
        <p:origin x="4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69CA-A3A4-5697-FF2F-11A43BDC4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75315-2B35-5D08-D62B-09DA699CA1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2EFAEE-BA52-3D71-838D-191B1B5D98B5}"/>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5" name="Footer Placeholder 4">
            <a:extLst>
              <a:ext uri="{FF2B5EF4-FFF2-40B4-BE49-F238E27FC236}">
                <a16:creationId xmlns:a16="http://schemas.microsoft.com/office/drawing/2014/main" id="{D090294D-0A51-1094-D05C-07904248E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0F45E-D043-4AFC-48B9-EF09B6CB4955}"/>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32179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A914-6573-9DF6-1503-28B5A67DA3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A85BF4-E50E-B426-35E0-AE7995D71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5231C5-314C-C5C4-08DE-F2FB18BFE9F3}"/>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5" name="Footer Placeholder 4">
            <a:extLst>
              <a:ext uri="{FF2B5EF4-FFF2-40B4-BE49-F238E27FC236}">
                <a16:creationId xmlns:a16="http://schemas.microsoft.com/office/drawing/2014/main" id="{A8312226-7147-7531-2484-535744F8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BB027-6E28-1DC0-7857-2DEE91019136}"/>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213959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5DBD7-3137-56C5-1901-3E228236B2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FD37E9-E2C6-AD32-DD2A-F3669F0CD3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12BC1-9315-9C93-EF96-79E232656B00}"/>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5" name="Footer Placeholder 4">
            <a:extLst>
              <a:ext uri="{FF2B5EF4-FFF2-40B4-BE49-F238E27FC236}">
                <a16:creationId xmlns:a16="http://schemas.microsoft.com/office/drawing/2014/main" id="{8A948E7D-4408-6BC3-21F3-BE4EAF5FF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05A3E-C87B-16CA-0927-4292987EAF0C}"/>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188572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69B9-23BD-7F65-619C-427DC54D6B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7E2C5-9DFC-DEC1-A61A-BCC72A2F63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CA824-41BD-D84E-A3D7-C60C55D068AB}"/>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5" name="Footer Placeholder 4">
            <a:extLst>
              <a:ext uri="{FF2B5EF4-FFF2-40B4-BE49-F238E27FC236}">
                <a16:creationId xmlns:a16="http://schemas.microsoft.com/office/drawing/2014/main" id="{AF4EB52E-224F-8C1D-1E21-CE518A94C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89F3C-69EF-18C0-752A-599EC0ECF591}"/>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373159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3C79-7FD5-3F8C-E125-0440E3514C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B9478A-02E2-B7C2-4F3F-5AAC1C261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822C69-7B4B-6AFC-E6EC-8FC44E9B7953}"/>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5" name="Footer Placeholder 4">
            <a:extLst>
              <a:ext uri="{FF2B5EF4-FFF2-40B4-BE49-F238E27FC236}">
                <a16:creationId xmlns:a16="http://schemas.microsoft.com/office/drawing/2014/main" id="{CE02AA47-0230-9759-CA89-75DB9146B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4B2B-66C3-D08D-036B-4F3E8B003406}"/>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26694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9337-4221-4AFB-913D-D8F01174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56E9D7-EAC1-C037-68AB-07ABEA1E9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6ABEB-8C6B-77FC-D617-39C25930F3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1CBF3E-F21E-2132-7CE3-86CD57B1A158}"/>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6" name="Footer Placeholder 5">
            <a:extLst>
              <a:ext uri="{FF2B5EF4-FFF2-40B4-BE49-F238E27FC236}">
                <a16:creationId xmlns:a16="http://schemas.microsoft.com/office/drawing/2014/main" id="{9112528A-CE63-6E2E-40FD-1CBA6AEE44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2B684-B56B-FF52-5EE9-5C9CB59CF901}"/>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131593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43C7-A266-AC97-491B-FBFBBCC4AE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5F8E6-DF4B-D59C-AD7A-03CCB6DC6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C1466C-120E-58AD-C337-7773F2A04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0C0B11-B259-8855-8C90-D24203E46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1B2ACF-4FD1-50CB-5BA2-1F1BC163A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F9164-1EDF-E767-351C-6729B2B8E348}"/>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8" name="Footer Placeholder 7">
            <a:extLst>
              <a:ext uri="{FF2B5EF4-FFF2-40B4-BE49-F238E27FC236}">
                <a16:creationId xmlns:a16="http://schemas.microsoft.com/office/drawing/2014/main" id="{168F081A-17BB-E1BA-9E5E-3194E04552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0D6FC0-1093-DE82-0A59-85C68D77AE90}"/>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1333714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F3DD-53E8-81D0-72B7-4B96B3F03B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FF24C7-F260-6F29-D4C6-1ED505E487D2}"/>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4" name="Footer Placeholder 3">
            <a:extLst>
              <a:ext uri="{FF2B5EF4-FFF2-40B4-BE49-F238E27FC236}">
                <a16:creationId xmlns:a16="http://schemas.microsoft.com/office/drawing/2014/main" id="{A633EBED-17C6-E5F8-3383-09B5B87A3B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BCA22B-AB67-6D6A-A949-A27F8EFA0E73}"/>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386909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FE304-BC1F-EBBE-BD7E-9A83A0735362}"/>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3" name="Footer Placeholder 2">
            <a:extLst>
              <a:ext uri="{FF2B5EF4-FFF2-40B4-BE49-F238E27FC236}">
                <a16:creationId xmlns:a16="http://schemas.microsoft.com/office/drawing/2014/main" id="{5AE25B02-B8C4-EE52-EC8D-2B3648AF9E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24EDD4-CA89-7712-3F30-714B136CD383}"/>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260616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4F16-5EE3-3377-02C3-30CCC2727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E44E6C-29EA-BF4C-C950-11C586D31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08F413-395F-D13E-D0BF-18B64BC01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BD410-FE88-AD16-B520-F1D953D9C5A4}"/>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6" name="Footer Placeholder 5">
            <a:extLst>
              <a:ext uri="{FF2B5EF4-FFF2-40B4-BE49-F238E27FC236}">
                <a16:creationId xmlns:a16="http://schemas.microsoft.com/office/drawing/2014/main" id="{B04C0850-F171-07C1-3EFB-465C9497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990BC-C573-2679-051A-A67C7716D1F7}"/>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239368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192B-D50A-B384-17C0-C5DD2179A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353B51-90FC-D826-2D3E-FA48C04CE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0E14A3-811A-BAE1-A40F-54615B8B0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F22CC-B978-70F2-8476-FFC341BDF140}"/>
              </a:ext>
            </a:extLst>
          </p:cNvPr>
          <p:cNvSpPr>
            <a:spLocks noGrp="1"/>
          </p:cNvSpPr>
          <p:nvPr>
            <p:ph type="dt" sz="half" idx="10"/>
          </p:nvPr>
        </p:nvSpPr>
        <p:spPr/>
        <p:txBody>
          <a:bodyPr/>
          <a:lstStyle/>
          <a:p>
            <a:fld id="{1D3876EA-D307-47EA-B05E-FFD9C37DDFCE}" type="datetimeFigureOut">
              <a:rPr lang="en-US" smtClean="0"/>
              <a:t>3/28/2023</a:t>
            </a:fld>
            <a:endParaRPr lang="en-US"/>
          </a:p>
        </p:txBody>
      </p:sp>
      <p:sp>
        <p:nvSpPr>
          <p:cNvPr id="6" name="Footer Placeholder 5">
            <a:extLst>
              <a:ext uri="{FF2B5EF4-FFF2-40B4-BE49-F238E27FC236}">
                <a16:creationId xmlns:a16="http://schemas.microsoft.com/office/drawing/2014/main" id="{B56091CB-ACD5-F47F-3040-C89E0D261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DFBEA-4324-760A-5F9C-FACFB8FA609C}"/>
              </a:ext>
            </a:extLst>
          </p:cNvPr>
          <p:cNvSpPr>
            <a:spLocks noGrp="1"/>
          </p:cNvSpPr>
          <p:nvPr>
            <p:ph type="sldNum" sz="quarter" idx="12"/>
          </p:nvPr>
        </p:nvSpPr>
        <p:spPr/>
        <p:txBody>
          <a:bodyPr/>
          <a:lstStyle/>
          <a:p>
            <a:fld id="{D7C12551-F165-4EF1-9BFB-841155C85A9D}" type="slidenum">
              <a:rPr lang="en-US" smtClean="0"/>
              <a:t>‹#›</a:t>
            </a:fld>
            <a:endParaRPr lang="en-US"/>
          </a:p>
        </p:txBody>
      </p:sp>
    </p:spTree>
    <p:extLst>
      <p:ext uri="{BB962C8B-B14F-4D97-AF65-F5344CB8AC3E}">
        <p14:creationId xmlns:p14="http://schemas.microsoft.com/office/powerpoint/2010/main" val="140376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15708-A6F3-D53C-5BD2-743D373A7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965AB4-2948-0CA7-BD32-B253C03C3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462FF-78E6-B78E-CDAB-7976DC286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876EA-D307-47EA-B05E-FFD9C37DDFCE}" type="datetimeFigureOut">
              <a:rPr lang="en-US" smtClean="0"/>
              <a:t>3/28/2023</a:t>
            </a:fld>
            <a:endParaRPr lang="en-US"/>
          </a:p>
        </p:txBody>
      </p:sp>
      <p:sp>
        <p:nvSpPr>
          <p:cNvPr id="5" name="Footer Placeholder 4">
            <a:extLst>
              <a:ext uri="{FF2B5EF4-FFF2-40B4-BE49-F238E27FC236}">
                <a16:creationId xmlns:a16="http://schemas.microsoft.com/office/drawing/2014/main" id="{80B3DCBC-969A-2A16-0FED-11340FC92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4FF8D6-DD62-2BA9-B4E2-D3E4BB1EA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12551-F165-4EF1-9BFB-841155C85A9D}" type="slidenum">
              <a:rPr lang="en-US" smtClean="0"/>
              <a:t>‹#›</a:t>
            </a:fld>
            <a:endParaRPr lang="en-US"/>
          </a:p>
        </p:txBody>
      </p:sp>
    </p:spTree>
    <p:extLst>
      <p:ext uri="{BB962C8B-B14F-4D97-AF65-F5344CB8AC3E}">
        <p14:creationId xmlns:p14="http://schemas.microsoft.com/office/powerpoint/2010/main" val="256463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library.wiley.com/action/doSearch?ContribAuthorRaw=Ross%2C+Jennie+C"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onlinelibrary.wiley.com/doi/abs/10.1111/tct.12763" TargetMode="External"/><Relationship Id="rId3" Type="http://schemas.openxmlformats.org/officeDocument/2006/relationships/hyperlink" Target="http://download.garuda.kemdikbud.go.id/article.php?article=1563190&amp;val=2338&amp;title=IMPROVING%20STUDENTS%20VOCABULARY%20THROUGH%20GUESSING%20GAMES%20TECHNIQUE%20IN%20DESCRIPTIVE%20TEXT%20IN%20SPEAKING" TargetMode="External"/><Relationship Id="rId7" Type="http://schemas.openxmlformats.org/officeDocument/2006/relationships/hyperlink" Target="https://link.springer.com/article/10.1007/s40881-019-00074-0"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smeal.psu.edu/lema/past-seminars/NaivePlayAndChoiceInGuessingGames.pdf" TargetMode="External"/><Relationship Id="rId11" Type="http://schemas.openxmlformats.org/officeDocument/2006/relationships/hyperlink" Target="http://www.ejournal.ihdn.ac.id/index.php/JOELE/article/view/1026" TargetMode="External"/><Relationship Id="rId5" Type="http://schemas.openxmlformats.org/officeDocument/2006/relationships/hyperlink" Target="https://www.academypublication.com/issues/past/jltr/vol03/04/28.pdf" TargetMode="External"/><Relationship Id="rId10" Type="http://schemas.openxmlformats.org/officeDocument/2006/relationships/hyperlink" Target="https://link.springer.com/article/10.1007/s10683-020-09642-2" TargetMode="External"/><Relationship Id="rId4" Type="http://schemas.openxmlformats.org/officeDocument/2006/relationships/hyperlink" Target="https://www.sciencedirect.com/science/article/pii/S2352154615000546" TargetMode="External"/><Relationship Id="rId9" Type="http://schemas.openxmlformats.org/officeDocument/2006/relationships/hyperlink" Target="https://www.ojs.fkipummy.ac.id/index.php/elp/article/view/378"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4A10-72AB-42EE-5CA9-B9354AC4249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5C60063-EC38-D609-0096-288D289E4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2706"/>
            <a:ext cx="12192000" cy="6931152"/>
          </a:xfrm>
        </p:spPr>
      </p:pic>
    </p:spTree>
    <p:extLst>
      <p:ext uri="{BB962C8B-B14F-4D97-AF65-F5344CB8AC3E}">
        <p14:creationId xmlns:p14="http://schemas.microsoft.com/office/powerpoint/2010/main" val="212487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node and mesh">
            <a:extLst>
              <a:ext uri="{FF2B5EF4-FFF2-40B4-BE49-F238E27FC236}">
                <a16:creationId xmlns:a16="http://schemas.microsoft.com/office/drawing/2014/main" id="{5E86D231-40CD-8863-1430-D57AA081E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B3089BC-2B7C-4A6C-C01A-F3DE7FB49B5E}"/>
              </a:ext>
            </a:extLst>
          </p:cNvPr>
          <p:cNvSpPr txBox="1"/>
          <p:nvPr/>
        </p:nvSpPr>
        <p:spPr>
          <a:xfrm>
            <a:off x="3641598" y="0"/>
            <a:ext cx="6185916" cy="830997"/>
          </a:xfrm>
          <a:prstGeom prst="rect">
            <a:avLst/>
          </a:prstGeom>
          <a:noFill/>
        </p:spPr>
        <p:txBody>
          <a:bodyPr wrap="square">
            <a:spAutoFit/>
          </a:bodyPr>
          <a:lstStyle/>
          <a:p>
            <a:pPr marR="0" lvl="0" algn="l">
              <a:spcBef>
                <a:spcPts val="800"/>
              </a:spcBef>
              <a:spcAft>
                <a:spcPts val="400"/>
              </a:spcAft>
              <a:tabLst>
                <a:tab pos="137160" algn="l"/>
                <a:tab pos="365760" algn="l"/>
                <a:tab pos="137160" algn="l"/>
              </a:tabLst>
            </a:pPr>
            <a:r>
              <a:rPr lang="en-US" sz="4800" b="1" kern="0" cap="small" spc="800" dirty="0">
                <a:solidFill>
                  <a:schemeClr val="bg1"/>
                </a:solidFill>
                <a:effectLst>
                  <a:glow rad="139700">
                    <a:schemeClr val="accent2">
                      <a:satMod val="175000"/>
                      <a:alpha val="40000"/>
                    </a:schemeClr>
                  </a:glow>
                </a:effectLst>
                <a:latin typeface="Times New Roman" panose="02020603050405020304" pitchFamily="18" charset="0"/>
              </a:rPr>
              <a:t>Conclusion</a:t>
            </a:r>
          </a:p>
        </p:txBody>
      </p:sp>
      <p:sp>
        <p:nvSpPr>
          <p:cNvPr id="6" name="TextBox 5">
            <a:extLst>
              <a:ext uri="{FF2B5EF4-FFF2-40B4-BE49-F238E27FC236}">
                <a16:creationId xmlns:a16="http://schemas.microsoft.com/office/drawing/2014/main" id="{C0A46687-0F15-906A-5621-117A383A814F}"/>
              </a:ext>
            </a:extLst>
          </p:cNvPr>
          <p:cNvSpPr txBox="1"/>
          <p:nvPr/>
        </p:nvSpPr>
        <p:spPr>
          <a:xfrm>
            <a:off x="0" y="1191896"/>
            <a:ext cx="12106656" cy="3828740"/>
          </a:xfrm>
          <a:prstGeom prst="rect">
            <a:avLst/>
          </a:prstGeom>
          <a:noFill/>
        </p:spPr>
        <p:txBody>
          <a:bodyPr wrap="square">
            <a:spAutoFit/>
          </a:bodyPr>
          <a:lstStyle/>
          <a:p>
            <a:pPr marL="457200" marR="0" indent="-457200" algn="l">
              <a:lnSpc>
                <a:spcPct val="95000"/>
              </a:lnSpc>
              <a:spcBef>
                <a:spcPts val="0"/>
              </a:spcBef>
              <a:spcAft>
                <a:spcPts val="600"/>
              </a:spcAft>
              <a:buFont typeface="Arial" panose="020B0604020202020204" pitchFamily="34" charset="0"/>
              <a:buChar char="•"/>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These games increase efficiency of our brains.</a:t>
            </a:r>
          </a:p>
          <a:p>
            <a:pPr marL="457200" marR="0" indent="-457200" algn="l">
              <a:lnSpc>
                <a:spcPct val="95000"/>
              </a:lnSpc>
              <a:spcBef>
                <a:spcPts val="0"/>
              </a:spcBef>
              <a:spcAft>
                <a:spcPts val="600"/>
              </a:spcAft>
              <a:buFont typeface="Arial" panose="020B0604020202020204" pitchFamily="34" charset="0"/>
              <a:buChar char="•"/>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It also help us to increase confidence.</a:t>
            </a:r>
          </a:p>
          <a:p>
            <a:pPr marL="457200" marR="0" indent="-457200" algn="l">
              <a:lnSpc>
                <a:spcPct val="95000"/>
              </a:lnSpc>
              <a:spcBef>
                <a:spcPts val="0"/>
              </a:spcBef>
              <a:spcAft>
                <a:spcPts val="600"/>
              </a:spcAft>
              <a:buFont typeface="Arial" panose="020B0604020202020204" pitchFamily="34" charset="0"/>
              <a:buChar char="•"/>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These types of games helps to increase our speaking skills.</a:t>
            </a:r>
          </a:p>
          <a:p>
            <a:pPr marL="457200" marR="0" indent="-457200" algn="l">
              <a:lnSpc>
                <a:spcPct val="95000"/>
              </a:lnSpc>
              <a:spcBef>
                <a:spcPts val="0"/>
              </a:spcBef>
              <a:spcAft>
                <a:spcPts val="600"/>
              </a:spcAft>
              <a:buFont typeface="Arial" panose="020B0604020202020204" pitchFamily="34" charset="0"/>
              <a:buChar char="•"/>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Also it adds vocabulary to our day to day life.</a:t>
            </a:r>
          </a:p>
          <a:p>
            <a:pPr marL="457200" marR="0" indent="-457200" algn="l">
              <a:lnSpc>
                <a:spcPct val="95000"/>
              </a:lnSpc>
              <a:spcBef>
                <a:spcPts val="0"/>
              </a:spcBef>
              <a:spcAft>
                <a:spcPts val="600"/>
              </a:spcAft>
              <a:buFont typeface="Arial" panose="020B0604020202020204" pitchFamily="34" charset="0"/>
              <a:buChar char="•"/>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By doing this project we get to explore many function and learn new things.</a:t>
            </a:r>
          </a:p>
          <a:p>
            <a:pPr marL="457200" marR="0" indent="-457200" algn="l">
              <a:lnSpc>
                <a:spcPct val="95000"/>
              </a:lnSpc>
              <a:spcBef>
                <a:spcPts val="0"/>
              </a:spcBef>
              <a:spcAft>
                <a:spcPts val="600"/>
              </a:spcAft>
              <a:buFont typeface="Arial" panose="020B0604020202020204" pitchFamily="34" charset="0"/>
              <a:buChar char="•"/>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This project has helped us to improve our coding skills</a:t>
            </a:r>
          </a:p>
          <a:p>
            <a:pPr marL="457200" marR="0" indent="-457200" algn="l">
              <a:lnSpc>
                <a:spcPct val="95000"/>
              </a:lnSpc>
              <a:spcBef>
                <a:spcPts val="0"/>
              </a:spcBef>
              <a:spcAft>
                <a:spcPts val="600"/>
              </a:spcAft>
              <a:buFont typeface="Arial" panose="020B0604020202020204" pitchFamily="34" charset="0"/>
              <a:buChar char="•"/>
              <a:tabLst>
                <a:tab pos="182880" algn="l"/>
              </a:tabLst>
            </a:pPr>
            <a:endPar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2364764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additive="base">
                                        <p:cTn id="2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grpId="0" nodeType="after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 calcmode="lin" valueType="num">
                                      <p:cBhvr additive="base">
                                        <p:cTn id="3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background of node and mesh">
            <a:extLst>
              <a:ext uri="{FF2B5EF4-FFF2-40B4-BE49-F238E27FC236}">
                <a16:creationId xmlns:a16="http://schemas.microsoft.com/office/drawing/2014/main" id="{DFAF777A-F928-8812-1D7F-DB6354A10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719E341A-13C7-C0D8-1C8E-9A4F2AB2B656}"/>
              </a:ext>
            </a:extLst>
          </p:cNvPr>
          <p:cNvSpPr txBox="1"/>
          <p:nvPr/>
        </p:nvSpPr>
        <p:spPr>
          <a:xfrm>
            <a:off x="4555998" y="0"/>
            <a:ext cx="3170682" cy="830997"/>
          </a:xfrm>
          <a:prstGeom prst="rect">
            <a:avLst/>
          </a:prstGeom>
          <a:noFill/>
        </p:spPr>
        <p:txBody>
          <a:bodyPr wrap="square">
            <a:spAutoFit/>
          </a:bodyPr>
          <a:lstStyle/>
          <a:p>
            <a:pPr marR="0" lvl="0" algn="l">
              <a:spcBef>
                <a:spcPts val="800"/>
              </a:spcBef>
              <a:spcAft>
                <a:spcPts val="400"/>
              </a:spcAft>
              <a:tabLst>
                <a:tab pos="137160" algn="l"/>
                <a:tab pos="365760" algn="l"/>
                <a:tab pos="137160" algn="l"/>
              </a:tabLst>
            </a:pPr>
            <a:r>
              <a:rPr lang="en-US" sz="4800" b="1" kern="0" cap="small" spc="600" dirty="0">
                <a:solidFill>
                  <a:schemeClr val="bg1"/>
                </a:solidFill>
                <a:effectLst>
                  <a:glow rad="139700">
                    <a:schemeClr val="accent2">
                      <a:satMod val="175000"/>
                      <a:alpha val="40000"/>
                    </a:schemeClr>
                  </a:glow>
                </a:effectLst>
                <a:latin typeface="Times New Roman" panose="02020603050405020304" pitchFamily="18" charset="0"/>
              </a:rPr>
              <a:t>Results</a:t>
            </a:r>
          </a:p>
        </p:txBody>
      </p:sp>
      <p:pic>
        <p:nvPicPr>
          <p:cNvPr id="7" name="Picture 6">
            <a:extLst>
              <a:ext uri="{FF2B5EF4-FFF2-40B4-BE49-F238E27FC236}">
                <a16:creationId xmlns:a16="http://schemas.microsoft.com/office/drawing/2014/main" id="{33DBBEAB-2DBB-3AFA-9C83-A76F0100C79D}"/>
              </a:ext>
            </a:extLst>
          </p:cNvPr>
          <p:cNvPicPr>
            <a:picLocks noChangeAspect="1"/>
          </p:cNvPicPr>
          <p:nvPr/>
        </p:nvPicPr>
        <p:blipFill>
          <a:blip r:embed="rId3"/>
          <a:stretch>
            <a:fillRect/>
          </a:stretch>
        </p:blipFill>
        <p:spPr>
          <a:xfrm>
            <a:off x="182227" y="830997"/>
            <a:ext cx="8414647" cy="3545794"/>
          </a:xfrm>
          <a:prstGeom prst="rect">
            <a:avLst/>
          </a:prstGeom>
        </p:spPr>
      </p:pic>
      <p:pic>
        <p:nvPicPr>
          <p:cNvPr id="9" name="Picture 8">
            <a:extLst>
              <a:ext uri="{FF2B5EF4-FFF2-40B4-BE49-F238E27FC236}">
                <a16:creationId xmlns:a16="http://schemas.microsoft.com/office/drawing/2014/main" id="{996BD82F-940B-9D76-6461-6AAFB04C4392}"/>
              </a:ext>
            </a:extLst>
          </p:cNvPr>
          <p:cNvPicPr>
            <a:picLocks noChangeAspect="1"/>
          </p:cNvPicPr>
          <p:nvPr/>
        </p:nvPicPr>
        <p:blipFill>
          <a:blip r:embed="rId4"/>
          <a:stretch>
            <a:fillRect/>
          </a:stretch>
        </p:blipFill>
        <p:spPr>
          <a:xfrm>
            <a:off x="5839340" y="756231"/>
            <a:ext cx="7226230" cy="3784947"/>
          </a:xfrm>
          <a:prstGeom prst="rect">
            <a:avLst/>
          </a:prstGeom>
        </p:spPr>
      </p:pic>
      <p:pic>
        <p:nvPicPr>
          <p:cNvPr id="11" name="Picture 10">
            <a:extLst>
              <a:ext uri="{FF2B5EF4-FFF2-40B4-BE49-F238E27FC236}">
                <a16:creationId xmlns:a16="http://schemas.microsoft.com/office/drawing/2014/main" id="{DFD712EE-DBF4-4948-78E2-9379DF560381}"/>
              </a:ext>
            </a:extLst>
          </p:cNvPr>
          <p:cNvPicPr>
            <a:picLocks noChangeAspect="1"/>
          </p:cNvPicPr>
          <p:nvPr/>
        </p:nvPicPr>
        <p:blipFill>
          <a:blip r:embed="rId5"/>
          <a:stretch>
            <a:fillRect/>
          </a:stretch>
        </p:blipFill>
        <p:spPr>
          <a:xfrm>
            <a:off x="-1" y="5352863"/>
            <a:ext cx="3195263" cy="1505137"/>
          </a:xfrm>
          <a:prstGeom prst="rect">
            <a:avLst/>
          </a:prstGeom>
        </p:spPr>
      </p:pic>
      <p:pic>
        <p:nvPicPr>
          <p:cNvPr id="13" name="Picture 12">
            <a:extLst>
              <a:ext uri="{FF2B5EF4-FFF2-40B4-BE49-F238E27FC236}">
                <a16:creationId xmlns:a16="http://schemas.microsoft.com/office/drawing/2014/main" id="{68151C16-E90B-2AD4-B921-27D13E1F49E0}"/>
              </a:ext>
            </a:extLst>
          </p:cNvPr>
          <p:cNvPicPr>
            <a:picLocks noChangeAspect="1"/>
          </p:cNvPicPr>
          <p:nvPr/>
        </p:nvPicPr>
        <p:blipFill>
          <a:blip r:embed="rId6"/>
          <a:stretch>
            <a:fillRect/>
          </a:stretch>
        </p:blipFill>
        <p:spPr>
          <a:xfrm>
            <a:off x="4753792" y="5372176"/>
            <a:ext cx="3959714" cy="1295742"/>
          </a:xfrm>
          <a:prstGeom prst="rect">
            <a:avLst/>
          </a:prstGeom>
        </p:spPr>
      </p:pic>
    </p:spTree>
    <p:extLst>
      <p:ext uri="{BB962C8B-B14F-4D97-AF65-F5344CB8AC3E}">
        <p14:creationId xmlns:p14="http://schemas.microsoft.com/office/powerpoint/2010/main" val="364360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bstract background of node and mesh">
            <a:extLst>
              <a:ext uri="{FF2B5EF4-FFF2-40B4-BE49-F238E27FC236}">
                <a16:creationId xmlns:a16="http://schemas.microsoft.com/office/drawing/2014/main" id="{B9398689-69FE-88C9-6BDD-A9DC46BE8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1E570BDF-3137-D56C-C1EF-B93B6CE4CC22}"/>
              </a:ext>
            </a:extLst>
          </p:cNvPr>
          <p:cNvSpPr txBox="1"/>
          <p:nvPr/>
        </p:nvSpPr>
        <p:spPr>
          <a:xfrm>
            <a:off x="1542554" y="773900"/>
            <a:ext cx="9414344" cy="1200329"/>
          </a:xfrm>
          <a:prstGeom prst="rect">
            <a:avLst/>
          </a:prstGeom>
          <a:noFill/>
        </p:spPr>
        <p:txBody>
          <a:bodyPr wrap="square">
            <a:spAutoFit/>
          </a:bodyPr>
          <a:lstStyle/>
          <a:p>
            <a:pPr marL="0" marR="0" algn="l">
              <a:spcBef>
                <a:spcPts val="0"/>
              </a:spcBef>
              <a:spcAft>
                <a:spcPts val="600"/>
              </a:spcAft>
            </a:pPr>
            <a:r>
              <a:rPr lang="en-US" sz="7200" b="1" kern="2400" dirty="0">
                <a:ln>
                  <a:solidFill>
                    <a:schemeClr val="bg2">
                      <a:lumMod val="75000"/>
                    </a:schemeClr>
                  </a:solidFill>
                </a:ln>
                <a:solidFill>
                  <a:schemeClr val="bg1"/>
                </a:solidFill>
                <a:effectLst>
                  <a:glow rad="228600">
                    <a:schemeClr val="accent2">
                      <a:satMod val="175000"/>
                      <a:alpha val="40000"/>
                    </a:schemeClr>
                  </a:glow>
                </a:effectLst>
                <a:latin typeface="Times New Roman" panose="02020603050405020304" pitchFamily="18" charset="0"/>
                <a:ea typeface="MS Mincho" panose="02020609040205080304" pitchFamily="49" charset="-128"/>
              </a:rPr>
              <a:t>SILLY SINGS SONGS</a:t>
            </a:r>
            <a:endParaRPr lang="en-US" sz="7200" b="1" dirty="0">
              <a:ln>
                <a:solidFill>
                  <a:schemeClr val="bg2">
                    <a:lumMod val="75000"/>
                  </a:schemeClr>
                </a:solidFill>
              </a:ln>
              <a:solidFill>
                <a:schemeClr val="bg1"/>
              </a:solidFill>
              <a:effectLst>
                <a:glow rad="228600">
                  <a:schemeClr val="accent2">
                    <a:satMod val="175000"/>
                    <a:alpha val="40000"/>
                  </a:schemeClr>
                </a:glow>
              </a:effectLst>
              <a:latin typeface="Times New Roman" panose="02020603050405020304" pitchFamily="18" charset="0"/>
              <a:ea typeface="MS Mincho" panose="02020609040205080304" pitchFamily="49" charset="-128"/>
            </a:endParaRPr>
          </a:p>
        </p:txBody>
      </p:sp>
      <p:sp>
        <p:nvSpPr>
          <p:cNvPr id="12" name="TextBox 11">
            <a:extLst>
              <a:ext uri="{FF2B5EF4-FFF2-40B4-BE49-F238E27FC236}">
                <a16:creationId xmlns:a16="http://schemas.microsoft.com/office/drawing/2014/main" id="{C5BABA49-C0F6-F676-1011-5666243DDF1A}"/>
              </a:ext>
            </a:extLst>
          </p:cNvPr>
          <p:cNvSpPr txBox="1"/>
          <p:nvPr/>
        </p:nvSpPr>
        <p:spPr>
          <a:xfrm>
            <a:off x="3497382" y="2000786"/>
            <a:ext cx="5504688"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CHITKARA UNIVERSITY</a:t>
            </a:r>
          </a:p>
        </p:txBody>
      </p:sp>
      <p:sp>
        <p:nvSpPr>
          <p:cNvPr id="13" name="TextBox 12">
            <a:extLst>
              <a:ext uri="{FF2B5EF4-FFF2-40B4-BE49-F238E27FC236}">
                <a16:creationId xmlns:a16="http://schemas.microsoft.com/office/drawing/2014/main" id="{35E20C79-2535-FDDD-D2B9-D208D5CFDAE6}"/>
              </a:ext>
            </a:extLst>
          </p:cNvPr>
          <p:cNvSpPr txBox="1"/>
          <p:nvPr/>
        </p:nvSpPr>
        <p:spPr>
          <a:xfrm>
            <a:off x="0" y="4883772"/>
            <a:ext cx="4535424" cy="1323439"/>
          </a:xfrm>
          <a:prstGeom prst="rect">
            <a:avLst/>
          </a:prstGeom>
          <a:noFill/>
        </p:spPr>
        <p:txBody>
          <a:bodyPr wrap="square" rtlCol="0">
            <a:spAutoFit/>
          </a:bodyPr>
          <a:lstStyle/>
          <a:p>
            <a:r>
              <a:rPr lang="en-US" sz="2000" dirty="0">
                <a:solidFill>
                  <a:schemeClr val="bg1"/>
                </a:solidFill>
                <a:sym typeface="Wingdings" panose="05000000000000000000" pitchFamily="2" charset="2"/>
              </a:rPr>
              <a:t>	    JATIN GARG</a:t>
            </a:r>
          </a:p>
          <a:p>
            <a:r>
              <a:rPr lang="en-US" sz="2000" dirty="0">
                <a:solidFill>
                  <a:schemeClr val="bg1"/>
                </a:solidFill>
                <a:sym typeface="Wingdings" panose="05000000000000000000" pitchFamily="2" charset="2"/>
              </a:rPr>
              <a:t>	   ISHAAN SINGLA</a:t>
            </a:r>
          </a:p>
          <a:p>
            <a:r>
              <a:rPr lang="en-US" sz="2000" dirty="0">
                <a:solidFill>
                  <a:schemeClr val="bg1"/>
                </a:solidFill>
                <a:sym typeface="Wingdings" panose="05000000000000000000" pitchFamily="2" charset="2"/>
              </a:rPr>
              <a:t>	    JAY SHREE PATEL</a:t>
            </a:r>
          </a:p>
          <a:p>
            <a:r>
              <a:rPr lang="en-US" sz="2000" dirty="0">
                <a:solidFill>
                  <a:schemeClr val="bg1"/>
                </a:solidFill>
                <a:sym typeface="Wingdings" panose="05000000000000000000" pitchFamily="2" charset="2"/>
              </a:rPr>
              <a:t>	    JASSIKA POPLI</a:t>
            </a:r>
          </a:p>
        </p:txBody>
      </p:sp>
      <p:sp>
        <p:nvSpPr>
          <p:cNvPr id="14" name="TextBox 13">
            <a:extLst>
              <a:ext uri="{FF2B5EF4-FFF2-40B4-BE49-F238E27FC236}">
                <a16:creationId xmlns:a16="http://schemas.microsoft.com/office/drawing/2014/main" id="{F331A673-AA40-2951-7774-5E0945281444}"/>
              </a:ext>
            </a:extLst>
          </p:cNvPr>
          <p:cNvSpPr txBox="1"/>
          <p:nvPr/>
        </p:nvSpPr>
        <p:spPr>
          <a:xfrm>
            <a:off x="6873240" y="4883772"/>
            <a:ext cx="5535168" cy="400110"/>
          </a:xfrm>
          <a:prstGeom prst="rect">
            <a:avLst/>
          </a:prstGeom>
          <a:noFill/>
        </p:spPr>
        <p:txBody>
          <a:bodyPr wrap="square" rtlCol="0">
            <a:spAutoFit/>
          </a:bodyPr>
          <a:lstStyle/>
          <a:p>
            <a:r>
              <a:rPr lang="en-US" sz="2000" dirty="0">
                <a:solidFill>
                  <a:schemeClr val="bg1"/>
                </a:solidFill>
              </a:rPr>
              <a:t>			MISS. NEHA SHARMA</a:t>
            </a:r>
          </a:p>
        </p:txBody>
      </p:sp>
      <p:sp>
        <p:nvSpPr>
          <p:cNvPr id="4" name="TextBox 3">
            <a:extLst>
              <a:ext uri="{FF2B5EF4-FFF2-40B4-BE49-F238E27FC236}">
                <a16:creationId xmlns:a16="http://schemas.microsoft.com/office/drawing/2014/main" id="{B2A69CB7-2B32-BD3A-47D6-3E960CC5B563}"/>
              </a:ext>
            </a:extLst>
          </p:cNvPr>
          <p:cNvSpPr txBox="1"/>
          <p:nvPr/>
        </p:nvSpPr>
        <p:spPr>
          <a:xfrm>
            <a:off x="0" y="4552503"/>
            <a:ext cx="4535424" cy="400110"/>
          </a:xfrm>
          <a:prstGeom prst="rect">
            <a:avLst/>
          </a:prstGeom>
          <a:noFill/>
        </p:spPr>
        <p:txBody>
          <a:bodyPr wrap="square" rtlCol="0">
            <a:spAutoFit/>
          </a:bodyPr>
          <a:lstStyle/>
          <a:p>
            <a:r>
              <a:rPr lang="en-US" sz="2000" dirty="0">
                <a:solidFill>
                  <a:schemeClr val="bg1"/>
                </a:solidFill>
              </a:rPr>
              <a:t>MADE BY </a:t>
            </a:r>
            <a:r>
              <a:rPr lang="en-US" sz="2000" dirty="0">
                <a:solidFill>
                  <a:schemeClr val="bg1"/>
                </a:solidFill>
                <a:sym typeface="Wingdings" panose="05000000000000000000" pitchFamily="2" charset="2"/>
              </a:rPr>
              <a:t></a:t>
            </a:r>
          </a:p>
        </p:txBody>
      </p:sp>
      <p:sp>
        <p:nvSpPr>
          <p:cNvPr id="5" name="TextBox 4">
            <a:extLst>
              <a:ext uri="{FF2B5EF4-FFF2-40B4-BE49-F238E27FC236}">
                <a16:creationId xmlns:a16="http://schemas.microsoft.com/office/drawing/2014/main" id="{DE8FE543-C23C-D591-BD2F-4902328FF9A9}"/>
              </a:ext>
            </a:extLst>
          </p:cNvPr>
          <p:cNvSpPr txBox="1"/>
          <p:nvPr/>
        </p:nvSpPr>
        <p:spPr>
          <a:xfrm>
            <a:off x="6656832" y="4552503"/>
            <a:ext cx="5535168" cy="400110"/>
          </a:xfrm>
          <a:prstGeom prst="rect">
            <a:avLst/>
          </a:prstGeom>
          <a:noFill/>
        </p:spPr>
        <p:txBody>
          <a:bodyPr wrap="square" rtlCol="0">
            <a:spAutoFit/>
          </a:bodyPr>
          <a:lstStyle/>
          <a:p>
            <a:r>
              <a:rPr lang="en-US" sz="2000" dirty="0">
                <a:solidFill>
                  <a:schemeClr val="bg1"/>
                </a:solidFill>
              </a:rPr>
              <a:t>SUBMITTED TO RESPECTED :</a:t>
            </a:r>
          </a:p>
        </p:txBody>
      </p:sp>
    </p:spTree>
    <p:extLst>
      <p:ext uri="{BB962C8B-B14F-4D97-AF65-F5344CB8AC3E}">
        <p14:creationId xmlns:p14="http://schemas.microsoft.com/office/powerpoint/2010/main" val="2922613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2000"/>
                                        <p:tgtEl>
                                          <p:spTgt spid="11"/>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35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40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node and mesh">
            <a:extLst>
              <a:ext uri="{FF2B5EF4-FFF2-40B4-BE49-F238E27FC236}">
                <a16:creationId xmlns:a16="http://schemas.microsoft.com/office/drawing/2014/main" id="{7AAFA077-F564-0251-24EA-B4780F8B8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756D3B7-AB28-1E05-096E-928486A2DAF9}"/>
              </a:ext>
            </a:extLst>
          </p:cNvPr>
          <p:cNvSpPr txBox="1"/>
          <p:nvPr/>
        </p:nvSpPr>
        <p:spPr>
          <a:xfrm>
            <a:off x="168965" y="0"/>
            <a:ext cx="6094674" cy="2677656"/>
          </a:xfrm>
          <a:prstGeom prst="rect">
            <a:avLst/>
          </a:prstGeom>
          <a:noFill/>
        </p:spPr>
        <p:txBody>
          <a:bodyPr wrap="square">
            <a:spAutoFit/>
          </a:bodyPr>
          <a:lstStyle/>
          <a:p>
            <a:pPr marL="0" marR="0" indent="172720" algn="l">
              <a:spcBef>
                <a:spcPts val="0"/>
              </a:spcBef>
              <a:spcAft>
                <a:spcPts val="1000"/>
              </a:spcAft>
            </a:pPr>
            <a:r>
              <a:rPr lang="en-US" sz="2400" b="1" i="1" dirty="0">
                <a:ln w="22225">
                  <a:solidFill>
                    <a:schemeClr val="accent2"/>
                  </a:solidFill>
                  <a:prstDash val="solid"/>
                </a:ln>
                <a:solidFill>
                  <a:schemeClr val="accent2">
                    <a:lumMod val="40000"/>
                    <a:lumOff val="60000"/>
                  </a:schemeClr>
                </a:solidFill>
                <a:effectLst>
                  <a:reflection blurRad="6350" stA="55000" endA="300" endPos="45500" dir="5400000" sy="-100000" algn="bl" rotWithShape="0"/>
                </a:effectLst>
                <a:latin typeface="Times New Roman" panose="02020603050405020304" pitchFamily="18" charset="0"/>
                <a:ea typeface="SimSun" panose="02010600030101010101" pitchFamily="2" charset="-122"/>
              </a:rPr>
              <a:t>Abstract—This game purpose is to have fun , there are several Hindi songs whose lyrics are given in English and there  are several English songs whose lyrics are written in hindi.so you are given 10 seconds to guess the song name , all the songs would   be most popular songs ,so it would not  be tough to guess.</a:t>
            </a:r>
          </a:p>
        </p:txBody>
      </p:sp>
      <p:sp>
        <p:nvSpPr>
          <p:cNvPr id="8" name="TextBox 7">
            <a:extLst>
              <a:ext uri="{FF2B5EF4-FFF2-40B4-BE49-F238E27FC236}">
                <a16:creationId xmlns:a16="http://schemas.microsoft.com/office/drawing/2014/main" id="{8C5E5AAA-BCE3-57D4-0A1D-E4C99338B879}"/>
              </a:ext>
            </a:extLst>
          </p:cNvPr>
          <p:cNvSpPr txBox="1"/>
          <p:nvPr/>
        </p:nvSpPr>
        <p:spPr>
          <a:xfrm>
            <a:off x="5268004" y="4590288"/>
            <a:ext cx="6923996" cy="2092881"/>
          </a:xfrm>
          <a:prstGeom prst="rect">
            <a:avLst/>
          </a:prstGeom>
          <a:noFill/>
        </p:spPr>
        <p:txBody>
          <a:bodyPr wrap="square">
            <a:spAutoFit/>
          </a:bodyPr>
          <a:lstStyle/>
          <a:p>
            <a:pPr marL="0" marR="0" indent="173990" algn="l">
              <a:spcBef>
                <a:spcPts val="0"/>
              </a:spcBef>
              <a:spcAft>
                <a:spcPts val="600"/>
              </a:spcAft>
            </a:pPr>
            <a:r>
              <a:rPr lang="en-US" sz="2600" b="1" i="1" spc="300" dirty="0">
                <a:ln w="22225">
                  <a:solidFill>
                    <a:schemeClr val="accent2"/>
                  </a:solidFill>
                  <a:prstDash val="solid"/>
                </a:ln>
                <a:solidFill>
                  <a:schemeClr val="accent2">
                    <a:lumMod val="40000"/>
                    <a:lumOff val="60000"/>
                  </a:schemeClr>
                </a:solidFill>
                <a:effectLst>
                  <a:reflection blurRad="6350" stA="60000" endA="900" endPos="58000" dir="5400000" sy="-100000" algn="bl" rotWithShape="0"/>
                </a:effectLst>
                <a:latin typeface="Times New Roman" panose="02020603050405020304" pitchFamily="18" charset="0"/>
                <a:ea typeface="SimSun" panose="02010600030101010101" pitchFamily="2" charset="-122"/>
              </a:rPr>
              <a:t>Keywords—Introduction, music guessing games, The proposed approach, literature review, reference ,methodology , flow chart , results, conclusion.</a:t>
            </a:r>
          </a:p>
        </p:txBody>
      </p:sp>
    </p:spTree>
    <p:extLst>
      <p:ext uri="{BB962C8B-B14F-4D97-AF65-F5344CB8AC3E}">
        <p14:creationId xmlns:p14="http://schemas.microsoft.com/office/powerpoint/2010/main" val="38474395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out)">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node and mesh">
            <a:extLst>
              <a:ext uri="{FF2B5EF4-FFF2-40B4-BE49-F238E27FC236}">
                <a16:creationId xmlns:a16="http://schemas.microsoft.com/office/drawing/2014/main" id="{BE9C1F10-FE83-B20D-32C4-C17756CAB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D4866B8B-911A-6393-B94E-AEC6221D8CD4}"/>
              </a:ext>
            </a:extLst>
          </p:cNvPr>
          <p:cNvSpPr txBox="1"/>
          <p:nvPr/>
        </p:nvSpPr>
        <p:spPr>
          <a:xfrm>
            <a:off x="182880" y="2505670"/>
            <a:ext cx="11603736" cy="2899255"/>
          </a:xfrm>
          <a:prstGeom prst="rect">
            <a:avLst/>
          </a:prstGeom>
          <a:noFill/>
        </p:spPr>
        <p:txBody>
          <a:bodyPr wrap="square">
            <a:spAutoFit/>
          </a:bodyPr>
          <a:lstStyle/>
          <a:p>
            <a:pPr marL="0" marR="0" indent="182880" algn="l">
              <a:lnSpc>
                <a:spcPct val="95000"/>
              </a:lnSpc>
              <a:spcBef>
                <a:spcPts val="0"/>
              </a:spcBef>
              <a:spcAft>
                <a:spcPts val="600"/>
              </a:spcAft>
              <a:tabLst>
                <a:tab pos="182880" algn="l"/>
              </a:tabLst>
            </a:pPr>
            <a:r>
              <a:rPr lang="x-none" sz="3200" spc="-5" dirty="0">
                <a:solidFill>
                  <a:schemeClr val="bg1"/>
                </a:solidFill>
                <a:effectLst>
                  <a:glow rad="228600">
                    <a:schemeClr val="accent2">
                      <a:satMod val="175000"/>
                      <a:alpha val="40000"/>
                    </a:schemeClr>
                  </a:glow>
                </a:effectLst>
                <a:latin typeface="Segoe UI" panose="020B0502040204020203" pitchFamily="34" charset="0"/>
                <a:ea typeface="SimSun" panose="02010600030101010101" pitchFamily="2" charset="-122"/>
              </a:rPr>
              <a:t> Music is the art of sound. Sound is invisible waves  moving through the air around us. When something vibrates, it disturbs the air molecules around it. Music is sound that is organized by people on purpose, to dance to, to tell a story, to make other people feel a certain way, just to sound pretty or be</a:t>
            </a:r>
            <a:r>
              <a:rPr lang="en-IN" sz="3200" spc="-5" dirty="0">
                <a:solidFill>
                  <a:schemeClr val="bg1"/>
                </a:solidFill>
                <a:effectLst>
                  <a:glow rad="228600">
                    <a:schemeClr val="accent2">
                      <a:satMod val="175000"/>
                      <a:alpha val="40000"/>
                    </a:schemeClr>
                  </a:glow>
                </a:effectLst>
                <a:latin typeface="Segoe UI" panose="020B0502040204020203" pitchFamily="34" charset="0"/>
                <a:ea typeface="SimSun" panose="02010600030101010101" pitchFamily="2" charset="-122"/>
              </a:rPr>
              <a:t> e</a:t>
            </a:r>
            <a:r>
              <a:rPr lang="x-none" sz="3200" spc="-5" dirty="0">
                <a:solidFill>
                  <a:schemeClr val="bg1"/>
                </a:solidFill>
                <a:effectLst>
                  <a:glow rad="228600">
                    <a:schemeClr val="accent2">
                      <a:satMod val="175000"/>
                      <a:alpha val="40000"/>
                    </a:schemeClr>
                  </a:glow>
                </a:effectLst>
                <a:latin typeface="Segoe UI" panose="020B0502040204020203" pitchFamily="34" charset="0"/>
                <a:ea typeface="SimSun" panose="02010600030101010101" pitchFamily="2" charset="-122"/>
              </a:rPr>
              <a:t>ntertaining</a:t>
            </a:r>
            <a:r>
              <a:rPr lang="en-IN" sz="3200" spc="-5" dirty="0">
                <a:solidFill>
                  <a:schemeClr val="bg1"/>
                </a:solidFill>
                <a:effectLst>
                  <a:glow rad="228600">
                    <a:schemeClr val="accent2">
                      <a:satMod val="175000"/>
                      <a:alpha val="40000"/>
                    </a:schemeClr>
                  </a:glow>
                </a:effectLst>
                <a:latin typeface="Segoe UI" panose="020B0502040204020203" pitchFamily="34" charset="0"/>
                <a:ea typeface="SimSun" panose="02010600030101010101" pitchFamily="2" charset="-122"/>
              </a:rPr>
              <a:t>.  Music  gives you wings, it relax your mind.</a:t>
            </a:r>
            <a:endParaRPr lang="en-US" sz="3200" spc="-5"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endParaRPr>
          </a:p>
        </p:txBody>
      </p:sp>
      <p:sp>
        <p:nvSpPr>
          <p:cNvPr id="8" name="TextBox 7">
            <a:extLst>
              <a:ext uri="{FF2B5EF4-FFF2-40B4-BE49-F238E27FC236}">
                <a16:creationId xmlns:a16="http://schemas.microsoft.com/office/drawing/2014/main" id="{31E540D8-8C8B-4BBD-722C-403C7B1FAC9F}"/>
              </a:ext>
            </a:extLst>
          </p:cNvPr>
          <p:cNvSpPr txBox="1"/>
          <p:nvPr/>
        </p:nvSpPr>
        <p:spPr>
          <a:xfrm>
            <a:off x="3321558" y="233253"/>
            <a:ext cx="4917186" cy="830997"/>
          </a:xfrm>
          <a:prstGeom prst="rect">
            <a:avLst/>
          </a:prstGeom>
          <a:noFill/>
        </p:spPr>
        <p:txBody>
          <a:bodyPr wrap="square">
            <a:spAutoFit/>
          </a:bodyPr>
          <a:lstStyle/>
          <a:p>
            <a:pPr marR="0" lvl="0" algn="l">
              <a:spcBef>
                <a:spcPts val="800"/>
              </a:spcBef>
              <a:spcAft>
                <a:spcPts val="400"/>
              </a:spcAft>
              <a:tabLst>
                <a:tab pos="137160" algn="l"/>
                <a:tab pos="365760" algn="l"/>
                <a:tab pos="137160" algn="l"/>
              </a:tabLst>
            </a:pPr>
            <a:r>
              <a:rPr lang="en-US" sz="4800" b="1" kern="0" cap="small" spc="600" dirty="0">
                <a:solidFill>
                  <a:schemeClr val="bg1"/>
                </a:solidFill>
                <a:effectLst>
                  <a:glow rad="139700">
                    <a:schemeClr val="accent2">
                      <a:satMod val="175000"/>
                      <a:alpha val="40000"/>
                    </a:schemeClr>
                  </a:glow>
                </a:effectLst>
                <a:latin typeface="Times New Roman" panose="02020603050405020304" pitchFamily="18" charset="0"/>
              </a:rPr>
              <a:t>Introduction </a:t>
            </a:r>
          </a:p>
        </p:txBody>
      </p:sp>
    </p:spTree>
    <p:extLst>
      <p:ext uri="{BB962C8B-B14F-4D97-AF65-F5344CB8AC3E}">
        <p14:creationId xmlns:p14="http://schemas.microsoft.com/office/powerpoint/2010/main" val="34839247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node and mesh">
            <a:extLst>
              <a:ext uri="{FF2B5EF4-FFF2-40B4-BE49-F238E27FC236}">
                <a16:creationId xmlns:a16="http://schemas.microsoft.com/office/drawing/2014/main" id="{BE9C1F10-FE83-B20D-32C4-C17756CAB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D4866B8B-911A-6393-B94E-AEC6221D8CD4}"/>
              </a:ext>
            </a:extLst>
          </p:cNvPr>
          <p:cNvSpPr txBox="1"/>
          <p:nvPr/>
        </p:nvSpPr>
        <p:spPr>
          <a:xfrm>
            <a:off x="201168" y="1311866"/>
            <a:ext cx="11603736" cy="5546134"/>
          </a:xfrm>
          <a:prstGeom prst="rect">
            <a:avLst/>
          </a:prstGeom>
          <a:noFill/>
        </p:spPr>
        <p:txBody>
          <a:bodyPr wrap="square">
            <a:spAutoFit/>
          </a:bodyPr>
          <a:lstStyle/>
          <a:p>
            <a:pPr marL="0" marR="0" indent="182880" algn="l">
              <a:lnSpc>
                <a:spcPct val="95000"/>
              </a:lnSpc>
              <a:spcBef>
                <a:spcPts val="0"/>
              </a:spcBef>
              <a:spcAft>
                <a:spcPts val="600"/>
              </a:spcAft>
              <a:tabLst>
                <a:tab pos="182880" algn="l"/>
              </a:tabLst>
            </a:pPr>
            <a:r>
              <a:rPr lang="en-US" sz="3200" spc="-5" dirty="0">
                <a:solidFill>
                  <a:schemeClr val="bg1"/>
                </a:solidFill>
                <a:effectLst>
                  <a:glow rad="101600">
                    <a:schemeClr val="accent2">
                      <a:satMod val="175000"/>
                      <a:alpha val="40000"/>
                    </a:schemeClr>
                  </a:glow>
                </a:effectLst>
                <a:latin typeface="Times New Roman" panose="02020603050405020304" pitchFamily="18" charset="0"/>
                <a:ea typeface="SimSun" panose="02010600030101010101" pitchFamily="2" charset="-122"/>
              </a:rPr>
              <a:t>Currently, the most used mobile platforms are Android and iOS. Given that the majority of games have version for both of them, and in order to facilitate the MGG analysis, we compared only iOS available games. </a:t>
            </a:r>
          </a:p>
          <a:p>
            <a:pPr marL="0" marR="0" indent="182880" algn="l">
              <a:lnSpc>
                <a:spcPct val="95000"/>
              </a:lnSpc>
              <a:spcBef>
                <a:spcPts val="0"/>
              </a:spcBef>
              <a:spcAft>
                <a:spcPts val="600"/>
              </a:spcAft>
              <a:tabLst>
                <a:tab pos="182880" algn="l"/>
              </a:tabLst>
            </a:pPr>
            <a:r>
              <a:rPr lang="en-US" sz="3200" spc="-5" dirty="0">
                <a:solidFill>
                  <a:schemeClr val="bg1"/>
                </a:solidFill>
                <a:effectLst>
                  <a:glow rad="101600">
                    <a:schemeClr val="accent2">
                      <a:satMod val="175000"/>
                      <a:alpha val="40000"/>
                    </a:schemeClr>
                  </a:glow>
                </a:effectLst>
                <a:latin typeface="Times New Roman" panose="02020603050405020304" pitchFamily="18" charset="0"/>
                <a:ea typeface="SimSun" panose="02010600030101010101" pitchFamily="2" charset="-122"/>
              </a:rPr>
              <a:t>Response type: you would be given 30 seconds and lyrics of songs to guess the name of the song .</a:t>
            </a:r>
          </a:p>
          <a:p>
            <a:pPr marL="0" marR="0" indent="182880" algn="l">
              <a:lnSpc>
                <a:spcPct val="95000"/>
              </a:lnSpc>
              <a:spcBef>
                <a:spcPts val="0"/>
              </a:spcBef>
              <a:spcAft>
                <a:spcPts val="600"/>
              </a:spcAft>
              <a:tabLst>
                <a:tab pos="182880" algn="l"/>
              </a:tabLst>
            </a:pPr>
            <a:r>
              <a:rPr lang="en-US" sz="3200" spc="-5" dirty="0">
                <a:solidFill>
                  <a:schemeClr val="bg1"/>
                </a:solidFill>
                <a:effectLst>
                  <a:glow rad="101600">
                    <a:schemeClr val="accent2">
                      <a:satMod val="175000"/>
                      <a:alpha val="40000"/>
                    </a:schemeClr>
                  </a:glow>
                </a:effectLst>
                <a:latin typeface="Times New Roman" panose="02020603050405020304" pitchFamily="18" charset="0"/>
                <a:ea typeface="SimSun" panose="02010600030101010101" pitchFamily="2" charset="-122"/>
              </a:rPr>
              <a:t>Clues: The volunteer would be given lyrics thirty seconds to guess.</a:t>
            </a:r>
          </a:p>
          <a:p>
            <a:pPr marL="0" marR="0" indent="182880" algn="l">
              <a:lnSpc>
                <a:spcPct val="95000"/>
              </a:lnSpc>
              <a:spcBef>
                <a:spcPts val="0"/>
              </a:spcBef>
              <a:spcAft>
                <a:spcPts val="600"/>
              </a:spcAft>
              <a:tabLst>
                <a:tab pos="182880" algn="l"/>
              </a:tabLst>
            </a:pPr>
            <a:r>
              <a:rPr lang="en-US" sz="3200" spc="-5" dirty="0">
                <a:solidFill>
                  <a:schemeClr val="bg1"/>
                </a:solidFill>
                <a:effectLst>
                  <a:glow rad="101600">
                    <a:schemeClr val="accent2">
                      <a:satMod val="175000"/>
                      <a:alpha val="40000"/>
                    </a:schemeClr>
                  </a:glow>
                </a:effectLst>
                <a:latin typeface="Times New Roman" panose="02020603050405020304" pitchFamily="18" charset="0"/>
                <a:ea typeface="SimSun" panose="02010600030101010101" pitchFamily="2" charset="-122"/>
              </a:rPr>
              <a:t>Full song playback: no the player wouldn’t be given audio they have to just guess by lyrics </a:t>
            </a:r>
          </a:p>
          <a:p>
            <a:pPr marL="0" marR="0" indent="182880" algn="l">
              <a:lnSpc>
                <a:spcPct val="95000"/>
              </a:lnSpc>
              <a:spcBef>
                <a:spcPts val="0"/>
              </a:spcBef>
              <a:spcAft>
                <a:spcPts val="600"/>
              </a:spcAft>
              <a:tabLst>
                <a:tab pos="182880" algn="l"/>
              </a:tabLst>
            </a:pPr>
            <a:r>
              <a:rPr lang="en-US" sz="3200" spc="-5" dirty="0">
                <a:solidFill>
                  <a:schemeClr val="bg1"/>
                </a:solidFill>
                <a:effectLst>
                  <a:glow rad="101600">
                    <a:schemeClr val="accent2">
                      <a:satMod val="175000"/>
                      <a:alpha val="40000"/>
                    </a:schemeClr>
                  </a:glow>
                </a:effectLst>
                <a:latin typeface="Times New Roman" panose="02020603050405020304" pitchFamily="18" charset="0"/>
                <a:ea typeface="SimSun" panose="02010600030101010101" pitchFamily="2" charset="-122"/>
              </a:rPr>
              <a:t>Score calculation: when ever the player guess the right the guess right answer. They would be appreciated (Hurrah!). </a:t>
            </a:r>
          </a:p>
        </p:txBody>
      </p:sp>
      <p:sp>
        <p:nvSpPr>
          <p:cNvPr id="8" name="TextBox 7">
            <a:extLst>
              <a:ext uri="{FF2B5EF4-FFF2-40B4-BE49-F238E27FC236}">
                <a16:creationId xmlns:a16="http://schemas.microsoft.com/office/drawing/2014/main" id="{31E540D8-8C8B-4BBD-722C-403C7B1FAC9F}"/>
              </a:ext>
            </a:extLst>
          </p:cNvPr>
          <p:cNvSpPr txBox="1"/>
          <p:nvPr/>
        </p:nvSpPr>
        <p:spPr>
          <a:xfrm>
            <a:off x="1911096" y="322182"/>
            <a:ext cx="8977122" cy="830997"/>
          </a:xfrm>
          <a:prstGeom prst="rect">
            <a:avLst/>
          </a:prstGeom>
          <a:noFill/>
        </p:spPr>
        <p:txBody>
          <a:bodyPr wrap="square">
            <a:spAutoFit/>
          </a:bodyPr>
          <a:lstStyle/>
          <a:p>
            <a:pPr>
              <a:spcBef>
                <a:spcPts val="800"/>
              </a:spcBef>
              <a:spcAft>
                <a:spcPts val="400"/>
              </a:spcAft>
              <a:tabLst>
                <a:tab pos="137160" algn="l"/>
                <a:tab pos="365760" algn="l"/>
                <a:tab pos="137160" algn="l"/>
              </a:tabLst>
            </a:pPr>
            <a:r>
              <a:rPr lang="en-US" sz="4800" b="1" kern="0" cap="small" spc="600" dirty="0">
                <a:solidFill>
                  <a:schemeClr val="bg1"/>
                </a:solidFill>
                <a:effectLst>
                  <a:glow rad="139700">
                    <a:schemeClr val="accent2">
                      <a:satMod val="175000"/>
                      <a:alpha val="40000"/>
                    </a:schemeClr>
                  </a:glow>
                </a:effectLst>
                <a:latin typeface="Times New Roman" panose="02020603050405020304" pitchFamily="18" charset="0"/>
              </a:rPr>
              <a:t>	Music guessing games</a:t>
            </a:r>
          </a:p>
        </p:txBody>
      </p:sp>
    </p:spTree>
    <p:extLst>
      <p:ext uri="{BB962C8B-B14F-4D97-AF65-F5344CB8AC3E}">
        <p14:creationId xmlns:p14="http://schemas.microsoft.com/office/powerpoint/2010/main" val="1777301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node and mesh">
            <a:extLst>
              <a:ext uri="{FF2B5EF4-FFF2-40B4-BE49-F238E27FC236}">
                <a16:creationId xmlns:a16="http://schemas.microsoft.com/office/drawing/2014/main" id="{3FF42118-E76D-CC13-BD02-F35D19B15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CD37795B-54EB-06B4-B326-B8EABA0563D6}"/>
              </a:ext>
            </a:extLst>
          </p:cNvPr>
          <p:cNvSpPr txBox="1"/>
          <p:nvPr/>
        </p:nvSpPr>
        <p:spPr>
          <a:xfrm>
            <a:off x="2798064" y="-22779"/>
            <a:ext cx="7130034" cy="830997"/>
          </a:xfrm>
          <a:prstGeom prst="rect">
            <a:avLst/>
          </a:prstGeom>
          <a:noFill/>
        </p:spPr>
        <p:txBody>
          <a:bodyPr wrap="square">
            <a:spAutoFit/>
          </a:bodyPr>
          <a:lstStyle/>
          <a:p>
            <a:pPr marR="0" lvl="0" algn="l">
              <a:spcBef>
                <a:spcPts val="800"/>
              </a:spcBef>
              <a:spcAft>
                <a:spcPts val="400"/>
              </a:spcAft>
              <a:tabLst>
                <a:tab pos="137160" algn="l"/>
                <a:tab pos="365760" algn="l"/>
                <a:tab pos="137160" algn="l"/>
              </a:tabLst>
            </a:pPr>
            <a:r>
              <a:rPr lang="en-US" sz="4800" b="1" kern="0" cap="small" spc="600" dirty="0">
                <a:solidFill>
                  <a:schemeClr val="bg1"/>
                </a:solidFill>
                <a:effectLst>
                  <a:glow rad="139700">
                    <a:schemeClr val="accent2">
                      <a:satMod val="175000"/>
                      <a:alpha val="40000"/>
                    </a:schemeClr>
                  </a:glow>
                </a:effectLst>
                <a:latin typeface="Times New Roman" panose="02020603050405020304" pitchFamily="18" charset="0"/>
              </a:rPr>
              <a:t>	Literature Review</a:t>
            </a:r>
          </a:p>
        </p:txBody>
      </p:sp>
      <p:graphicFrame>
        <p:nvGraphicFramePr>
          <p:cNvPr id="8" name="Table 7">
            <a:extLst>
              <a:ext uri="{FF2B5EF4-FFF2-40B4-BE49-F238E27FC236}">
                <a16:creationId xmlns:a16="http://schemas.microsoft.com/office/drawing/2014/main" id="{83966801-9AEB-ACD8-5866-189551E96F2E}"/>
              </a:ext>
            </a:extLst>
          </p:cNvPr>
          <p:cNvGraphicFramePr>
            <a:graphicFrameLocks noGrp="1"/>
          </p:cNvGraphicFramePr>
          <p:nvPr>
            <p:extLst>
              <p:ext uri="{D42A27DB-BD31-4B8C-83A1-F6EECF244321}">
                <p14:modId xmlns:p14="http://schemas.microsoft.com/office/powerpoint/2010/main" val="2508804333"/>
              </p:ext>
            </p:extLst>
          </p:nvPr>
        </p:nvGraphicFramePr>
        <p:xfrm>
          <a:off x="82297" y="830996"/>
          <a:ext cx="12109703" cy="5926419"/>
        </p:xfrm>
        <a:graphic>
          <a:graphicData uri="http://schemas.openxmlformats.org/drawingml/2006/table">
            <a:tbl>
              <a:tblPr firstRow="1" firstCol="1" bandRow="1">
                <a:tableStyleId>{5C22544A-7EE6-4342-B048-85BDC9FD1C3A}</a:tableStyleId>
              </a:tblPr>
              <a:tblGrid>
                <a:gridCol w="2586030">
                  <a:extLst>
                    <a:ext uri="{9D8B030D-6E8A-4147-A177-3AD203B41FA5}">
                      <a16:colId xmlns:a16="http://schemas.microsoft.com/office/drawing/2014/main" val="3204712756"/>
                    </a:ext>
                  </a:extLst>
                </a:gridCol>
                <a:gridCol w="2563585">
                  <a:extLst>
                    <a:ext uri="{9D8B030D-6E8A-4147-A177-3AD203B41FA5}">
                      <a16:colId xmlns:a16="http://schemas.microsoft.com/office/drawing/2014/main" val="1228815665"/>
                    </a:ext>
                  </a:extLst>
                </a:gridCol>
                <a:gridCol w="2099746">
                  <a:extLst>
                    <a:ext uri="{9D8B030D-6E8A-4147-A177-3AD203B41FA5}">
                      <a16:colId xmlns:a16="http://schemas.microsoft.com/office/drawing/2014/main" val="2998611900"/>
                    </a:ext>
                  </a:extLst>
                </a:gridCol>
                <a:gridCol w="4860342">
                  <a:extLst>
                    <a:ext uri="{9D8B030D-6E8A-4147-A177-3AD203B41FA5}">
                      <a16:colId xmlns:a16="http://schemas.microsoft.com/office/drawing/2014/main" val="3714249664"/>
                    </a:ext>
                  </a:extLst>
                </a:gridCol>
              </a:tblGrid>
              <a:tr h="286610">
                <a:tc>
                  <a:txBody>
                    <a:bodyPr/>
                    <a:lstStyle/>
                    <a:p>
                      <a:pPr marL="0" marR="0" indent="0" algn="l">
                        <a:lnSpc>
                          <a:spcPct val="95000"/>
                        </a:lnSpc>
                        <a:spcBef>
                          <a:spcPts val="0"/>
                        </a:spcBef>
                        <a:spcAft>
                          <a:spcPts val="600"/>
                        </a:spcAft>
                        <a:tabLst>
                          <a:tab pos="182880" algn="l"/>
                        </a:tabLst>
                      </a:pPr>
                      <a:r>
                        <a:rPr lang="en-US" sz="1400" spc="-5">
                          <a:effectLst/>
                        </a:rPr>
                        <a:t>Reference number </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Year</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author</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algorithm</a:t>
                      </a:r>
                      <a:endParaRPr lang="en-US" sz="1400" spc="-5">
                        <a:effectLst/>
                        <a:latin typeface="Times New Roman" panose="02020603050405020304" pitchFamily="18" charset="0"/>
                        <a:ea typeface="SimSun" panose="02010600030101010101" pitchFamily="2" charset="-122"/>
                      </a:endParaRPr>
                    </a:p>
                  </a:txBody>
                  <a:tcPr marL="34237" marR="34237" marT="0" marB="0"/>
                </a:tc>
                <a:extLst>
                  <a:ext uri="{0D108BD9-81ED-4DB2-BD59-A6C34878D82A}">
                    <a16:rowId xmlns:a16="http://schemas.microsoft.com/office/drawing/2014/main" val="453790513"/>
                  </a:ext>
                </a:extLst>
              </a:tr>
              <a:tr h="477683">
                <a:tc>
                  <a:txBody>
                    <a:bodyPr/>
                    <a:lstStyle/>
                    <a:p>
                      <a:pPr marL="0" marR="0" indent="0" algn="l">
                        <a:lnSpc>
                          <a:spcPct val="95000"/>
                        </a:lnSpc>
                        <a:spcBef>
                          <a:spcPts val="0"/>
                        </a:spcBef>
                        <a:spcAft>
                          <a:spcPts val="600"/>
                        </a:spcAft>
                        <a:tabLst>
                          <a:tab pos="182880" algn="l"/>
                        </a:tabLst>
                      </a:pPr>
                      <a:r>
                        <a:rPr lang="en-US" sz="1400" spc="-5" dirty="0">
                          <a:effectLst/>
                        </a:rPr>
                        <a:t>[1]</a:t>
                      </a:r>
                      <a:endParaRPr lang="en-US" sz="1400" spc="-5" dirty="0">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2018</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x-none" sz="1400" spc="-5">
                          <a:effectLst/>
                        </a:rPr>
                        <a:t>Bosch-Rosa, C., Meissner, T</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dirty="0">
                          <a:effectLst/>
                        </a:rPr>
                        <a:t>How to guess games</a:t>
                      </a:r>
                      <a:endParaRPr lang="en-US" sz="1400" spc="-5" dirty="0">
                        <a:effectLst/>
                        <a:latin typeface="Times New Roman" panose="02020603050405020304" pitchFamily="18" charset="0"/>
                        <a:ea typeface="SimSun" panose="02010600030101010101" pitchFamily="2" charset="-122"/>
                      </a:endParaRPr>
                    </a:p>
                  </a:txBody>
                  <a:tcPr marL="34237" marR="34237" marT="0" marB="0"/>
                </a:tc>
                <a:extLst>
                  <a:ext uri="{0D108BD9-81ED-4DB2-BD59-A6C34878D82A}">
                    <a16:rowId xmlns:a16="http://schemas.microsoft.com/office/drawing/2014/main" val="415568892"/>
                  </a:ext>
                </a:extLst>
              </a:tr>
              <a:tr h="382146">
                <a:tc>
                  <a:txBody>
                    <a:bodyPr/>
                    <a:lstStyle/>
                    <a:p>
                      <a:pPr marL="0" marR="0" indent="0" algn="l">
                        <a:lnSpc>
                          <a:spcPct val="95000"/>
                        </a:lnSpc>
                        <a:spcBef>
                          <a:spcPts val="0"/>
                        </a:spcBef>
                        <a:spcAft>
                          <a:spcPts val="600"/>
                        </a:spcAft>
                        <a:tabLst>
                          <a:tab pos="182880" algn="l"/>
                        </a:tabLst>
                      </a:pPr>
                      <a:r>
                        <a:rPr lang="en-US" sz="1400" spc="-5">
                          <a:effectLst/>
                        </a:rPr>
                        <a:t>[2]</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2017</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Yuliani.shree</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How to develop speaking skills through guessing games</a:t>
                      </a:r>
                      <a:endParaRPr lang="en-US" sz="1400" spc="-5">
                        <a:effectLst/>
                        <a:latin typeface="Times New Roman" panose="02020603050405020304" pitchFamily="18" charset="0"/>
                        <a:ea typeface="SimSun" panose="02010600030101010101" pitchFamily="2" charset="-122"/>
                      </a:endParaRPr>
                    </a:p>
                  </a:txBody>
                  <a:tcPr marL="34237" marR="34237" marT="0" marB="0"/>
                </a:tc>
                <a:extLst>
                  <a:ext uri="{0D108BD9-81ED-4DB2-BD59-A6C34878D82A}">
                    <a16:rowId xmlns:a16="http://schemas.microsoft.com/office/drawing/2014/main" val="1326511935"/>
                  </a:ext>
                </a:extLst>
              </a:tr>
              <a:tr h="286610">
                <a:tc>
                  <a:txBody>
                    <a:bodyPr/>
                    <a:lstStyle/>
                    <a:p>
                      <a:pPr marL="0" marR="0" indent="0" algn="l">
                        <a:lnSpc>
                          <a:spcPct val="95000"/>
                        </a:lnSpc>
                        <a:spcBef>
                          <a:spcPts val="0"/>
                        </a:spcBef>
                        <a:spcAft>
                          <a:spcPts val="600"/>
                        </a:spcAft>
                        <a:tabLst>
                          <a:tab pos="182880" algn="l"/>
                        </a:tabLst>
                      </a:pPr>
                      <a:r>
                        <a:rPr lang="en-US" sz="1400" spc="-5">
                          <a:effectLst/>
                        </a:rPr>
                        <a:t>[3]</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2016</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x-none" sz="1400" spc="-5">
                          <a:effectLst/>
                        </a:rPr>
                        <a:t>Wright, A. T</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dirty="0">
                          <a:effectLst/>
                        </a:rPr>
                        <a:t>Teaching skills to master the problem solving ability</a:t>
                      </a:r>
                      <a:endParaRPr lang="en-US" sz="1400" spc="-5" dirty="0">
                        <a:effectLst/>
                        <a:latin typeface="Times New Roman" panose="02020603050405020304" pitchFamily="18" charset="0"/>
                        <a:ea typeface="SimSun" panose="02010600030101010101" pitchFamily="2" charset="-122"/>
                      </a:endParaRPr>
                    </a:p>
                  </a:txBody>
                  <a:tcPr marL="34237" marR="34237" marT="0" marB="0"/>
                </a:tc>
                <a:extLst>
                  <a:ext uri="{0D108BD9-81ED-4DB2-BD59-A6C34878D82A}">
                    <a16:rowId xmlns:a16="http://schemas.microsoft.com/office/drawing/2014/main" val="1957266790"/>
                  </a:ext>
                </a:extLst>
              </a:tr>
              <a:tr h="300940">
                <a:tc>
                  <a:txBody>
                    <a:bodyPr/>
                    <a:lstStyle/>
                    <a:p>
                      <a:pPr marL="0" marR="0" indent="0" algn="l">
                        <a:lnSpc>
                          <a:spcPct val="95000"/>
                        </a:lnSpc>
                        <a:spcBef>
                          <a:spcPts val="0"/>
                        </a:spcBef>
                        <a:spcAft>
                          <a:spcPts val="600"/>
                        </a:spcAft>
                        <a:tabLst>
                          <a:tab pos="182880" algn="l"/>
                        </a:tabLst>
                      </a:pPr>
                      <a:r>
                        <a:rPr lang="en-US" sz="1400" spc="-5">
                          <a:effectLst/>
                        </a:rPr>
                        <a:t>[4]</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dirty="0">
                          <a:effectLst/>
                        </a:rPr>
                        <a:t>2022</a:t>
                      </a:r>
                      <a:endParaRPr lang="en-US" sz="1400" spc="-5" dirty="0">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x-none" sz="1400" u="sng" spc="-5">
                          <a:effectLst/>
                          <a:hlinkClick r:id="rId3"/>
                        </a:rPr>
                        <a:t>Jennie C. Ross</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Playing games and how to score points</a:t>
                      </a:r>
                      <a:endParaRPr lang="en-US" sz="1400" spc="-5">
                        <a:effectLst/>
                        <a:latin typeface="Times New Roman" panose="02020603050405020304" pitchFamily="18" charset="0"/>
                        <a:ea typeface="SimSun" panose="02010600030101010101" pitchFamily="2" charset="-122"/>
                      </a:endParaRPr>
                    </a:p>
                  </a:txBody>
                  <a:tcPr marL="34237" marR="34237" marT="0" marB="0"/>
                </a:tc>
                <a:extLst>
                  <a:ext uri="{0D108BD9-81ED-4DB2-BD59-A6C34878D82A}">
                    <a16:rowId xmlns:a16="http://schemas.microsoft.com/office/drawing/2014/main" val="2649574622"/>
                  </a:ext>
                </a:extLst>
              </a:tr>
              <a:tr h="831949">
                <a:tc>
                  <a:txBody>
                    <a:bodyPr/>
                    <a:lstStyle/>
                    <a:p>
                      <a:pPr marL="0" marR="0" indent="0" algn="l">
                        <a:lnSpc>
                          <a:spcPct val="95000"/>
                        </a:lnSpc>
                        <a:spcBef>
                          <a:spcPts val="0"/>
                        </a:spcBef>
                        <a:spcAft>
                          <a:spcPts val="600"/>
                        </a:spcAft>
                        <a:tabLst>
                          <a:tab pos="182880" algn="l"/>
                        </a:tabLst>
                      </a:pPr>
                      <a:r>
                        <a:rPr lang="en-US" sz="1400" spc="-5" dirty="0">
                          <a:effectLst/>
                        </a:rPr>
                        <a:t>[5]</a:t>
                      </a:r>
                      <a:endParaRPr lang="en-US" sz="1400" spc="-5" dirty="0">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2017</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x-none" sz="1400" spc="-5">
                          <a:effectLst/>
                        </a:rPr>
                        <a:t> Elsevier B.V.</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137160" marR="0" indent="0" algn="l">
                        <a:spcBef>
                          <a:spcPts val="0"/>
                        </a:spcBef>
                        <a:spcAft>
                          <a:spcPts val="0"/>
                        </a:spcAft>
                        <a:tabLst>
                          <a:tab pos="137160" algn="l"/>
                          <a:tab pos="365760" algn="l"/>
                          <a:tab pos="137160" algn="l"/>
                        </a:tabLst>
                      </a:pPr>
                      <a:r>
                        <a:rPr lang="en-US" sz="1400" kern="0" cap="small">
                          <a:effectLst/>
                        </a:rPr>
                        <a:t>Positive expectations feedback experiments and number guessing games </a:t>
                      </a:r>
                    </a:p>
                    <a:p>
                      <a:pPr marL="0" marR="0" indent="0" algn="l">
                        <a:lnSpc>
                          <a:spcPct val="95000"/>
                        </a:lnSpc>
                        <a:spcBef>
                          <a:spcPts val="0"/>
                        </a:spcBef>
                        <a:spcAft>
                          <a:spcPts val="600"/>
                        </a:spcAft>
                        <a:tabLst>
                          <a:tab pos="182880" algn="l"/>
                        </a:tabLst>
                      </a:pPr>
                      <a:r>
                        <a:rPr lang="en-US" sz="1400" spc="-5">
                          <a:effectLst/>
                        </a:rPr>
                        <a:t> </a:t>
                      </a:r>
                      <a:endParaRPr lang="en-US" sz="1400" spc="-5">
                        <a:effectLst/>
                        <a:latin typeface="Times New Roman" panose="02020603050405020304" pitchFamily="18" charset="0"/>
                        <a:ea typeface="SimSun" panose="02010600030101010101" pitchFamily="2" charset="-122"/>
                      </a:endParaRPr>
                    </a:p>
                  </a:txBody>
                  <a:tcPr marL="34237" marR="34237" marT="0" marB="0"/>
                </a:tc>
                <a:extLst>
                  <a:ext uri="{0D108BD9-81ED-4DB2-BD59-A6C34878D82A}">
                    <a16:rowId xmlns:a16="http://schemas.microsoft.com/office/drawing/2014/main" val="1932309647"/>
                  </a:ext>
                </a:extLst>
              </a:tr>
              <a:tr h="1047491">
                <a:tc>
                  <a:txBody>
                    <a:bodyPr/>
                    <a:lstStyle/>
                    <a:p>
                      <a:pPr marL="0" marR="0" indent="0" algn="l">
                        <a:lnSpc>
                          <a:spcPct val="95000"/>
                        </a:lnSpc>
                        <a:spcBef>
                          <a:spcPts val="0"/>
                        </a:spcBef>
                        <a:spcAft>
                          <a:spcPts val="600"/>
                        </a:spcAft>
                        <a:tabLst>
                          <a:tab pos="182880" algn="l"/>
                        </a:tabLst>
                      </a:pPr>
                      <a:r>
                        <a:rPr lang="en-US" sz="1400" spc="-5" dirty="0">
                          <a:effectLst/>
                        </a:rPr>
                        <a:t>[6]</a:t>
                      </a:r>
                      <a:endParaRPr lang="en-US" sz="1400" spc="-5" dirty="0">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dirty="0">
                          <a:effectLst/>
                        </a:rPr>
                        <a:t>2019</a:t>
                      </a:r>
                      <a:endParaRPr lang="en-US" sz="1400" spc="-5" dirty="0">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x-none" sz="1400" spc="-5" dirty="0">
                          <a:effectLst/>
                        </a:rPr>
                        <a:t>J Econ Sci Assoc </a:t>
                      </a:r>
                      <a:endParaRPr lang="en-US" sz="1400" spc="-5" dirty="0">
                        <a:effectLst/>
                        <a:latin typeface="Times New Roman" panose="02020603050405020304" pitchFamily="18" charset="0"/>
                        <a:ea typeface="SimSun" panose="02010600030101010101" pitchFamily="2" charset="-122"/>
                      </a:endParaRPr>
                    </a:p>
                  </a:txBody>
                  <a:tcPr marL="34237" marR="34237" marT="0" marB="0"/>
                </a:tc>
                <a:tc>
                  <a:txBody>
                    <a:bodyPr/>
                    <a:lstStyle/>
                    <a:p>
                      <a:pPr marL="137160" marR="0" indent="0" algn="l">
                        <a:spcBef>
                          <a:spcPts val="0"/>
                        </a:spcBef>
                        <a:spcAft>
                          <a:spcPts val="1200"/>
                        </a:spcAft>
                        <a:tabLst>
                          <a:tab pos="137160" algn="l"/>
                          <a:tab pos="365760" algn="l"/>
                          <a:tab pos="137160" algn="l"/>
                        </a:tabLst>
                      </a:pPr>
                      <a:r>
                        <a:rPr lang="en-US" sz="1400" kern="0" cap="small">
                          <a:effectLst/>
                        </a:rPr>
                        <a:t>Understanding decision processes in guessing games: a protocol analysis approach</a:t>
                      </a:r>
                    </a:p>
                    <a:p>
                      <a:pPr marL="137160" marR="0" indent="0" algn="l">
                        <a:spcBef>
                          <a:spcPts val="0"/>
                        </a:spcBef>
                        <a:spcAft>
                          <a:spcPts val="0"/>
                        </a:spcAft>
                        <a:tabLst>
                          <a:tab pos="137160" algn="l"/>
                          <a:tab pos="365760" algn="l"/>
                          <a:tab pos="137160" algn="l"/>
                        </a:tabLst>
                      </a:pPr>
                      <a:r>
                        <a:rPr lang="en-US" sz="1400" kern="0" cap="small">
                          <a:effectLst/>
                        </a:rPr>
                        <a:t> </a:t>
                      </a:r>
                      <a:endParaRPr lang="en-US" sz="1400" b="1" kern="0" cap="small">
                        <a:effectLst/>
                        <a:latin typeface="Times New Roman" panose="02020603050405020304" pitchFamily="18" charset="0"/>
                      </a:endParaRPr>
                    </a:p>
                  </a:txBody>
                  <a:tcPr marL="34237" marR="34237" marT="0" marB="0"/>
                </a:tc>
                <a:extLst>
                  <a:ext uri="{0D108BD9-81ED-4DB2-BD59-A6C34878D82A}">
                    <a16:rowId xmlns:a16="http://schemas.microsoft.com/office/drawing/2014/main" val="2333201952"/>
                  </a:ext>
                </a:extLst>
              </a:tr>
              <a:tr h="502824">
                <a:tc>
                  <a:txBody>
                    <a:bodyPr/>
                    <a:lstStyle/>
                    <a:p>
                      <a:pPr marL="0" marR="0" indent="0" algn="l">
                        <a:lnSpc>
                          <a:spcPct val="95000"/>
                        </a:lnSpc>
                        <a:spcBef>
                          <a:spcPts val="0"/>
                        </a:spcBef>
                        <a:spcAft>
                          <a:spcPts val="600"/>
                        </a:spcAft>
                        <a:tabLst>
                          <a:tab pos="182880" algn="l"/>
                        </a:tabLst>
                      </a:pPr>
                      <a:r>
                        <a:rPr lang="en-US" sz="1400" spc="-5">
                          <a:effectLst/>
                        </a:rPr>
                        <a:t>[7]</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dirty="0">
                          <a:effectLst/>
                        </a:rPr>
                        <a:t>2017</a:t>
                      </a:r>
                      <a:endParaRPr lang="en-US" sz="1400" spc="-5" dirty="0">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x-none" sz="1400" spc="-5">
                          <a:effectLst/>
                        </a:rPr>
                        <a:t>Marina Agranov</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137160" marR="0" indent="0" algn="l">
                        <a:spcBef>
                          <a:spcPts val="0"/>
                        </a:spcBef>
                        <a:spcAft>
                          <a:spcPts val="1200"/>
                        </a:spcAft>
                        <a:tabLst>
                          <a:tab pos="137160" algn="l"/>
                          <a:tab pos="365760" algn="l"/>
                          <a:tab pos="137160" algn="l"/>
                        </a:tabLst>
                      </a:pPr>
                      <a:r>
                        <a:rPr lang="en-US" sz="1400" kern="0" cap="small">
                          <a:effectLst/>
                        </a:rPr>
                        <a:t>Naive Play and the Process of Choice in Guessing Games</a:t>
                      </a:r>
                      <a:endParaRPr lang="en-US" sz="1400" b="1" kern="0" cap="small">
                        <a:effectLst/>
                        <a:latin typeface="Times New Roman" panose="02020603050405020304" pitchFamily="18" charset="0"/>
                      </a:endParaRPr>
                    </a:p>
                  </a:txBody>
                  <a:tcPr marL="34237" marR="34237" marT="0" marB="0"/>
                </a:tc>
                <a:extLst>
                  <a:ext uri="{0D108BD9-81ED-4DB2-BD59-A6C34878D82A}">
                    <a16:rowId xmlns:a16="http://schemas.microsoft.com/office/drawing/2014/main" val="3802191755"/>
                  </a:ext>
                </a:extLst>
              </a:tr>
              <a:tr h="502824">
                <a:tc>
                  <a:txBody>
                    <a:bodyPr/>
                    <a:lstStyle/>
                    <a:p>
                      <a:pPr marL="0" marR="0" indent="0" algn="l">
                        <a:lnSpc>
                          <a:spcPct val="95000"/>
                        </a:lnSpc>
                        <a:spcBef>
                          <a:spcPts val="0"/>
                        </a:spcBef>
                        <a:spcAft>
                          <a:spcPts val="600"/>
                        </a:spcAft>
                        <a:tabLst>
                          <a:tab pos="182880" algn="l"/>
                        </a:tabLst>
                      </a:pPr>
                      <a:r>
                        <a:rPr lang="en-US" sz="1400" spc="-5">
                          <a:effectLst/>
                        </a:rPr>
                        <a:t>[8]</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2019</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x-none" sz="1400" spc="-5">
                          <a:effectLst/>
                        </a:rPr>
                        <a:t>Deguang Zh</a:t>
                      </a:r>
                      <a:r>
                        <a:rPr lang="en-US" sz="1400" spc="-5">
                          <a:effectLst/>
                        </a:rPr>
                        <a:t>u</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137160" marR="0" indent="0" algn="l">
                        <a:spcBef>
                          <a:spcPts val="0"/>
                        </a:spcBef>
                        <a:spcAft>
                          <a:spcPts val="1200"/>
                        </a:spcAft>
                        <a:tabLst>
                          <a:tab pos="137160" algn="l"/>
                          <a:tab pos="365760" algn="l"/>
                          <a:tab pos="137160" algn="l"/>
                        </a:tabLst>
                      </a:pPr>
                      <a:r>
                        <a:rPr lang="en-US" sz="1400" kern="0" cap="small">
                          <a:effectLst/>
                        </a:rPr>
                        <a:t>Using Games to Improve Students' Communicative Ability</a:t>
                      </a:r>
                      <a:endParaRPr lang="en-US" sz="1400" b="1" kern="0" cap="small">
                        <a:effectLst/>
                        <a:latin typeface="Times New Roman" panose="02020603050405020304" pitchFamily="18" charset="0"/>
                      </a:endParaRPr>
                    </a:p>
                  </a:txBody>
                  <a:tcPr marL="34237" marR="34237" marT="0" marB="0"/>
                </a:tc>
                <a:extLst>
                  <a:ext uri="{0D108BD9-81ED-4DB2-BD59-A6C34878D82A}">
                    <a16:rowId xmlns:a16="http://schemas.microsoft.com/office/drawing/2014/main" val="3751330878"/>
                  </a:ext>
                </a:extLst>
              </a:tr>
              <a:tr h="703953">
                <a:tc>
                  <a:txBody>
                    <a:bodyPr/>
                    <a:lstStyle/>
                    <a:p>
                      <a:pPr marL="0" marR="0" indent="0" algn="l">
                        <a:lnSpc>
                          <a:spcPct val="95000"/>
                        </a:lnSpc>
                        <a:spcBef>
                          <a:spcPts val="0"/>
                        </a:spcBef>
                        <a:spcAft>
                          <a:spcPts val="600"/>
                        </a:spcAft>
                        <a:tabLst>
                          <a:tab pos="182880" algn="l"/>
                        </a:tabLst>
                      </a:pPr>
                      <a:r>
                        <a:rPr lang="en-US" sz="1400" spc="-5">
                          <a:effectLst/>
                        </a:rPr>
                        <a:t>[9]</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baseline="30000">
                          <a:effectLst/>
                        </a:rPr>
                        <a:t>2018</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Juin kaun chong</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137160" marR="0" indent="0" algn="l">
                        <a:spcBef>
                          <a:spcPts val="0"/>
                        </a:spcBef>
                        <a:spcAft>
                          <a:spcPts val="0"/>
                        </a:spcAft>
                        <a:tabLst>
                          <a:tab pos="137160" algn="l"/>
                          <a:tab pos="365760" algn="l"/>
                          <a:tab pos="137160" algn="l"/>
                        </a:tabLst>
                      </a:pPr>
                      <a:r>
                        <a:rPr lang="en-US" sz="1400" kern="0" cap="small">
                          <a:effectLst/>
                        </a:rPr>
                        <a:t>A psychological approach to strategic thinking in games</a:t>
                      </a:r>
                    </a:p>
                    <a:p>
                      <a:pPr marL="137160" marR="0" indent="0" algn="l">
                        <a:spcBef>
                          <a:spcPts val="0"/>
                        </a:spcBef>
                        <a:spcAft>
                          <a:spcPts val="1200"/>
                        </a:spcAft>
                        <a:tabLst>
                          <a:tab pos="137160" algn="l"/>
                          <a:tab pos="365760" algn="l"/>
                          <a:tab pos="137160" algn="l"/>
                        </a:tabLst>
                      </a:pPr>
                      <a:r>
                        <a:rPr lang="en-US" sz="1400" kern="0" cap="small">
                          <a:effectLst/>
                        </a:rPr>
                        <a:t> </a:t>
                      </a:r>
                      <a:endParaRPr lang="en-US" sz="1400" b="1" kern="0" cap="small">
                        <a:effectLst/>
                        <a:latin typeface="Times New Roman" panose="02020603050405020304" pitchFamily="18" charset="0"/>
                      </a:endParaRPr>
                    </a:p>
                  </a:txBody>
                  <a:tcPr marL="34237" marR="34237" marT="0" marB="0"/>
                </a:tc>
                <a:extLst>
                  <a:ext uri="{0D108BD9-81ED-4DB2-BD59-A6C34878D82A}">
                    <a16:rowId xmlns:a16="http://schemas.microsoft.com/office/drawing/2014/main" val="1686768417"/>
                  </a:ext>
                </a:extLst>
              </a:tr>
              <a:tr h="603389">
                <a:tc>
                  <a:txBody>
                    <a:bodyPr/>
                    <a:lstStyle/>
                    <a:p>
                      <a:pPr marL="0" marR="0" indent="0" algn="l">
                        <a:lnSpc>
                          <a:spcPct val="95000"/>
                        </a:lnSpc>
                        <a:spcBef>
                          <a:spcPts val="0"/>
                        </a:spcBef>
                        <a:spcAft>
                          <a:spcPts val="600"/>
                        </a:spcAft>
                        <a:tabLst>
                          <a:tab pos="182880" algn="l"/>
                        </a:tabLst>
                      </a:pPr>
                      <a:r>
                        <a:rPr lang="en-US" sz="1400" spc="-5">
                          <a:effectLst/>
                        </a:rPr>
                        <a:t>[10]</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en-US" sz="1400" spc="-5">
                          <a:effectLst/>
                        </a:rPr>
                        <a:t>2019</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0" marR="0" indent="0" algn="l">
                        <a:lnSpc>
                          <a:spcPct val="95000"/>
                        </a:lnSpc>
                        <a:spcBef>
                          <a:spcPts val="0"/>
                        </a:spcBef>
                        <a:spcAft>
                          <a:spcPts val="600"/>
                        </a:spcAft>
                        <a:tabLst>
                          <a:tab pos="182880" algn="l"/>
                        </a:tabLst>
                      </a:pPr>
                      <a:r>
                        <a:rPr lang="x-none" sz="1400" spc="-5">
                          <a:effectLst/>
                        </a:rPr>
                        <a:t>Agus Niarti, Ikhsanudin, Wardah</a:t>
                      </a:r>
                      <a:endParaRPr lang="en-US" sz="1400" spc="-5">
                        <a:effectLst/>
                        <a:latin typeface="Times New Roman" panose="02020603050405020304" pitchFamily="18" charset="0"/>
                        <a:ea typeface="SimSun" panose="02010600030101010101" pitchFamily="2" charset="-122"/>
                      </a:endParaRPr>
                    </a:p>
                  </a:txBody>
                  <a:tcPr marL="34237" marR="34237" marT="0" marB="0"/>
                </a:tc>
                <a:tc>
                  <a:txBody>
                    <a:bodyPr/>
                    <a:lstStyle/>
                    <a:p>
                      <a:pPr marL="137160" marR="0" indent="0" algn="l">
                        <a:spcBef>
                          <a:spcPts val="0"/>
                        </a:spcBef>
                        <a:spcAft>
                          <a:spcPts val="1200"/>
                        </a:spcAft>
                        <a:tabLst>
                          <a:tab pos="137160" algn="l"/>
                          <a:tab pos="365760" algn="l"/>
                          <a:tab pos="137160" algn="l"/>
                        </a:tabLst>
                      </a:pPr>
                      <a:r>
                        <a:rPr lang="en-US" sz="1400" kern="0" cap="small" dirty="0">
                          <a:effectLst/>
                        </a:rPr>
                        <a:t>IMPROVING STUDENT’S VOCABULARY THROUGH GUESSING GAMES</a:t>
                      </a:r>
                      <a:endParaRPr lang="en-US" sz="1400" b="1" kern="0" cap="small" dirty="0">
                        <a:effectLst/>
                        <a:latin typeface="Times New Roman" panose="02020603050405020304" pitchFamily="18" charset="0"/>
                      </a:endParaRPr>
                    </a:p>
                  </a:txBody>
                  <a:tcPr marL="34237" marR="34237" marT="0" marB="0"/>
                </a:tc>
                <a:extLst>
                  <a:ext uri="{0D108BD9-81ED-4DB2-BD59-A6C34878D82A}">
                    <a16:rowId xmlns:a16="http://schemas.microsoft.com/office/drawing/2014/main" val="890338076"/>
                  </a:ext>
                </a:extLst>
              </a:tr>
            </a:tbl>
          </a:graphicData>
        </a:graphic>
      </p:graphicFrame>
    </p:spTree>
    <p:extLst>
      <p:ext uri="{BB962C8B-B14F-4D97-AF65-F5344CB8AC3E}">
        <p14:creationId xmlns:p14="http://schemas.microsoft.com/office/powerpoint/2010/main" val="3976665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D868-1F60-9E86-84BA-BB9F0345C0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77DFBB-949B-9452-96C0-4CA2F8659367}"/>
              </a:ext>
            </a:extLst>
          </p:cNvPr>
          <p:cNvSpPr>
            <a:spLocks noGrp="1"/>
          </p:cNvSpPr>
          <p:nvPr>
            <p:ph idx="1"/>
          </p:nvPr>
        </p:nvSpPr>
        <p:spPr/>
        <p:txBody>
          <a:bodyPr/>
          <a:lstStyle/>
          <a:p>
            <a:endParaRPr lang="en-US"/>
          </a:p>
        </p:txBody>
      </p:sp>
      <p:pic>
        <p:nvPicPr>
          <p:cNvPr id="4" name="Picture 3" descr="Abstract background of node and mesh">
            <a:extLst>
              <a:ext uri="{FF2B5EF4-FFF2-40B4-BE49-F238E27FC236}">
                <a16:creationId xmlns:a16="http://schemas.microsoft.com/office/drawing/2014/main" id="{2EF54FF3-869E-AA8D-A25B-2DC9DDF4E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34B1788-AEC1-FDC1-97DC-4319557C8978}"/>
              </a:ext>
            </a:extLst>
          </p:cNvPr>
          <p:cNvSpPr txBox="1"/>
          <p:nvPr/>
        </p:nvSpPr>
        <p:spPr>
          <a:xfrm>
            <a:off x="4334510" y="-252779"/>
            <a:ext cx="3776218" cy="830997"/>
          </a:xfrm>
          <a:prstGeom prst="rect">
            <a:avLst/>
          </a:prstGeom>
          <a:noFill/>
        </p:spPr>
        <p:txBody>
          <a:bodyPr wrap="square">
            <a:spAutoFit/>
          </a:bodyPr>
          <a:lstStyle/>
          <a:p>
            <a:pPr marR="0" lvl="0" algn="l">
              <a:spcBef>
                <a:spcPts val="800"/>
              </a:spcBef>
              <a:spcAft>
                <a:spcPts val="400"/>
              </a:spcAft>
              <a:tabLst>
                <a:tab pos="137160" algn="l"/>
                <a:tab pos="365760" algn="l"/>
                <a:tab pos="137160" algn="l"/>
              </a:tabLst>
            </a:pPr>
            <a:r>
              <a:rPr lang="en-US" sz="4800" b="1" kern="0" cap="small" spc="600" dirty="0">
                <a:solidFill>
                  <a:schemeClr val="bg1"/>
                </a:solidFill>
                <a:effectLst>
                  <a:glow rad="139700">
                    <a:schemeClr val="accent2">
                      <a:satMod val="175000"/>
                      <a:alpha val="40000"/>
                    </a:schemeClr>
                  </a:glow>
                </a:effectLst>
                <a:latin typeface="Times New Roman" panose="02020603050405020304" pitchFamily="18" charset="0"/>
              </a:rPr>
              <a:t>reference</a:t>
            </a:r>
          </a:p>
        </p:txBody>
      </p:sp>
      <p:sp>
        <p:nvSpPr>
          <p:cNvPr id="6" name="TextBox 5">
            <a:extLst>
              <a:ext uri="{FF2B5EF4-FFF2-40B4-BE49-F238E27FC236}">
                <a16:creationId xmlns:a16="http://schemas.microsoft.com/office/drawing/2014/main" id="{0E8F3211-024E-F6D1-92CF-52DF245F4A5C}"/>
              </a:ext>
            </a:extLst>
          </p:cNvPr>
          <p:cNvSpPr txBox="1"/>
          <p:nvPr/>
        </p:nvSpPr>
        <p:spPr>
          <a:xfrm>
            <a:off x="530352" y="681037"/>
            <a:ext cx="11365992" cy="6863417"/>
          </a:xfrm>
          <a:prstGeom prst="rect">
            <a:avLst/>
          </a:prstGeom>
          <a:noFill/>
        </p:spPr>
        <p:txBody>
          <a:bodyPr wrap="square" rtlCol="0">
            <a:spAutoFit/>
          </a:bodyPr>
          <a:lstStyle/>
          <a:p>
            <a:pPr marL="514350" indent="-514350">
              <a:buFont typeface="+mj-lt"/>
              <a:buAutoNum type="arabicPeriod"/>
            </a:pPr>
            <a:r>
              <a:rPr lang="en-US" sz="2400" dirty="0" err="1">
                <a:solidFill>
                  <a:srgbClr val="0070C0"/>
                </a:solidFill>
                <a:hlinkClick r:id="rId3">
                  <a:extLst>
                    <a:ext uri="{A12FA001-AC4F-418D-AE19-62706E023703}">
                      <ahyp:hlinkClr xmlns:ahyp="http://schemas.microsoft.com/office/drawing/2018/hyperlinkcolor" val="tx"/>
                    </a:ext>
                  </a:extLst>
                </a:hlinkClick>
              </a:rPr>
              <a:t>article.php</a:t>
            </a:r>
            <a:r>
              <a:rPr lang="en-US" sz="2400" dirty="0">
                <a:solidFill>
                  <a:srgbClr val="0070C0"/>
                </a:solidFill>
                <a:hlinkClick r:id="rId3">
                  <a:extLst>
                    <a:ext uri="{A12FA001-AC4F-418D-AE19-62706E023703}">
                      <ahyp:hlinkClr xmlns:ahyp="http://schemas.microsoft.com/office/drawing/2018/hyperlinkcolor" val="tx"/>
                    </a:ext>
                  </a:extLst>
                </a:hlinkClick>
              </a:rPr>
              <a:t> (kemdikbud.go.id)</a:t>
            </a:r>
            <a:endParaRPr lang="en-US" sz="2400" dirty="0">
              <a:solidFill>
                <a:srgbClr val="0070C0"/>
              </a:solidFill>
            </a:endParaRPr>
          </a:p>
          <a:p>
            <a:pPr marL="514350" indent="-514350">
              <a:buFont typeface="+mj-lt"/>
              <a:buAutoNum type="arabicPeriod"/>
            </a:pPr>
            <a:r>
              <a:rPr lang="en-US" sz="2400" dirty="0">
                <a:solidFill>
                  <a:srgbClr val="0070C0"/>
                </a:solidFill>
                <a:hlinkClick r:id="rId4">
                  <a:extLst>
                    <a:ext uri="{A12FA001-AC4F-418D-AE19-62706E023703}">
                      <ahyp:hlinkClr xmlns:ahyp="http://schemas.microsoft.com/office/drawing/2018/hyperlinkcolor" val="tx"/>
                    </a:ext>
                  </a:extLst>
                </a:hlinkClick>
              </a:rPr>
              <a:t>A psychological approach to strategic thinking in games – ScienceDirect</a:t>
            </a:r>
            <a:endParaRPr lang="en-US" sz="2400" dirty="0">
              <a:solidFill>
                <a:srgbClr val="0070C0"/>
              </a:solidFill>
            </a:endParaRPr>
          </a:p>
          <a:p>
            <a:pPr marL="514350" indent="-514350">
              <a:buFont typeface="+mj-lt"/>
              <a:buAutoNum type="arabicPeriod"/>
            </a:pPr>
            <a:r>
              <a:rPr lang="en-US" sz="2400" dirty="0">
                <a:solidFill>
                  <a:srgbClr val="0070C0"/>
                </a:solidFill>
                <a:hlinkClick r:id="rId5">
                  <a:extLst>
                    <a:ext uri="{A12FA001-AC4F-418D-AE19-62706E023703}">
                      <ahyp:hlinkClr xmlns:ahyp="http://schemas.microsoft.com/office/drawing/2018/hyperlinkcolor" val="tx"/>
                    </a:ext>
                  </a:extLst>
                </a:hlinkClick>
              </a:rPr>
              <a:t>Introduction (academypublication.com)</a:t>
            </a:r>
            <a:endParaRPr lang="en-US" sz="2400" dirty="0">
              <a:solidFill>
                <a:srgbClr val="0070C0"/>
              </a:solidFill>
            </a:endParaRPr>
          </a:p>
          <a:p>
            <a:pPr marL="514350" indent="-514350">
              <a:buFont typeface="+mj-lt"/>
              <a:buAutoNum type="arabicPeriod"/>
            </a:pPr>
            <a:r>
              <a:rPr lang="en-US" sz="2400" dirty="0">
                <a:solidFill>
                  <a:srgbClr val="0070C0"/>
                </a:solidFill>
                <a:hlinkClick r:id="rId6">
                  <a:extLst>
                    <a:ext uri="{A12FA001-AC4F-418D-AE19-62706E023703}">
                      <ahyp:hlinkClr xmlns:ahyp="http://schemas.microsoft.com/office/drawing/2018/hyperlinkcolor" val="tx"/>
                    </a:ext>
                  </a:extLst>
                </a:hlinkClick>
              </a:rPr>
              <a:t>NaivePlayAndChoiceInGuessingGames.pdf (psu.edu)</a:t>
            </a:r>
            <a:endParaRPr lang="en-US" sz="2400" dirty="0">
              <a:solidFill>
                <a:srgbClr val="0070C0"/>
              </a:solidFill>
            </a:endParaRPr>
          </a:p>
          <a:p>
            <a:pPr marL="514350" indent="-514350">
              <a:buFont typeface="+mj-lt"/>
              <a:buAutoNum type="arabicPeriod"/>
            </a:pPr>
            <a:r>
              <a:rPr lang="en-US" sz="2400" dirty="0">
                <a:solidFill>
                  <a:srgbClr val="0070C0"/>
                </a:solidFill>
                <a:hlinkClick r:id="rId7">
                  <a:extLst>
                    <a:ext uri="{A12FA001-AC4F-418D-AE19-62706E023703}">
                      <ahyp:hlinkClr xmlns:ahyp="http://schemas.microsoft.com/office/drawing/2018/hyperlinkcolor" val="tx"/>
                    </a:ext>
                  </a:extLst>
                </a:hlinkClick>
              </a:rPr>
              <a:t>Understanding decision processes in guessing games: a protocol analysis approach | SpringerLink</a:t>
            </a:r>
            <a:endParaRPr lang="en-US" sz="2400" dirty="0">
              <a:solidFill>
                <a:srgbClr val="0070C0"/>
              </a:solidFill>
            </a:endParaRPr>
          </a:p>
          <a:p>
            <a:pPr marL="514350" indent="-514350">
              <a:buFont typeface="+mj-lt"/>
              <a:buAutoNum type="arabicPeriod"/>
            </a:pPr>
            <a:r>
              <a:rPr lang="en-US" sz="2400" dirty="0">
                <a:solidFill>
                  <a:srgbClr val="0070C0"/>
                </a:solidFill>
                <a:hlinkClick r:id="rId8">
                  <a:extLst>
                    <a:ext uri="{A12FA001-AC4F-418D-AE19-62706E023703}">
                      <ahyp:hlinkClr xmlns:ahyp="http://schemas.microsoft.com/office/drawing/2018/hyperlinkcolor" val="tx"/>
                    </a:ext>
                  </a:extLst>
                </a:hlinkClick>
              </a:rPr>
              <a:t>Play games and score points with students - </a:t>
            </a:r>
            <a:r>
              <a:rPr lang="en-US" sz="2400" dirty="0" err="1">
                <a:solidFill>
                  <a:srgbClr val="0070C0"/>
                </a:solidFill>
                <a:hlinkClick r:id="rId8">
                  <a:extLst>
                    <a:ext uri="{A12FA001-AC4F-418D-AE19-62706E023703}">
                      <ahyp:hlinkClr xmlns:ahyp="http://schemas.microsoft.com/office/drawing/2018/hyperlinkcolor" val="tx"/>
                    </a:ext>
                  </a:extLst>
                </a:hlinkClick>
              </a:rPr>
              <a:t>Biehle</a:t>
            </a:r>
            <a:r>
              <a:rPr lang="en-US" sz="2400" dirty="0">
                <a:solidFill>
                  <a:srgbClr val="0070C0"/>
                </a:solidFill>
                <a:hlinkClick r:id="rId8">
                  <a:extLst>
                    <a:ext uri="{A12FA001-AC4F-418D-AE19-62706E023703}">
                      <ahyp:hlinkClr xmlns:ahyp="http://schemas.microsoft.com/office/drawing/2018/hyperlinkcolor" val="tx"/>
                    </a:ext>
                  </a:extLst>
                </a:hlinkClick>
              </a:rPr>
              <a:t> - 2018 - The Clinical Teacher - Wiley Online Library</a:t>
            </a:r>
            <a:endParaRPr lang="en-US" sz="2400" dirty="0">
              <a:solidFill>
                <a:srgbClr val="0070C0"/>
              </a:solidFill>
            </a:endParaRPr>
          </a:p>
          <a:p>
            <a:pPr marL="514350" indent="-514350">
              <a:buFont typeface="+mj-lt"/>
              <a:buAutoNum type="arabicPeriod"/>
            </a:pPr>
            <a:r>
              <a:rPr lang="en-US" sz="2400" dirty="0">
                <a:solidFill>
                  <a:srgbClr val="0070C0"/>
                </a:solidFill>
                <a:hlinkClick r:id="rId9">
                  <a:extLst>
                    <a:ext uri="{A12FA001-AC4F-418D-AE19-62706E023703}">
                      <ahyp:hlinkClr xmlns:ahyp="http://schemas.microsoft.com/office/drawing/2018/hyperlinkcolor" val="tx"/>
                    </a:ext>
                  </a:extLst>
                </a:hlinkClick>
              </a:rPr>
              <a:t>THE EFFECT OF JEOPARDY GAME TOWARD STUDENTS’ VOCABULARY MASTERY | ELP (Journal of English Language Pedagogy) (fkipummy.ac.id)</a:t>
            </a:r>
            <a:endParaRPr lang="en-US" sz="2400" dirty="0">
              <a:solidFill>
                <a:srgbClr val="0070C0"/>
              </a:solidFill>
            </a:endParaRPr>
          </a:p>
          <a:p>
            <a:pPr marL="514350" indent="-514350">
              <a:buFont typeface="+mj-lt"/>
              <a:buAutoNum type="arabicPeriod"/>
            </a:pPr>
            <a:r>
              <a:rPr lang="en-US" sz="2400" dirty="0">
                <a:solidFill>
                  <a:srgbClr val="0070C0"/>
                </a:solidFill>
                <a:hlinkClick r:id="rId10">
                  <a:extLst>
                    <a:ext uri="{A12FA001-AC4F-418D-AE19-62706E023703}">
                      <ahyp:hlinkClr xmlns:ahyp="http://schemas.microsoft.com/office/drawing/2018/hyperlinkcolor" val="tx"/>
                    </a:ext>
                  </a:extLst>
                </a:hlinkClick>
              </a:rPr>
              <a:t>The one player guessing game: a diagnosis on the relationship between equilibrium play, beliefs, and best responses | SpringerLink</a:t>
            </a:r>
            <a:endParaRPr lang="en-US" sz="2400" dirty="0">
              <a:solidFill>
                <a:srgbClr val="0070C0"/>
              </a:solidFill>
            </a:endParaRPr>
          </a:p>
          <a:p>
            <a:pPr marL="514350" indent="-514350">
              <a:buFont typeface="+mj-lt"/>
              <a:buAutoNum type="arabicPeriod"/>
            </a:pPr>
            <a:r>
              <a:rPr lang="en-US" sz="2400" dirty="0">
                <a:solidFill>
                  <a:srgbClr val="0070C0"/>
                </a:solidFill>
                <a:hlinkClick r:id="rId11">
                  <a:extLst>
                    <a:ext uri="{A12FA001-AC4F-418D-AE19-62706E023703}">
                      <ahyp:hlinkClr xmlns:ahyp="http://schemas.microsoft.com/office/drawing/2018/hyperlinkcolor" val="tx"/>
                    </a:ext>
                  </a:extLst>
                </a:hlinkClick>
              </a:rPr>
              <a:t>DEVELOPING STUDENTS SPEAKING SKILL TROUGH GUESSING GAMES | </a:t>
            </a:r>
            <a:r>
              <a:rPr lang="en-US" sz="2400" dirty="0" err="1">
                <a:solidFill>
                  <a:srgbClr val="0070C0"/>
                </a:solidFill>
                <a:hlinkClick r:id="rId11">
                  <a:extLst>
                    <a:ext uri="{A12FA001-AC4F-418D-AE19-62706E023703}">
                      <ahyp:hlinkClr xmlns:ahyp="http://schemas.microsoft.com/office/drawing/2018/hyperlinkcolor" val="tx"/>
                    </a:ext>
                  </a:extLst>
                </a:hlinkClick>
              </a:rPr>
              <a:t>Sukerni</a:t>
            </a:r>
            <a:r>
              <a:rPr lang="en-US" sz="2400" dirty="0">
                <a:solidFill>
                  <a:srgbClr val="0070C0"/>
                </a:solidFill>
                <a:hlinkClick r:id="rId11">
                  <a:extLst>
                    <a:ext uri="{A12FA001-AC4F-418D-AE19-62706E023703}">
                      <ahyp:hlinkClr xmlns:ahyp="http://schemas.microsoft.com/office/drawing/2018/hyperlinkcolor" val="tx"/>
                    </a:ext>
                  </a:extLst>
                </a:hlinkClick>
              </a:rPr>
              <a:t> | </a:t>
            </a:r>
            <a:r>
              <a:rPr lang="en-US" sz="2400" dirty="0" err="1">
                <a:solidFill>
                  <a:srgbClr val="0070C0"/>
                </a:solidFill>
                <a:hlinkClick r:id="rId11">
                  <a:extLst>
                    <a:ext uri="{A12FA001-AC4F-418D-AE19-62706E023703}">
                      <ahyp:hlinkClr xmlns:ahyp="http://schemas.microsoft.com/office/drawing/2018/hyperlinkcolor" val="tx"/>
                    </a:ext>
                  </a:extLst>
                </a:hlinkClick>
              </a:rPr>
              <a:t>Yavana</a:t>
            </a:r>
            <a:r>
              <a:rPr lang="en-US" sz="2400" dirty="0">
                <a:solidFill>
                  <a:srgbClr val="0070C0"/>
                </a:solidFill>
                <a:hlinkClick r:id="rId11">
                  <a:extLst>
                    <a:ext uri="{A12FA001-AC4F-418D-AE19-62706E023703}">
                      <ahyp:hlinkClr xmlns:ahyp="http://schemas.microsoft.com/office/drawing/2018/hyperlinkcolor" val="tx"/>
                    </a:ext>
                  </a:extLst>
                </a:hlinkClick>
              </a:rPr>
              <a:t> Bhasha : Journal of English Language Education (ihdn.ac.id)</a:t>
            </a:r>
            <a:endParaRPr lang="en-US" sz="2400" dirty="0">
              <a:solidFill>
                <a:srgbClr val="0070C0"/>
              </a:solidFill>
            </a:endParaRPr>
          </a:p>
          <a:p>
            <a:pPr marL="514350" indent="-514350">
              <a:buFont typeface="+mj-lt"/>
              <a:buAutoNum type="arabicPeriod"/>
            </a:pPr>
            <a:r>
              <a:rPr lang="en-US" sz="2400" dirty="0">
                <a:solidFill>
                  <a:srgbClr val="0070C0"/>
                </a:solidFill>
                <a:hlinkClick r:id="rId10">
                  <a:extLst>
                    <a:ext uri="{A12FA001-AC4F-418D-AE19-62706E023703}">
                      <ahyp:hlinkClr xmlns:ahyp="http://schemas.microsoft.com/office/drawing/2018/hyperlinkcolor" val="tx"/>
                    </a:ext>
                  </a:extLst>
                </a:hlinkClick>
              </a:rPr>
              <a:t>The one player guessing game: a diagnosis on the relationship between equilibrium play, beliefs, and best responses | SpringerLink</a:t>
            </a:r>
            <a:endParaRPr lang="en-US" sz="2400" dirty="0">
              <a:solidFill>
                <a:srgbClr val="0070C0"/>
              </a:solidFill>
            </a:endParaRPr>
          </a:p>
          <a:p>
            <a:pPr marL="514350" indent="-514350">
              <a:buFont typeface="+mj-lt"/>
              <a:buAutoNum type="arabicPeriod"/>
            </a:pPr>
            <a:endParaRPr lang="en-US" sz="2800" dirty="0">
              <a:solidFill>
                <a:srgbClr val="0070C0"/>
              </a:solidFill>
            </a:endParaRPr>
          </a:p>
          <a:p>
            <a:pPr marL="514350" indent="-514350">
              <a:buFont typeface="+mj-lt"/>
              <a:buAutoNum type="arabicPeriod"/>
            </a:pPr>
            <a:endParaRPr lang="en-US" sz="2800" dirty="0">
              <a:solidFill>
                <a:srgbClr val="0070C0"/>
              </a:solidFill>
            </a:endParaRPr>
          </a:p>
        </p:txBody>
      </p:sp>
    </p:spTree>
    <p:extLst>
      <p:ext uri="{BB962C8B-B14F-4D97-AF65-F5344CB8AC3E}">
        <p14:creationId xmlns:p14="http://schemas.microsoft.com/office/powerpoint/2010/main" val="1734597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500"/>
                                        <p:tgtEl>
                                          <p:spTgt spid="6">
                                            <p:txEl>
                                              <p:pRg st="6" end="6"/>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500"/>
                                        <p:tgtEl>
                                          <p:spTgt spid="6">
                                            <p:txEl>
                                              <p:pRg st="7" end="7"/>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fade">
                                      <p:cBhvr>
                                        <p:cTn id="44" dur="500"/>
                                        <p:tgtEl>
                                          <p:spTgt spid="6">
                                            <p:txEl>
                                              <p:pRg st="8" end="8"/>
                                            </p:txEl>
                                          </p:spTgt>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ACA9-178C-42F1-EF0E-9880B91B78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F6DC82-7F0E-9CCD-ADE2-8FE8A266854C}"/>
              </a:ext>
            </a:extLst>
          </p:cNvPr>
          <p:cNvSpPr>
            <a:spLocks noGrp="1"/>
          </p:cNvSpPr>
          <p:nvPr>
            <p:ph idx="1"/>
          </p:nvPr>
        </p:nvSpPr>
        <p:spPr/>
        <p:txBody>
          <a:bodyPr/>
          <a:lstStyle/>
          <a:p>
            <a:endParaRPr lang="en-US"/>
          </a:p>
        </p:txBody>
      </p:sp>
      <p:pic>
        <p:nvPicPr>
          <p:cNvPr id="4" name="Picture 3" descr="Abstract background of node and mesh">
            <a:extLst>
              <a:ext uri="{FF2B5EF4-FFF2-40B4-BE49-F238E27FC236}">
                <a16:creationId xmlns:a16="http://schemas.microsoft.com/office/drawing/2014/main" id="{E0C3F5A9-3D61-F07A-AA79-529FE3605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2434A73-392C-3715-60E5-C65E1D319E23}"/>
              </a:ext>
            </a:extLst>
          </p:cNvPr>
          <p:cNvSpPr txBox="1"/>
          <p:nvPr/>
        </p:nvSpPr>
        <p:spPr>
          <a:xfrm>
            <a:off x="3486150" y="35941"/>
            <a:ext cx="5383530" cy="830997"/>
          </a:xfrm>
          <a:prstGeom prst="rect">
            <a:avLst/>
          </a:prstGeom>
          <a:noFill/>
        </p:spPr>
        <p:txBody>
          <a:bodyPr wrap="square">
            <a:spAutoFit/>
          </a:bodyPr>
          <a:lstStyle/>
          <a:p>
            <a:pPr marR="0" lvl="0" algn="l">
              <a:spcBef>
                <a:spcPts val="800"/>
              </a:spcBef>
              <a:spcAft>
                <a:spcPts val="400"/>
              </a:spcAft>
              <a:tabLst>
                <a:tab pos="137160" algn="l"/>
                <a:tab pos="365760" algn="l"/>
                <a:tab pos="137160" algn="l"/>
              </a:tabLst>
            </a:pPr>
            <a:r>
              <a:rPr lang="en-US" sz="4800" b="1" kern="0" cap="small" spc="600" dirty="0">
                <a:solidFill>
                  <a:schemeClr val="bg1"/>
                </a:solidFill>
                <a:effectLst>
                  <a:glow rad="139700">
                    <a:schemeClr val="accent2">
                      <a:satMod val="175000"/>
                      <a:alpha val="40000"/>
                    </a:schemeClr>
                  </a:glow>
                </a:effectLst>
                <a:latin typeface="Times New Roman" panose="02020603050405020304" pitchFamily="18" charset="0"/>
              </a:rPr>
              <a:t>Methodology</a:t>
            </a:r>
          </a:p>
        </p:txBody>
      </p:sp>
      <p:sp>
        <p:nvSpPr>
          <p:cNvPr id="6" name="TextBox 5">
            <a:extLst>
              <a:ext uri="{FF2B5EF4-FFF2-40B4-BE49-F238E27FC236}">
                <a16:creationId xmlns:a16="http://schemas.microsoft.com/office/drawing/2014/main" id="{465E2EDD-B252-CF0F-89E4-6D908E625AB4}"/>
              </a:ext>
            </a:extLst>
          </p:cNvPr>
          <p:cNvSpPr txBox="1"/>
          <p:nvPr/>
        </p:nvSpPr>
        <p:spPr>
          <a:xfrm>
            <a:off x="0" y="1523206"/>
            <a:ext cx="6291072" cy="3828740"/>
          </a:xfrm>
          <a:prstGeom prst="rect">
            <a:avLst/>
          </a:prstGeom>
          <a:noFill/>
        </p:spPr>
        <p:txBody>
          <a:bodyPr wrap="square">
            <a:spAutoFit/>
          </a:bodyPr>
          <a:lstStyle/>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Laptop/ Computer </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Keyboard/ Mouse </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CPU Ryzen 3000s/ Intel core i3</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Storage – 64 GB</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RAM – 2 GB</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Printer </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Screen Resolution 1080 x 720 </a:t>
            </a:r>
          </a:p>
        </p:txBody>
      </p:sp>
      <p:sp>
        <p:nvSpPr>
          <p:cNvPr id="8" name="TextBox 7">
            <a:extLst>
              <a:ext uri="{FF2B5EF4-FFF2-40B4-BE49-F238E27FC236}">
                <a16:creationId xmlns:a16="http://schemas.microsoft.com/office/drawing/2014/main" id="{DFC92334-1B21-E896-14C7-0C3EB447CB5F}"/>
              </a:ext>
            </a:extLst>
          </p:cNvPr>
          <p:cNvSpPr txBox="1"/>
          <p:nvPr/>
        </p:nvSpPr>
        <p:spPr>
          <a:xfrm>
            <a:off x="7129272" y="1523206"/>
            <a:ext cx="6291072" cy="3283976"/>
          </a:xfrm>
          <a:prstGeom prst="rect">
            <a:avLst/>
          </a:prstGeom>
          <a:noFill/>
        </p:spPr>
        <p:txBody>
          <a:bodyPr wrap="square">
            <a:spAutoFit/>
          </a:bodyPr>
          <a:lstStyle/>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Windows XP/7/8/10/11 </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Mac OS </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Linux </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x32 bit processor </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Python 3 or above</a:t>
            </a:r>
          </a:p>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	PyCharm</a:t>
            </a:r>
          </a:p>
        </p:txBody>
      </p:sp>
      <p:sp>
        <p:nvSpPr>
          <p:cNvPr id="7" name="TextBox 6">
            <a:extLst>
              <a:ext uri="{FF2B5EF4-FFF2-40B4-BE49-F238E27FC236}">
                <a16:creationId xmlns:a16="http://schemas.microsoft.com/office/drawing/2014/main" id="{64CB3F27-ADE9-6177-9AB8-3EE4A02F531A}"/>
              </a:ext>
            </a:extLst>
          </p:cNvPr>
          <p:cNvSpPr txBox="1"/>
          <p:nvPr/>
        </p:nvSpPr>
        <p:spPr>
          <a:xfrm>
            <a:off x="-41338" y="866938"/>
            <a:ext cx="6291072" cy="560153"/>
          </a:xfrm>
          <a:prstGeom prst="rect">
            <a:avLst/>
          </a:prstGeom>
          <a:noFill/>
        </p:spPr>
        <p:txBody>
          <a:bodyPr wrap="square">
            <a:spAutoFit/>
          </a:bodyPr>
          <a:lstStyle/>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Hardware Requirements:</a:t>
            </a:r>
          </a:p>
        </p:txBody>
      </p:sp>
      <p:sp>
        <p:nvSpPr>
          <p:cNvPr id="9" name="TextBox 8">
            <a:extLst>
              <a:ext uri="{FF2B5EF4-FFF2-40B4-BE49-F238E27FC236}">
                <a16:creationId xmlns:a16="http://schemas.microsoft.com/office/drawing/2014/main" id="{33CD37C7-38AA-DB70-4A4C-78FBE929CB8F}"/>
              </a:ext>
            </a:extLst>
          </p:cNvPr>
          <p:cNvSpPr txBox="1"/>
          <p:nvPr/>
        </p:nvSpPr>
        <p:spPr>
          <a:xfrm>
            <a:off x="7087934" y="973983"/>
            <a:ext cx="4800981" cy="560153"/>
          </a:xfrm>
          <a:prstGeom prst="rect">
            <a:avLst/>
          </a:prstGeom>
          <a:noFill/>
        </p:spPr>
        <p:txBody>
          <a:bodyPr wrap="square">
            <a:spAutoFit/>
          </a:bodyPr>
          <a:lstStyle/>
          <a:p>
            <a:pPr marL="0" marR="0" indent="182880" algn="l">
              <a:lnSpc>
                <a:spcPct val="95000"/>
              </a:lnSpc>
              <a:spcBef>
                <a:spcPts val="0"/>
              </a:spcBef>
              <a:spcAft>
                <a:spcPts val="600"/>
              </a:spcAft>
              <a:tabLst>
                <a:tab pos="182880" algn="l"/>
              </a:tabLst>
            </a:pPr>
            <a:r>
              <a:rPr lang="en-US" sz="3200" spc="-150" dirty="0">
                <a:solidFill>
                  <a:schemeClr val="bg1"/>
                </a:solidFill>
                <a:effectLst>
                  <a:glow rad="228600">
                    <a:schemeClr val="accent2">
                      <a:satMod val="175000"/>
                      <a:alpha val="40000"/>
                    </a:schemeClr>
                  </a:glow>
                </a:effectLst>
                <a:latin typeface="Times New Roman" panose="02020603050405020304" pitchFamily="18" charset="0"/>
                <a:ea typeface="SimSun" panose="02010600030101010101" pitchFamily="2" charset="-122"/>
              </a:rPr>
              <a:t>Software Requirements:</a:t>
            </a:r>
          </a:p>
        </p:txBody>
      </p:sp>
    </p:spTree>
    <p:extLst>
      <p:ext uri="{BB962C8B-B14F-4D97-AF65-F5344CB8AC3E}">
        <p14:creationId xmlns:p14="http://schemas.microsoft.com/office/powerpoint/2010/main" val="1184951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500"/>
                                        <p:tgtEl>
                                          <p:spTgt spid="6">
                                            <p:txEl>
                                              <p:pRg st="4" end="4"/>
                                            </p:txEl>
                                          </p:spTgt>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500"/>
                                        <p:tgtEl>
                                          <p:spTgt spid="6">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Effect transition="in" filter="fade">
                                      <p:cBhvr>
                                        <p:cTn id="51" dur="500"/>
                                        <p:tgtEl>
                                          <p:spTgt spid="8">
                                            <p:txEl>
                                              <p:pRg st="0" end="0"/>
                                            </p:txEl>
                                          </p:spTgt>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animEffect transition="in" filter="fade">
                                      <p:cBhvr>
                                        <p:cTn id="55" dur="500"/>
                                        <p:tgtEl>
                                          <p:spTgt spid="8">
                                            <p:txEl>
                                              <p:pRg st="1" end="1"/>
                                            </p:txEl>
                                          </p:spTgt>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animEffect transition="in" filter="fade">
                                      <p:cBhvr>
                                        <p:cTn id="59" dur="500"/>
                                        <p:tgtEl>
                                          <p:spTgt spid="8">
                                            <p:txEl>
                                              <p:pRg st="2" end="2"/>
                                            </p:txEl>
                                          </p:spTgt>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8">
                                            <p:txEl>
                                              <p:pRg st="3" end="3"/>
                                            </p:txEl>
                                          </p:spTgt>
                                        </p:tgtEl>
                                        <p:attrNameLst>
                                          <p:attrName>style.visibility</p:attrName>
                                        </p:attrNameLst>
                                      </p:cBhvr>
                                      <p:to>
                                        <p:strVal val="visible"/>
                                      </p:to>
                                    </p:set>
                                    <p:animEffect transition="in" filter="fade">
                                      <p:cBhvr>
                                        <p:cTn id="63" dur="500"/>
                                        <p:tgtEl>
                                          <p:spTgt spid="8">
                                            <p:txEl>
                                              <p:pRg st="3" end="3"/>
                                            </p:txEl>
                                          </p:spTgt>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Effect transition="in" filter="fade">
                                      <p:cBhvr>
                                        <p:cTn id="67" dur="500"/>
                                        <p:tgtEl>
                                          <p:spTgt spid="8">
                                            <p:txEl>
                                              <p:pRg st="4" end="4"/>
                                            </p:txEl>
                                          </p:spTgt>
                                        </p:tgtEl>
                                      </p:cBhvr>
                                    </p:animEffect>
                                  </p:childTnLst>
                                </p:cTn>
                              </p:par>
                            </p:childTnLst>
                          </p:cTn>
                        </p:par>
                        <p:par>
                          <p:cTn id="68" fill="hold">
                            <p:stCondLst>
                              <p:cond delay="2500"/>
                            </p:stCondLst>
                            <p:childTnLst>
                              <p:par>
                                <p:cTn id="69" presetID="10" presetClass="entr" presetSubtype="0" fill="hold" grpId="0" nodeType="afterEffect">
                                  <p:stCondLst>
                                    <p:cond delay="500"/>
                                  </p:stCondLst>
                                  <p:childTnLst>
                                    <p:set>
                                      <p:cBhvr>
                                        <p:cTn id="70" dur="1" fill="hold">
                                          <p:stCondLst>
                                            <p:cond delay="0"/>
                                          </p:stCondLst>
                                        </p:cTn>
                                        <p:tgtEl>
                                          <p:spTgt spid="8">
                                            <p:txEl>
                                              <p:pRg st="5" end="5"/>
                                            </p:txEl>
                                          </p:spTgt>
                                        </p:tgtEl>
                                        <p:attrNameLst>
                                          <p:attrName>style.visibility</p:attrName>
                                        </p:attrNameLst>
                                      </p:cBhvr>
                                      <p:to>
                                        <p:strVal val="visible"/>
                                      </p:to>
                                    </p:set>
                                    <p:animEffect transition="in" filter="fade">
                                      <p:cBhvr>
                                        <p:cTn id="7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8" grpId="0" uiExpand="1" build="p"/>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node and mesh">
            <a:extLst>
              <a:ext uri="{FF2B5EF4-FFF2-40B4-BE49-F238E27FC236}">
                <a16:creationId xmlns:a16="http://schemas.microsoft.com/office/drawing/2014/main" id="{24670EAD-A529-4405-671C-122155040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B585DBA-913D-E283-86AA-CA86821A07D6}"/>
              </a:ext>
            </a:extLst>
          </p:cNvPr>
          <p:cNvSpPr txBox="1"/>
          <p:nvPr/>
        </p:nvSpPr>
        <p:spPr>
          <a:xfrm>
            <a:off x="4025646" y="0"/>
            <a:ext cx="6185916" cy="830997"/>
          </a:xfrm>
          <a:prstGeom prst="rect">
            <a:avLst/>
          </a:prstGeom>
          <a:noFill/>
        </p:spPr>
        <p:txBody>
          <a:bodyPr wrap="square">
            <a:spAutoFit/>
          </a:bodyPr>
          <a:lstStyle/>
          <a:p>
            <a:pPr marR="0" lvl="0" algn="l">
              <a:spcBef>
                <a:spcPts val="800"/>
              </a:spcBef>
              <a:spcAft>
                <a:spcPts val="400"/>
              </a:spcAft>
              <a:tabLst>
                <a:tab pos="137160" algn="l"/>
                <a:tab pos="365760" algn="l"/>
                <a:tab pos="137160" algn="l"/>
              </a:tabLst>
            </a:pPr>
            <a:r>
              <a:rPr lang="en-US" sz="4800" b="1" kern="0" cap="small" spc="600" dirty="0">
                <a:solidFill>
                  <a:schemeClr val="bg1"/>
                </a:solidFill>
                <a:effectLst>
                  <a:glow rad="139700">
                    <a:schemeClr val="accent2">
                      <a:satMod val="175000"/>
                      <a:alpha val="40000"/>
                    </a:schemeClr>
                  </a:glow>
                </a:effectLst>
                <a:latin typeface="Times New Roman" panose="02020603050405020304" pitchFamily="18" charset="0"/>
              </a:rPr>
              <a:t>Flow chart</a:t>
            </a:r>
          </a:p>
        </p:txBody>
      </p:sp>
      <p:pic>
        <p:nvPicPr>
          <p:cNvPr id="6" name="Picture 5">
            <a:extLst>
              <a:ext uri="{FF2B5EF4-FFF2-40B4-BE49-F238E27FC236}">
                <a16:creationId xmlns:a16="http://schemas.microsoft.com/office/drawing/2014/main" id="{CD90BB9C-A7CD-670B-14BD-A7A051A5CD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09416"/>
            <a:ext cx="12192000" cy="6070165"/>
          </a:xfrm>
          <a:prstGeom prst="rect">
            <a:avLst/>
          </a:prstGeom>
          <a:noFill/>
          <a:ln>
            <a:noFill/>
          </a:ln>
        </p:spPr>
      </p:pic>
    </p:spTree>
    <p:extLst>
      <p:ext uri="{BB962C8B-B14F-4D97-AF65-F5344CB8AC3E}">
        <p14:creationId xmlns:p14="http://schemas.microsoft.com/office/powerpoint/2010/main" val="525860437"/>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801</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Ishaan ‎‎‎‎‎</dc:creator>
  <cp:lastModifiedBy>Ishaan ‎‎‎‎‎</cp:lastModifiedBy>
  <cp:revision>8</cp:revision>
  <dcterms:created xsi:type="dcterms:W3CDTF">2022-12-15T04:30:17Z</dcterms:created>
  <dcterms:modified xsi:type="dcterms:W3CDTF">2023-03-28T10:45:37Z</dcterms:modified>
</cp:coreProperties>
</file>