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83" r:id="rId2"/>
    <p:sldId id="272" r:id="rId3"/>
    <p:sldId id="273" r:id="rId4"/>
    <p:sldId id="259" r:id="rId5"/>
    <p:sldId id="263" r:id="rId6"/>
    <p:sldId id="284" r:id="rId7"/>
    <p:sldId id="285" r:id="rId8"/>
    <p:sldId id="286" r:id="rId9"/>
    <p:sldId id="280" r:id="rId10"/>
    <p:sldId id="28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830"/>
  </p:normalViewPr>
  <p:slideViewPr>
    <p:cSldViewPr snapToGrid="0">
      <p:cViewPr varScale="1">
        <p:scale>
          <a:sx n="82" d="100"/>
          <a:sy n="82" d="100"/>
        </p:scale>
        <p:origin x="71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4/30/2023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jotform.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8.xml"/><Relationship Id="rId6" Type="http://schemas.openxmlformats.org/officeDocument/2006/relationships/hyperlink" Target="http://www.strawpoll.com/" TargetMode="External"/><Relationship Id="rId5" Type="http://schemas.openxmlformats.org/officeDocument/2006/relationships/hyperlink" Target="http://www.typeform.com/" TargetMode="External"/><Relationship Id="rId4" Type="http://schemas.openxmlformats.org/officeDocument/2006/relationships/hyperlink" Target="http://www.surveyform.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B672-014D-D521-7149-3AB18C4E1C07}"/>
              </a:ext>
            </a:extLst>
          </p:cNvPr>
          <p:cNvSpPr>
            <a:spLocks noGrp="1"/>
          </p:cNvSpPr>
          <p:nvPr>
            <p:ph type="title"/>
          </p:nvPr>
        </p:nvSpPr>
        <p:spPr>
          <a:xfrm>
            <a:off x="760368" y="2433958"/>
            <a:ext cx="6229530" cy="1325563"/>
          </a:xfrm>
        </p:spPr>
        <p:txBody>
          <a:bodyPr/>
          <a:lstStyle/>
          <a:p>
            <a:r>
              <a:rPr lang="en-US" i="1" u="sng" dirty="0">
                <a:solidFill>
                  <a:schemeClr val="accent5">
                    <a:lumMod val="50000"/>
                  </a:schemeClr>
                </a:solidFill>
                <a:effectLst>
                  <a:outerShdw blurRad="38100" dist="38100" dir="2700000" algn="tl">
                    <a:srgbClr val="000000">
                      <a:alpha val="43137"/>
                    </a:srgbClr>
                  </a:outerShdw>
                </a:effectLst>
              </a:rPr>
              <a:t>VOTING SURVEY FORM</a:t>
            </a:r>
            <a:endParaRPr lang="en-IN" i="1" u="sng" dirty="0">
              <a:solidFill>
                <a:schemeClr val="accent5">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303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8B0AC3-599E-7F42-84D0-EB61F7E2C66B}"/>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ext Placeholder 4">
            <a:extLst>
              <a:ext uri="{FF2B5EF4-FFF2-40B4-BE49-F238E27FC236}">
                <a16:creationId xmlns:a16="http://schemas.microsoft.com/office/drawing/2014/main" id="{9CAF6093-0D45-CE6E-504F-32BB80C6BB89}"/>
              </a:ext>
            </a:extLst>
          </p:cNvPr>
          <p:cNvSpPr>
            <a:spLocks noGrp="1"/>
          </p:cNvSpPr>
          <p:nvPr>
            <p:ph type="body" sz="quarter" idx="13"/>
          </p:nvPr>
        </p:nvSpPr>
        <p:spPr>
          <a:xfrm>
            <a:off x="3054254" y="1862947"/>
            <a:ext cx="5688012" cy="2028825"/>
          </a:xfrm>
        </p:spPr>
        <p:txBody>
          <a:bodyPr/>
          <a:lstStyle/>
          <a:p>
            <a:pPr marL="457200" indent="-457200" algn="l">
              <a:buAutoNum type="arabicPeriod"/>
            </a:pPr>
            <a:r>
              <a:rPr lang="en-US" dirty="0">
                <a:hlinkClick r:id="rId2"/>
              </a:rPr>
              <a:t>www.Wikipedia.com</a:t>
            </a:r>
            <a:endParaRPr lang="en-US" dirty="0"/>
          </a:p>
          <a:p>
            <a:pPr marL="457200" indent="-457200" algn="l">
              <a:buAutoNum type="arabicPeriod"/>
            </a:pPr>
            <a:r>
              <a:rPr lang="en-US" dirty="0">
                <a:hlinkClick r:id="rId3"/>
              </a:rPr>
              <a:t>www.jotform.com</a:t>
            </a:r>
            <a:endParaRPr lang="en-US" dirty="0"/>
          </a:p>
          <a:p>
            <a:pPr marL="457200" indent="-457200" algn="l">
              <a:buAutoNum type="arabicPeriod"/>
            </a:pPr>
            <a:r>
              <a:rPr lang="en-US" dirty="0">
                <a:hlinkClick r:id="rId4"/>
              </a:rPr>
              <a:t>www.surveyform.com</a:t>
            </a:r>
            <a:endParaRPr lang="en-US" dirty="0"/>
          </a:p>
          <a:p>
            <a:pPr marL="457200" indent="-457200" algn="l">
              <a:buAutoNum type="arabicPeriod"/>
            </a:pPr>
            <a:r>
              <a:rPr lang="en-US" dirty="0">
                <a:hlinkClick r:id="rId5"/>
              </a:rPr>
              <a:t>www.typeform.com</a:t>
            </a:r>
            <a:endParaRPr lang="en-US" dirty="0"/>
          </a:p>
          <a:p>
            <a:pPr marL="457200" indent="-457200" algn="l">
              <a:buAutoNum type="arabicPeriod"/>
            </a:pPr>
            <a:r>
              <a:rPr lang="en-US" dirty="0">
                <a:hlinkClick r:id="rId6"/>
              </a:rPr>
              <a:t>www.strawpoll.com</a:t>
            </a:r>
            <a:endParaRPr lang="en-US" dirty="0"/>
          </a:p>
          <a:p>
            <a:pPr marL="457200" indent="-457200" algn="l">
              <a:buAutoNum type="arabicPeriod"/>
            </a:pPr>
            <a:endParaRPr lang="en-IN" dirty="0"/>
          </a:p>
        </p:txBody>
      </p:sp>
      <p:sp>
        <p:nvSpPr>
          <p:cNvPr id="6" name="Title 5">
            <a:extLst>
              <a:ext uri="{FF2B5EF4-FFF2-40B4-BE49-F238E27FC236}">
                <a16:creationId xmlns:a16="http://schemas.microsoft.com/office/drawing/2014/main" id="{38460D04-EBC5-A1F8-E338-74FFF3B07961}"/>
              </a:ext>
            </a:extLst>
          </p:cNvPr>
          <p:cNvSpPr>
            <a:spLocks noGrp="1"/>
          </p:cNvSpPr>
          <p:nvPr>
            <p:ph type="title"/>
          </p:nvPr>
        </p:nvSpPr>
        <p:spPr>
          <a:xfrm>
            <a:off x="838200" y="455707"/>
            <a:ext cx="10515600" cy="466344"/>
          </a:xfrm>
        </p:spPr>
        <p:txBody>
          <a:bodyPr/>
          <a:lstStyle/>
          <a:p>
            <a:r>
              <a:rPr lang="en-US" sz="3200" i="1" u="sng" dirty="0">
                <a:effectLst>
                  <a:outerShdw blurRad="38100" dist="38100" dir="2700000" algn="tl">
                    <a:srgbClr val="000000">
                      <a:alpha val="43137"/>
                    </a:srgbClr>
                  </a:outerShdw>
                </a:effectLst>
              </a:rPr>
              <a:t>REFERENCE</a:t>
            </a:r>
            <a:endParaRPr lang="en-IN" sz="3200"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5755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sz="7200" i="1" u="sng" dirty="0">
                <a:effectLst>
                  <a:outerShdw blurRad="38100" dist="38100" dir="2700000" algn="tl">
                    <a:srgbClr val="000000">
                      <a:alpha val="43137"/>
                    </a:srgbClr>
                  </a:outerShdw>
                </a:effectLst>
              </a:rPr>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132115" y="-587829"/>
            <a:ext cx="9144000" cy="2387600"/>
          </a:xfrm>
        </p:spPr>
        <p:txBody>
          <a:bodyPr/>
          <a:lstStyle/>
          <a:p>
            <a:r>
              <a:rPr lang="en-US" sz="4000" i="1" u="sng" dirty="0">
                <a:effectLst>
                  <a:outerShdw blurRad="38100" dist="38100" dir="2700000" algn="tl">
                    <a:srgbClr val="000000">
                      <a:alpha val="43137"/>
                    </a:srgbClr>
                  </a:outerShdw>
                </a:effectLst>
              </a:rPr>
              <a:t>FRONT END ENGINEERING-1 PROJECT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446245" y="3564294"/>
            <a:ext cx="10459616" cy="2293825"/>
          </a:xfrm>
        </p:spPr>
        <p:txBody>
          <a:bodyPr>
            <a:normAutofit/>
          </a:bodyPr>
          <a:lstStyle/>
          <a:p>
            <a:pPr algn="just"/>
            <a:r>
              <a:rPr lang="en-US" u="sng" dirty="0">
                <a:solidFill>
                  <a:srgbClr val="000000"/>
                </a:solidFill>
              </a:rPr>
              <a:t>Submitted to </a:t>
            </a:r>
            <a:r>
              <a:rPr lang="en-US" dirty="0">
                <a:solidFill>
                  <a:srgbClr val="000000"/>
                </a:solidFill>
              </a:rPr>
              <a:t>-                                                  </a:t>
            </a:r>
            <a:r>
              <a:rPr lang="en-US" u="sng" dirty="0">
                <a:solidFill>
                  <a:srgbClr val="000000"/>
                </a:solidFill>
              </a:rPr>
              <a:t>Submitted by </a:t>
            </a:r>
            <a:r>
              <a:rPr lang="en-US" dirty="0">
                <a:solidFill>
                  <a:srgbClr val="000000"/>
                </a:solidFill>
              </a:rPr>
              <a:t>-</a:t>
            </a:r>
          </a:p>
          <a:p>
            <a:pPr algn="just"/>
            <a:r>
              <a:rPr lang="en-US" dirty="0">
                <a:solidFill>
                  <a:srgbClr val="000000"/>
                </a:solidFill>
              </a:rPr>
              <a:t>Mr. Anil Dhawan                                              Kanan Bajaj -2210991732</a:t>
            </a:r>
          </a:p>
          <a:p>
            <a:pPr algn="just"/>
            <a:r>
              <a:rPr lang="en-US" dirty="0">
                <a:solidFill>
                  <a:srgbClr val="000000"/>
                </a:solidFill>
              </a:rPr>
              <a:t>                                                                      Kanan Gupta - 2210991733</a:t>
            </a:r>
          </a:p>
          <a:p>
            <a:pPr algn="just"/>
            <a:r>
              <a:rPr lang="en-US" dirty="0">
                <a:solidFill>
                  <a:srgbClr val="000000"/>
                </a:solidFill>
              </a:rPr>
              <a:t>                                                                      Kanhaiya Saini - 2210991734  </a:t>
            </a:r>
          </a:p>
          <a:p>
            <a:pPr algn="just"/>
            <a:r>
              <a:rPr lang="en-US" dirty="0">
                <a:solidFill>
                  <a:srgbClr val="000000"/>
                </a:solidFill>
              </a:rPr>
              <a:t>                                                                      Kanika - 2210991735</a:t>
            </a:r>
          </a:p>
        </p:txBody>
      </p:sp>
      <p:grpSp>
        <p:nvGrpSpPr>
          <p:cNvPr id="4" name="object 5">
            <a:extLst>
              <a:ext uri="{FF2B5EF4-FFF2-40B4-BE49-F238E27FC236}">
                <a16:creationId xmlns:a16="http://schemas.microsoft.com/office/drawing/2014/main" id="{3FAFCA6B-0EC7-C320-58A1-B884C5D8901E}"/>
              </a:ext>
            </a:extLst>
          </p:cNvPr>
          <p:cNvGrpSpPr/>
          <p:nvPr/>
        </p:nvGrpSpPr>
        <p:grpSpPr>
          <a:xfrm>
            <a:off x="10574020" y="0"/>
            <a:ext cx="1617980" cy="937894"/>
            <a:chOff x="5129529" y="1023747"/>
            <a:chExt cx="1617980" cy="937894"/>
          </a:xfrm>
        </p:grpSpPr>
        <p:sp>
          <p:nvSpPr>
            <p:cNvPr id="5" name="object 6">
              <a:extLst>
                <a:ext uri="{FF2B5EF4-FFF2-40B4-BE49-F238E27FC236}">
                  <a16:creationId xmlns:a16="http://schemas.microsoft.com/office/drawing/2014/main" id="{F7A192D3-14A9-2552-15C4-F0B9C9AA0639}"/>
                </a:ext>
              </a:extLst>
            </p:cNvPr>
            <p:cNvSpPr/>
            <p:nvPr/>
          </p:nvSpPr>
          <p:spPr>
            <a:xfrm>
              <a:off x="5132704" y="1026922"/>
              <a:ext cx="1611630" cy="931544"/>
            </a:xfrm>
            <a:custGeom>
              <a:avLst/>
              <a:gdLst/>
              <a:ahLst/>
              <a:cxnLst/>
              <a:rect l="l" t="t" r="r" b="b"/>
              <a:pathLst>
                <a:path w="1611629" h="931544">
                  <a:moveTo>
                    <a:pt x="1611502" y="0"/>
                  </a:moveTo>
                  <a:lnTo>
                    <a:pt x="0" y="0"/>
                  </a:lnTo>
                  <a:lnTo>
                    <a:pt x="0" y="931544"/>
                  </a:lnTo>
                  <a:lnTo>
                    <a:pt x="1611502" y="931544"/>
                  </a:lnTo>
                  <a:lnTo>
                    <a:pt x="1611502" y="0"/>
                  </a:lnTo>
                  <a:close/>
                </a:path>
              </a:pathLst>
            </a:custGeom>
            <a:solidFill>
              <a:srgbClr val="FFFFFF"/>
            </a:solidFill>
          </p:spPr>
          <p:txBody>
            <a:bodyPr wrap="square" lIns="0" tIns="0" rIns="0" bIns="0" rtlCol="0"/>
            <a:lstStyle/>
            <a:p>
              <a:endParaRPr/>
            </a:p>
          </p:txBody>
        </p:sp>
        <p:sp>
          <p:nvSpPr>
            <p:cNvPr id="6" name="object 7">
              <a:extLst>
                <a:ext uri="{FF2B5EF4-FFF2-40B4-BE49-F238E27FC236}">
                  <a16:creationId xmlns:a16="http://schemas.microsoft.com/office/drawing/2014/main" id="{B1375706-2E71-5751-C8FE-4A3AD156DB7D}"/>
                </a:ext>
              </a:extLst>
            </p:cNvPr>
            <p:cNvSpPr/>
            <p:nvPr/>
          </p:nvSpPr>
          <p:spPr>
            <a:xfrm>
              <a:off x="5132704" y="1026922"/>
              <a:ext cx="1611630" cy="931544"/>
            </a:xfrm>
            <a:custGeom>
              <a:avLst/>
              <a:gdLst/>
              <a:ahLst/>
              <a:cxnLst/>
              <a:rect l="l" t="t" r="r" b="b"/>
              <a:pathLst>
                <a:path w="1611629" h="931544">
                  <a:moveTo>
                    <a:pt x="0" y="931545"/>
                  </a:moveTo>
                  <a:lnTo>
                    <a:pt x="1611629" y="931545"/>
                  </a:lnTo>
                  <a:lnTo>
                    <a:pt x="1611629" y="0"/>
                  </a:lnTo>
                  <a:lnTo>
                    <a:pt x="0" y="0"/>
                  </a:lnTo>
                  <a:lnTo>
                    <a:pt x="0" y="931545"/>
                  </a:lnTo>
                  <a:close/>
                </a:path>
              </a:pathLst>
            </a:custGeom>
            <a:ln w="6350">
              <a:solidFill>
                <a:srgbClr val="000000"/>
              </a:solidFill>
            </a:ln>
          </p:spPr>
          <p:txBody>
            <a:bodyPr wrap="square" lIns="0" tIns="0" rIns="0" bIns="0" rtlCol="0"/>
            <a:lstStyle/>
            <a:p>
              <a:endParaRPr/>
            </a:p>
          </p:txBody>
        </p:sp>
        <p:sp>
          <p:nvSpPr>
            <p:cNvPr id="7" name="object 8">
              <a:extLst>
                <a:ext uri="{FF2B5EF4-FFF2-40B4-BE49-F238E27FC236}">
                  <a16:creationId xmlns:a16="http://schemas.microsoft.com/office/drawing/2014/main" id="{202DBE49-DB6B-0E30-BDE6-BF6341393C16}"/>
                </a:ext>
              </a:extLst>
            </p:cNvPr>
            <p:cNvSpPr/>
            <p:nvPr/>
          </p:nvSpPr>
          <p:spPr>
            <a:xfrm>
              <a:off x="5225287" y="1073785"/>
              <a:ext cx="1423415" cy="835151"/>
            </a:xfrm>
            <a:prstGeom prst="rect">
              <a:avLst/>
            </a:prstGeom>
            <a:blipFill>
              <a:blip r:embed="rId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175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i="1" u="sng" dirty="0">
                <a:effectLst>
                  <a:outerShdw blurRad="38100" dist="38100" dir="2700000" algn="tl">
                    <a:srgbClr val="000000">
                      <a:alpha val="43137"/>
                    </a:srgbClr>
                  </a:outerShdw>
                </a:effectLst>
              </a:rPr>
              <a:t>TABLE OF 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386501672"/>
              </p:ext>
            </p:extLst>
          </p:nvPr>
        </p:nvGraphicFramePr>
        <p:xfrm>
          <a:off x="8191856" y="358225"/>
          <a:ext cx="3778509" cy="3924527"/>
        </p:xfrm>
        <a:graphic>
          <a:graphicData uri="http://schemas.openxmlformats.org/drawingml/2006/table">
            <a:tbl>
              <a:tblPr firstRow="1" bandRow="1"/>
              <a:tblGrid>
                <a:gridCol w="3778509">
                  <a:extLst>
                    <a:ext uri="{9D8B030D-6E8A-4147-A177-3AD203B41FA5}">
                      <a16:colId xmlns:a16="http://schemas.microsoft.com/office/drawing/2014/main" val="1563570424"/>
                    </a:ext>
                  </a:extLst>
                </a:gridCol>
              </a:tblGrid>
              <a:tr h="6128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550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dirty="0">
                          <a:latin typeface="+mn-lt"/>
                          <a:cs typeface="Gill Sans Light" panose="020B0302020104020203" pitchFamily="34" charset="-79"/>
                        </a:rPr>
                        <a:t>PROBLEM STATEMENT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7248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dirty="0">
                          <a:latin typeface="+mn-lt"/>
                          <a:cs typeface="Gill Sans Light" panose="020B0302020104020203" pitchFamily="34" charset="-79"/>
                        </a:rPr>
                        <a:t>TECHNICAL DETAILS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83758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dirty="0">
                          <a:latin typeface="+mn-lt"/>
                          <a:cs typeface="Gill Sans Light" panose="020B0302020104020203" pitchFamily="34" charset="-79"/>
                        </a:rPr>
                        <a:t>KEY FEATURES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74658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dirty="0">
                          <a:latin typeface="+mn-lt"/>
                          <a:cs typeface="Gill Sans Light" panose="020B0302020104020203" pitchFamily="34" charset="-79"/>
                        </a:rPr>
                        <a:t>PROJECT HIGHLIGHT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graphicFrame>
        <p:nvGraphicFramePr>
          <p:cNvPr id="8" name="Table 7">
            <a:extLst>
              <a:ext uri="{FF2B5EF4-FFF2-40B4-BE49-F238E27FC236}">
                <a16:creationId xmlns:a16="http://schemas.microsoft.com/office/drawing/2014/main" id="{1C605CDF-D536-D401-4BAC-15947E6D0B04}"/>
              </a:ext>
            </a:extLst>
          </p:cNvPr>
          <p:cNvGraphicFramePr>
            <a:graphicFrameLocks noGrp="1"/>
          </p:cNvGraphicFramePr>
          <p:nvPr>
            <p:extLst>
              <p:ext uri="{D42A27DB-BD31-4B8C-83A1-F6EECF244321}">
                <p14:modId xmlns:p14="http://schemas.microsoft.com/office/powerpoint/2010/main" val="852539338"/>
              </p:ext>
            </p:extLst>
          </p:nvPr>
        </p:nvGraphicFramePr>
        <p:xfrm>
          <a:off x="8191856" y="4410204"/>
          <a:ext cx="3778509" cy="1710066"/>
        </p:xfrm>
        <a:graphic>
          <a:graphicData uri="http://schemas.openxmlformats.org/drawingml/2006/table">
            <a:tbl>
              <a:tblPr firstRow="1" bandRow="1"/>
              <a:tblGrid>
                <a:gridCol w="3778509">
                  <a:extLst>
                    <a:ext uri="{9D8B030D-6E8A-4147-A177-3AD203B41FA5}">
                      <a16:colId xmlns:a16="http://schemas.microsoft.com/office/drawing/2014/main" val="1021260587"/>
                    </a:ext>
                  </a:extLst>
                </a:gridCol>
              </a:tblGrid>
              <a:tr h="87248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dirty="0">
                          <a:latin typeface="+mn-lt"/>
                          <a:cs typeface="Gill Sans Light" panose="020B0302020104020203" pitchFamily="34" charset="-79"/>
                        </a:rPr>
                        <a:t>CONCLUSION</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1137404"/>
                  </a:ext>
                </a:extLst>
              </a:tr>
              <a:tr h="83758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dirty="0">
                          <a:latin typeface="+mn-lt"/>
                          <a:cs typeface="Gill Sans Light" panose="020B0302020104020203" pitchFamily="34" charset="-79"/>
                        </a:rPr>
                        <a:t>REFERENCES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9226341"/>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i="1" u="sng" dirty="0">
                <a:effectLst>
                  <a:outerShdw blurRad="38100" dist="38100" dir="2700000" algn="tl">
                    <a:srgbClr val="000000">
                      <a:alpha val="43137"/>
                    </a:srgbClr>
                  </a:outerShdw>
                </a:effectLst>
              </a:rPr>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The introduction of a voting survey form should provide a brief overview of the purpose of the survey and why the respondents' opinions are important. It should also explain how the survey results will be used and any potential benefits of participating in the survey. The survey are completely anonymous and the results are only used for research purposes. The results of the survey are used to make improvements where necessary.</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pic>
        <p:nvPicPr>
          <p:cNvPr id="8" name="Picture Placeholder 7">
            <a:extLst>
              <a:ext uri="{FF2B5EF4-FFF2-40B4-BE49-F238E27FC236}">
                <a16:creationId xmlns:a16="http://schemas.microsoft.com/office/drawing/2014/main" id="{B6B51E7A-658A-FF90-BAD8-E711A2F587DD}"/>
              </a:ext>
            </a:extLst>
          </p:cNvPr>
          <p:cNvPicPr>
            <a:picLocks noGrp="1" noChangeAspect="1"/>
          </p:cNvPicPr>
          <p:nvPr>
            <p:ph type="pic" idx="1"/>
          </p:nvPr>
        </p:nvPicPr>
        <p:blipFill>
          <a:blip r:embed="rId2"/>
          <a:srcRect l="13638" r="13638"/>
          <a:stretch>
            <a:fillRect/>
          </a:stretch>
        </p:blipFill>
        <p:spPr>
          <a:xfrm>
            <a:off x="7712833" y="82296"/>
            <a:ext cx="4376530" cy="60184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512064" y="306417"/>
            <a:ext cx="10515600" cy="466344"/>
          </a:xfrm>
        </p:spPr>
        <p:txBody>
          <a:bodyPr/>
          <a:lstStyle/>
          <a:p>
            <a:r>
              <a:rPr lang="en-US" sz="4000" i="1" u="sng" dirty="0">
                <a:effectLst>
                  <a:outerShdw blurRad="38100" dist="38100" dir="2700000" algn="tl">
                    <a:srgbClr val="000000">
                      <a:alpha val="43137"/>
                    </a:srgbClr>
                  </a:outerShdw>
                </a:effectLst>
              </a:rPr>
              <a:t>PROBLEM STATEMENT</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1210367" y="1153820"/>
            <a:ext cx="10804849" cy="4341911"/>
          </a:xfrm>
        </p:spPr>
        <p:txBody>
          <a:bodyPr>
            <a:normAutofit lnSpcReduction="10000"/>
          </a:bodyPr>
          <a:lstStyle/>
          <a:p>
            <a:pPr marL="342900" indent="-342900" algn="l">
              <a:buFont typeface="Arial" panose="020B0604020202020204" pitchFamily="34" charset="0"/>
              <a:buChar char="•"/>
            </a:pPr>
            <a:r>
              <a:rPr lang="en-US" dirty="0"/>
              <a:t>Low voter turnout: A voting survey form may aim to understand the reasons why people are not voting in elections and to identify strategies to increase voter turnout.</a:t>
            </a:r>
          </a:p>
          <a:p>
            <a:pPr marL="342900" indent="-342900" algn="l">
              <a:buFont typeface="Arial" panose="020B0604020202020204" pitchFamily="34" charset="0"/>
              <a:buChar char="•"/>
            </a:pPr>
            <a:r>
              <a:rPr lang="en-US" dirty="0"/>
              <a:t>Voter satisfaction: A voting survey form may aim to measure voter satisfaction with the voting process and identify areas where improvements can be made</a:t>
            </a:r>
          </a:p>
          <a:p>
            <a:pPr marL="342900" indent="-342900" algn="l">
              <a:buFont typeface="Arial" panose="020B0604020202020204" pitchFamily="34" charset="0"/>
              <a:buChar char="•"/>
            </a:pPr>
            <a:r>
              <a:rPr lang="en-US" dirty="0"/>
              <a:t>Accessibility: A voting survey form may aim to identify barriers to voting for people with disabilities or other accessibility issues and to develop solutions to make voting more accessible</a:t>
            </a:r>
          </a:p>
          <a:p>
            <a:pPr marL="342900" indent="-342900" algn="l">
              <a:buFont typeface="Arial" panose="020B0604020202020204" pitchFamily="34" charset="0"/>
              <a:buChar char="•"/>
            </a:pPr>
            <a:r>
              <a:rPr lang="en-US" dirty="0"/>
              <a:t>Voter education: A voting survey form may aim to assess the level of voter education and awareness about the election process and to develop strategies to improve voter education </a:t>
            </a:r>
          </a:p>
          <a:p>
            <a:pPr marL="342900" indent="-342900" algn="l">
              <a:buFont typeface="Arial" panose="020B0604020202020204" pitchFamily="34" charset="0"/>
              <a:buChar char="•"/>
            </a:pPr>
            <a:r>
              <a:rPr lang="en-US" dirty="0"/>
              <a:t>Voter fraud: A voting survey form may aim to identify the level of concern about voter fraud and to develop strategies to prevent and detect fraud.</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F5FAD0-DA2D-FB80-C920-1AD302E6EDF1}"/>
              </a:ext>
            </a:extLst>
          </p:cNvPr>
          <p:cNvSpPr>
            <a:spLocks noGrp="1"/>
          </p:cNvSpPr>
          <p:nvPr>
            <p:ph type="sldNum" sz="quarter" idx="12"/>
          </p:nvPr>
        </p:nvSpPr>
        <p:spPr/>
        <p:txBody>
          <a:bodyPr/>
          <a:lstStyle/>
          <a:p>
            <a:r>
              <a:rPr lang="en-US" dirty="0"/>
              <a:t>6</a:t>
            </a:r>
          </a:p>
        </p:txBody>
      </p:sp>
      <p:sp>
        <p:nvSpPr>
          <p:cNvPr id="5" name="Text Placeholder 4">
            <a:extLst>
              <a:ext uri="{FF2B5EF4-FFF2-40B4-BE49-F238E27FC236}">
                <a16:creationId xmlns:a16="http://schemas.microsoft.com/office/drawing/2014/main" id="{7D610C4F-27C2-B8E1-695F-BDB72BC071DB}"/>
              </a:ext>
            </a:extLst>
          </p:cNvPr>
          <p:cNvSpPr>
            <a:spLocks noGrp="1"/>
          </p:cNvSpPr>
          <p:nvPr>
            <p:ph type="body" sz="quarter" idx="13"/>
          </p:nvPr>
        </p:nvSpPr>
        <p:spPr>
          <a:xfrm>
            <a:off x="926841" y="1433739"/>
            <a:ext cx="10338318" cy="3091608"/>
          </a:xfrm>
        </p:spPr>
        <p:txBody>
          <a:bodyPr>
            <a:normAutofit lnSpcReduction="10000"/>
          </a:bodyPr>
          <a:lstStyle/>
          <a:p>
            <a:pPr marL="342900" indent="-342900" algn="l">
              <a:buFont typeface="Arial" panose="020B0604020202020204" pitchFamily="34" charset="0"/>
              <a:buChar char="•"/>
            </a:pPr>
            <a:r>
              <a:rPr lang="en-US" u="sng" dirty="0"/>
              <a:t>HTML (Hypertext Markup Language) </a:t>
            </a:r>
            <a:r>
              <a:rPr lang="en-US" dirty="0"/>
              <a:t>: HTML is a markup language used to create the structure and content of web pages. It defines the basic structure of a webpage, such as headings, paragraphs, links, and images.</a:t>
            </a:r>
          </a:p>
          <a:p>
            <a:pPr marL="342900" indent="-342900" algn="l">
              <a:buFont typeface="Arial" panose="020B0604020202020204" pitchFamily="34" charset="0"/>
              <a:buChar char="•"/>
            </a:pPr>
            <a:r>
              <a:rPr lang="en-US" u="sng" dirty="0"/>
              <a:t>CSS (Cascading Style Sheets) </a:t>
            </a:r>
            <a:r>
              <a:rPr lang="en-US" dirty="0"/>
              <a:t>: CSS is a styling language used to add visual design to web pages. It is used to define the layout, fonts, colors, and other visual elements of a webpage.</a:t>
            </a:r>
          </a:p>
          <a:p>
            <a:pPr marL="342900" indent="-342900" algn="l">
              <a:buFont typeface="Arial" panose="020B0604020202020204" pitchFamily="34" charset="0"/>
              <a:buChar char="•"/>
            </a:pPr>
            <a:r>
              <a:rPr lang="en-US" u="sng" dirty="0"/>
              <a:t>JavaScript</a:t>
            </a:r>
            <a:r>
              <a:rPr lang="en-US" dirty="0"/>
              <a:t>: JavaScript is a scripting language used to add interactivity and dynamic functionality to web pages. It is commonly used to create animations, interactive forms, and other interactive elements on a webpage.</a:t>
            </a:r>
            <a:endParaRPr lang="en-IN" dirty="0"/>
          </a:p>
        </p:txBody>
      </p:sp>
      <p:sp>
        <p:nvSpPr>
          <p:cNvPr id="6" name="Title 5">
            <a:extLst>
              <a:ext uri="{FF2B5EF4-FFF2-40B4-BE49-F238E27FC236}">
                <a16:creationId xmlns:a16="http://schemas.microsoft.com/office/drawing/2014/main" id="{B407AB95-F590-9F2B-831E-8B4E563E7D87}"/>
              </a:ext>
            </a:extLst>
          </p:cNvPr>
          <p:cNvSpPr>
            <a:spLocks noGrp="1"/>
          </p:cNvSpPr>
          <p:nvPr>
            <p:ph type="title"/>
          </p:nvPr>
        </p:nvSpPr>
        <p:spPr>
          <a:xfrm>
            <a:off x="1080796" y="483699"/>
            <a:ext cx="10515600" cy="466344"/>
          </a:xfrm>
        </p:spPr>
        <p:txBody>
          <a:bodyPr/>
          <a:lstStyle/>
          <a:p>
            <a:r>
              <a:rPr lang="en-US" sz="3200" i="1" u="sng" dirty="0">
                <a:effectLst>
                  <a:outerShdw blurRad="38100" dist="38100" dir="2700000" algn="tl">
                    <a:srgbClr val="000000">
                      <a:alpha val="43137"/>
                    </a:srgbClr>
                  </a:outerShdw>
                </a:effectLst>
              </a:rPr>
              <a:t>TECHNOLGY AND METHOD USED</a:t>
            </a:r>
            <a:endParaRPr lang="en-IN" sz="3200"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791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3AC8C0-3DB1-698F-4CC0-EE2CEF477828}"/>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Text Placeholder 4">
            <a:extLst>
              <a:ext uri="{FF2B5EF4-FFF2-40B4-BE49-F238E27FC236}">
                <a16:creationId xmlns:a16="http://schemas.microsoft.com/office/drawing/2014/main" id="{DE96EE2F-2BBA-3F3C-6703-C57ACA5F9D0E}"/>
              </a:ext>
            </a:extLst>
          </p:cNvPr>
          <p:cNvSpPr>
            <a:spLocks noGrp="1"/>
          </p:cNvSpPr>
          <p:nvPr>
            <p:ph type="body" sz="quarter" idx="13"/>
          </p:nvPr>
        </p:nvSpPr>
        <p:spPr>
          <a:xfrm>
            <a:off x="903514" y="1352939"/>
            <a:ext cx="10580914" cy="4357396"/>
          </a:xfrm>
        </p:spPr>
        <p:txBody>
          <a:bodyPr>
            <a:normAutofit lnSpcReduction="10000"/>
          </a:bodyPr>
          <a:lstStyle/>
          <a:p>
            <a:pPr marL="342900" indent="-342900" algn="l">
              <a:buFont typeface="Arial" panose="020B0604020202020204" pitchFamily="34" charset="0"/>
              <a:buChar char="•"/>
            </a:pPr>
            <a:r>
              <a:rPr lang="en-US" u="sng" dirty="0"/>
              <a:t>Clear and concise questions</a:t>
            </a:r>
            <a:r>
              <a:rPr lang="en-US" dirty="0"/>
              <a:t>: The questions should be easy to understand and concise, to ensure that respondents understand the questions and can answer them accurately.</a:t>
            </a:r>
          </a:p>
          <a:p>
            <a:pPr marL="342900" indent="-342900" algn="l">
              <a:buFont typeface="Arial" panose="020B0604020202020204" pitchFamily="34" charset="0"/>
              <a:buChar char="•"/>
            </a:pPr>
            <a:r>
              <a:rPr lang="en-US" u="sng" dirty="0"/>
              <a:t>Privacy and confidentiality</a:t>
            </a:r>
            <a:r>
              <a:rPr lang="en-US" dirty="0"/>
              <a:t>: The survey form should ensure the privacy and confidentiality of the respondents' answers. This can be achieved by providing an option for respondents to submit their responses anonymously.</a:t>
            </a:r>
          </a:p>
          <a:p>
            <a:pPr marL="342900" indent="-342900" algn="l">
              <a:buFont typeface="Arial" panose="020B0604020202020204" pitchFamily="34" charset="0"/>
              <a:buChar char="•"/>
            </a:pPr>
            <a:r>
              <a:rPr lang="en-US" u="sng" dirty="0"/>
              <a:t>Accessible and user-friendly</a:t>
            </a:r>
            <a:r>
              <a:rPr lang="en-US" dirty="0"/>
              <a:t>: The survey form should be accessible to all respondents, regardless of their technical skills or abilities. It should be user-friendly and easy to navigate, with clear instructions and prompts.</a:t>
            </a:r>
          </a:p>
          <a:p>
            <a:pPr marL="342900" indent="-342900" algn="l">
              <a:buFont typeface="Arial" panose="020B0604020202020204" pitchFamily="34" charset="0"/>
              <a:buChar char="•"/>
            </a:pPr>
            <a:r>
              <a:rPr lang="en-US" u="sng" dirty="0"/>
              <a:t>Demographic questions</a:t>
            </a:r>
            <a:r>
              <a:rPr lang="en-US" dirty="0"/>
              <a:t>: Demographic questions, such as age, gender, and occupation, can help researchers understand the characteristics of the population being surveyed and how responses differ across groups.</a:t>
            </a:r>
          </a:p>
          <a:p>
            <a:pPr marL="342900" indent="-342900" algn="l">
              <a:buFont typeface="Arial" panose="020B0604020202020204" pitchFamily="34" charset="0"/>
              <a:buChar char="•"/>
            </a:pPr>
            <a:endParaRPr lang="en-IN" dirty="0"/>
          </a:p>
        </p:txBody>
      </p:sp>
      <p:sp>
        <p:nvSpPr>
          <p:cNvPr id="6" name="Title 5">
            <a:extLst>
              <a:ext uri="{FF2B5EF4-FFF2-40B4-BE49-F238E27FC236}">
                <a16:creationId xmlns:a16="http://schemas.microsoft.com/office/drawing/2014/main" id="{E495F084-13BC-6E6E-6E99-F8BCE159A626}"/>
              </a:ext>
            </a:extLst>
          </p:cNvPr>
          <p:cNvSpPr>
            <a:spLocks noGrp="1"/>
          </p:cNvSpPr>
          <p:nvPr>
            <p:ph type="title"/>
          </p:nvPr>
        </p:nvSpPr>
        <p:spPr>
          <a:xfrm>
            <a:off x="903514" y="289435"/>
            <a:ext cx="10515600" cy="466344"/>
          </a:xfrm>
        </p:spPr>
        <p:txBody>
          <a:bodyPr/>
          <a:lstStyle/>
          <a:p>
            <a:r>
              <a:rPr lang="en-US" sz="3600" i="1" u="sng" dirty="0">
                <a:effectLst>
                  <a:outerShdw blurRad="38100" dist="38100" dir="2700000" algn="tl">
                    <a:srgbClr val="000000">
                      <a:alpha val="43137"/>
                    </a:srgbClr>
                  </a:outerShdw>
                </a:effectLst>
              </a:rPr>
              <a:t>KEY FEATURES </a:t>
            </a:r>
            <a:endParaRPr lang="en-IN" sz="3600"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1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FA3D5B-7EF4-6F59-B630-1BAA70FB205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A254C1F-9C01-F89B-70B3-F0B3D808496D}"/>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276C2F7-5F49-7A5F-C535-DE5675248BC6}"/>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ext Placeholder 4">
            <a:extLst>
              <a:ext uri="{FF2B5EF4-FFF2-40B4-BE49-F238E27FC236}">
                <a16:creationId xmlns:a16="http://schemas.microsoft.com/office/drawing/2014/main" id="{8AFE68C3-1DF6-6B0B-3836-A7A263F105A4}"/>
              </a:ext>
            </a:extLst>
          </p:cNvPr>
          <p:cNvSpPr>
            <a:spLocks noGrp="1"/>
          </p:cNvSpPr>
          <p:nvPr>
            <p:ph type="body" sz="quarter" idx="13"/>
          </p:nvPr>
        </p:nvSpPr>
        <p:spPr/>
        <p:txBody>
          <a:bodyPr/>
          <a:lstStyle/>
          <a:p>
            <a:endParaRPr lang="en-IN"/>
          </a:p>
        </p:txBody>
      </p:sp>
      <p:sp>
        <p:nvSpPr>
          <p:cNvPr id="6" name="Title 5">
            <a:extLst>
              <a:ext uri="{FF2B5EF4-FFF2-40B4-BE49-F238E27FC236}">
                <a16:creationId xmlns:a16="http://schemas.microsoft.com/office/drawing/2014/main" id="{4D7BD36A-2115-0599-772F-440C0A0994FB}"/>
              </a:ext>
            </a:extLst>
          </p:cNvPr>
          <p:cNvSpPr>
            <a:spLocks noGrp="1"/>
          </p:cNvSpPr>
          <p:nvPr>
            <p:ph type="title"/>
          </p:nvPr>
        </p:nvSpPr>
        <p:spPr/>
        <p:txBody>
          <a:bodyPr/>
          <a:lstStyle/>
          <a:p>
            <a:r>
              <a:rPr lang="en-US" dirty="0"/>
              <a:t>PROJECT HIGHLIGHT</a:t>
            </a:r>
            <a:endParaRPr lang="en-IN" dirty="0"/>
          </a:p>
        </p:txBody>
      </p:sp>
    </p:spTree>
    <p:extLst>
      <p:ext uri="{BB962C8B-B14F-4D97-AF65-F5344CB8AC3E}">
        <p14:creationId xmlns:p14="http://schemas.microsoft.com/office/powerpoint/2010/main" val="5978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i="1" u="sng" dirty="0">
                <a:effectLst>
                  <a:outerShdw blurRad="38100" dist="38100" dir="2700000" algn="tl">
                    <a:srgbClr val="000000">
                      <a:alpha val="43137"/>
                    </a:srgbClr>
                  </a:outerShdw>
                </a:effectLst>
              </a:rPr>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dirty="0"/>
              <a:t>Overall, the conclusion or result of a voting survey form is to provide valuable information that can guide decision-making and help organizations or individuals achieve their goals. However, it is important to note that the accuracy and reliability of the survey results depend on factors such as the sample size, survey methodology, and data analysis techniques used. Therefore, it is crucial to ensure that the survey is designed and executed effectively to yield accurate and reliable results.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11" name="Picture Placeholder 10">
            <a:extLst>
              <a:ext uri="{FF2B5EF4-FFF2-40B4-BE49-F238E27FC236}">
                <a16:creationId xmlns:a16="http://schemas.microsoft.com/office/drawing/2014/main" id="{BD147406-5F87-1235-F043-3B493E52189F}"/>
              </a:ext>
            </a:extLst>
          </p:cNvPr>
          <p:cNvPicPr>
            <a:picLocks noGrp="1" noChangeAspect="1"/>
          </p:cNvPicPr>
          <p:nvPr>
            <p:ph type="pic" idx="1"/>
          </p:nvPr>
        </p:nvPicPr>
        <p:blipFill>
          <a:blip r:embed="rId2"/>
          <a:srcRect l="4268" r="4268"/>
          <a:stretch>
            <a:fillRect/>
          </a:stretch>
        </p:blipFill>
        <p:spPr>
          <a:xfrm>
            <a:off x="6543628" y="90820"/>
            <a:ext cx="5545736" cy="606309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1820684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{226840BA-9D77-4999-9FA1-FCB7ECE53EEA}tf11964407_win32</Template>
  <TotalTime>69</TotalTime>
  <Words>658</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vt:lpstr>
      <vt:lpstr>Gill Sans Nova Light</vt:lpstr>
      <vt:lpstr>Sagona Book</vt:lpstr>
      <vt:lpstr>Office Theme</vt:lpstr>
      <vt:lpstr>VOTING SURVEY FORM</vt:lpstr>
      <vt:lpstr>FRONT END ENGINEERING-1 PROJECT</vt:lpstr>
      <vt:lpstr>TABLE OF CONTENTS</vt:lpstr>
      <vt:lpstr>Introduction</vt:lpstr>
      <vt:lpstr>PROBLEM STATEMENT</vt:lpstr>
      <vt:lpstr>TECHNOLGY AND METHOD USED</vt:lpstr>
      <vt:lpstr>KEY FEATURES </vt:lpstr>
      <vt:lpstr>PROJECT HIGHLIGHT</vt:lpstr>
      <vt:lpstr>CONCLUSION</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SURVEY FORM</dc:title>
  <dc:creator>kanhaiya saini</dc:creator>
  <cp:lastModifiedBy>kanhaiya saini</cp:lastModifiedBy>
  <cp:revision>1</cp:revision>
  <dcterms:created xsi:type="dcterms:W3CDTF">2023-04-30T09:57:10Z</dcterms:created>
  <dcterms:modified xsi:type="dcterms:W3CDTF">2023-04-30T11:06:26Z</dcterms:modified>
</cp:coreProperties>
</file>