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6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5" r:id="rId59"/>
    <p:sldId id="313" r:id="rId60"/>
    <p:sldId id="314" r:id="rId61"/>
    <p:sldId id="316" r:id="rId62"/>
    <p:sldId id="317" r:id="rId63"/>
    <p:sldId id="318" r:id="rId64"/>
  </p:sldIdLst>
  <p:sldSz cx="9144000" cy="5143500" type="screen16x9"/>
  <p:notesSz cx="6858000" cy="9144000"/>
  <p:embeddedFontLst>
    <p:embeddedFont>
      <p:font typeface="Maven Pro" panose="020B0604020202020204" charset="0"/>
      <p:regular r:id="rId66"/>
      <p:bold r:id="rId67"/>
    </p:embeddedFont>
    <p:embeddedFont>
      <p:font typeface="Nunito" pitchFamily="2" charset="0"/>
      <p:regular r:id="rId68"/>
      <p:bold r:id="rId69"/>
      <p:italic r:id="rId70"/>
      <p:boldItalic r:id="rId7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9" d="100"/>
          <a:sy n="119" d="100"/>
        </p:scale>
        <p:origin x="418" y="9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font" Target="fonts/font1.fntdata"/><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font" Target="fonts/font4.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font" Target="fonts/font2.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font" Target="fonts/font5.fntdata"/><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244265505e1_0_4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244265505e1_0_4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244265505e1_0_4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244265505e1_0_4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244265505e1_0_4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244265505e1_0_4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244265505e1_0_4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244265505e1_0_4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244265505e1_0_4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244265505e1_0_4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244265505e1_0_5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244265505e1_0_5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244265505e1_0_5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 name="Google Shape;365;g244265505e1_0_5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244265505e1_0_5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244265505e1_0_5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244265505e1_0_5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 name="Google Shape;376;g244265505e1_0_5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244265505e1_0_5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 name="Google Shape;381;g244265505e1_0_5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244265505e1_0_6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244265505e1_0_6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g244265505e1_0_5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 name="Google Shape;386;g244265505e1_0_5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244265505e1_0_5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244265505e1_0_5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244265505e1_0_5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244265505e1_0_5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244265505e1_1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244265505e1_1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g244265505e1_0_5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7" name="Google Shape;407;g244265505e1_0_5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244265505e1_0_5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244265505e1_0_5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g244265505e1_0_4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7" name="Google Shape;417;g244265505e1_0_4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g244265505e1_0_5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4" name="Google Shape;424;g244265505e1_0_5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244265505e1_0_5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0" name="Google Shape;430;g244265505e1_0_5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g244265505e1_0_5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6" name="Google Shape;436;g244265505e1_0_5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244265505e1_0_3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244265505e1_0_3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g244265505e1_1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2" name="Google Shape;442;g244265505e1_1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g244265505e1_1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8" name="Google Shape;448;g244265505e1_1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g244265505e1_1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4" name="Google Shape;454;g244265505e1_1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g244265505e1_1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0" name="Google Shape;460;g244265505e1_1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4"/>
        <p:cNvGrpSpPr/>
        <p:nvPr/>
      </p:nvGrpSpPr>
      <p:grpSpPr>
        <a:xfrm>
          <a:off x="0" y="0"/>
          <a:ext cx="0" cy="0"/>
          <a:chOff x="0" y="0"/>
          <a:chExt cx="0" cy="0"/>
        </a:xfrm>
      </p:grpSpPr>
      <p:sp>
        <p:nvSpPr>
          <p:cNvPr id="465" name="Google Shape;465;g244265505e1_0_5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6" name="Google Shape;466;g244265505e1_0_5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0"/>
        <p:cNvGrpSpPr/>
        <p:nvPr/>
      </p:nvGrpSpPr>
      <p:grpSpPr>
        <a:xfrm>
          <a:off x="0" y="0"/>
          <a:ext cx="0" cy="0"/>
          <a:chOff x="0" y="0"/>
          <a:chExt cx="0" cy="0"/>
        </a:xfrm>
      </p:grpSpPr>
      <p:sp>
        <p:nvSpPr>
          <p:cNvPr id="471" name="Google Shape;471;g244265505e1_1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2" name="Google Shape;472;g244265505e1_1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244265505e1_1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244265505e1_1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
        <p:cNvGrpSpPr/>
        <p:nvPr/>
      </p:nvGrpSpPr>
      <p:grpSpPr>
        <a:xfrm>
          <a:off x="0" y="0"/>
          <a:ext cx="0" cy="0"/>
          <a:chOff x="0" y="0"/>
          <a:chExt cx="0" cy="0"/>
        </a:xfrm>
      </p:grpSpPr>
      <p:sp>
        <p:nvSpPr>
          <p:cNvPr id="483" name="Google Shape;483;g244265505e1_1_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4" name="Google Shape;484;g244265505e1_1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Google Shape;489;g244265505e1_0_4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0" name="Google Shape;490;g244265505e1_0_4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Google Shape;495;g244265505e1_0_5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6" name="Google Shape;496;g244265505e1_0_5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244265505e1_0_4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244265505e1_0_4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Google Shape;501;g244265505e1_1_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2" name="Google Shape;502;g244265505e1_1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g244265505e1_0_4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8" name="Google Shape;508;g244265505e1_0_4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Google Shape;513;g244265505e1_1_1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4" name="Google Shape;514;g244265505e1_1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Google Shape;519;g244265505e1_1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0" name="Google Shape;520;g244265505e1_1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4"/>
        <p:cNvGrpSpPr/>
        <p:nvPr/>
      </p:nvGrpSpPr>
      <p:grpSpPr>
        <a:xfrm>
          <a:off x="0" y="0"/>
          <a:ext cx="0" cy="0"/>
          <a:chOff x="0" y="0"/>
          <a:chExt cx="0" cy="0"/>
        </a:xfrm>
      </p:grpSpPr>
      <p:sp>
        <p:nvSpPr>
          <p:cNvPr id="525" name="Google Shape;525;g244265505e1_1_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6" name="Google Shape;526;g244265505e1_1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g244265505e1_1_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2" name="Google Shape;532;g244265505e1_1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Google Shape;537;g244265505e1_1_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8" name="Google Shape;538;g244265505e1_1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g244265505e1_1_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 name="Google Shape;544;g244265505e1_1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8"/>
        <p:cNvGrpSpPr/>
        <p:nvPr/>
      </p:nvGrpSpPr>
      <p:grpSpPr>
        <a:xfrm>
          <a:off x="0" y="0"/>
          <a:ext cx="0" cy="0"/>
          <a:chOff x="0" y="0"/>
          <a:chExt cx="0" cy="0"/>
        </a:xfrm>
      </p:grpSpPr>
      <p:sp>
        <p:nvSpPr>
          <p:cNvPr id="549" name="Google Shape;549;g244265505e1_1_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0" name="Google Shape;550;g244265505e1_1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4"/>
        <p:cNvGrpSpPr/>
        <p:nvPr/>
      </p:nvGrpSpPr>
      <p:grpSpPr>
        <a:xfrm>
          <a:off x="0" y="0"/>
          <a:ext cx="0" cy="0"/>
          <a:chOff x="0" y="0"/>
          <a:chExt cx="0" cy="0"/>
        </a:xfrm>
      </p:grpSpPr>
      <p:sp>
        <p:nvSpPr>
          <p:cNvPr id="555" name="Google Shape;555;g244265505e1_0_5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6" name="Google Shape;556;g244265505e1_0_5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244265505e1_0_4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244265505e1_0_4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p:cNvGrpSpPr/>
        <p:nvPr/>
      </p:nvGrpSpPr>
      <p:grpSpPr>
        <a:xfrm>
          <a:off x="0" y="0"/>
          <a:ext cx="0" cy="0"/>
          <a:chOff x="0" y="0"/>
          <a:chExt cx="0" cy="0"/>
        </a:xfrm>
      </p:grpSpPr>
      <p:sp>
        <p:nvSpPr>
          <p:cNvPr id="562" name="Google Shape;562;g244265505e1_1_1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3" name="Google Shape;563;g244265505e1_1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g244265505e1_1_1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9" name="Google Shape;569;g244265505e1_1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4"/>
        <p:cNvGrpSpPr/>
        <p:nvPr/>
      </p:nvGrpSpPr>
      <p:grpSpPr>
        <a:xfrm>
          <a:off x="0" y="0"/>
          <a:ext cx="0" cy="0"/>
          <a:chOff x="0" y="0"/>
          <a:chExt cx="0" cy="0"/>
        </a:xfrm>
      </p:grpSpPr>
      <p:sp>
        <p:nvSpPr>
          <p:cNvPr id="575" name="Google Shape;575;g244265505e1_1_1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6" name="Google Shape;576;g244265505e1_1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p:cNvGrpSpPr/>
        <p:nvPr/>
      </p:nvGrpSpPr>
      <p:grpSpPr>
        <a:xfrm>
          <a:off x="0" y="0"/>
          <a:ext cx="0" cy="0"/>
          <a:chOff x="0" y="0"/>
          <a:chExt cx="0" cy="0"/>
        </a:xfrm>
      </p:grpSpPr>
      <p:sp>
        <p:nvSpPr>
          <p:cNvPr id="582" name="Google Shape;582;g244265505e1_1_1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3" name="Google Shape;583;g244265505e1_1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
        <p:cNvGrpSpPr/>
        <p:nvPr/>
      </p:nvGrpSpPr>
      <p:grpSpPr>
        <a:xfrm>
          <a:off x="0" y="0"/>
          <a:ext cx="0" cy="0"/>
          <a:chOff x="0" y="0"/>
          <a:chExt cx="0" cy="0"/>
        </a:xfrm>
      </p:grpSpPr>
      <p:sp>
        <p:nvSpPr>
          <p:cNvPr id="589" name="Google Shape;589;g244265505e1_1_1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0" name="Google Shape;590;g244265505e1_1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Google Shape;595;g244265505e1_1_1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6" name="Google Shape;596;g244265505e1_1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2"/>
        <p:cNvGrpSpPr/>
        <p:nvPr/>
      </p:nvGrpSpPr>
      <p:grpSpPr>
        <a:xfrm>
          <a:off x="0" y="0"/>
          <a:ext cx="0" cy="0"/>
          <a:chOff x="0" y="0"/>
          <a:chExt cx="0" cy="0"/>
        </a:xfrm>
      </p:grpSpPr>
      <p:sp>
        <p:nvSpPr>
          <p:cNvPr id="603" name="Google Shape;603;g244265505e1_1_1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4" name="Google Shape;604;g244265505e1_1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8"/>
        <p:cNvGrpSpPr/>
        <p:nvPr/>
      </p:nvGrpSpPr>
      <p:grpSpPr>
        <a:xfrm>
          <a:off x="0" y="0"/>
          <a:ext cx="0" cy="0"/>
          <a:chOff x="0" y="0"/>
          <a:chExt cx="0" cy="0"/>
        </a:xfrm>
      </p:grpSpPr>
      <p:sp>
        <p:nvSpPr>
          <p:cNvPr id="609" name="Google Shape;609;g244265505e1_1_1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0" name="Google Shape;610;g244265505e1_1_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8"/>
        <p:cNvGrpSpPr/>
        <p:nvPr/>
      </p:nvGrpSpPr>
      <p:grpSpPr>
        <a:xfrm>
          <a:off x="0" y="0"/>
          <a:ext cx="0" cy="0"/>
          <a:chOff x="0" y="0"/>
          <a:chExt cx="0" cy="0"/>
        </a:xfrm>
      </p:grpSpPr>
      <p:sp>
        <p:nvSpPr>
          <p:cNvPr id="609" name="Google Shape;609;g244265505e1_1_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0" name="Google Shape;610;g244265505e1_1_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3477358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5"/>
        <p:cNvGrpSpPr/>
        <p:nvPr/>
      </p:nvGrpSpPr>
      <p:grpSpPr>
        <a:xfrm>
          <a:off x="0" y="0"/>
          <a:ext cx="0" cy="0"/>
          <a:chOff x="0" y="0"/>
          <a:chExt cx="0" cy="0"/>
        </a:xfrm>
      </p:grpSpPr>
      <p:sp>
        <p:nvSpPr>
          <p:cNvPr id="616" name="Google Shape;616;g244265505e1_0_4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7" name="Google Shape;617;g244265505e1_0_4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244265505e1_0_4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244265505e1_0_4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0"/>
        <p:cNvGrpSpPr/>
        <p:nvPr/>
      </p:nvGrpSpPr>
      <p:grpSpPr>
        <a:xfrm>
          <a:off x="0" y="0"/>
          <a:ext cx="0" cy="0"/>
          <a:chOff x="0" y="0"/>
          <a:chExt cx="0" cy="0"/>
        </a:xfrm>
      </p:grpSpPr>
      <p:sp>
        <p:nvSpPr>
          <p:cNvPr id="621" name="Google Shape;621;g244265505e1_1_1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2" name="Google Shape;622;g244265505e1_1_1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5"/>
        <p:cNvGrpSpPr/>
        <p:nvPr/>
      </p:nvGrpSpPr>
      <p:grpSpPr>
        <a:xfrm>
          <a:off x="0" y="0"/>
          <a:ext cx="0" cy="0"/>
          <a:chOff x="0" y="0"/>
          <a:chExt cx="0" cy="0"/>
        </a:xfrm>
      </p:grpSpPr>
      <p:sp>
        <p:nvSpPr>
          <p:cNvPr id="616" name="Google Shape;616;g244265505e1_0_4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7" name="Google Shape;617;g244265505e1_0_4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782663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5"/>
        <p:cNvGrpSpPr/>
        <p:nvPr/>
      </p:nvGrpSpPr>
      <p:grpSpPr>
        <a:xfrm>
          <a:off x="0" y="0"/>
          <a:ext cx="0" cy="0"/>
          <a:chOff x="0" y="0"/>
          <a:chExt cx="0" cy="0"/>
        </a:xfrm>
      </p:grpSpPr>
      <p:sp>
        <p:nvSpPr>
          <p:cNvPr id="616" name="Google Shape;616;g244265505e1_0_4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7" name="Google Shape;617;g244265505e1_0_4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0866776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5"/>
        <p:cNvGrpSpPr/>
        <p:nvPr/>
      </p:nvGrpSpPr>
      <p:grpSpPr>
        <a:xfrm>
          <a:off x="0" y="0"/>
          <a:ext cx="0" cy="0"/>
          <a:chOff x="0" y="0"/>
          <a:chExt cx="0" cy="0"/>
        </a:xfrm>
      </p:grpSpPr>
      <p:sp>
        <p:nvSpPr>
          <p:cNvPr id="616" name="Google Shape;616;g244265505e1_0_4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7" name="Google Shape;617;g244265505e1_0_4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137511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244265505e1_0_4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244265505e1_0_4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244265505e1_0_4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244265505e1_0_4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44265505e1_0_4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244265505e1_0_4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0"/>
              </a:spcBef>
              <a:spcAft>
                <a:spcPts val="0"/>
              </a:spcAft>
              <a:buClr>
                <a:schemeClr val="lt1"/>
              </a:buClr>
              <a:buSzPts val="1100"/>
              <a:buChar char="○"/>
              <a:defRPr>
                <a:solidFill>
                  <a:schemeClr val="lt1"/>
                </a:solidFill>
              </a:defRPr>
            </a:lvl2pPr>
            <a:lvl3pPr marL="1371600" lvl="2" indent="-298450" algn="ctr">
              <a:spcBef>
                <a:spcPts val="0"/>
              </a:spcBef>
              <a:spcAft>
                <a:spcPts val="0"/>
              </a:spcAft>
              <a:buClr>
                <a:schemeClr val="lt1"/>
              </a:buClr>
              <a:buSzPts val="1100"/>
              <a:buChar char="■"/>
              <a:defRPr>
                <a:solidFill>
                  <a:schemeClr val="lt1"/>
                </a:solidFill>
              </a:defRPr>
            </a:lvl3pPr>
            <a:lvl4pPr marL="1828800" lvl="3" indent="-298450" algn="ctr">
              <a:spcBef>
                <a:spcPts val="0"/>
              </a:spcBef>
              <a:spcAft>
                <a:spcPts val="0"/>
              </a:spcAft>
              <a:buClr>
                <a:schemeClr val="lt1"/>
              </a:buClr>
              <a:buSzPts val="1100"/>
              <a:buChar char="●"/>
              <a:defRPr>
                <a:solidFill>
                  <a:schemeClr val="lt1"/>
                </a:solidFill>
              </a:defRPr>
            </a:lvl4pPr>
            <a:lvl5pPr marL="2286000" lvl="4" indent="-298450" algn="ctr">
              <a:spcBef>
                <a:spcPts val="0"/>
              </a:spcBef>
              <a:spcAft>
                <a:spcPts val="0"/>
              </a:spcAft>
              <a:buClr>
                <a:schemeClr val="lt1"/>
              </a:buClr>
              <a:buSzPts val="1100"/>
              <a:buChar char="○"/>
              <a:defRPr>
                <a:solidFill>
                  <a:schemeClr val="lt1"/>
                </a:solidFill>
              </a:defRPr>
            </a:lvl5pPr>
            <a:lvl6pPr marL="2743200" lvl="5" indent="-298450" algn="ctr">
              <a:spcBef>
                <a:spcPts val="0"/>
              </a:spcBef>
              <a:spcAft>
                <a:spcPts val="0"/>
              </a:spcAft>
              <a:buClr>
                <a:schemeClr val="lt1"/>
              </a:buClr>
              <a:buSzPts val="1100"/>
              <a:buChar char="■"/>
              <a:defRPr>
                <a:solidFill>
                  <a:schemeClr val="lt1"/>
                </a:solidFill>
              </a:defRPr>
            </a:lvl6pPr>
            <a:lvl7pPr marL="3200400" lvl="6" indent="-298450" algn="ctr">
              <a:spcBef>
                <a:spcPts val="0"/>
              </a:spcBef>
              <a:spcAft>
                <a:spcPts val="0"/>
              </a:spcAft>
              <a:buClr>
                <a:schemeClr val="lt1"/>
              </a:buClr>
              <a:buSzPts val="1100"/>
              <a:buChar char="●"/>
              <a:defRPr>
                <a:solidFill>
                  <a:schemeClr val="lt1"/>
                </a:solidFill>
              </a:defRPr>
            </a:lvl7pPr>
            <a:lvl8pPr marL="3657600" lvl="7" indent="-298450" algn="ctr">
              <a:spcBef>
                <a:spcPts val="0"/>
              </a:spcBef>
              <a:spcAft>
                <a:spcPts val="0"/>
              </a:spcAft>
              <a:buClr>
                <a:schemeClr val="lt1"/>
              </a:buClr>
              <a:buSzPts val="1100"/>
              <a:buChar char="○"/>
              <a:defRPr>
                <a:solidFill>
                  <a:schemeClr val="lt1"/>
                </a:solidFill>
              </a:defRPr>
            </a:lvl8pPr>
            <a:lvl9pPr marL="4114800" lvl="8" indent="-298450" algn="ctr">
              <a:spcBef>
                <a:spcPts val="0"/>
              </a:spcBef>
              <a:spcAft>
                <a:spcPts val="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rm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4.jp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9.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1.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5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2.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5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3.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5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5.xml"/><Relationship Id="rId1" Type="http://schemas.openxmlformats.org/officeDocument/2006/relationships/slideLayout" Target="../slideLayouts/slideLayout1.xml"/><Relationship Id="rId5" Type="http://schemas.openxmlformats.org/officeDocument/2006/relationships/image" Target="../media/image22.png"/><Relationship Id="rId4" Type="http://schemas.openxmlformats.org/officeDocument/2006/relationships/image" Target="../media/image21.png"/></Relationships>
</file>

<file path=ppt/slides/_rels/slide5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7.xml"/><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5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60.xml"/><Relationship Id="rId1" Type="http://schemas.openxmlformats.org/officeDocument/2006/relationships/slideLayout" Target="../slideLayouts/slideLayout1.xml"/><Relationship Id="rId5" Type="http://schemas.openxmlformats.org/officeDocument/2006/relationships/image" Target="../media/image29.png"/><Relationship Id="rId4" Type="http://schemas.openxmlformats.org/officeDocument/2006/relationships/image" Target="../media/image28.png"/></Relationships>
</file>

<file path=ppt/slides/_rels/slide6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61.xml"/><Relationship Id="rId1" Type="http://schemas.openxmlformats.org/officeDocument/2006/relationships/slideLayout" Target="../slideLayouts/slideLayout1.xml"/><Relationship Id="rId4" Type="http://schemas.openxmlformats.org/officeDocument/2006/relationships/image" Target="../media/image31.png"/></Relationships>
</file>

<file path=ppt/slides/_rels/slide6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1261350" y="216700"/>
            <a:ext cx="7575000" cy="7602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 sz="2200">
                <a:latin typeface="Times New Roman"/>
                <a:ea typeface="Times New Roman"/>
                <a:cs typeface="Times New Roman"/>
                <a:sym typeface="Times New Roman"/>
              </a:rPr>
              <a:t>NATIONAL INSTITUTE OF TECHNOLOGY, WARANGAL</a:t>
            </a:r>
            <a:endParaRPr sz="2200">
              <a:latin typeface="Times New Roman"/>
              <a:ea typeface="Times New Roman"/>
              <a:cs typeface="Times New Roman"/>
              <a:sym typeface="Times New Roman"/>
            </a:endParaRPr>
          </a:p>
        </p:txBody>
      </p:sp>
      <p:sp>
        <p:nvSpPr>
          <p:cNvPr id="278" name="Google Shape;278;p13"/>
          <p:cNvSpPr txBox="1">
            <a:spLocks noGrp="1"/>
          </p:cNvSpPr>
          <p:nvPr>
            <p:ph type="subTitle" idx="1"/>
          </p:nvPr>
        </p:nvSpPr>
        <p:spPr>
          <a:xfrm>
            <a:off x="116300" y="1199750"/>
            <a:ext cx="8895900" cy="3655500"/>
          </a:xfrm>
          <a:prstGeom prst="rect">
            <a:avLst/>
          </a:prstGeom>
        </p:spPr>
        <p:txBody>
          <a:bodyPr spcFirstLastPara="1" wrap="square" lIns="91425" tIns="91425" rIns="91425" bIns="91425" anchor="t" anchorCtr="0">
            <a:normAutofit fontScale="77500" lnSpcReduction="20000"/>
          </a:bodyPr>
          <a:lstStyle/>
          <a:p>
            <a:pPr marL="0" lvl="0" indent="0" algn="l" rtl="0">
              <a:spcBef>
                <a:spcPts val="0"/>
              </a:spcBef>
              <a:spcAft>
                <a:spcPts val="0"/>
              </a:spcAft>
              <a:buNone/>
            </a:pPr>
            <a:r>
              <a:rPr lang="en" sz="2200" b="1">
                <a:latin typeface="Times New Roman"/>
                <a:ea typeface="Times New Roman"/>
                <a:cs typeface="Times New Roman"/>
                <a:sym typeface="Times New Roman"/>
              </a:rPr>
              <a:t>               </a:t>
            </a:r>
            <a:endParaRPr sz="2200" b="1">
              <a:latin typeface="Times New Roman"/>
              <a:ea typeface="Times New Roman"/>
              <a:cs typeface="Times New Roman"/>
              <a:sym typeface="Times New Roman"/>
            </a:endParaRPr>
          </a:p>
          <a:p>
            <a:pPr marL="0" lvl="0" indent="0" algn="just" rtl="0">
              <a:spcBef>
                <a:spcPts val="0"/>
              </a:spcBef>
              <a:spcAft>
                <a:spcPts val="0"/>
              </a:spcAft>
              <a:buNone/>
            </a:pPr>
            <a:r>
              <a:rPr lang="en" sz="2200" b="1">
                <a:latin typeface="Times New Roman"/>
                <a:ea typeface="Times New Roman"/>
                <a:cs typeface="Times New Roman"/>
                <a:sym typeface="Times New Roman"/>
              </a:rPr>
              <a:t>                                                  </a:t>
            </a:r>
            <a:r>
              <a:rPr lang="en" sz="3500" b="1" u="sng">
                <a:latin typeface="Times New Roman"/>
                <a:ea typeface="Times New Roman"/>
                <a:cs typeface="Times New Roman"/>
                <a:sym typeface="Times New Roman"/>
              </a:rPr>
              <a:t>PROJECT WORK</a:t>
            </a:r>
            <a:endParaRPr sz="3500" b="1" u="sng">
              <a:latin typeface="Times New Roman"/>
              <a:ea typeface="Times New Roman"/>
              <a:cs typeface="Times New Roman"/>
              <a:sym typeface="Times New Roman"/>
            </a:endParaRPr>
          </a:p>
          <a:p>
            <a:pPr marL="0" lvl="0" indent="0" algn="l" rtl="0">
              <a:spcBef>
                <a:spcPts val="0"/>
              </a:spcBef>
              <a:spcAft>
                <a:spcPts val="0"/>
              </a:spcAft>
              <a:buNone/>
            </a:pPr>
            <a:endParaRPr sz="2200" b="1" u="sng">
              <a:latin typeface="Times New Roman"/>
              <a:ea typeface="Times New Roman"/>
              <a:cs typeface="Times New Roman"/>
              <a:sym typeface="Times New Roman"/>
            </a:endParaRPr>
          </a:p>
          <a:p>
            <a:pPr marL="0" lvl="0" indent="0" algn="l" rtl="0">
              <a:spcBef>
                <a:spcPts val="0"/>
              </a:spcBef>
              <a:spcAft>
                <a:spcPts val="0"/>
              </a:spcAft>
              <a:buNone/>
            </a:pPr>
            <a:r>
              <a:rPr lang="en" sz="2200" b="1">
                <a:latin typeface="Times New Roman"/>
                <a:ea typeface="Times New Roman"/>
                <a:cs typeface="Times New Roman"/>
                <a:sym typeface="Times New Roman"/>
              </a:rPr>
              <a:t>                                                                        </a:t>
            </a:r>
            <a:r>
              <a:rPr lang="en" sz="3500" b="1" u="sng">
                <a:latin typeface="Times New Roman"/>
                <a:ea typeface="Times New Roman"/>
                <a:cs typeface="Times New Roman"/>
                <a:sym typeface="Times New Roman"/>
              </a:rPr>
              <a:t>ON</a:t>
            </a:r>
            <a:endParaRPr sz="3500" b="1" u="sng">
              <a:latin typeface="Times New Roman"/>
              <a:ea typeface="Times New Roman"/>
              <a:cs typeface="Times New Roman"/>
              <a:sym typeface="Times New Roman"/>
            </a:endParaRPr>
          </a:p>
          <a:p>
            <a:pPr marL="0" lvl="0" indent="0" algn="ctr" rtl="0">
              <a:spcBef>
                <a:spcPts val="0"/>
              </a:spcBef>
              <a:spcAft>
                <a:spcPts val="0"/>
              </a:spcAft>
              <a:buNone/>
            </a:pPr>
            <a:endParaRPr sz="3500" b="1" u="sng">
              <a:latin typeface="Times New Roman"/>
              <a:ea typeface="Times New Roman"/>
              <a:cs typeface="Times New Roman"/>
              <a:sym typeface="Times New Roman"/>
            </a:endParaRPr>
          </a:p>
          <a:p>
            <a:pPr marL="0" lvl="0" indent="0" algn="ctr" rtl="0">
              <a:spcBef>
                <a:spcPts val="0"/>
              </a:spcBef>
              <a:spcAft>
                <a:spcPts val="0"/>
              </a:spcAft>
              <a:buNone/>
            </a:pPr>
            <a:r>
              <a:rPr lang="en" sz="3500" b="1" u="sng">
                <a:latin typeface="Times New Roman"/>
                <a:ea typeface="Times New Roman"/>
                <a:cs typeface="Times New Roman"/>
                <a:sym typeface="Times New Roman"/>
              </a:rPr>
              <a:t>DATABASE MANAGEMENT SYSTEM</a:t>
            </a:r>
            <a:endParaRPr sz="3500" b="1" u="sng">
              <a:latin typeface="Times New Roman"/>
              <a:ea typeface="Times New Roman"/>
              <a:cs typeface="Times New Roman"/>
              <a:sym typeface="Times New Roman"/>
            </a:endParaRPr>
          </a:p>
          <a:p>
            <a:pPr marL="0" lvl="0" indent="0" algn="ctr" rtl="0">
              <a:spcBef>
                <a:spcPts val="0"/>
              </a:spcBef>
              <a:spcAft>
                <a:spcPts val="0"/>
              </a:spcAft>
              <a:buNone/>
            </a:pPr>
            <a:endParaRPr sz="2200" b="1" u="sng">
              <a:latin typeface="Times New Roman"/>
              <a:ea typeface="Times New Roman"/>
              <a:cs typeface="Times New Roman"/>
              <a:sym typeface="Times New Roman"/>
            </a:endParaRPr>
          </a:p>
          <a:p>
            <a:pPr marL="0" lvl="0" indent="0" algn="l" rtl="0">
              <a:spcBef>
                <a:spcPts val="0"/>
              </a:spcBef>
              <a:spcAft>
                <a:spcPts val="0"/>
              </a:spcAft>
              <a:buNone/>
            </a:pPr>
            <a:endParaRPr sz="2200" b="1" u="sng">
              <a:latin typeface="Times New Roman"/>
              <a:ea typeface="Times New Roman"/>
              <a:cs typeface="Times New Roman"/>
              <a:sym typeface="Times New Roman"/>
            </a:endParaRPr>
          </a:p>
          <a:p>
            <a:pPr marL="0" lvl="0" indent="0" algn="l" rtl="0">
              <a:spcBef>
                <a:spcPts val="0"/>
              </a:spcBef>
              <a:spcAft>
                <a:spcPts val="0"/>
              </a:spcAft>
              <a:buNone/>
            </a:pPr>
            <a:endParaRPr sz="2200" b="1" u="sng">
              <a:latin typeface="Times New Roman"/>
              <a:ea typeface="Times New Roman"/>
              <a:cs typeface="Times New Roman"/>
              <a:sym typeface="Times New Roman"/>
            </a:endParaRPr>
          </a:p>
          <a:p>
            <a:pPr marL="0" lvl="0" indent="0" algn="l" rtl="0">
              <a:spcBef>
                <a:spcPts val="0"/>
              </a:spcBef>
              <a:spcAft>
                <a:spcPts val="0"/>
              </a:spcAft>
              <a:buNone/>
            </a:pPr>
            <a:endParaRPr sz="2200" b="1" u="sng">
              <a:latin typeface="Times New Roman"/>
              <a:ea typeface="Times New Roman"/>
              <a:cs typeface="Times New Roman"/>
              <a:sym typeface="Times New Roman"/>
            </a:endParaRPr>
          </a:p>
          <a:p>
            <a:pPr marL="0" lvl="0" indent="0" algn="l" rtl="0">
              <a:spcBef>
                <a:spcPts val="0"/>
              </a:spcBef>
              <a:spcAft>
                <a:spcPts val="0"/>
              </a:spcAft>
              <a:buNone/>
            </a:pPr>
            <a:r>
              <a:rPr lang="en" sz="2550" b="1" u="sng">
                <a:latin typeface="Times New Roman"/>
                <a:ea typeface="Times New Roman"/>
                <a:cs typeface="Times New Roman"/>
                <a:sym typeface="Times New Roman"/>
              </a:rPr>
              <a:t>Prepared By:-</a:t>
            </a:r>
            <a:endParaRPr sz="2550" b="1" u="sng">
              <a:latin typeface="Times New Roman"/>
              <a:ea typeface="Times New Roman"/>
              <a:cs typeface="Times New Roman"/>
              <a:sym typeface="Times New Roman"/>
            </a:endParaRPr>
          </a:p>
          <a:p>
            <a:pPr marL="0" lvl="0" indent="0" algn="l" rtl="0">
              <a:spcBef>
                <a:spcPts val="0"/>
              </a:spcBef>
              <a:spcAft>
                <a:spcPts val="0"/>
              </a:spcAft>
              <a:buNone/>
            </a:pPr>
            <a:endParaRPr sz="2200" b="1">
              <a:latin typeface="Times New Roman"/>
              <a:ea typeface="Times New Roman"/>
              <a:cs typeface="Times New Roman"/>
              <a:sym typeface="Times New Roman"/>
            </a:endParaRPr>
          </a:p>
          <a:p>
            <a:pPr marL="0" lvl="0" indent="0" algn="l" rtl="0">
              <a:spcBef>
                <a:spcPts val="0"/>
              </a:spcBef>
              <a:spcAft>
                <a:spcPts val="0"/>
              </a:spcAft>
              <a:buNone/>
            </a:pPr>
            <a:r>
              <a:rPr lang="en" sz="2200">
                <a:latin typeface="Times New Roman"/>
                <a:ea typeface="Times New Roman"/>
                <a:cs typeface="Times New Roman"/>
                <a:sym typeface="Times New Roman"/>
              </a:rPr>
              <a:t>Pranav Ghante   21CSB0A75</a:t>
            </a:r>
            <a:endParaRPr sz="2200">
              <a:latin typeface="Times New Roman"/>
              <a:ea typeface="Times New Roman"/>
              <a:cs typeface="Times New Roman"/>
              <a:sym typeface="Times New Roman"/>
            </a:endParaRPr>
          </a:p>
          <a:p>
            <a:pPr marL="0" lvl="0" indent="0" algn="l" rtl="0">
              <a:spcBef>
                <a:spcPts val="0"/>
              </a:spcBef>
              <a:spcAft>
                <a:spcPts val="0"/>
              </a:spcAft>
              <a:buNone/>
            </a:pPr>
            <a:r>
              <a:rPr lang="en" sz="2200">
                <a:latin typeface="Times New Roman"/>
                <a:ea typeface="Times New Roman"/>
                <a:cs typeface="Times New Roman"/>
                <a:sym typeface="Times New Roman"/>
              </a:rPr>
              <a:t>Ishaan Agrawal  21CSB0F14</a:t>
            </a:r>
            <a:endParaRPr sz="2200">
              <a:latin typeface="Times New Roman"/>
              <a:ea typeface="Times New Roman"/>
              <a:cs typeface="Times New Roman"/>
              <a:sym typeface="Times New Roman"/>
            </a:endParaRPr>
          </a:p>
        </p:txBody>
      </p:sp>
      <p:pic>
        <p:nvPicPr>
          <p:cNvPr id="279" name="Google Shape;279;p13"/>
          <p:cNvPicPr preferRelativeResize="0"/>
          <p:nvPr/>
        </p:nvPicPr>
        <p:blipFill>
          <a:blip r:embed="rId3">
            <a:alphaModFix/>
          </a:blip>
          <a:stretch>
            <a:fillRect/>
          </a:stretch>
        </p:blipFill>
        <p:spPr>
          <a:xfrm>
            <a:off x="116300" y="94825"/>
            <a:ext cx="1145049" cy="1027025"/>
          </a:xfrm>
          <a:prstGeom prst="rect">
            <a:avLst/>
          </a:prstGeom>
          <a:noFill/>
          <a:ln>
            <a:noFill/>
          </a:ln>
        </p:spPr>
      </p:pic>
      <p:pic>
        <p:nvPicPr>
          <p:cNvPr id="280" name="Google Shape;280;p13"/>
          <p:cNvPicPr preferRelativeResize="0"/>
          <p:nvPr/>
        </p:nvPicPr>
        <p:blipFill>
          <a:blip r:embed="rId4">
            <a:alphaModFix/>
          </a:blip>
          <a:stretch>
            <a:fillRect/>
          </a:stretch>
        </p:blipFill>
        <p:spPr>
          <a:xfrm>
            <a:off x="6052800" y="3531600"/>
            <a:ext cx="2487725" cy="13236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22"/>
          <p:cNvSpPr txBox="1">
            <a:spLocks noGrp="1"/>
          </p:cNvSpPr>
          <p:nvPr>
            <p:ph type="ctrTitle"/>
          </p:nvPr>
        </p:nvSpPr>
        <p:spPr>
          <a:xfrm>
            <a:off x="312550" y="107625"/>
            <a:ext cx="8579400" cy="529800"/>
          </a:xfrm>
          <a:prstGeom prst="rect">
            <a:avLst/>
          </a:prstGeom>
        </p:spPr>
        <p:txBody>
          <a:bodyPr spcFirstLastPara="1" wrap="square" lIns="91425" tIns="91425" rIns="91425" bIns="91425" anchor="ctr" anchorCtr="0">
            <a:normAutofit fontScale="90000"/>
          </a:bodyPr>
          <a:lstStyle/>
          <a:p>
            <a:pPr marL="0" lvl="0" indent="0" algn="l" rtl="0">
              <a:lnSpc>
                <a:spcPct val="115000"/>
              </a:lnSpc>
              <a:spcBef>
                <a:spcPts val="1200"/>
              </a:spcBef>
              <a:spcAft>
                <a:spcPts val="0"/>
              </a:spcAft>
              <a:buNone/>
            </a:pPr>
            <a:endParaRPr sz="1400">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r>
              <a:rPr lang="en" sz="3100">
                <a:solidFill>
                  <a:schemeClr val="dk2"/>
                </a:solidFill>
              </a:rPr>
              <a:t>RELATIONAL SCHEMA: BEFORE NORMALIZATION</a:t>
            </a:r>
            <a:endParaRPr sz="3100">
              <a:solidFill>
                <a:schemeClr val="dk2"/>
              </a:solidFill>
            </a:endParaRPr>
          </a:p>
        </p:txBody>
      </p:sp>
      <p:sp>
        <p:nvSpPr>
          <p:cNvPr id="335" name="Google Shape;335;p22"/>
          <p:cNvSpPr txBox="1">
            <a:spLocks noGrp="1"/>
          </p:cNvSpPr>
          <p:nvPr>
            <p:ph type="subTitle" idx="1"/>
          </p:nvPr>
        </p:nvSpPr>
        <p:spPr>
          <a:xfrm>
            <a:off x="229750" y="904500"/>
            <a:ext cx="8745000" cy="42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pic>
        <p:nvPicPr>
          <p:cNvPr id="336" name="Google Shape;336;p22"/>
          <p:cNvPicPr preferRelativeResize="0"/>
          <p:nvPr/>
        </p:nvPicPr>
        <p:blipFill>
          <a:blip r:embed="rId3">
            <a:alphaModFix/>
          </a:blip>
          <a:stretch>
            <a:fillRect/>
          </a:stretch>
        </p:blipFill>
        <p:spPr>
          <a:xfrm>
            <a:off x="192550" y="803000"/>
            <a:ext cx="8745000" cy="432301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23"/>
          <p:cNvSpPr txBox="1">
            <a:spLocks noGrp="1"/>
          </p:cNvSpPr>
          <p:nvPr>
            <p:ph type="ctrTitle"/>
          </p:nvPr>
        </p:nvSpPr>
        <p:spPr>
          <a:xfrm>
            <a:off x="312550" y="0"/>
            <a:ext cx="8620800" cy="976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sz="1800" u="sng">
                <a:latin typeface="Times New Roman"/>
                <a:ea typeface="Times New Roman"/>
                <a:cs typeface="Times New Roman"/>
                <a:sym typeface="Times New Roman"/>
              </a:rPr>
              <a:t>FUNCTIONAL DEPENDENCIES AND PRIMARY KEY OF EACH ENTITY</a:t>
            </a:r>
            <a:endParaRPr sz="1800" u="sng"/>
          </a:p>
        </p:txBody>
      </p:sp>
      <p:sp>
        <p:nvSpPr>
          <p:cNvPr id="342" name="Google Shape;342;p23"/>
          <p:cNvSpPr txBox="1">
            <a:spLocks noGrp="1"/>
          </p:cNvSpPr>
          <p:nvPr>
            <p:ph type="subTitle" idx="1"/>
          </p:nvPr>
        </p:nvSpPr>
        <p:spPr>
          <a:xfrm>
            <a:off x="229750" y="759625"/>
            <a:ext cx="8745000" cy="4383900"/>
          </a:xfrm>
          <a:prstGeom prst="rect">
            <a:avLst/>
          </a:prstGeom>
        </p:spPr>
        <p:txBody>
          <a:bodyPr spcFirstLastPara="1" wrap="square" lIns="91425" tIns="91425" rIns="91425" bIns="91425" anchor="t" anchorCtr="0">
            <a:normAutofit lnSpcReduction="10000"/>
          </a:bodyPr>
          <a:lstStyle/>
          <a:p>
            <a:pPr marL="228600" lvl="0" indent="-228600" algn="l" rtl="0">
              <a:lnSpc>
                <a:spcPct val="115000"/>
              </a:lnSpc>
              <a:spcBef>
                <a:spcPts val="1200"/>
              </a:spcBef>
              <a:spcAft>
                <a:spcPts val="0"/>
              </a:spcAft>
              <a:buNone/>
            </a:pPr>
            <a:r>
              <a:rPr lang="en" sz="1400" b="1">
                <a:solidFill>
                  <a:srgbClr val="000000"/>
                </a:solidFill>
                <a:latin typeface="Arial"/>
                <a:ea typeface="Arial"/>
                <a:cs typeface="Arial"/>
                <a:sym typeface="Arial"/>
              </a:rPr>
              <a:t>·</a:t>
            </a:r>
            <a:r>
              <a:rPr lang="en" sz="700" b="1">
                <a:solidFill>
                  <a:srgbClr val="000000"/>
                </a:solidFill>
                <a:latin typeface="Times New Roman"/>
                <a:ea typeface="Times New Roman"/>
                <a:cs typeface="Times New Roman"/>
                <a:sym typeface="Times New Roman"/>
              </a:rPr>
              <a:t> </a:t>
            </a:r>
            <a:r>
              <a:rPr lang="en" sz="1400" b="1">
                <a:solidFill>
                  <a:srgbClr val="000000"/>
                </a:solidFill>
                <a:latin typeface="Times New Roman"/>
                <a:ea typeface="Times New Roman"/>
                <a:cs typeface="Times New Roman"/>
                <a:sym typeface="Times New Roman"/>
              </a:rPr>
              <a:t>Property:-</a:t>
            </a:r>
            <a:endParaRPr sz="1400" b="1">
              <a:solidFill>
                <a:srgbClr val="000000"/>
              </a:solidFill>
              <a:latin typeface="Times New Roman"/>
              <a:ea typeface="Times New Roman"/>
              <a:cs typeface="Times New Roman"/>
              <a:sym typeface="Times New Roman"/>
            </a:endParaRPr>
          </a:p>
          <a:p>
            <a:pPr marL="22860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Prop_id-&gt;{Prop_type,status,Area,Price,Buy/Rent,Owner_id,Agent_id,Address}</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Pin_code - &gt; State,City</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Since all the attributes depend on Prop_id, (Prop_id)</a:t>
            </a:r>
            <a:r>
              <a:rPr lang="en" sz="1400" baseline="30000">
                <a:solidFill>
                  <a:srgbClr val="000000"/>
                </a:solidFill>
                <a:latin typeface="Times New Roman"/>
                <a:ea typeface="Times New Roman"/>
                <a:cs typeface="Times New Roman"/>
                <a:sym typeface="Times New Roman"/>
              </a:rPr>
              <a:t>+</a:t>
            </a:r>
            <a:r>
              <a:rPr lang="en" sz="1400">
                <a:solidFill>
                  <a:srgbClr val="000000"/>
                </a:solidFill>
                <a:latin typeface="Times New Roman"/>
                <a:ea typeface="Times New Roman"/>
                <a:cs typeface="Times New Roman"/>
                <a:sym typeface="Times New Roman"/>
              </a:rPr>
              <a:t>-&gt; All Attributes</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Therefore Prop_id is the Primary key</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a:t>
            </a:r>
            <a:endParaRPr sz="1400">
              <a:solidFill>
                <a:srgbClr val="000000"/>
              </a:solidFill>
              <a:latin typeface="Times New Roman"/>
              <a:ea typeface="Times New Roman"/>
              <a:cs typeface="Times New Roman"/>
              <a:sym typeface="Times New Roman"/>
            </a:endParaRPr>
          </a:p>
          <a:p>
            <a:pPr marL="228600" lvl="0" indent="-228600" algn="l" rtl="0">
              <a:lnSpc>
                <a:spcPct val="115000"/>
              </a:lnSpc>
              <a:spcBef>
                <a:spcPts val="1200"/>
              </a:spcBef>
              <a:spcAft>
                <a:spcPts val="0"/>
              </a:spcAft>
              <a:buNone/>
            </a:pPr>
            <a:r>
              <a:rPr lang="en" sz="1400" b="1">
                <a:solidFill>
                  <a:srgbClr val="000000"/>
                </a:solidFill>
                <a:latin typeface="Arial"/>
                <a:ea typeface="Arial"/>
                <a:cs typeface="Arial"/>
                <a:sym typeface="Arial"/>
              </a:rPr>
              <a:t>·</a:t>
            </a:r>
            <a:r>
              <a:rPr lang="en" sz="700" b="1">
                <a:solidFill>
                  <a:srgbClr val="000000"/>
                </a:solidFill>
                <a:latin typeface="Times New Roman"/>
                <a:ea typeface="Times New Roman"/>
                <a:cs typeface="Times New Roman"/>
                <a:sym typeface="Times New Roman"/>
              </a:rPr>
              <a:t> </a:t>
            </a:r>
            <a:r>
              <a:rPr lang="en" sz="1400" b="1">
                <a:solidFill>
                  <a:srgbClr val="000000"/>
                </a:solidFill>
                <a:latin typeface="Times New Roman"/>
                <a:ea typeface="Times New Roman"/>
                <a:cs typeface="Times New Roman"/>
                <a:sym typeface="Times New Roman"/>
              </a:rPr>
              <a:t>Buyer:-</a:t>
            </a:r>
            <a:endParaRPr sz="1400" b="1">
              <a:solidFill>
                <a:srgbClr val="000000"/>
              </a:solidFill>
              <a:latin typeface="Times New Roman"/>
              <a:ea typeface="Times New Roman"/>
              <a:cs typeface="Times New Roman"/>
              <a:sym typeface="Times New Roman"/>
            </a:endParaRPr>
          </a:p>
          <a:p>
            <a:pPr marL="22860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Client_id -&gt; {B_Requirement,Budget}</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Since all the attributes depend on Client_id, (Client_id)</a:t>
            </a:r>
            <a:r>
              <a:rPr lang="en" sz="1400" baseline="30000">
                <a:solidFill>
                  <a:srgbClr val="000000"/>
                </a:solidFill>
                <a:latin typeface="Times New Roman"/>
                <a:ea typeface="Times New Roman"/>
                <a:cs typeface="Times New Roman"/>
                <a:sym typeface="Times New Roman"/>
              </a:rPr>
              <a:t>+</a:t>
            </a:r>
            <a:r>
              <a:rPr lang="en" sz="1400">
                <a:solidFill>
                  <a:srgbClr val="000000"/>
                </a:solidFill>
                <a:latin typeface="Times New Roman"/>
                <a:ea typeface="Times New Roman"/>
                <a:cs typeface="Times New Roman"/>
                <a:sym typeface="Times New Roman"/>
              </a:rPr>
              <a:t>-&gt; All Attributes</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Hence Client_id is the Primary Key</a:t>
            </a:r>
            <a:endParaRPr sz="1400">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endParaRPr>
              <a:solidFill>
                <a:schemeClr val="dk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4"/>
          <p:cNvSpPr txBox="1">
            <a:spLocks noGrp="1"/>
          </p:cNvSpPr>
          <p:nvPr>
            <p:ph type="subTitle" idx="1"/>
          </p:nvPr>
        </p:nvSpPr>
        <p:spPr>
          <a:xfrm>
            <a:off x="229750" y="117975"/>
            <a:ext cx="8745000" cy="4853700"/>
          </a:xfrm>
          <a:prstGeom prst="rect">
            <a:avLst/>
          </a:prstGeom>
        </p:spPr>
        <p:txBody>
          <a:bodyPr spcFirstLastPara="1" wrap="square" lIns="91425" tIns="91425" rIns="91425" bIns="91425" anchor="t" anchorCtr="0">
            <a:normAutofit lnSpcReduction="20000"/>
          </a:bodyPr>
          <a:lstStyle/>
          <a:p>
            <a:pPr marL="0" lvl="0" indent="0" algn="l" rtl="0">
              <a:lnSpc>
                <a:spcPct val="115000"/>
              </a:lnSpc>
              <a:spcBef>
                <a:spcPts val="1200"/>
              </a:spcBef>
              <a:spcAft>
                <a:spcPts val="0"/>
              </a:spcAft>
              <a:buNone/>
            </a:pPr>
            <a:r>
              <a:rPr lang="en" sz="700">
                <a:solidFill>
                  <a:srgbClr val="000000"/>
                </a:solidFill>
                <a:latin typeface="Times New Roman"/>
                <a:ea typeface="Times New Roman"/>
                <a:cs typeface="Times New Roman"/>
                <a:sym typeface="Times New Roman"/>
              </a:rPr>
              <a:t>          </a:t>
            </a:r>
            <a:endParaRPr sz="7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b="1">
                <a:solidFill>
                  <a:srgbClr val="000000"/>
                </a:solidFill>
                <a:latin typeface="Arial"/>
                <a:ea typeface="Arial"/>
                <a:cs typeface="Arial"/>
                <a:sym typeface="Arial"/>
              </a:rPr>
              <a:t>·</a:t>
            </a:r>
            <a:r>
              <a:rPr lang="en" sz="700" b="1">
                <a:solidFill>
                  <a:srgbClr val="000000"/>
                </a:solidFill>
                <a:latin typeface="Times New Roman"/>
                <a:ea typeface="Times New Roman"/>
                <a:cs typeface="Times New Roman"/>
                <a:sym typeface="Times New Roman"/>
              </a:rPr>
              <a:t> </a:t>
            </a:r>
            <a:r>
              <a:rPr lang="en" sz="1400" b="1">
                <a:solidFill>
                  <a:srgbClr val="000000"/>
                </a:solidFill>
                <a:latin typeface="Times New Roman"/>
                <a:ea typeface="Times New Roman"/>
                <a:cs typeface="Times New Roman"/>
                <a:sym typeface="Times New Roman"/>
              </a:rPr>
              <a:t>Tenant:-</a:t>
            </a:r>
            <a:endParaRPr sz="1400" b="1">
              <a:solidFill>
                <a:srgbClr val="000000"/>
              </a:solidFill>
              <a:latin typeface="Times New Roman"/>
              <a:ea typeface="Times New Roman"/>
              <a:cs typeface="Times New Roman"/>
              <a:sym typeface="Times New Roman"/>
            </a:endParaRPr>
          </a:p>
          <a:p>
            <a:pPr marL="22860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Client_id-&gt;{Rent,Num_inmates,T_Requirements}</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Since all the attributes depend on Client_id, (Client_id)</a:t>
            </a:r>
            <a:r>
              <a:rPr lang="en" sz="1400" baseline="30000">
                <a:solidFill>
                  <a:srgbClr val="000000"/>
                </a:solidFill>
                <a:latin typeface="Times New Roman"/>
                <a:ea typeface="Times New Roman"/>
                <a:cs typeface="Times New Roman"/>
                <a:sym typeface="Times New Roman"/>
              </a:rPr>
              <a:t>+</a:t>
            </a:r>
            <a:r>
              <a:rPr lang="en" sz="1400">
                <a:solidFill>
                  <a:srgbClr val="000000"/>
                </a:solidFill>
                <a:latin typeface="Times New Roman"/>
                <a:ea typeface="Times New Roman"/>
                <a:cs typeface="Times New Roman"/>
                <a:sym typeface="Times New Roman"/>
              </a:rPr>
              <a:t>-&gt; All Attributes, Hence Client_id is the Primary Key</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a:t>
            </a:r>
            <a:endParaRPr sz="1400">
              <a:solidFill>
                <a:srgbClr val="000000"/>
              </a:solidFill>
              <a:latin typeface="Times New Roman"/>
              <a:ea typeface="Times New Roman"/>
              <a:cs typeface="Times New Roman"/>
              <a:sym typeface="Times New Roman"/>
            </a:endParaRPr>
          </a:p>
          <a:p>
            <a:pPr marL="228600" lvl="0" indent="-228600" algn="l" rtl="0">
              <a:lnSpc>
                <a:spcPct val="115000"/>
              </a:lnSpc>
              <a:spcBef>
                <a:spcPts val="1200"/>
              </a:spcBef>
              <a:spcAft>
                <a:spcPts val="0"/>
              </a:spcAft>
              <a:buNone/>
            </a:pPr>
            <a:r>
              <a:rPr lang="en" sz="1400" b="1">
                <a:solidFill>
                  <a:srgbClr val="000000"/>
                </a:solidFill>
                <a:latin typeface="Arial"/>
                <a:ea typeface="Arial"/>
                <a:cs typeface="Arial"/>
                <a:sym typeface="Arial"/>
              </a:rPr>
              <a:t>·</a:t>
            </a:r>
            <a:r>
              <a:rPr lang="en" sz="1400" b="1">
                <a:solidFill>
                  <a:srgbClr val="000000"/>
                </a:solidFill>
                <a:latin typeface="Times New Roman"/>
                <a:ea typeface="Times New Roman"/>
                <a:cs typeface="Times New Roman"/>
                <a:sym typeface="Times New Roman"/>
              </a:rPr>
              <a:t> Client:-</a:t>
            </a:r>
            <a:endParaRPr sz="1400" b="1">
              <a:solidFill>
                <a:srgbClr val="000000"/>
              </a:solidFill>
              <a:latin typeface="Times New Roman"/>
              <a:ea typeface="Times New Roman"/>
              <a:cs typeface="Times New Roman"/>
              <a:sym typeface="Times New Roman"/>
            </a:endParaRPr>
          </a:p>
          <a:p>
            <a:pPr marL="22860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Client_id-&gt;{Client_name,State,City,Pin_Code,Preferred_location}</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Pin_code -&gt; City</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Since all the attributes depend on Client_id, (Client_id)</a:t>
            </a:r>
            <a:r>
              <a:rPr lang="en" sz="1400" baseline="30000">
                <a:solidFill>
                  <a:srgbClr val="000000"/>
                </a:solidFill>
                <a:latin typeface="Times New Roman"/>
                <a:ea typeface="Times New Roman"/>
                <a:cs typeface="Times New Roman"/>
                <a:sym typeface="Times New Roman"/>
              </a:rPr>
              <a:t>+</a:t>
            </a:r>
            <a:r>
              <a:rPr lang="en" sz="1400">
                <a:solidFill>
                  <a:srgbClr val="000000"/>
                </a:solidFill>
                <a:latin typeface="Times New Roman"/>
                <a:ea typeface="Times New Roman"/>
                <a:cs typeface="Times New Roman"/>
                <a:sym typeface="Times New Roman"/>
              </a:rPr>
              <a:t>-&gt; All Attributes, Hence Client_id is the Primary Key</a:t>
            </a:r>
            <a:endParaRPr sz="1400">
              <a:solidFill>
                <a:srgbClr val="000000"/>
              </a:solidFill>
              <a:latin typeface="Times New Roman"/>
              <a:ea typeface="Times New Roman"/>
              <a:cs typeface="Times New Roman"/>
              <a:sym typeface="Times New Roman"/>
            </a:endParaRPr>
          </a:p>
          <a:p>
            <a:pPr marL="0" lvl="0" indent="-228600" algn="l" rtl="0">
              <a:lnSpc>
                <a:spcPct val="115000"/>
              </a:lnSpc>
              <a:spcBef>
                <a:spcPts val="1200"/>
              </a:spcBef>
              <a:spcAft>
                <a:spcPts val="0"/>
              </a:spcAft>
              <a:buNone/>
            </a:pPr>
            <a:r>
              <a:rPr lang="en" sz="700">
                <a:solidFill>
                  <a:srgbClr val="000000"/>
                </a:solidFill>
                <a:latin typeface="Times New Roman"/>
                <a:ea typeface="Times New Roman"/>
                <a:cs typeface="Times New Roman"/>
                <a:sym typeface="Times New Roman"/>
              </a:rPr>
              <a:t>       </a:t>
            </a:r>
            <a:endParaRPr sz="700">
              <a:solidFill>
                <a:srgbClr val="000000"/>
              </a:solidFill>
              <a:latin typeface="Times New Roman"/>
              <a:ea typeface="Times New Roman"/>
              <a:cs typeface="Times New Roman"/>
              <a:sym typeface="Times New Roman"/>
            </a:endParaRPr>
          </a:p>
          <a:p>
            <a:pPr marL="0" lvl="0" indent="-228600" algn="l" rtl="0">
              <a:lnSpc>
                <a:spcPct val="115000"/>
              </a:lnSpc>
              <a:spcBef>
                <a:spcPts val="1200"/>
              </a:spcBef>
              <a:spcAft>
                <a:spcPts val="0"/>
              </a:spcAft>
              <a:buNone/>
            </a:pPr>
            <a:r>
              <a:rPr lang="en" sz="1400">
                <a:solidFill>
                  <a:srgbClr val="000000"/>
                </a:solidFill>
                <a:latin typeface="Arial"/>
                <a:ea typeface="Arial"/>
                <a:cs typeface="Arial"/>
                <a:sym typeface="Arial"/>
              </a:rPr>
              <a:t>     </a:t>
            </a:r>
            <a:r>
              <a:rPr lang="en" sz="1400" b="1">
                <a:solidFill>
                  <a:srgbClr val="000000"/>
                </a:solidFill>
                <a:latin typeface="Arial"/>
                <a:ea typeface="Arial"/>
                <a:cs typeface="Arial"/>
                <a:sym typeface="Arial"/>
              </a:rPr>
              <a:t>·</a:t>
            </a:r>
            <a:r>
              <a:rPr lang="en" sz="1400" b="1">
                <a:solidFill>
                  <a:srgbClr val="000000"/>
                </a:solidFill>
                <a:latin typeface="Times New Roman"/>
                <a:ea typeface="Times New Roman"/>
                <a:cs typeface="Times New Roman"/>
                <a:sym typeface="Times New Roman"/>
              </a:rPr>
              <a:t> PIO_Response:- </a:t>
            </a:r>
            <a:endParaRPr sz="1400" b="1">
              <a:solidFill>
                <a:srgbClr val="000000"/>
              </a:solidFill>
              <a:latin typeface="Times New Roman"/>
              <a:ea typeface="Times New Roman"/>
              <a:cs typeface="Times New Roman"/>
              <a:sym typeface="Times New Roman"/>
            </a:endParaRPr>
          </a:p>
          <a:p>
            <a:pPr marL="22860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Service_id -&gt; {Service_id, PIO_id}</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Since all the attributes depend on Service_id, (Service_id)</a:t>
            </a:r>
            <a:r>
              <a:rPr lang="en" sz="1400" baseline="30000">
                <a:solidFill>
                  <a:srgbClr val="000000"/>
                </a:solidFill>
                <a:latin typeface="Times New Roman"/>
                <a:ea typeface="Times New Roman"/>
                <a:cs typeface="Times New Roman"/>
                <a:sym typeface="Times New Roman"/>
              </a:rPr>
              <a:t>+ </a:t>
            </a:r>
            <a:r>
              <a:rPr lang="en" sz="1400">
                <a:solidFill>
                  <a:srgbClr val="000000"/>
                </a:solidFill>
                <a:latin typeface="Times New Roman"/>
                <a:ea typeface="Times New Roman"/>
                <a:cs typeface="Times New Roman"/>
                <a:sym typeface="Times New Roman"/>
              </a:rPr>
              <a:t>-&gt; All Attributes Hence Service_id is the Primary Key</a:t>
            </a:r>
            <a:endParaRPr sz="1400">
              <a:solidFill>
                <a:srgbClr val="000000"/>
              </a:solidFill>
              <a:latin typeface="Times New Roman"/>
              <a:ea typeface="Times New Roman"/>
              <a:cs typeface="Times New Roman"/>
              <a:sym typeface="Times New Roman"/>
            </a:endParaRPr>
          </a:p>
          <a:p>
            <a:pPr marL="0" lvl="0" indent="-228600" algn="l" rtl="0">
              <a:lnSpc>
                <a:spcPct val="115000"/>
              </a:lnSpc>
              <a:spcBef>
                <a:spcPts val="1200"/>
              </a:spcBef>
              <a:spcAft>
                <a:spcPts val="1200"/>
              </a:spcAft>
              <a:buNone/>
            </a:pPr>
            <a:endParaRPr sz="700">
              <a:solidFill>
                <a:srgbClr val="000000"/>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25"/>
          <p:cNvSpPr txBox="1">
            <a:spLocks noGrp="1"/>
          </p:cNvSpPr>
          <p:nvPr>
            <p:ph type="subTitle" idx="1"/>
          </p:nvPr>
        </p:nvSpPr>
        <p:spPr>
          <a:xfrm>
            <a:off x="229750" y="190425"/>
            <a:ext cx="8745000" cy="4781100"/>
          </a:xfrm>
          <a:prstGeom prst="rect">
            <a:avLst/>
          </a:prstGeom>
        </p:spPr>
        <p:txBody>
          <a:bodyPr spcFirstLastPara="1" wrap="square" lIns="91425" tIns="91425" rIns="91425" bIns="91425" anchor="t" anchorCtr="0">
            <a:normAutofit/>
          </a:bodyPr>
          <a:lstStyle/>
          <a:p>
            <a:pPr marL="0" lvl="0" indent="-228600" algn="l" rtl="0">
              <a:lnSpc>
                <a:spcPct val="115000"/>
              </a:lnSpc>
              <a:spcBef>
                <a:spcPts val="1200"/>
              </a:spcBef>
              <a:spcAft>
                <a:spcPts val="0"/>
              </a:spcAft>
              <a:buNone/>
            </a:pPr>
            <a:r>
              <a:rPr lang="en" sz="1400">
                <a:solidFill>
                  <a:srgbClr val="000000"/>
                </a:solidFill>
                <a:latin typeface="Arial"/>
                <a:ea typeface="Arial"/>
                <a:cs typeface="Arial"/>
                <a:sym typeface="Arial"/>
              </a:rPr>
              <a:t>     </a:t>
            </a:r>
            <a:endParaRPr sz="1400">
              <a:solidFill>
                <a:srgbClr val="000000"/>
              </a:solidFill>
              <a:latin typeface="Arial"/>
              <a:ea typeface="Arial"/>
              <a:cs typeface="Arial"/>
              <a:sym typeface="Arial"/>
            </a:endParaRPr>
          </a:p>
          <a:p>
            <a:pPr marL="0" lvl="0" indent="-228600" algn="l" rtl="0">
              <a:lnSpc>
                <a:spcPct val="115000"/>
              </a:lnSpc>
              <a:spcBef>
                <a:spcPts val="1200"/>
              </a:spcBef>
              <a:spcAft>
                <a:spcPts val="0"/>
              </a:spcAft>
              <a:buNone/>
            </a:pPr>
            <a:r>
              <a:rPr lang="en" sz="1400">
                <a:solidFill>
                  <a:srgbClr val="000000"/>
                </a:solidFill>
                <a:latin typeface="Arial"/>
                <a:ea typeface="Arial"/>
                <a:cs typeface="Arial"/>
                <a:sym typeface="Arial"/>
              </a:rPr>
              <a:t>      </a:t>
            </a:r>
            <a:r>
              <a:rPr lang="en" sz="1400" b="1">
                <a:solidFill>
                  <a:srgbClr val="000000"/>
                </a:solidFill>
                <a:latin typeface="Arial"/>
                <a:ea typeface="Arial"/>
                <a:cs typeface="Arial"/>
                <a:sym typeface="Arial"/>
              </a:rPr>
              <a:t>·</a:t>
            </a:r>
            <a:r>
              <a:rPr lang="en" sz="700" b="1">
                <a:solidFill>
                  <a:srgbClr val="000000"/>
                </a:solidFill>
                <a:latin typeface="Times New Roman"/>
                <a:ea typeface="Times New Roman"/>
                <a:cs typeface="Times New Roman"/>
                <a:sym typeface="Times New Roman"/>
              </a:rPr>
              <a:t> </a:t>
            </a:r>
            <a:r>
              <a:rPr lang="en" sz="1400" b="1">
                <a:solidFill>
                  <a:srgbClr val="000000"/>
                </a:solidFill>
                <a:latin typeface="Times New Roman"/>
                <a:ea typeface="Times New Roman"/>
                <a:cs typeface="Times New Roman"/>
                <a:sym typeface="Times New Roman"/>
              </a:rPr>
              <a:t>C_Phone_no:-</a:t>
            </a:r>
            <a:endParaRPr sz="1400" b="1">
              <a:solidFill>
                <a:srgbClr val="000000"/>
              </a:solidFill>
              <a:latin typeface="Times New Roman"/>
              <a:ea typeface="Times New Roman"/>
              <a:cs typeface="Times New Roman"/>
              <a:sym typeface="Times New Roman"/>
            </a:endParaRPr>
          </a:p>
          <a:p>
            <a:pPr marL="22860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Client_id-&gt;{Phone_no}</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Since all the attributes depend on Client_id, (Client_id)</a:t>
            </a:r>
            <a:r>
              <a:rPr lang="en" sz="1400" baseline="30000">
                <a:solidFill>
                  <a:srgbClr val="000000"/>
                </a:solidFill>
                <a:latin typeface="Times New Roman"/>
                <a:ea typeface="Times New Roman"/>
                <a:cs typeface="Times New Roman"/>
                <a:sym typeface="Times New Roman"/>
              </a:rPr>
              <a:t>+</a:t>
            </a:r>
            <a:r>
              <a:rPr lang="en" sz="1400">
                <a:solidFill>
                  <a:srgbClr val="000000"/>
                </a:solidFill>
                <a:latin typeface="Times New Roman"/>
                <a:ea typeface="Times New Roman"/>
                <a:cs typeface="Times New Roman"/>
                <a:sym typeface="Times New Roman"/>
              </a:rPr>
              <a:t>-&gt; All Attributes</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Hence Client_id is the Primary Key</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a:t>
            </a:r>
            <a:endParaRPr sz="1400">
              <a:solidFill>
                <a:srgbClr val="000000"/>
              </a:solidFill>
              <a:latin typeface="Times New Roman"/>
              <a:ea typeface="Times New Roman"/>
              <a:cs typeface="Times New Roman"/>
              <a:sym typeface="Times New Roman"/>
            </a:endParaRPr>
          </a:p>
          <a:p>
            <a:pPr marL="228600" lvl="0" indent="-228600" algn="l" rtl="0">
              <a:lnSpc>
                <a:spcPct val="115000"/>
              </a:lnSpc>
              <a:spcBef>
                <a:spcPts val="1200"/>
              </a:spcBef>
              <a:spcAft>
                <a:spcPts val="0"/>
              </a:spcAft>
              <a:buNone/>
            </a:pPr>
            <a:r>
              <a:rPr lang="en" sz="1400" b="1">
                <a:solidFill>
                  <a:srgbClr val="000000"/>
                </a:solidFill>
                <a:latin typeface="Arial"/>
                <a:ea typeface="Arial"/>
                <a:cs typeface="Arial"/>
                <a:sym typeface="Arial"/>
              </a:rPr>
              <a:t>·</a:t>
            </a:r>
            <a:r>
              <a:rPr lang="en" sz="700" b="1">
                <a:solidFill>
                  <a:srgbClr val="000000"/>
                </a:solidFill>
                <a:latin typeface="Times New Roman"/>
                <a:ea typeface="Times New Roman"/>
                <a:cs typeface="Times New Roman"/>
                <a:sym typeface="Times New Roman"/>
              </a:rPr>
              <a:t> </a:t>
            </a:r>
            <a:r>
              <a:rPr lang="en" sz="1400" b="1">
                <a:solidFill>
                  <a:srgbClr val="000000"/>
                </a:solidFill>
                <a:latin typeface="Times New Roman"/>
                <a:ea typeface="Times New Roman"/>
                <a:cs typeface="Times New Roman"/>
                <a:sym typeface="Times New Roman"/>
              </a:rPr>
              <a:t>Property_Inspector_Officer:-</a:t>
            </a:r>
            <a:endParaRPr sz="1400" b="1">
              <a:solidFill>
                <a:srgbClr val="000000"/>
              </a:solidFill>
              <a:latin typeface="Times New Roman"/>
              <a:ea typeface="Times New Roman"/>
              <a:cs typeface="Times New Roman"/>
              <a:sym typeface="Times New Roman"/>
            </a:endParaRPr>
          </a:p>
          <a:p>
            <a:pPr marL="22860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PIO_id -&gt;{PIO_name,Phone_no,License_no}</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License_no -&gt; {PIO_name,Phone_no}</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Since all the attributes depend on PIO_id, (PIO_id)</a:t>
            </a:r>
            <a:r>
              <a:rPr lang="en" sz="1400" baseline="30000">
                <a:solidFill>
                  <a:srgbClr val="000000"/>
                </a:solidFill>
                <a:latin typeface="Times New Roman"/>
                <a:ea typeface="Times New Roman"/>
                <a:cs typeface="Times New Roman"/>
                <a:sym typeface="Times New Roman"/>
              </a:rPr>
              <a:t>+</a:t>
            </a:r>
            <a:r>
              <a:rPr lang="en" sz="1400">
                <a:solidFill>
                  <a:srgbClr val="000000"/>
                </a:solidFill>
                <a:latin typeface="Times New Roman"/>
                <a:ea typeface="Times New Roman"/>
                <a:cs typeface="Times New Roman"/>
                <a:sym typeface="Times New Roman"/>
              </a:rPr>
              <a:t>-&gt; All Attributes</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Hence PIO_id is the Primary Key</a:t>
            </a:r>
            <a:endParaRPr sz="1400">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endParaRPr sz="14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26"/>
          <p:cNvSpPr txBox="1">
            <a:spLocks noGrp="1"/>
          </p:cNvSpPr>
          <p:nvPr>
            <p:ph type="subTitle" idx="1"/>
          </p:nvPr>
        </p:nvSpPr>
        <p:spPr>
          <a:xfrm>
            <a:off x="199500" y="79650"/>
            <a:ext cx="8745000" cy="4984200"/>
          </a:xfrm>
          <a:prstGeom prst="rect">
            <a:avLst/>
          </a:prstGeom>
        </p:spPr>
        <p:txBody>
          <a:bodyPr spcFirstLastPara="1" wrap="square" lIns="91425" tIns="91425" rIns="91425" bIns="91425" anchor="t" anchorCtr="0">
            <a:normAutofit fontScale="25000" lnSpcReduction="20000"/>
          </a:bodyPr>
          <a:lstStyle/>
          <a:p>
            <a:pPr marL="228600" lvl="0" indent="-228600" algn="l" rtl="0">
              <a:lnSpc>
                <a:spcPct val="115000"/>
              </a:lnSpc>
              <a:spcBef>
                <a:spcPts val="1200"/>
              </a:spcBef>
              <a:spcAft>
                <a:spcPts val="0"/>
              </a:spcAft>
              <a:buNone/>
            </a:pPr>
            <a:r>
              <a:rPr lang="en" sz="1400">
                <a:solidFill>
                  <a:srgbClr val="000000"/>
                </a:solidFill>
                <a:latin typeface="Arial"/>
                <a:ea typeface="Arial"/>
                <a:cs typeface="Arial"/>
                <a:sym typeface="Arial"/>
              </a:rPr>
              <a:t>·</a:t>
            </a:r>
            <a:r>
              <a:rPr lang="en" sz="700">
                <a:solidFill>
                  <a:srgbClr val="000000"/>
                </a:solidFill>
                <a:latin typeface="Times New Roman"/>
                <a:ea typeface="Times New Roman"/>
                <a:cs typeface="Times New Roman"/>
                <a:sym typeface="Times New Roman"/>
              </a:rPr>
              <a:t>    </a:t>
            </a:r>
            <a:r>
              <a:rPr lang="en" sz="5600" b="1">
                <a:solidFill>
                  <a:srgbClr val="000000"/>
                </a:solidFill>
                <a:latin typeface="Arial"/>
                <a:ea typeface="Arial"/>
                <a:cs typeface="Arial"/>
                <a:sym typeface="Arial"/>
              </a:rPr>
              <a:t>·</a:t>
            </a:r>
            <a:r>
              <a:rPr lang="en" sz="5600" b="1">
                <a:solidFill>
                  <a:srgbClr val="000000"/>
                </a:solidFill>
                <a:latin typeface="Times New Roman"/>
                <a:ea typeface="Times New Roman"/>
                <a:cs typeface="Times New Roman"/>
                <a:sym typeface="Times New Roman"/>
              </a:rPr>
              <a:t>Assessor_Response:-</a:t>
            </a:r>
            <a:endParaRPr sz="5600" b="1">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700">
                <a:solidFill>
                  <a:srgbClr val="000000"/>
                </a:solidFill>
                <a:latin typeface="Times New Roman"/>
                <a:ea typeface="Times New Roman"/>
                <a:cs typeface="Times New Roman"/>
                <a:sym typeface="Times New Roman"/>
              </a:rPr>
              <a:t>                                              </a:t>
            </a:r>
            <a:r>
              <a:rPr lang="en" sz="5600">
                <a:solidFill>
                  <a:srgbClr val="000000"/>
                </a:solidFill>
                <a:latin typeface="Times New Roman"/>
                <a:ea typeface="Times New Roman"/>
                <a:cs typeface="Times New Roman"/>
                <a:sym typeface="Times New Roman"/>
              </a:rPr>
              <a:t> Service_id -&gt; {A_id}</a:t>
            </a:r>
            <a:endParaRPr sz="56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5600">
                <a:solidFill>
                  <a:srgbClr val="000000"/>
                </a:solidFill>
                <a:latin typeface="Times New Roman"/>
                <a:ea typeface="Times New Roman"/>
                <a:cs typeface="Times New Roman"/>
                <a:sym typeface="Times New Roman"/>
              </a:rPr>
              <a:t>      Since all the attributes depend on Service_id, (Service_id)</a:t>
            </a:r>
            <a:r>
              <a:rPr lang="en" sz="5600" baseline="30000">
                <a:solidFill>
                  <a:srgbClr val="000000"/>
                </a:solidFill>
                <a:latin typeface="Times New Roman"/>
                <a:ea typeface="Times New Roman"/>
                <a:cs typeface="Times New Roman"/>
                <a:sym typeface="Times New Roman"/>
              </a:rPr>
              <a:t>+</a:t>
            </a:r>
            <a:r>
              <a:rPr lang="en" sz="5600">
                <a:solidFill>
                  <a:srgbClr val="000000"/>
                </a:solidFill>
                <a:latin typeface="Times New Roman"/>
                <a:ea typeface="Times New Roman"/>
                <a:cs typeface="Times New Roman"/>
                <a:sym typeface="Times New Roman"/>
              </a:rPr>
              <a:t>-&gt; All Attributes</a:t>
            </a:r>
            <a:endParaRPr sz="56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5600">
                <a:solidFill>
                  <a:srgbClr val="000000"/>
                </a:solidFill>
                <a:latin typeface="Times New Roman"/>
                <a:ea typeface="Times New Roman"/>
                <a:cs typeface="Times New Roman"/>
                <a:sym typeface="Times New Roman"/>
              </a:rPr>
              <a:t>      Hence Service_id is the Primary Key</a:t>
            </a:r>
            <a:endParaRPr sz="56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5600">
                <a:solidFill>
                  <a:srgbClr val="000000"/>
                </a:solidFill>
                <a:latin typeface="Times New Roman"/>
                <a:ea typeface="Times New Roman"/>
                <a:cs typeface="Times New Roman"/>
                <a:sym typeface="Times New Roman"/>
              </a:rPr>
              <a:t> </a:t>
            </a:r>
            <a:endParaRPr sz="5600">
              <a:solidFill>
                <a:srgbClr val="000000"/>
              </a:solidFill>
              <a:latin typeface="Times New Roman"/>
              <a:ea typeface="Times New Roman"/>
              <a:cs typeface="Times New Roman"/>
              <a:sym typeface="Times New Roman"/>
            </a:endParaRPr>
          </a:p>
          <a:p>
            <a:pPr marL="228600" lvl="0" indent="-228600" algn="l" rtl="0">
              <a:lnSpc>
                <a:spcPct val="115000"/>
              </a:lnSpc>
              <a:spcBef>
                <a:spcPts val="1200"/>
              </a:spcBef>
              <a:spcAft>
                <a:spcPts val="0"/>
              </a:spcAft>
              <a:buNone/>
            </a:pPr>
            <a:r>
              <a:rPr lang="en" sz="5600" b="1">
                <a:solidFill>
                  <a:srgbClr val="000000"/>
                </a:solidFill>
                <a:latin typeface="Arial"/>
                <a:ea typeface="Arial"/>
                <a:cs typeface="Arial"/>
                <a:sym typeface="Arial"/>
              </a:rPr>
              <a:t>·</a:t>
            </a:r>
            <a:r>
              <a:rPr lang="en" sz="5600" b="1">
                <a:solidFill>
                  <a:srgbClr val="000000"/>
                </a:solidFill>
                <a:latin typeface="Times New Roman"/>
                <a:ea typeface="Times New Roman"/>
                <a:cs typeface="Times New Roman"/>
                <a:sym typeface="Times New Roman"/>
              </a:rPr>
              <a:t>Property_Services:-</a:t>
            </a:r>
            <a:endParaRPr sz="5600" b="1">
              <a:solidFill>
                <a:srgbClr val="000000"/>
              </a:solidFill>
              <a:latin typeface="Times New Roman"/>
              <a:ea typeface="Times New Roman"/>
              <a:cs typeface="Times New Roman"/>
              <a:sym typeface="Times New Roman"/>
            </a:endParaRPr>
          </a:p>
          <a:p>
            <a:pPr marL="228600" lvl="0" indent="0" algn="l" rtl="0">
              <a:lnSpc>
                <a:spcPct val="115000"/>
              </a:lnSpc>
              <a:spcBef>
                <a:spcPts val="1200"/>
              </a:spcBef>
              <a:spcAft>
                <a:spcPts val="0"/>
              </a:spcAft>
              <a:buNone/>
            </a:pPr>
            <a:r>
              <a:rPr lang="en" sz="5600">
                <a:solidFill>
                  <a:srgbClr val="000000"/>
                </a:solidFill>
                <a:latin typeface="Times New Roman"/>
                <a:ea typeface="Times New Roman"/>
                <a:cs typeface="Times New Roman"/>
                <a:sym typeface="Times New Roman"/>
              </a:rPr>
              <a:t>   Service_id -&gt; {Service_type, Service_date, Owner_id, Property_id}</a:t>
            </a:r>
            <a:endParaRPr sz="56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5600">
                <a:solidFill>
                  <a:srgbClr val="000000"/>
                </a:solidFill>
                <a:latin typeface="Times New Roman"/>
                <a:ea typeface="Times New Roman"/>
                <a:cs typeface="Times New Roman"/>
                <a:sym typeface="Times New Roman"/>
              </a:rPr>
              <a:t>        Since all the attributes depend on Service_id, (Service_id)</a:t>
            </a:r>
            <a:r>
              <a:rPr lang="en" sz="5600" baseline="30000">
                <a:solidFill>
                  <a:srgbClr val="000000"/>
                </a:solidFill>
                <a:latin typeface="Times New Roman"/>
                <a:ea typeface="Times New Roman"/>
                <a:cs typeface="Times New Roman"/>
                <a:sym typeface="Times New Roman"/>
              </a:rPr>
              <a:t>+</a:t>
            </a:r>
            <a:r>
              <a:rPr lang="en" sz="5600">
                <a:solidFill>
                  <a:srgbClr val="000000"/>
                </a:solidFill>
                <a:latin typeface="Times New Roman"/>
                <a:ea typeface="Times New Roman"/>
                <a:cs typeface="Times New Roman"/>
                <a:sym typeface="Times New Roman"/>
              </a:rPr>
              <a:t>-&gt; All Attributes</a:t>
            </a:r>
            <a:endParaRPr sz="56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5600">
                <a:solidFill>
                  <a:srgbClr val="000000"/>
                </a:solidFill>
                <a:latin typeface="Times New Roman"/>
                <a:ea typeface="Times New Roman"/>
                <a:cs typeface="Times New Roman"/>
                <a:sym typeface="Times New Roman"/>
              </a:rPr>
              <a:t>        Hence Service_id is the Primary Key</a:t>
            </a:r>
            <a:endParaRPr sz="5600">
              <a:solidFill>
                <a:srgbClr val="000000"/>
              </a:solidFill>
              <a:latin typeface="Times New Roman"/>
              <a:ea typeface="Times New Roman"/>
              <a:cs typeface="Times New Roman"/>
              <a:sym typeface="Times New Roman"/>
            </a:endParaRPr>
          </a:p>
          <a:p>
            <a:pPr marL="228600" lvl="0" indent="-228600" algn="l" rtl="0">
              <a:lnSpc>
                <a:spcPct val="115000"/>
              </a:lnSpc>
              <a:spcBef>
                <a:spcPts val="1200"/>
              </a:spcBef>
              <a:spcAft>
                <a:spcPts val="0"/>
              </a:spcAft>
              <a:buNone/>
            </a:pPr>
            <a:endParaRPr sz="5600">
              <a:solidFill>
                <a:srgbClr val="000000"/>
              </a:solidFill>
              <a:latin typeface="Arial"/>
              <a:ea typeface="Arial"/>
              <a:cs typeface="Arial"/>
              <a:sym typeface="Arial"/>
            </a:endParaRPr>
          </a:p>
          <a:p>
            <a:pPr marL="228600" lvl="0" indent="-228600" algn="l" rtl="0">
              <a:lnSpc>
                <a:spcPct val="115000"/>
              </a:lnSpc>
              <a:spcBef>
                <a:spcPts val="1200"/>
              </a:spcBef>
              <a:spcAft>
                <a:spcPts val="0"/>
              </a:spcAft>
              <a:buNone/>
            </a:pPr>
            <a:r>
              <a:rPr lang="en" sz="5600" b="1">
                <a:solidFill>
                  <a:srgbClr val="000000"/>
                </a:solidFill>
                <a:latin typeface="Arial"/>
                <a:ea typeface="Arial"/>
                <a:cs typeface="Arial"/>
                <a:sym typeface="Arial"/>
              </a:rPr>
              <a:t>·</a:t>
            </a:r>
            <a:r>
              <a:rPr lang="en" sz="5600" b="1">
                <a:solidFill>
                  <a:srgbClr val="000000"/>
                </a:solidFill>
                <a:latin typeface="Times New Roman"/>
                <a:ea typeface="Times New Roman"/>
                <a:cs typeface="Times New Roman"/>
                <a:sym typeface="Times New Roman"/>
              </a:rPr>
              <a:t> Appointment:-</a:t>
            </a:r>
            <a:endParaRPr sz="2500" b="1">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5600">
                <a:solidFill>
                  <a:srgbClr val="000000"/>
                </a:solidFill>
                <a:latin typeface="Times New Roman"/>
                <a:ea typeface="Times New Roman"/>
                <a:cs typeface="Times New Roman"/>
                <a:sym typeface="Times New Roman"/>
              </a:rPr>
              <a:t>      A</a:t>
            </a:r>
            <a:r>
              <a:rPr lang="en" sz="5700">
                <a:solidFill>
                  <a:srgbClr val="000000"/>
                </a:solidFill>
                <a:latin typeface="Times New Roman"/>
                <a:ea typeface="Times New Roman"/>
                <a:cs typeface="Times New Roman"/>
                <a:sym typeface="Times New Roman"/>
              </a:rPr>
              <a:t>p_id -&gt; {Ap_id, Ap_date, Client_id, Agent_id}</a:t>
            </a:r>
            <a:endParaRPr sz="57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5700">
                <a:solidFill>
                  <a:srgbClr val="000000"/>
                </a:solidFill>
                <a:latin typeface="Times New Roman"/>
                <a:ea typeface="Times New Roman"/>
                <a:cs typeface="Times New Roman"/>
                <a:sym typeface="Times New Roman"/>
              </a:rPr>
              <a:t>     Since all the attributes depend on Ap_id, (Ap_id)</a:t>
            </a:r>
            <a:r>
              <a:rPr lang="en" sz="5700" baseline="30000">
                <a:solidFill>
                  <a:srgbClr val="000000"/>
                </a:solidFill>
                <a:latin typeface="Times New Roman"/>
                <a:ea typeface="Times New Roman"/>
                <a:cs typeface="Times New Roman"/>
                <a:sym typeface="Times New Roman"/>
              </a:rPr>
              <a:t>+ </a:t>
            </a:r>
            <a:r>
              <a:rPr lang="en" sz="5700">
                <a:solidFill>
                  <a:srgbClr val="000000"/>
                </a:solidFill>
                <a:latin typeface="Times New Roman"/>
                <a:ea typeface="Times New Roman"/>
                <a:cs typeface="Times New Roman"/>
                <a:sym typeface="Times New Roman"/>
              </a:rPr>
              <a:t>-&gt; All Attributes</a:t>
            </a:r>
            <a:endParaRPr sz="57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5700">
                <a:solidFill>
                  <a:srgbClr val="000000"/>
                </a:solidFill>
                <a:latin typeface="Times New Roman"/>
                <a:ea typeface="Times New Roman"/>
                <a:cs typeface="Times New Roman"/>
                <a:sym typeface="Times New Roman"/>
              </a:rPr>
              <a:t>     Hence Ap_id is the Primary Key</a:t>
            </a:r>
            <a:endParaRPr sz="57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endParaRPr sz="1400">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27"/>
          <p:cNvSpPr txBox="1">
            <a:spLocks noGrp="1"/>
          </p:cNvSpPr>
          <p:nvPr>
            <p:ph type="subTitle" idx="1"/>
          </p:nvPr>
        </p:nvSpPr>
        <p:spPr>
          <a:xfrm>
            <a:off x="219400" y="76575"/>
            <a:ext cx="8745000" cy="5067000"/>
          </a:xfrm>
          <a:prstGeom prst="rect">
            <a:avLst/>
          </a:prstGeom>
        </p:spPr>
        <p:txBody>
          <a:bodyPr spcFirstLastPara="1" wrap="square" lIns="91425" tIns="91425" rIns="91425" bIns="91425" anchor="t" anchorCtr="0">
            <a:noAutofit/>
          </a:bodyPr>
          <a:lstStyle/>
          <a:p>
            <a:pPr marL="228600" lvl="0" indent="-228600" algn="l" rtl="0">
              <a:lnSpc>
                <a:spcPct val="115000"/>
              </a:lnSpc>
              <a:spcBef>
                <a:spcPts val="1200"/>
              </a:spcBef>
              <a:spcAft>
                <a:spcPts val="0"/>
              </a:spcAft>
              <a:buNone/>
            </a:pPr>
            <a:r>
              <a:rPr lang="en" sz="1400" b="1">
                <a:solidFill>
                  <a:srgbClr val="000000"/>
                </a:solidFill>
                <a:latin typeface="Arial"/>
                <a:ea typeface="Arial"/>
                <a:cs typeface="Arial"/>
                <a:sym typeface="Arial"/>
              </a:rPr>
              <a:t>·</a:t>
            </a:r>
            <a:r>
              <a:rPr lang="en" sz="1400" b="1">
                <a:solidFill>
                  <a:srgbClr val="000000"/>
                </a:solidFill>
                <a:latin typeface="Times New Roman"/>
                <a:ea typeface="Times New Roman"/>
                <a:cs typeface="Times New Roman"/>
                <a:sym typeface="Times New Roman"/>
              </a:rPr>
              <a:t>Contract:-</a:t>
            </a:r>
            <a:endParaRPr sz="1400" b="1">
              <a:solidFill>
                <a:srgbClr val="000000"/>
              </a:solidFill>
              <a:latin typeface="Times New Roman"/>
              <a:ea typeface="Times New Roman"/>
              <a:cs typeface="Times New Roman"/>
              <a:sym typeface="Times New Roman"/>
            </a:endParaRPr>
          </a:p>
          <a:p>
            <a:pPr marL="22860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C_id -&gt; {C_id, C_date, S_date, E_date, Contract_value, Client_id, Agent_id} </a:t>
            </a:r>
            <a:endParaRPr sz="1400">
              <a:solidFill>
                <a:srgbClr val="000000"/>
              </a:solidFill>
              <a:latin typeface="Times New Roman"/>
              <a:ea typeface="Times New Roman"/>
              <a:cs typeface="Times New Roman"/>
              <a:sym typeface="Times New Roman"/>
            </a:endParaRPr>
          </a:p>
          <a:p>
            <a:pPr marL="22860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Since all the attributes depend on C_id, (C_id)</a:t>
            </a:r>
            <a:r>
              <a:rPr lang="en" sz="1400" baseline="30000">
                <a:solidFill>
                  <a:srgbClr val="000000"/>
                </a:solidFill>
                <a:latin typeface="Times New Roman"/>
                <a:ea typeface="Times New Roman"/>
                <a:cs typeface="Times New Roman"/>
                <a:sym typeface="Times New Roman"/>
              </a:rPr>
              <a:t>+ </a:t>
            </a:r>
            <a:r>
              <a:rPr lang="en" sz="1400">
                <a:solidFill>
                  <a:srgbClr val="000000"/>
                </a:solidFill>
                <a:latin typeface="Times New Roman"/>
                <a:ea typeface="Times New Roman"/>
                <a:cs typeface="Times New Roman"/>
                <a:sym typeface="Times New Roman"/>
              </a:rPr>
              <a:t>-&gt; All Attributes,  Hence C_id is the Primary Key</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a:t>
            </a:r>
            <a:endParaRPr sz="1400">
              <a:solidFill>
                <a:srgbClr val="000000"/>
              </a:solidFill>
              <a:latin typeface="Times New Roman"/>
              <a:ea typeface="Times New Roman"/>
              <a:cs typeface="Times New Roman"/>
              <a:sym typeface="Times New Roman"/>
            </a:endParaRPr>
          </a:p>
          <a:p>
            <a:pPr marL="228600" lvl="0" indent="-228600" algn="l" rtl="0">
              <a:lnSpc>
                <a:spcPct val="115000"/>
              </a:lnSpc>
              <a:spcBef>
                <a:spcPts val="1200"/>
              </a:spcBef>
              <a:spcAft>
                <a:spcPts val="0"/>
              </a:spcAft>
              <a:buNone/>
            </a:pPr>
            <a:r>
              <a:rPr lang="en" sz="1400" b="1">
                <a:solidFill>
                  <a:srgbClr val="000000"/>
                </a:solidFill>
                <a:latin typeface="Arial"/>
                <a:ea typeface="Arial"/>
                <a:cs typeface="Arial"/>
                <a:sym typeface="Arial"/>
              </a:rPr>
              <a:t>·</a:t>
            </a:r>
            <a:r>
              <a:rPr lang="en" sz="1400" b="1">
                <a:solidFill>
                  <a:srgbClr val="000000"/>
                </a:solidFill>
                <a:latin typeface="Times New Roman"/>
                <a:ea typeface="Times New Roman"/>
                <a:cs typeface="Times New Roman"/>
                <a:sym typeface="Times New Roman"/>
              </a:rPr>
              <a:t> Property_Image:-</a:t>
            </a:r>
            <a:endParaRPr sz="1400" b="1">
              <a:solidFill>
                <a:srgbClr val="000000"/>
              </a:solidFill>
              <a:latin typeface="Times New Roman"/>
              <a:ea typeface="Times New Roman"/>
              <a:cs typeface="Times New Roman"/>
              <a:sym typeface="Times New Roman"/>
            </a:endParaRPr>
          </a:p>
          <a:p>
            <a:pPr marL="22860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Img_id,Prop_id -&gt; {Img_id, Prop_id, Img_name, Descp}</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Since all the attributes depend on Img_id,Prop_id (Img_id, Prop_id)</a:t>
            </a:r>
            <a:r>
              <a:rPr lang="en" sz="1400" baseline="30000">
                <a:solidFill>
                  <a:srgbClr val="000000"/>
                </a:solidFill>
                <a:latin typeface="Times New Roman"/>
                <a:ea typeface="Times New Roman"/>
                <a:cs typeface="Times New Roman"/>
                <a:sym typeface="Times New Roman"/>
              </a:rPr>
              <a:t>+ </a:t>
            </a:r>
            <a:r>
              <a:rPr lang="en" sz="1400">
                <a:solidFill>
                  <a:srgbClr val="000000"/>
                </a:solidFill>
                <a:latin typeface="Times New Roman"/>
                <a:ea typeface="Times New Roman"/>
                <a:cs typeface="Times New Roman"/>
                <a:sym typeface="Times New Roman"/>
              </a:rPr>
              <a:t>-&gt; All Attributes</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Hence Img_id,Prop_id is the Composite Primary Key</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a:t>
            </a:r>
            <a:r>
              <a:rPr lang="en" sz="1400" b="1">
                <a:solidFill>
                  <a:srgbClr val="000000"/>
                </a:solidFill>
                <a:latin typeface="Arial"/>
                <a:ea typeface="Arial"/>
                <a:cs typeface="Arial"/>
                <a:sym typeface="Arial"/>
              </a:rPr>
              <a:t>·</a:t>
            </a:r>
            <a:r>
              <a:rPr lang="en" sz="1400" b="1">
                <a:solidFill>
                  <a:srgbClr val="000000"/>
                </a:solidFill>
                <a:latin typeface="Times New Roman"/>
                <a:ea typeface="Times New Roman"/>
                <a:cs typeface="Times New Roman"/>
                <a:sym typeface="Times New Roman"/>
              </a:rPr>
              <a:t> Property_Owner:-</a:t>
            </a:r>
            <a:endParaRPr sz="1400" b="1">
              <a:solidFill>
                <a:srgbClr val="000000"/>
              </a:solidFill>
              <a:latin typeface="Times New Roman"/>
              <a:ea typeface="Times New Roman"/>
              <a:cs typeface="Times New Roman"/>
              <a:sym typeface="Times New Roman"/>
            </a:endParaRPr>
          </a:p>
          <a:p>
            <a:pPr marL="22860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Owner_id -&gt; {Owner_id, First_Name, Last_Name, Phone_no, Address}</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Since all the attributes depend on Owner_id, (Owner_id)</a:t>
            </a:r>
            <a:r>
              <a:rPr lang="en" sz="1400" baseline="30000">
                <a:solidFill>
                  <a:srgbClr val="000000"/>
                </a:solidFill>
                <a:latin typeface="Times New Roman"/>
                <a:ea typeface="Times New Roman"/>
                <a:cs typeface="Times New Roman"/>
                <a:sym typeface="Times New Roman"/>
              </a:rPr>
              <a:t>+ </a:t>
            </a:r>
            <a:r>
              <a:rPr lang="en" sz="1400">
                <a:solidFill>
                  <a:srgbClr val="000000"/>
                </a:solidFill>
                <a:latin typeface="Times New Roman"/>
                <a:ea typeface="Times New Roman"/>
                <a:cs typeface="Times New Roman"/>
                <a:sym typeface="Times New Roman"/>
              </a:rPr>
              <a:t>-&gt; All Attribute , Hence Owner_id is the Primary Key</a:t>
            </a:r>
            <a:endParaRPr sz="1400">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endParaRPr sz="14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28"/>
          <p:cNvSpPr txBox="1">
            <a:spLocks noGrp="1"/>
          </p:cNvSpPr>
          <p:nvPr>
            <p:ph type="subTitle" idx="1"/>
          </p:nvPr>
        </p:nvSpPr>
        <p:spPr>
          <a:xfrm>
            <a:off x="219400" y="107625"/>
            <a:ext cx="8745000" cy="4977900"/>
          </a:xfrm>
          <a:prstGeom prst="rect">
            <a:avLst/>
          </a:prstGeom>
        </p:spPr>
        <p:txBody>
          <a:bodyPr spcFirstLastPara="1" wrap="square" lIns="91425" tIns="91425" rIns="91425" bIns="91425" anchor="t" anchorCtr="0">
            <a:noAutofit/>
          </a:bodyPr>
          <a:lstStyle/>
          <a:p>
            <a:pPr marL="0" lvl="0" indent="-228600" algn="just" rtl="0">
              <a:lnSpc>
                <a:spcPct val="115000"/>
              </a:lnSpc>
              <a:spcBef>
                <a:spcPts val="1200"/>
              </a:spcBef>
              <a:spcAft>
                <a:spcPts val="0"/>
              </a:spcAft>
              <a:buNone/>
            </a:pPr>
            <a:r>
              <a:rPr lang="en" sz="1400">
                <a:solidFill>
                  <a:srgbClr val="000000"/>
                </a:solidFill>
                <a:latin typeface="Arial"/>
                <a:ea typeface="Arial"/>
                <a:cs typeface="Arial"/>
                <a:sym typeface="Arial"/>
              </a:rPr>
              <a:t>     </a:t>
            </a:r>
            <a:r>
              <a:rPr lang="en" sz="1400" b="1">
                <a:solidFill>
                  <a:srgbClr val="000000"/>
                </a:solidFill>
                <a:latin typeface="Arial"/>
                <a:ea typeface="Arial"/>
                <a:cs typeface="Arial"/>
                <a:sym typeface="Arial"/>
              </a:rPr>
              <a:t>·</a:t>
            </a:r>
            <a:r>
              <a:rPr lang="en" sz="1400" b="1">
                <a:solidFill>
                  <a:srgbClr val="000000"/>
                </a:solidFill>
                <a:latin typeface="Times New Roman"/>
                <a:ea typeface="Times New Roman"/>
                <a:cs typeface="Times New Roman"/>
                <a:sym typeface="Times New Roman"/>
              </a:rPr>
              <a:t> Agent:-</a:t>
            </a:r>
            <a:endParaRPr sz="1400" b="1">
              <a:solidFill>
                <a:srgbClr val="000000"/>
              </a:solidFill>
              <a:latin typeface="Times New Roman"/>
              <a:ea typeface="Times New Roman"/>
              <a:cs typeface="Times New Roman"/>
              <a:sym typeface="Times New Roman"/>
            </a:endParaRPr>
          </a:p>
          <a:p>
            <a:pPr marL="0" lvl="0" indent="-228600" algn="just"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Agent_id -&gt; {Agent_id, Agent_name, Phone_no}</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Since all the attributes depend on Agent_id, (Agent_id)</a:t>
            </a:r>
            <a:r>
              <a:rPr lang="en" sz="1400" baseline="30000">
                <a:solidFill>
                  <a:srgbClr val="000000"/>
                </a:solidFill>
                <a:latin typeface="Times New Roman"/>
                <a:ea typeface="Times New Roman"/>
                <a:cs typeface="Times New Roman"/>
                <a:sym typeface="Times New Roman"/>
              </a:rPr>
              <a:t>+ </a:t>
            </a:r>
            <a:r>
              <a:rPr lang="en" sz="1400">
                <a:solidFill>
                  <a:srgbClr val="000000"/>
                </a:solidFill>
                <a:latin typeface="Times New Roman"/>
                <a:ea typeface="Times New Roman"/>
                <a:cs typeface="Times New Roman"/>
                <a:sym typeface="Times New Roman"/>
              </a:rPr>
              <a:t>-&gt; All Attributes, Hence Agent_id is the Primary Key</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b="1">
                <a:solidFill>
                  <a:srgbClr val="000000"/>
                </a:solidFill>
                <a:latin typeface="Arial"/>
                <a:ea typeface="Arial"/>
                <a:cs typeface="Arial"/>
                <a:sym typeface="Arial"/>
              </a:rPr>
              <a:t>·</a:t>
            </a:r>
            <a:r>
              <a:rPr lang="en" sz="1400" b="1">
                <a:solidFill>
                  <a:srgbClr val="000000"/>
                </a:solidFill>
                <a:latin typeface="Times New Roman"/>
                <a:ea typeface="Times New Roman"/>
                <a:cs typeface="Times New Roman"/>
                <a:sym typeface="Times New Roman"/>
              </a:rPr>
              <a:t> Agent_Email:-</a:t>
            </a:r>
            <a:endParaRPr sz="1400" b="1">
              <a:solidFill>
                <a:srgbClr val="000000"/>
              </a:solidFill>
              <a:latin typeface="Times New Roman"/>
              <a:ea typeface="Times New Roman"/>
              <a:cs typeface="Times New Roman"/>
              <a:sym typeface="Times New Roman"/>
            </a:endParaRPr>
          </a:p>
          <a:p>
            <a:pPr marL="22860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Agent_id -&gt; {Agent_id, Email}</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Since all the attributes depend on Agent_id, (Agent_id)</a:t>
            </a:r>
            <a:r>
              <a:rPr lang="en" sz="1400" baseline="30000">
                <a:solidFill>
                  <a:srgbClr val="000000"/>
                </a:solidFill>
                <a:latin typeface="Times New Roman"/>
                <a:ea typeface="Times New Roman"/>
                <a:cs typeface="Times New Roman"/>
                <a:sym typeface="Times New Roman"/>
              </a:rPr>
              <a:t>+ </a:t>
            </a:r>
            <a:r>
              <a:rPr lang="en" sz="1400">
                <a:solidFill>
                  <a:srgbClr val="000000"/>
                </a:solidFill>
                <a:latin typeface="Times New Roman"/>
                <a:ea typeface="Times New Roman"/>
                <a:cs typeface="Times New Roman"/>
                <a:sym typeface="Times New Roman"/>
              </a:rPr>
              <a:t>-&gt; All Attributes, Hence Agent_id is the Primary Key</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b="1">
                <a:solidFill>
                  <a:srgbClr val="000000"/>
                </a:solidFill>
                <a:latin typeface="Arial"/>
                <a:ea typeface="Arial"/>
                <a:cs typeface="Arial"/>
                <a:sym typeface="Arial"/>
              </a:rPr>
              <a:t>· </a:t>
            </a:r>
            <a:r>
              <a:rPr lang="en" sz="1400" b="1">
                <a:solidFill>
                  <a:srgbClr val="000000"/>
                </a:solidFill>
                <a:latin typeface="Times New Roman"/>
                <a:ea typeface="Times New Roman"/>
                <a:cs typeface="Times New Roman"/>
                <a:sym typeface="Times New Roman"/>
              </a:rPr>
              <a:t>Assessor:-</a:t>
            </a:r>
            <a:endParaRPr sz="1400" b="1">
              <a:solidFill>
                <a:srgbClr val="000000"/>
              </a:solidFill>
              <a:latin typeface="Times New Roman"/>
              <a:ea typeface="Times New Roman"/>
              <a:cs typeface="Times New Roman"/>
              <a:sym typeface="Times New Roman"/>
            </a:endParaRPr>
          </a:p>
          <a:p>
            <a:pPr marL="22860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A_id -&gt; {A_id, A_name, Phone_no, Email, License_no}</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License_no -&gt; {A_name, Phone_no}</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Since all the attributes depend on A_id, (A_id)</a:t>
            </a:r>
            <a:r>
              <a:rPr lang="en" sz="1400" baseline="30000">
                <a:solidFill>
                  <a:srgbClr val="000000"/>
                </a:solidFill>
                <a:latin typeface="Times New Roman"/>
                <a:ea typeface="Times New Roman"/>
                <a:cs typeface="Times New Roman"/>
                <a:sym typeface="Times New Roman"/>
              </a:rPr>
              <a:t>+ </a:t>
            </a:r>
            <a:r>
              <a:rPr lang="en" sz="1400">
                <a:solidFill>
                  <a:srgbClr val="000000"/>
                </a:solidFill>
                <a:latin typeface="Times New Roman"/>
                <a:ea typeface="Times New Roman"/>
                <a:cs typeface="Times New Roman"/>
                <a:sym typeface="Times New Roman"/>
              </a:rPr>
              <a:t>-&gt; All Attributes, Hence A_id is the Primary Key</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a:t>
            </a:r>
            <a:endParaRPr sz="1400">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endParaRPr sz="1400">
              <a:solidFill>
                <a:schemeClr val="dk2"/>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29"/>
          <p:cNvSpPr txBox="1">
            <a:spLocks noGrp="1"/>
          </p:cNvSpPr>
          <p:nvPr>
            <p:ph type="ctrTitle"/>
          </p:nvPr>
        </p:nvSpPr>
        <p:spPr>
          <a:xfrm>
            <a:off x="219400" y="216700"/>
            <a:ext cx="8745000" cy="7602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                  </a:t>
            </a:r>
            <a:r>
              <a:rPr lang="en" u="sng"/>
              <a:t>NORMALIZATION</a:t>
            </a:r>
            <a:endParaRPr u="sng"/>
          </a:p>
        </p:txBody>
      </p:sp>
      <p:sp>
        <p:nvSpPr>
          <p:cNvPr id="373" name="Google Shape;373;p29"/>
          <p:cNvSpPr txBox="1">
            <a:spLocks noGrp="1"/>
          </p:cNvSpPr>
          <p:nvPr>
            <p:ph type="subTitle" idx="1"/>
          </p:nvPr>
        </p:nvSpPr>
        <p:spPr>
          <a:xfrm>
            <a:off x="219400" y="1163250"/>
            <a:ext cx="8745000" cy="3880500"/>
          </a:xfrm>
          <a:prstGeom prst="rect">
            <a:avLst/>
          </a:prstGeom>
        </p:spPr>
        <p:txBody>
          <a:bodyPr spcFirstLastPara="1" wrap="square" lIns="91425" tIns="91425" rIns="91425" bIns="91425" anchor="t" anchorCtr="0">
            <a:normAutofit fontScale="92500" lnSpcReduction="20000"/>
          </a:bodyPr>
          <a:lstStyle/>
          <a:p>
            <a:pPr marL="0" lvl="0" indent="0" algn="l" rtl="0">
              <a:lnSpc>
                <a:spcPct val="115000"/>
              </a:lnSpc>
              <a:spcBef>
                <a:spcPts val="1200"/>
              </a:spcBef>
              <a:spcAft>
                <a:spcPts val="0"/>
              </a:spcAft>
              <a:buNone/>
            </a:pPr>
            <a:r>
              <a:rPr lang="en" sz="1400">
                <a:solidFill>
                  <a:srgbClr val="000000"/>
                </a:solidFill>
                <a:latin typeface="Arial"/>
                <a:ea typeface="Arial"/>
                <a:cs typeface="Arial"/>
                <a:sym typeface="Arial"/>
              </a:rPr>
              <a:t>·</a:t>
            </a:r>
            <a:r>
              <a:rPr lang="en" sz="700">
                <a:solidFill>
                  <a:srgbClr val="000000"/>
                </a:solidFill>
                <a:latin typeface="Times New Roman"/>
                <a:ea typeface="Times New Roman"/>
                <a:cs typeface="Times New Roman"/>
                <a:sym typeface="Times New Roman"/>
              </a:rPr>
              <a:t>  </a:t>
            </a:r>
            <a:r>
              <a:rPr lang="en" sz="1400" b="1">
                <a:solidFill>
                  <a:srgbClr val="000000"/>
                </a:solidFill>
                <a:latin typeface="Times New Roman"/>
                <a:ea typeface="Times New Roman"/>
                <a:cs typeface="Times New Roman"/>
                <a:sym typeface="Times New Roman"/>
              </a:rPr>
              <a:t>Property:-</a:t>
            </a:r>
            <a:endParaRPr sz="1400" b="1">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b="1">
                <a:solidFill>
                  <a:srgbClr val="000000"/>
                </a:solidFill>
                <a:latin typeface="Times New Roman"/>
                <a:ea typeface="Times New Roman"/>
                <a:cs typeface="Times New Roman"/>
                <a:sym typeface="Times New Roman"/>
              </a:rPr>
              <a:t>Primary Key: Prop_id</a:t>
            </a:r>
            <a:endParaRPr sz="1400" b="1">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All the values in the table are Atomic and the table has a primary key Prop_id, Hence it is in 1NF</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No Partial Dependencies exists. Hence it is also in 2NF</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Since there exists a Transitive Dependency:  Pin_code - &gt; State,City, Therefore it cannot be in 3NF</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Hence, the Highest Normal Form is 2NF for this Table</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To Remove the Transitive dependency the table is divided into two table</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1)Property (Prop_id,Prop_type,status,Area,Price,Buy/Rent,Owner_id,Agent_id,Pin_code)</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2)Property_location (Pin_code,State,City)</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This removes the Transitive dependency and makes both the table in </a:t>
            </a:r>
            <a:r>
              <a:rPr lang="en" sz="1400" b="1">
                <a:solidFill>
                  <a:srgbClr val="000000"/>
                </a:solidFill>
                <a:latin typeface="Times New Roman"/>
                <a:ea typeface="Times New Roman"/>
                <a:cs typeface="Times New Roman"/>
                <a:sym typeface="Times New Roman"/>
              </a:rPr>
              <a:t>BCNF.</a:t>
            </a:r>
            <a:endParaRPr sz="1400" b="1">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30"/>
          <p:cNvSpPr txBox="1">
            <a:spLocks noGrp="1"/>
          </p:cNvSpPr>
          <p:nvPr>
            <p:ph type="subTitle" idx="1"/>
          </p:nvPr>
        </p:nvSpPr>
        <p:spPr>
          <a:xfrm>
            <a:off x="74525" y="66225"/>
            <a:ext cx="8993400" cy="4998600"/>
          </a:xfrm>
          <a:prstGeom prst="rect">
            <a:avLst/>
          </a:prstGeom>
        </p:spPr>
        <p:txBody>
          <a:bodyPr spcFirstLastPara="1" wrap="square" lIns="91425" tIns="91425" rIns="91425" bIns="91425" anchor="t" anchorCtr="0">
            <a:normAutofit lnSpcReduction="20000"/>
          </a:bodyPr>
          <a:lstStyle/>
          <a:p>
            <a:pPr marL="228600" lvl="0" indent="-228600" algn="l" rtl="0">
              <a:lnSpc>
                <a:spcPct val="115000"/>
              </a:lnSpc>
              <a:spcBef>
                <a:spcPts val="1200"/>
              </a:spcBef>
              <a:spcAft>
                <a:spcPts val="0"/>
              </a:spcAft>
              <a:buNone/>
            </a:pPr>
            <a:r>
              <a:rPr lang="en" sz="1400">
                <a:solidFill>
                  <a:srgbClr val="000000"/>
                </a:solidFill>
                <a:latin typeface="Arial"/>
                <a:ea typeface="Arial"/>
                <a:cs typeface="Arial"/>
                <a:sym typeface="Arial"/>
              </a:rPr>
              <a:t>·</a:t>
            </a:r>
            <a:r>
              <a:rPr lang="en" sz="700">
                <a:solidFill>
                  <a:srgbClr val="000000"/>
                </a:solidFill>
                <a:latin typeface="Times New Roman"/>
                <a:ea typeface="Times New Roman"/>
                <a:cs typeface="Times New Roman"/>
                <a:sym typeface="Times New Roman"/>
              </a:rPr>
              <a:t>   </a:t>
            </a:r>
            <a:r>
              <a:rPr lang="en" sz="1400" b="1">
                <a:solidFill>
                  <a:srgbClr val="000000"/>
                </a:solidFill>
                <a:latin typeface="Times New Roman"/>
                <a:ea typeface="Times New Roman"/>
                <a:cs typeface="Times New Roman"/>
                <a:sym typeface="Times New Roman"/>
              </a:rPr>
              <a:t>Client:-</a:t>
            </a:r>
            <a:endParaRPr sz="1400" b="1">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b="1">
                <a:solidFill>
                  <a:srgbClr val="000000"/>
                </a:solidFill>
                <a:latin typeface="Times New Roman"/>
                <a:ea typeface="Times New Roman"/>
                <a:cs typeface="Times New Roman"/>
                <a:sym typeface="Times New Roman"/>
              </a:rPr>
              <a:t>    Primary Key: Client_id</a:t>
            </a:r>
            <a:endParaRPr sz="1400" b="1">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All the values in the table are Atomic and the table has a primary key Client_id, Hence it is in 1NF</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No Partial Dependencies exists. Hence it is also in 2NF</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Since there exists a Transitive Dependency Pin_Code - &gt; City, Therefore it cannot be in 3NF</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Hence the Highest Normal Form is </a:t>
            </a:r>
            <a:r>
              <a:rPr lang="en" sz="1400" b="1">
                <a:solidFill>
                  <a:srgbClr val="000000"/>
                </a:solidFill>
                <a:latin typeface="Times New Roman"/>
                <a:ea typeface="Times New Roman"/>
                <a:cs typeface="Times New Roman"/>
                <a:sym typeface="Times New Roman"/>
              </a:rPr>
              <a:t>2NF</a:t>
            </a:r>
            <a:r>
              <a:rPr lang="en" sz="1400">
                <a:solidFill>
                  <a:srgbClr val="000000"/>
                </a:solidFill>
                <a:latin typeface="Times New Roman"/>
                <a:ea typeface="Times New Roman"/>
                <a:cs typeface="Times New Roman"/>
                <a:sym typeface="Times New Roman"/>
              </a:rPr>
              <a:t> for this Table</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a:t>
            </a:r>
            <a:endParaRPr sz="1400">
              <a:solidFill>
                <a:srgbClr val="000000"/>
              </a:solidFill>
              <a:latin typeface="Times New Roman"/>
              <a:ea typeface="Times New Roman"/>
              <a:cs typeface="Times New Roman"/>
              <a:sym typeface="Times New Roman"/>
            </a:endParaRPr>
          </a:p>
          <a:p>
            <a:pPr marL="228600" lvl="0" indent="-228600" algn="l" rtl="0">
              <a:lnSpc>
                <a:spcPct val="115000"/>
              </a:lnSpc>
              <a:spcBef>
                <a:spcPts val="1200"/>
              </a:spcBef>
              <a:spcAft>
                <a:spcPts val="0"/>
              </a:spcAft>
              <a:buNone/>
            </a:pPr>
            <a:r>
              <a:rPr lang="en" sz="1400">
                <a:solidFill>
                  <a:srgbClr val="000000"/>
                </a:solidFill>
                <a:latin typeface="Arial"/>
                <a:ea typeface="Arial"/>
                <a:cs typeface="Arial"/>
                <a:sym typeface="Arial"/>
              </a:rPr>
              <a:t>·</a:t>
            </a:r>
            <a:r>
              <a:rPr lang="en" sz="700">
                <a:solidFill>
                  <a:srgbClr val="000000"/>
                </a:solidFill>
                <a:latin typeface="Times New Roman"/>
                <a:ea typeface="Times New Roman"/>
                <a:cs typeface="Times New Roman"/>
                <a:sym typeface="Times New Roman"/>
              </a:rPr>
              <a:t>  </a:t>
            </a:r>
            <a:r>
              <a:rPr lang="en" sz="1400" b="1">
                <a:solidFill>
                  <a:srgbClr val="000000"/>
                </a:solidFill>
                <a:latin typeface="Times New Roman"/>
                <a:ea typeface="Times New Roman"/>
                <a:cs typeface="Times New Roman"/>
                <a:sym typeface="Times New Roman"/>
              </a:rPr>
              <a:t>C_Phone_no</a:t>
            </a:r>
            <a:endParaRPr sz="1400" b="1">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b="1">
                <a:solidFill>
                  <a:srgbClr val="000000"/>
                </a:solidFill>
                <a:latin typeface="Times New Roman"/>
                <a:ea typeface="Times New Roman"/>
                <a:cs typeface="Times New Roman"/>
                <a:sym typeface="Times New Roman"/>
              </a:rPr>
              <a:t>     Primary Key: Client_id</a:t>
            </a:r>
            <a:endParaRPr sz="1400" b="1">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All the values in the table are Atomic and the table has a primary key Client_id, Hence it is in 1NF</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No Partial Dependencies exists. Hence it is also in 2NF</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No Transitive Dependencies exits. Hence it is also in 3NF</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Also, all the attributes are dependent on Primary Key, hence it is in </a:t>
            </a:r>
            <a:r>
              <a:rPr lang="en" sz="1400" b="1">
                <a:solidFill>
                  <a:srgbClr val="000000"/>
                </a:solidFill>
                <a:latin typeface="Times New Roman"/>
                <a:ea typeface="Times New Roman"/>
                <a:cs typeface="Times New Roman"/>
                <a:sym typeface="Times New Roman"/>
              </a:rPr>
              <a:t>BCNF.</a:t>
            </a:r>
            <a:endParaRPr sz="1400" b="1">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31"/>
          <p:cNvSpPr txBox="1">
            <a:spLocks noGrp="1"/>
          </p:cNvSpPr>
          <p:nvPr>
            <p:ph type="subTitle" idx="1"/>
          </p:nvPr>
        </p:nvSpPr>
        <p:spPr>
          <a:xfrm>
            <a:off x="126250" y="149025"/>
            <a:ext cx="8941500" cy="4936500"/>
          </a:xfrm>
          <a:prstGeom prst="rect">
            <a:avLst/>
          </a:prstGeom>
        </p:spPr>
        <p:txBody>
          <a:bodyPr spcFirstLastPara="1" wrap="square" lIns="91425" tIns="91425" rIns="91425" bIns="91425" anchor="t" anchorCtr="0">
            <a:noAutofit/>
          </a:bodyPr>
          <a:lstStyle/>
          <a:p>
            <a:pPr marL="228600" lvl="0" indent="-228600" algn="l" rtl="0">
              <a:lnSpc>
                <a:spcPct val="115000"/>
              </a:lnSpc>
              <a:spcBef>
                <a:spcPts val="1200"/>
              </a:spcBef>
              <a:spcAft>
                <a:spcPts val="0"/>
              </a:spcAft>
              <a:buNone/>
            </a:pPr>
            <a:r>
              <a:rPr lang="en" sz="1400">
                <a:solidFill>
                  <a:srgbClr val="000000"/>
                </a:solidFill>
                <a:latin typeface="Arial"/>
                <a:ea typeface="Arial"/>
                <a:cs typeface="Arial"/>
                <a:sym typeface="Arial"/>
              </a:rPr>
              <a:t>·</a:t>
            </a:r>
            <a:r>
              <a:rPr lang="en" sz="1400">
                <a:solidFill>
                  <a:srgbClr val="000000"/>
                </a:solidFill>
                <a:latin typeface="Times New Roman"/>
                <a:ea typeface="Times New Roman"/>
                <a:cs typeface="Times New Roman"/>
                <a:sym typeface="Times New Roman"/>
              </a:rPr>
              <a:t> </a:t>
            </a:r>
            <a:r>
              <a:rPr lang="en" sz="1400" b="1">
                <a:solidFill>
                  <a:srgbClr val="000000"/>
                </a:solidFill>
                <a:latin typeface="Times New Roman"/>
                <a:ea typeface="Times New Roman"/>
                <a:cs typeface="Times New Roman"/>
                <a:sym typeface="Times New Roman"/>
              </a:rPr>
              <a:t>Property_Inspection_Officer:-</a:t>
            </a:r>
            <a:endParaRPr sz="1400" b="1">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b="1">
                <a:solidFill>
                  <a:srgbClr val="000000"/>
                </a:solidFill>
                <a:latin typeface="Times New Roman"/>
                <a:ea typeface="Times New Roman"/>
                <a:cs typeface="Times New Roman"/>
                <a:sym typeface="Times New Roman"/>
              </a:rPr>
              <a:t>      Primary Key: PIO_id</a:t>
            </a:r>
            <a:endParaRPr sz="1400" b="1">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All the values in the table are Atomic and the table has a primary key PIO_id, Hence it is in 1NF</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No Partial Dependencies exists. Hence it is also in 2NF</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Since there exists a Transitive Dependency License_no- &gt; PIO_Name,Phone_no, Therefore it cannot be in 3NF</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Hence the Highest Normal Form is</a:t>
            </a:r>
            <a:r>
              <a:rPr lang="en" sz="1400" b="1">
                <a:solidFill>
                  <a:srgbClr val="000000"/>
                </a:solidFill>
                <a:latin typeface="Times New Roman"/>
                <a:ea typeface="Times New Roman"/>
                <a:cs typeface="Times New Roman"/>
                <a:sym typeface="Times New Roman"/>
              </a:rPr>
              <a:t> 2NF</a:t>
            </a:r>
            <a:r>
              <a:rPr lang="en" sz="1400">
                <a:solidFill>
                  <a:srgbClr val="000000"/>
                </a:solidFill>
                <a:latin typeface="Times New Roman"/>
                <a:ea typeface="Times New Roman"/>
                <a:cs typeface="Times New Roman"/>
                <a:sym typeface="Times New Roman"/>
              </a:rPr>
              <a:t> for this Table</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Arial"/>
                <a:ea typeface="Arial"/>
                <a:cs typeface="Arial"/>
                <a:sym typeface="Arial"/>
              </a:rPr>
              <a:t>·</a:t>
            </a:r>
            <a:r>
              <a:rPr lang="en" sz="1400">
                <a:solidFill>
                  <a:srgbClr val="000000"/>
                </a:solidFill>
                <a:latin typeface="Times New Roman"/>
                <a:ea typeface="Times New Roman"/>
                <a:cs typeface="Times New Roman"/>
                <a:sym typeface="Times New Roman"/>
              </a:rPr>
              <a:t>  </a:t>
            </a:r>
            <a:r>
              <a:rPr lang="en" sz="1400" b="1">
                <a:solidFill>
                  <a:srgbClr val="000000"/>
                </a:solidFill>
                <a:latin typeface="Times New Roman"/>
                <a:ea typeface="Times New Roman"/>
                <a:cs typeface="Times New Roman"/>
                <a:sym typeface="Times New Roman"/>
              </a:rPr>
              <a:t>Assessor_Response:-</a:t>
            </a:r>
            <a:endParaRPr sz="1400" b="1">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b="1">
                <a:solidFill>
                  <a:srgbClr val="000000"/>
                </a:solidFill>
                <a:latin typeface="Times New Roman"/>
                <a:ea typeface="Times New Roman"/>
                <a:cs typeface="Times New Roman"/>
                <a:sym typeface="Times New Roman"/>
              </a:rPr>
              <a:t>     Primary Key: Service_id</a:t>
            </a:r>
            <a:endParaRPr sz="1400" b="1">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All the values in the table are Atomic and the table has a primary key Service_id, Hence it is in 1NF</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No Partial Dependencies exists. Hence it is also in 2NF; No Transitive Dependencies exist. Hence it is also in 3NF</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Also, all the attributes are dependent on Primary Key, hence it is in </a:t>
            </a:r>
            <a:r>
              <a:rPr lang="en" sz="1400" b="1">
                <a:solidFill>
                  <a:srgbClr val="000000"/>
                </a:solidFill>
                <a:latin typeface="Times New Roman"/>
                <a:ea typeface="Times New Roman"/>
                <a:cs typeface="Times New Roman"/>
                <a:sym typeface="Times New Roman"/>
              </a:rPr>
              <a:t>BCNF.</a:t>
            </a:r>
            <a:endParaRPr sz="1400" b="1">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endParaRPr sz="1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14"/>
          <p:cNvSpPr txBox="1">
            <a:spLocks noGrp="1"/>
          </p:cNvSpPr>
          <p:nvPr>
            <p:ph type="subTitle" idx="1"/>
          </p:nvPr>
        </p:nvSpPr>
        <p:spPr>
          <a:xfrm>
            <a:off x="380550" y="128325"/>
            <a:ext cx="8382900" cy="4947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000" b="1"/>
              <a:t>                        </a:t>
            </a:r>
            <a:r>
              <a:rPr lang="en" sz="3000" b="1" u="sng">
                <a:latin typeface="Times New Roman"/>
                <a:ea typeface="Times New Roman"/>
                <a:cs typeface="Times New Roman"/>
                <a:sym typeface="Times New Roman"/>
              </a:rPr>
              <a:t>PROJECT TITLE:-</a:t>
            </a:r>
            <a:endParaRPr sz="3000" b="1" u="sng">
              <a:latin typeface="Times New Roman"/>
              <a:ea typeface="Times New Roman"/>
              <a:cs typeface="Times New Roman"/>
              <a:sym typeface="Times New Roman"/>
            </a:endParaRPr>
          </a:p>
          <a:p>
            <a:pPr marL="0" lvl="0" indent="0" algn="l" rtl="0">
              <a:spcBef>
                <a:spcPts val="0"/>
              </a:spcBef>
              <a:spcAft>
                <a:spcPts val="0"/>
              </a:spcAft>
              <a:buNone/>
            </a:pPr>
            <a:endParaRPr/>
          </a:p>
          <a:p>
            <a:pPr marL="0" lvl="0" indent="0" algn="l" rtl="0">
              <a:spcBef>
                <a:spcPts val="0"/>
              </a:spcBef>
              <a:spcAft>
                <a:spcPts val="0"/>
              </a:spcAft>
              <a:buNone/>
            </a:pPr>
            <a:r>
              <a:rPr lang="en"/>
              <a:t> </a:t>
            </a:r>
            <a:endParaRPr/>
          </a:p>
          <a:p>
            <a:pPr marL="0" lvl="0" indent="0" algn="l" rtl="0">
              <a:spcBef>
                <a:spcPts val="0"/>
              </a:spcBef>
              <a:spcAft>
                <a:spcPts val="0"/>
              </a:spcAft>
              <a:buNone/>
            </a:pPr>
            <a:r>
              <a:rPr lang="en" sz="3200"/>
              <a:t>       </a:t>
            </a:r>
            <a:r>
              <a:rPr lang="en" sz="3200" b="1">
                <a:latin typeface="Times New Roman"/>
                <a:ea typeface="Times New Roman"/>
                <a:cs typeface="Times New Roman"/>
                <a:sym typeface="Times New Roman"/>
              </a:rPr>
              <a:t>PROPERTY   AND REAL   ESTATE </a:t>
            </a:r>
            <a:endParaRPr sz="3200" b="1">
              <a:latin typeface="Times New Roman"/>
              <a:ea typeface="Times New Roman"/>
              <a:cs typeface="Times New Roman"/>
              <a:sym typeface="Times New Roman"/>
            </a:endParaRPr>
          </a:p>
          <a:p>
            <a:pPr marL="0" lvl="0" indent="0" algn="l" rtl="0">
              <a:spcBef>
                <a:spcPts val="0"/>
              </a:spcBef>
              <a:spcAft>
                <a:spcPts val="0"/>
              </a:spcAft>
              <a:buNone/>
            </a:pPr>
            <a:r>
              <a:rPr lang="en" sz="3200" b="1">
                <a:latin typeface="Times New Roman"/>
                <a:ea typeface="Times New Roman"/>
                <a:cs typeface="Times New Roman"/>
                <a:sym typeface="Times New Roman"/>
              </a:rPr>
              <a:t>                     MANAGEMENT</a:t>
            </a:r>
            <a:endParaRPr sz="3200" b="1">
              <a:latin typeface="Times New Roman"/>
              <a:ea typeface="Times New Roman"/>
              <a:cs typeface="Times New Roman"/>
              <a:sym typeface="Times New Roman"/>
            </a:endParaRPr>
          </a:p>
          <a:p>
            <a:pPr marL="0" lvl="0" indent="0" algn="l" rtl="0">
              <a:spcBef>
                <a:spcPts val="0"/>
              </a:spcBef>
              <a:spcAft>
                <a:spcPts val="0"/>
              </a:spcAft>
              <a:buNone/>
            </a:pPr>
            <a:endParaRPr sz="3200" b="1">
              <a:latin typeface="Times New Roman"/>
              <a:ea typeface="Times New Roman"/>
              <a:cs typeface="Times New Roman"/>
              <a:sym typeface="Times New Roman"/>
            </a:endParaRPr>
          </a:p>
          <a:p>
            <a:pPr marL="0" lvl="0" indent="0" algn="l" rtl="0">
              <a:spcBef>
                <a:spcPts val="0"/>
              </a:spcBef>
              <a:spcAft>
                <a:spcPts val="0"/>
              </a:spcAft>
              <a:buNone/>
            </a:pPr>
            <a:endParaRPr sz="3200"/>
          </a:p>
        </p:txBody>
      </p:sp>
      <p:pic>
        <p:nvPicPr>
          <p:cNvPr id="286" name="Google Shape;286;p14"/>
          <p:cNvPicPr preferRelativeResize="0"/>
          <p:nvPr/>
        </p:nvPicPr>
        <p:blipFill>
          <a:blip r:embed="rId3">
            <a:alphaModFix/>
          </a:blip>
          <a:stretch>
            <a:fillRect/>
          </a:stretch>
        </p:blipFill>
        <p:spPr>
          <a:xfrm>
            <a:off x="5404075" y="2827175"/>
            <a:ext cx="3034171" cy="2030699"/>
          </a:xfrm>
          <a:prstGeom prst="rect">
            <a:avLst/>
          </a:prstGeom>
          <a:noFill/>
          <a:ln>
            <a:noFill/>
          </a:ln>
        </p:spPr>
      </p:pic>
      <p:pic>
        <p:nvPicPr>
          <p:cNvPr id="287" name="Google Shape;287;p14"/>
          <p:cNvPicPr preferRelativeResize="0"/>
          <p:nvPr/>
        </p:nvPicPr>
        <p:blipFill>
          <a:blip r:embed="rId4">
            <a:alphaModFix/>
          </a:blip>
          <a:stretch>
            <a:fillRect/>
          </a:stretch>
        </p:blipFill>
        <p:spPr>
          <a:xfrm>
            <a:off x="600750" y="2827175"/>
            <a:ext cx="2527426" cy="195937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32"/>
          <p:cNvSpPr txBox="1">
            <a:spLocks noGrp="1"/>
          </p:cNvSpPr>
          <p:nvPr>
            <p:ph type="subTitle" idx="1"/>
          </p:nvPr>
        </p:nvSpPr>
        <p:spPr>
          <a:xfrm>
            <a:off x="84850" y="86925"/>
            <a:ext cx="8972700" cy="4988400"/>
          </a:xfrm>
          <a:prstGeom prst="rect">
            <a:avLst/>
          </a:prstGeom>
        </p:spPr>
        <p:txBody>
          <a:bodyPr spcFirstLastPara="1" wrap="square" lIns="91425" tIns="91425" rIns="91425" bIns="91425" anchor="t" anchorCtr="0">
            <a:noAutofit/>
          </a:bodyPr>
          <a:lstStyle/>
          <a:p>
            <a:pPr marL="228600" lvl="0" indent="-228600" algn="l" rtl="0">
              <a:lnSpc>
                <a:spcPct val="115000"/>
              </a:lnSpc>
              <a:spcBef>
                <a:spcPts val="1200"/>
              </a:spcBef>
              <a:spcAft>
                <a:spcPts val="0"/>
              </a:spcAft>
              <a:buNone/>
            </a:pPr>
            <a:r>
              <a:rPr lang="en" sz="1400">
                <a:solidFill>
                  <a:srgbClr val="000000"/>
                </a:solidFill>
                <a:latin typeface="Arial"/>
                <a:ea typeface="Arial"/>
                <a:cs typeface="Arial"/>
                <a:sym typeface="Arial"/>
              </a:rPr>
              <a:t>·</a:t>
            </a:r>
            <a:r>
              <a:rPr lang="en" sz="1400">
                <a:solidFill>
                  <a:srgbClr val="000000"/>
                </a:solidFill>
                <a:latin typeface="Times New Roman"/>
                <a:ea typeface="Times New Roman"/>
                <a:cs typeface="Times New Roman"/>
                <a:sym typeface="Times New Roman"/>
              </a:rPr>
              <a:t> </a:t>
            </a:r>
            <a:r>
              <a:rPr lang="en" sz="1400" b="1">
                <a:solidFill>
                  <a:srgbClr val="000000"/>
                </a:solidFill>
                <a:latin typeface="Times New Roman"/>
                <a:ea typeface="Times New Roman"/>
                <a:cs typeface="Times New Roman"/>
                <a:sym typeface="Times New Roman"/>
              </a:rPr>
              <a:t>Buyer:-</a:t>
            </a:r>
            <a:endParaRPr sz="1400" b="1">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b="1">
                <a:solidFill>
                  <a:srgbClr val="000000"/>
                </a:solidFill>
                <a:latin typeface="Times New Roman"/>
                <a:ea typeface="Times New Roman"/>
                <a:cs typeface="Times New Roman"/>
                <a:sym typeface="Times New Roman"/>
              </a:rPr>
              <a:t>     Primary Key: Client_id</a:t>
            </a:r>
            <a:endParaRPr sz="1400" b="1">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All the values in the table are Atomic and the table has a primary key Client_id, Hence it is in 1NF.</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No Partial Dependencies exists. Hence it is also in 2NF; No Transitive Dependencies exists. Hence it is also in 3NF.</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Also, all the attributes are dependent on Primary Key, hence it is in </a:t>
            </a:r>
            <a:r>
              <a:rPr lang="en" sz="1400" b="1">
                <a:solidFill>
                  <a:srgbClr val="000000"/>
                </a:solidFill>
                <a:latin typeface="Times New Roman"/>
                <a:ea typeface="Times New Roman"/>
                <a:cs typeface="Times New Roman"/>
                <a:sym typeface="Times New Roman"/>
              </a:rPr>
              <a:t>BCNF.</a:t>
            </a:r>
            <a:endParaRPr sz="1400" b="1">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Arial"/>
                <a:ea typeface="Arial"/>
                <a:cs typeface="Arial"/>
                <a:sym typeface="Arial"/>
              </a:rPr>
              <a:t>·</a:t>
            </a:r>
            <a:r>
              <a:rPr lang="en" sz="1400">
                <a:solidFill>
                  <a:srgbClr val="000000"/>
                </a:solidFill>
                <a:latin typeface="Times New Roman"/>
                <a:ea typeface="Times New Roman"/>
                <a:cs typeface="Times New Roman"/>
                <a:sym typeface="Times New Roman"/>
              </a:rPr>
              <a:t> </a:t>
            </a:r>
            <a:r>
              <a:rPr lang="en" sz="1400" b="1">
                <a:solidFill>
                  <a:srgbClr val="000000"/>
                </a:solidFill>
                <a:latin typeface="Times New Roman"/>
                <a:ea typeface="Times New Roman"/>
                <a:cs typeface="Times New Roman"/>
                <a:sym typeface="Times New Roman"/>
              </a:rPr>
              <a:t>Tenant:-</a:t>
            </a:r>
            <a:endParaRPr sz="1400" b="1">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b="1">
                <a:solidFill>
                  <a:srgbClr val="000000"/>
                </a:solidFill>
                <a:latin typeface="Times New Roman"/>
                <a:ea typeface="Times New Roman"/>
                <a:cs typeface="Times New Roman"/>
                <a:sym typeface="Times New Roman"/>
              </a:rPr>
              <a:t>    Primary Key: Client_id</a:t>
            </a:r>
            <a:endParaRPr sz="1400" b="1">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All the values in the table are Atomic and the table has a primary key Client_id, Hence it is in 1NF</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No Partial Dependencies exists. Hence it is also in 2NF</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No Transitive Dependencies exists. Hence it is also in 3NF.</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Also, all the attributes are dependent on Primary Key, hence it is in </a:t>
            </a:r>
            <a:r>
              <a:rPr lang="en" sz="1400" b="1">
                <a:solidFill>
                  <a:srgbClr val="000000"/>
                </a:solidFill>
                <a:latin typeface="Times New Roman"/>
                <a:ea typeface="Times New Roman"/>
                <a:cs typeface="Times New Roman"/>
                <a:sym typeface="Times New Roman"/>
              </a:rPr>
              <a:t>BCNF.</a:t>
            </a:r>
            <a:endParaRPr sz="1400" b="1">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endParaRPr sz="14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33"/>
          <p:cNvSpPr txBox="1">
            <a:spLocks noGrp="1"/>
          </p:cNvSpPr>
          <p:nvPr>
            <p:ph type="subTitle" idx="1"/>
          </p:nvPr>
        </p:nvSpPr>
        <p:spPr>
          <a:xfrm>
            <a:off x="64175" y="76575"/>
            <a:ext cx="9024300" cy="4998600"/>
          </a:xfrm>
          <a:prstGeom prst="rect">
            <a:avLst/>
          </a:prstGeom>
        </p:spPr>
        <p:txBody>
          <a:bodyPr spcFirstLastPara="1" wrap="square" lIns="91425" tIns="91425" rIns="91425" bIns="91425" anchor="t" anchorCtr="0">
            <a:noAutofit/>
          </a:bodyPr>
          <a:lstStyle/>
          <a:p>
            <a:pPr marL="228600" lvl="0" indent="-228600" algn="l" rtl="0">
              <a:lnSpc>
                <a:spcPct val="115000"/>
              </a:lnSpc>
              <a:spcBef>
                <a:spcPts val="1200"/>
              </a:spcBef>
              <a:spcAft>
                <a:spcPts val="0"/>
              </a:spcAft>
              <a:buNone/>
            </a:pPr>
            <a:r>
              <a:rPr lang="en" sz="1400">
                <a:solidFill>
                  <a:srgbClr val="000000"/>
                </a:solidFill>
                <a:latin typeface="Arial"/>
                <a:ea typeface="Arial"/>
                <a:cs typeface="Arial"/>
                <a:sym typeface="Arial"/>
              </a:rPr>
              <a:t>·</a:t>
            </a:r>
            <a:r>
              <a:rPr lang="en" sz="1400">
                <a:solidFill>
                  <a:srgbClr val="000000"/>
                </a:solidFill>
                <a:latin typeface="Times New Roman"/>
                <a:ea typeface="Times New Roman"/>
                <a:cs typeface="Times New Roman"/>
                <a:sym typeface="Times New Roman"/>
              </a:rPr>
              <a:t> </a:t>
            </a:r>
            <a:r>
              <a:rPr lang="en" sz="1400" b="1">
                <a:solidFill>
                  <a:srgbClr val="000000"/>
                </a:solidFill>
                <a:latin typeface="Times New Roman"/>
                <a:ea typeface="Times New Roman"/>
                <a:cs typeface="Times New Roman"/>
                <a:sym typeface="Times New Roman"/>
              </a:rPr>
              <a:t>Property_Services:-</a:t>
            </a:r>
            <a:endParaRPr sz="1400" b="1">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b="1">
                <a:solidFill>
                  <a:srgbClr val="000000"/>
                </a:solidFill>
                <a:latin typeface="Times New Roman"/>
                <a:ea typeface="Times New Roman"/>
                <a:cs typeface="Times New Roman"/>
                <a:sym typeface="Times New Roman"/>
              </a:rPr>
              <a:t>     Primary Key: Service_id</a:t>
            </a:r>
            <a:endParaRPr sz="1400" b="1">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All the values in the table are Atomic and the table has a primary key Service_id, Hence it is in 1NF</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No Partial Dependencies exists. Hence it is also in 2NF; No Transitive Dependencies exists. Hence it is also in 3NF</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Also, all the attributes are dependent on Primary Key, hence it is in </a:t>
            </a:r>
            <a:r>
              <a:rPr lang="en" sz="1400" b="1">
                <a:solidFill>
                  <a:srgbClr val="000000"/>
                </a:solidFill>
                <a:latin typeface="Times New Roman"/>
                <a:ea typeface="Times New Roman"/>
                <a:cs typeface="Times New Roman"/>
                <a:sym typeface="Times New Roman"/>
              </a:rPr>
              <a:t>BCNF.</a:t>
            </a:r>
            <a:endParaRPr sz="1400" b="1">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a:t>
            </a:r>
            <a:endParaRPr sz="1400">
              <a:solidFill>
                <a:srgbClr val="000000"/>
              </a:solidFill>
              <a:latin typeface="Times New Roman"/>
              <a:ea typeface="Times New Roman"/>
              <a:cs typeface="Times New Roman"/>
              <a:sym typeface="Times New Roman"/>
            </a:endParaRPr>
          </a:p>
          <a:p>
            <a:pPr marL="228600" lvl="0" indent="-228600" algn="l" rtl="0">
              <a:lnSpc>
                <a:spcPct val="115000"/>
              </a:lnSpc>
              <a:spcBef>
                <a:spcPts val="1200"/>
              </a:spcBef>
              <a:spcAft>
                <a:spcPts val="0"/>
              </a:spcAft>
              <a:buNone/>
            </a:pPr>
            <a:r>
              <a:rPr lang="en" sz="1400">
                <a:solidFill>
                  <a:srgbClr val="000000"/>
                </a:solidFill>
                <a:latin typeface="Arial"/>
                <a:ea typeface="Arial"/>
                <a:cs typeface="Arial"/>
                <a:sym typeface="Arial"/>
              </a:rPr>
              <a:t>·</a:t>
            </a:r>
            <a:r>
              <a:rPr lang="en" sz="1400">
                <a:solidFill>
                  <a:srgbClr val="000000"/>
                </a:solidFill>
                <a:latin typeface="Times New Roman"/>
                <a:ea typeface="Times New Roman"/>
                <a:cs typeface="Times New Roman"/>
                <a:sym typeface="Times New Roman"/>
              </a:rPr>
              <a:t> </a:t>
            </a:r>
            <a:r>
              <a:rPr lang="en" sz="1400" b="1">
                <a:solidFill>
                  <a:srgbClr val="000000"/>
                </a:solidFill>
                <a:latin typeface="Times New Roman"/>
                <a:ea typeface="Times New Roman"/>
                <a:cs typeface="Times New Roman"/>
                <a:sym typeface="Times New Roman"/>
              </a:rPr>
              <a:t>Appointment:-</a:t>
            </a:r>
            <a:endParaRPr sz="1400" b="1">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b="1">
                <a:solidFill>
                  <a:srgbClr val="000000"/>
                </a:solidFill>
                <a:latin typeface="Times New Roman"/>
                <a:ea typeface="Times New Roman"/>
                <a:cs typeface="Times New Roman"/>
                <a:sym typeface="Times New Roman"/>
              </a:rPr>
              <a:t>     Primary Key: Ap_id</a:t>
            </a:r>
            <a:endParaRPr sz="1400" b="1">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All the values in the table are Atomic and the table has a primary key Ap_id, Hence it is in 1NF</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No Partial Dependencies exists. Hence it is also in 2NF</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No Transitive Dependencies exists. Hence it is also in 3NF</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Also, all the attributes are dependent on Primary Key, hence it is in</a:t>
            </a:r>
            <a:r>
              <a:rPr lang="en" sz="1400" b="1">
                <a:solidFill>
                  <a:srgbClr val="000000"/>
                </a:solidFill>
                <a:latin typeface="Times New Roman"/>
                <a:ea typeface="Times New Roman"/>
                <a:cs typeface="Times New Roman"/>
                <a:sym typeface="Times New Roman"/>
              </a:rPr>
              <a:t> BCNF.</a:t>
            </a:r>
            <a:endParaRPr sz="1400" b="1">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endParaRPr sz="14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34"/>
          <p:cNvSpPr txBox="1">
            <a:spLocks noGrp="1"/>
          </p:cNvSpPr>
          <p:nvPr>
            <p:ph type="subTitle" idx="1"/>
          </p:nvPr>
        </p:nvSpPr>
        <p:spPr>
          <a:xfrm>
            <a:off x="84850" y="107625"/>
            <a:ext cx="8972700" cy="4936500"/>
          </a:xfrm>
          <a:prstGeom prst="rect">
            <a:avLst/>
          </a:prstGeom>
        </p:spPr>
        <p:txBody>
          <a:bodyPr spcFirstLastPara="1" wrap="square" lIns="91425" tIns="91425" rIns="91425" bIns="91425" anchor="t" anchorCtr="0">
            <a:noAutofit/>
          </a:bodyPr>
          <a:lstStyle/>
          <a:p>
            <a:pPr marL="228600" lvl="0" indent="-228600" algn="l" rtl="0">
              <a:lnSpc>
                <a:spcPct val="115000"/>
              </a:lnSpc>
              <a:spcBef>
                <a:spcPts val="1200"/>
              </a:spcBef>
              <a:spcAft>
                <a:spcPts val="0"/>
              </a:spcAft>
              <a:buNone/>
            </a:pPr>
            <a:r>
              <a:rPr lang="en" sz="1400">
                <a:solidFill>
                  <a:srgbClr val="000000"/>
                </a:solidFill>
                <a:latin typeface="Arial"/>
                <a:ea typeface="Arial"/>
                <a:cs typeface="Arial"/>
                <a:sym typeface="Arial"/>
              </a:rPr>
              <a:t>·</a:t>
            </a:r>
            <a:r>
              <a:rPr lang="en" sz="1400">
                <a:solidFill>
                  <a:srgbClr val="000000"/>
                </a:solidFill>
                <a:latin typeface="Times New Roman"/>
                <a:ea typeface="Times New Roman"/>
                <a:cs typeface="Times New Roman"/>
                <a:sym typeface="Times New Roman"/>
              </a:rPr>
              <a:t> </a:t>
            </a:r>
            <a:r>
              <a:rPr lang="en" sz="1400" b="1">
                <a:solidFill>
                  <a:srgbClr val="000000"/>
                </a:solidFill>
                <a:latin typeface="Times New Roman"/>
                <a:ea typeface="Times New Roman"/>
                <a:cs typeface="Times New Roman"/>
                <a:sym typeface="Times New Roman"/>
              </a:rPr>
              <a:t>Contract:-</a:t>
            </a:r>
            <a:endParaRPr sz="1400" b="1">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b="1">
                <a:solidFill>
                  <a:srgbClr val="000000"/>
                </a:solidFill>
                <a:latin typeface="Times New Roman"/>
                <a:ea typeface="Times New Roman"/>
                <a:cs typeface="Times New Roman"/>
                <a:sym typeface="Times New Roman"/>
              </a:rPr>
              <a:t>     Primary Key: C_id</a:t>
            </a:r>
            <a:endParaRPr sz="1400" b="1">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All the values in the table are Atomic and the table has a primary key C_id, Hence it is in 1NF</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No Partial Dependencies exists. Hence it is also in 2NF; No Transitive Dependencies exists. Hence it is also in 3NF</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Also, all the attributes are dependent on Primary Key, hence it is in</a:t>
            </a:r>
            <a:r>
              <a:rPr lang="en" sz="1400" b="1">
                <a:solidFill>
                  <a:srgbClr val="000000"/>
                </a:solidFill>
                <a:latin typeface="Times New Roman"/>
                <a:ea typeface="Times New Roman"/>
                <a:cs typeface="Times New Roman"/>
                <a:sym typeface="Times New Roman"/>
              </a:rPr>
              <a:t> BCNF.</a:t>
            </a:r>
            <a:endParaRPr sz="1400" b="1">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a:t>
            </a:r>
            <a:endParaRPr sz="1400">
              <a:solidFill>
                <a:srgbClr val="000000"/>
              </a:solidFill>
              <a:latin typeface="Times New Roman"/>
              <a:ea typeface="Times New Roman"/>
              <a:cs typeface="Times New Roman"/>
              <a:sym typeface="Times New Roman"/>
            </a:endParaRPr>
          </a:p>
          <a:p>
            <a:pPr marL="228600" lvl="0" indent="-228600" algn="l" rtl="0">
              <a:lnSpc>
                <a:spcPct val="115000"/>
              </a:lnSpc>
              <a:spcBef>
                <a:spcPts val="1200"/>
              </a:spcBef>
              <a:spcAft>
                <a:spcPts val="0"/>
              </a:spcAft>
              <a:buNone/>
            </a:pPr>
            <a:r>
              <a:rPr lang="en" sz="1400">
                <a:solidFill>
                  <a:srgbClr val="000000"/>
                </a:solidFill>
                <a:latin typeface="Arial"/>
                <a:ea typeface="Arial"/>
                <a:cs typeface="Arial"/>
                <a:sym typeface="Arial"/>
              </a:rPr>
              <a:t>·</a:t>
            </a:r>
            <a:r>
              <a:rPr lang="en" sz="1400">
                <a:solidFill>
                  <a:srgbClr val="000000"/>
                </a:solidFill>
                <a:latin typeface="Times New Roman"/>
                <a:ea typeface="Times New Roman"/>
                <a:cs typeface="Times New Roman"/>
                <a:sym typeface="Times New Roman"/>
              </a:rPr>
              <a:t> </a:t>
            </a:r>
            <a:r>
              <a:rPr lang="en" sz="1400" b="1">
                <a:solidFill>
                  <a:srgbClr val="000000"/>
                </a:solidFill>
                <a:latin typeface="Times New Roman"/>
                <a:ea typeface="Times New Roman"/>
                <a:cs typeface="Times New Roman"/>
                <a:sym typeface="Times New Roman"/>
              </a:rPr>
              <a:t>Property_Image:-</a:t>
            </a:r>
            <a:endParaRPr sz="1400" b="1">
              <a:solidFill>
                <a:srgbClr val="000000"/>
              </a:solidFill>
              <a:latin typeface="Times New Roman"/>
              <a:ea typeface="Times New Roman"/>
              <a:cs typeface="Times New Roman"/>
              <a:sym typeface="Times New Roman"/>
            </a:endParaRPr>
          </a:p>
          <a:p>
            <a:pPr marL="228600" lvl="0" indent="0" algn="l" rtl="0">
              <a:lnSpc>
                <a:spcPct val="115000"/>
              </a:lnSpc>
              <a:spcBef>
                <a:spcPts val="1200"/>
              </a:spcBef>
              <a:spcAft>
                <a:spcPts val="0"/>
              </a:spcAft>
              <a:buNone/>
            </a:pPr>
            <a:r>
              <a:rPr lang="en" sz="1400" b="1">
                <a:solidFill>
                  <a:srgbClr val="000000"/>
                </a:solidFill>
                <a:latin typeface="Times New Roman"/>
                <a:ea typeface="Times New Roman"/>
                <a:cs typeface="Times New Roman"/>
                <a:sym typeface="Times New Roman"/>
              </a:rPr>
              <a:t>Primary Key: Img_id Prop_id</a:t>
            </a:r>
            <a:endParaRPr sz="1400" b="1">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All the values in the table are Atomic and the table has a primary key Img_id Prop_id, Hence it is in 1NF</a:t>
            </a:r>
            <a:endParaRPr sz="1400">
              <a:solidFill>
                <a:srgbClr val="000000"/>
              </a:solidFill>
              <a:latin typeface="Times New Roman"/>
              <a:ea typeface="Times New Roman"/>
              <a:cs typeface="Times New Roman"/>
              <a:sym typeface="Times New Roman"/>
            </a:endParaRPr>
          </a:p>
          <a:p>
            <a:pPr marL="22860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No Partial Dependencies exists. Hence it is also in 2NF</a:t>
            </a:r>
            <a:endParaRPr sz="1400">
              <a:solidFill>
                <a:srgbClr val="000000"/>
              </a:solidFill>
              <a:latin typeface="Times New Roman"/>
              <a:ea typeface="Times New Roman"/>
              <a:cs typeface="Times New Roman"/>
              <a:sym typeface="Times New Roman"/>
            </a:endParaRPr>
          </a:p>
          <a:p>
            <a:pPr marL="22860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No Transitive Dependencies exists. Hence it is also in 3NF</a:t>
            </a:r>
            <a:endParaRPr sz="1400">
              <a:solidFill>
                <a:srgbClr val="000000"/>
              </a:solidFill>
              <a:latin typeface="Times New Roman"/>
              <a:ea typeface="Times New Roman"/>
              <a:cs typeface="Times New Roman"/>
              <a:sym typeface="Times New Roman"/>
            </a:endParaRPr>
          </a:p>
          <a:p>
            <a:pPr marL="22860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Also, all the attributes are dependent on Primary Key, hence it is in </a:t>
            </a:r>
            <a:r>
              <a:rPr lang="en" sz="1400" b="1">
                <a:solidFill>
                  <a:srgbClr val="000000"/>
                </a:solidFill>
                <a:latin typeface="Times New Roman"/>
                <a:ea typeface="Times New Roman"/>
                <a:cs typeface="Times New Roman"/>
                <a:sym typeface="Times New Roman"/>
              </a:rPr>
              <a:t>BCNF.</a:t>
            </a:r>
            <a:endParaRPr sz="1400" b="1">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endParaRPr sz="14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5"/>
          <p:cNvSpPr txBox="1">
            <a:spLocks noGrp="1"/>
          </p:cNvSpPr>
          <p:nvPr>
            <p:ph type="ctrTitle"/>
          </p:nvPr>
        </p:nvSpPr>
        <p:spPr>
          <a:xfrm>
            <a:off x="2262525" y="216693"/>
            <a:ext cx="4255500" cy="558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
              <a:t> </a:t>
            </a:r>
            <a:endParaRPr/>
          </a:p>
        </p:txBody>
      </p:sp>
      <p:sp>
        <p:nvSpPr>
          <p:cNvPr id="404" name="Google Shape;404;p35"/>
          <p:cNvSpPr txBox="1">
            <a:spLocks noGrp="1"/>
          </p:cNvSpPr>
          <p:nvPr>
            <p:ph type="subTitle" idx="1"/>
          </p:nvPr>
        </p:nvSpPr>
        <p:spPr>
          <a:xfrm>
            <a:off x="64175" y="76575"/>
            <a:ext cx="9014100" cy="4988400"/>
          </a:xfrm>
          <a:prstGeom prst="rect">
            <a:avLst/>
          </a:prstGeom>
        </p:spPr>
        <p:txBody>
          <a:bodyPr spcFirstLastPara="1" wrap="square" lIns="91425" tIns="91425" rIns="91425" bIns="91425" anchor="t" anchorCtr="0">
            <a:noAutofit/>
          </a:bodyPr>
          <a:lstStyle/>
          <a:p>
            <a:pPr marL="228600" lvl="0" indent="-228600" algn="l" rtl="0">
              <a:lnSpc>
                <a:spcPct val="115000"/>
              </a:lnSpc>
              <a:spcBef>
                <a:spcPts val="1200"/>
              </a:spcBef>
              <a:spcAft>
                <a:spcPts val="0"/>
              </a:spcAft>
              <a:buNone/>
            </a:pPr>
            <a:r>
              <a:rPr lang="en" sz="1400">
                <a:solidFill>
                  <a:srgbClr val="000000"/>
                </a:solidFill>
                <a:latin typeface="Arial"/>
                <a:ea typeface="Arial"/>
                <a:cs typeface="Arial"/>
                <a:sym typeface="Arial"/>
              </a:rPr>
              <a:t>·</a:t>
            </a:r>
            <a:r>
              <a:rPr lang="en" sz="1400" b="1">
                <a:solidFill>
                  <a:srgbClr val="000000"/>
                </a:solidFill>
                <a:latin typeface="Times New Roman"/>
                <a:ea typeface="Times New Roman"/>
                <a:cs typeface="Times New Roman"/>
                <a:sym typeface="Times New Roman"/>
              </a:rPr>
              <a:t>Property_Owner:-</a:t>
            </a:r>
            <a:endParaRPr sz="1400" b="1">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b="1">
                <a:solidFill>
                  <a:srgbClr val="000000"/>
                </a:solidFill>
                <a:latin typeface="Times New Roman"/>
                <a:ea typeface="Times New Roman"/>
                <a:cs typeface="Times New Roman"/>
                <a:sym typeface="Times New Roman"/>
              </a:rPr>
              <a:t>     Primary Key: Owner_id</a:t>
            </a:r>
            <a:endParaRPr sz="1400" b="1">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All the values in the table are Atomic and the table has a primary key Owner_id, Hence it is in 1NF</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No Partial Dependencies exists. Hence it is also in 2NF; No Transitive Dependencies exists. Hence it is also in 3NF</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Also, all the attributes are dependent on Primary Key, hence it is in </a:t>
            </a:r>
            <a:r>
              <a:rPr lang="en" sz="1400" b="1">
                <a:solidFill>
                  <a:srgbClr val="000000"/>
                </a:solidFill>
                <a:latin typeface="Times New Roman"/>
                <a:ea typeface="Times New Roman"/>
                <a:cs typeface="Times New Roman"/>
                <a:sym typeface="Times New Roman"/>
              </a:rPr>
              <a:t>BCNF.</a:t>
            </a:r>
            <a:endParaRPr sz="1400" b="1">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a:t>
            </a:r>
            <a:r>
              <a:rPr lang="en" sz="1400">
                <a:solidFill>
                  <a:srgbClr val="000000"/>
                </a:solidFill>
                <a:latin typeface="Arial"/>
                <a:ea typeface="Arial"/>
                <a:cs typeface="Arial"/>
                <a:sym typeface="Arial"/>
              </a:rPr>
              <a:t>·</a:t>
            </a:r>
            <a:r>
              <a:rPr lang="en" sz="1400" b="1">
                <a:solidFill>
                  <a:srgbClr val="000000"/>
                </a:solidFill>
                <a:latin typeface="Times New Roman"/>
                <a:ea typeface="Times New Roman"/>
                <a:cs typeface="Times New Roman"/>
                <a:sym typeface="Times New Roman"/>
              </a:rPr>
              <a:t>Agent:-</a:t>
            </a:r>
            <a:endParaRPr sz="1400" b="1">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b="1">
                <a:solidFill>
                  <a:srgbClr val="000000"/>
                </a:solidFill>
                <a:latin typeface="Times New Roman"/>
                <a:ea typeface="Times New Roman"/>
                <a:cs typeface="Times New Roman"/>
                <a:sym typeface="Times New Roman"/>
              </a:rPr>
              <a:t>     Primary Key: Agent_id</a:t>
            </a:r>
            <a:endParaRPr sz="1400" b="1">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All the values in the table are Atomic and the table has a primary key Agent_id, Hence it is in 1NF</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No Partial Dependencies exists. Hence it is also in 2NF</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No Transitive Dependencies exists. Hence it is also in 3NF</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Also, all the attributes are dependent on Primary Key, hence it is in </a:t>
            </a:r>
            <a:r>
              <a:rPr lang="en" sz="1400" b="1">
                <a:solidFill>
                  <a:srgbClr val="000000"/>
                </a:solidFill>
                <a:latin typeface="Times New Roman"/>
                <a:ea typeface="Times New Roman"/>
                <a:cs typeface="Times New Roman"/>
                <a:sym typeface="Times New Roman"/>
              </a:rPr>
              <a:t>BCNF.</a:t>
            </a:r>
            <a:endParaRPr sz="1400" b="1">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endParaRPr sz="14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Google Shape;409;p36"/>
          <p:cNvSpPr txBox="1">
            <a:spLocks noGrp="1"/>
          </p:cNvSpPr>
          <p:nvPr>
            <p:ph type="subTitle" idx="1"/>
          </p:nvPr>
        </p:nvSpPr>
        <p:spPr>
          <a:xfrm>
            <a:off x="105550" y="66225"/>
            <a:ext cx="8982900" cy="5009100"/>
          </a:xfrm>
          <a:prstGeom prst="rect">
            <a:avLst/>
          </a:prstGeom>
        </p:spPr>
        <p:txBody>
          <a:bodyPr spcFirstLastPara="1" wrap="square" lIns="91425" tIns="91425" rIns="91425" bIns="91425" anchor="t" anchorCtr="0">
            <a:noAutofit/>
          </a:bodyPr>
          <a:lstStyle/>
          <a:p>
            <a:pPr marL="228600" lvl="0" indent="-228600" algn="l" rtl="0">
              <a:lnSpc>
                <a:spcPct val="115000"/>
              </a:lnSpc>
              <a:spcBef>
                <a:spcPts val="1200"/>
              </a:spcBef>
              <a:spcAft>
                <a:spcPts val="0"/>
              </a:spcAft>
              <a:buNone/>
            </a:pPr>
            <a:r>
              <a:rPr lang="en" sz="1400">
                <a:solidFill>
                  <a:srgbClr val="000000"/>
                </a:solidFill>
                <a:latin typeface="Arial"/>
                <a:ea typeface="Arial"/>
                <a:cs typeface="Arial"/>
                <a:sym typeface="Arial"/>
              </a:rPr>
              <a:t>·</a:t>
            </a:r>
            <a:r>
              <a:rPr lang="en" sz="1400" b="1">
                <a:solidFill>
                  <a:srgbClr val="000000"/>
                </a:solidFill>
                <a:latin typeface="Times New Roman"/>
                <a:ea typeface="Times New Roman"/>
                <a:cs typeface="Times New Roman"/>
                <a:sym typeface="Times New Roman"/>
              </a:rPr>
              <a:t>Agent_Email:-</a:t>
            </a:r>
            <a:endParaRPr sz="1400" b="1">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b="1">
                <a:solidFill>
                  <a:srgbClr val="000000"/>
                </a:solidFill>
                <a:latin typeface="Times New Roman"/>
                <a:ea typeface="Times New Roman"/>
                <a:cs typeface="Times New Roman"/>
                <a:sym typeface="Times New Roman"/>
              </a:rPr>
              <a:t>      Primary Key: Agent_id</a:t>
            </a:r>
            <a:endParaRPr sz="1400" b="1">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All the values in the table are Atomic and the table has a primary key Agent_id, Hence it is in 1NF</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No Partial Dependencies exists. Hence it is also in 2NF; No Transitive Dependencies exists. Hence it is also in 3NF</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Also, all the attributes are dependent on Primary Key, hence it is in </a:t>
            </a:r>
            <a:r>
              <a:rPr lang="en" sz="1400" b="1">
                <a:solidFill>
                  <a:srgbClr val="000000"/>
                </a:solidFill>
                <a:latin typeface="Times New Roman"/>
                <a:ea typeface="Times New Roman"/>
                <a:cs typeface="Times New Roman"/>
                <a:sym typeface="Times New Roman"/>
              </a:rPr>
              <a:t>BCNF.</a:t>
            </a:r>
            <a:endParaRPr sz="1400" b="1">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a:t>
            </a:r>
            <a:r>
              <a:rPr lang="en" sz="1400">
                <a:solidFill>
                  <a:srgbClr val="000000"/>
                </a:solidFill>
                <a:latin typeface="Arial"/>
                <a:ea typeface="Arial"/>
                <a:cs typeface="Arial"/>
                <a:sym typeface="Arial"/>
              </a:rPr>
              <a:t>·</a:t>
            </a:r>
            <a:r>
              <a:rPr lang="en" sz="1400" b="1">
                <a:solidFill>
                  <a:srgbClr val="000000"/>
                </a:solidFill>
                <a:latin typeface="Times New Roman"/>
                <a:ea typeface="Times New Roman"/>
                <a:cs typeface="Times New Roman"/>
                <a:sym typeface="Times New Roman"/>
              </a:rPr>
              <a:t>Assessor:-</a:t>
            </a:r>
            <a:endParaRPr sz="1400" b="1">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b="1">
                <a:solidFill>
                  <a:srgbClr val="000000"/>
                </a:solidFill>
                <a:latin typeface="Times New Roman"/>
                <a:ea typeface="Times New Roman"/>
                <a:cs typeface="Times New Roman"/>
                <a:sym typeface="Times New Roman"/>
              </a:rPr>
              <a:t>     Primary Key: A_id</a:t>
            </a:r>
            <a:endParaRPr sz="1400" b="1">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All the values in the table are Atomic and the table has a primary key A_id, Hence it is in 1NF.</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No Partial Dependencies exists .Hence it is also in 2NF</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There exists a  Transitive Dependency: License_No-&gt;{A_name, Phone_no} exists. Hence it is not in 3NF.</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The highest normal form of this table is </a:t>
            </a:r>
            <a:r>
              <a:rPr lang="en" sz="1400" b="1">
                <a:solidFill>
                  <a:srgbClr val="000000"/>
                </a:solidFill>
                <a:latin typeface="Times New Roman"/>
                <a:ea typeface="Times New Roman"/>
                <a:cs typeface="Times New Roman"/>
                <a:sym typeface="Times New Roman"/>
              </a:rPr>
              <a:t>2NF.</a:t>
            </a:r>
            <a:endParaRPr sz="1400" b="1">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endParaRPr sz="14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37"/>
          <p:cNvSpPr txBox="1">
            <a:spLocks noGrp="1"/>
          </p:cNvSpPr>
          <p:nvPr>
            <p:ph type="subTitle" idx="1"/>
          </p:nvPr>
        </p:nvSpPr>
        <p:spPr>
          <a:xfrm>
            <a:off x="115900" y="170750"/>
            <a:ext cx="8931300" cy="4811400"/>
          </a:xfrm>
          <a:prstGeom prst="rect">
            <a:avLst/>
          </a:prstGeom>
        </p:spPr>
        <p:txBody>
          <a:bodyPr spcFirstLastPara="1" wrap="square" lIns="91425" tIns="91425" rIns="91425" bIns="91425" anchor="t" anchorCtr="0">
            <a:normAutofit/>
          </a:bodyPr>
          <a:lstStyle/>
          <a:p>
            <a:pPr marL="228600" lvl="0" indent="-228600" algn="l" rtl="0">
              <a:lnSpc>
                <a:spcPct val="115000"/>
              </a:lnSpc>
              <a:spcBef>
                <a:spcPts val="1200"/>
              </a:spcBef>
              <a:spcAft>
                <a:spcPts val="0"/>
              </a:spcAft>
              <a:buNone/>
            </a:pPr>
            <a:endParaRPr sz="1400">
              <a:solidFill>
                <a:srgbClr val="000000"/>
              </a:solidFill>
              <a:latin typeface="Arial"/>
              <a:ea typeface="Arial"/>
              <a:cs typeface="Arial"/>
              <a:sym typeface="Arial"/>
            </a:endParaRPr>
          </a:p>
          <a:p>
            <a:pPr marL="228600" lvl="0" indent="-228600" algn="l" rtl="0">
              <a:lnSpc>
                <a:spcPct val="115000"/>
              </a:lnSpc>
              <a:spcBef>
                <a:spcPts val="1200"/>
              </a:spcBef>
              <a:spcAft>
                <a:spcPts val="0"/>
              </a:spcAft>
              <a:buNone/>
            </a:pPr>
            <a:endParaRPr sz="1400">
              <a:solidFill>
                <a:srgbClr val="000000"/>
              </a:solidFill>
              <a:latin typeface="Arial"/>
              <a:ea typeface="Arial"/>
              <a:cs typeface="Arial"/>
              <a:sym typeface="Arial"/>
            </a:endParaRPr>
          </a:p>
          <a:p>
            <a:pPr marL="228600" lvl="0" indent="-228600" algn="l" rtl="0">
              <a:lnSpc>
                <a:spcPct val="115000"/>
              </a:lnSpc>
              <a:spcBef>
                <a:spcPts val="1200"/>
              </a:spcBef>
              <a:spcAft>
                <a:spcPts val="0"/>
              </a:spcAft>
              <a:buNone/>
            </a:pPr>
            <a:r>
              <a:rPr lang="en" sz="1400">
                <a:solidFill>
                  <a:srgbClr val="000000"/>
                </a:solidFill>
                <a:latin typeface="Arial"/>
                <a:ea typeface="Arial"/>
                <a:cs typeface="Arial"/>
                <a:sym typeface="Arial"/>
              </a:rPr>
              <a:t>·</a:t>
            </a:r>
            <a:r>
              <a:rPr lang="en" sz="700">
                <a:solidFill>
                  <a:srgbClr val="000000"/>
                </a:solidFill>
                <a:latin typeface="Times New Roman"/>
                <a:ea typeface="Times New Roman"/>
                <a:cs typeface="Times New Roman"/>
                <a:sym typeface="Times New Roman"/>
              </a:rPr>
              <a:t> </a:t>
            </a:r>
            <a:r>
              <a:rPr lang="en" sz="1400" b="1">
                <a:solidFill>
                  <a:srgbClr val="000000"/>
                </a:solidFill>
                <a:latin typeface="Times New Roman"/>
                <a:ea typeface="Times New Roman"/>
                <a:cs typeface="Times New Roman"/>
                <a:sym typeface="Times New Roman"/>
              </a:rPr>
              <a:t>PIO_Response:-</a:t>
            </a:r>
            <a:endParaRPr sz="1400" b="1">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b="1">
                <a:solidFill>
                  <a:srgbClr val="000000"/>
                </a:solidFill>
                <a:latin typeface="Times New Roman"/>
                <a:ea typeface="Times New Roman"/>
                <a:cs typeface="Times New Roman"/>
                <a:sym typeface="Times New Roman"/>
              </a:rPr>
              <a:t>     Primary Key: Service_id</a:t>
            </a:r>
            <a:endParaRPr sz="1400" b="1">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All the values in the table are Atomic and the table has a primary key Service_id</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Hence it is in 1NF</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No Partial Dependencies exists .Hence it is also in 2NF</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No Transitive Dependencies exists. Hence it is also in 3NF</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Also, all the attributes are dependent on Primary Key, hence it is in </a:t>
            </a:r>
            <a:r>
              <a:rPr lang="en" sz="1400" b="1">
                <a:solidFill>
                  <a:srgbClr val="000000"/>
                </a:solidFill>
                <a:latin typeface="Times New Roman"/>
                <a:ea typeface="Times New Roman"/>
                <a:cs typeface="Times New Roman"/>
                <a:sym typeface="Times New Roman"/>
              </a:rPr>
              <a:t>BCNF.</a:t>
            </a:r>
            <a:endParaRPr sz="1400" b="1">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19" name="Google Shape;419;p38"/>
          <p:cNvSpPr txBox="1">
            <a:spLocks noGrp="1"/>
          </p:cNvSpPr>
          <p:nvPr>
            <p:ph type="ctrTitle"/>
          </p:nvPr>
        </p:nvSpPr>
        <p:spPr>
          <a:xfrm>
            <a:off x="209050" y="216700"/>
            <a:ext cx="8714100" cy="7602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sz="2800"/>
              <a:t>RELATIONAL SCHEMA AFTER NORMALIZATION</a:t>
            </a:r>
            <a:endParaRPr sz="2800"/>
          </a:p>
        </p:txBody>
      </p:sp>
      <p:sp>
        <p:nvSpPr>
          <p:cNvPr id="420" name="Google Shape;420;p38"/>
          <p:cNvSpPr txBox="1">
            <a:spLocks noGrp="1"/>
          </p:cNvSpPr>
          <p:nvPr>
            <p:ph type="subTitle" idx="1"/>
          </p:nvPr>
        </p:nvSpPr>
        <p:spPr>
          <a:xfrm>
            <a:off x="146950" y="1070100"/>
            <a:ext cx="8889900" cy="3963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pic>
        <p:nvPicPr>
          <p:cNvPr id="421" name="Google Shape;421;p38"/>
          <p:cNvPicPr preferRelativeResize="0"/>
          <p:nvPr/>
        </p:nvPicPr>
        <p:blipFill>
          <a:blip r:embed="rId3">
            <a:alphaModFix/>
          </a:blip>
          <a:stretch>
            <a:fillRect/>
          </a:stretch>
        </p:blipFill>
        <p:spPr>
          <a:xfrm>
            <a:off x="395325" y="1179900"/>
            <a:ext cx="8444875" cy="3791799"/>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Google Shape;426;p39"/>
          <p:cNvSpPr txBox="1">
            <a:spLocks noGrp="1"/>
          </p:cNvSpPr>
          <p:nvPr>
            <p:ph type="ctrTitle"/>
          </p:nvPr>
        </p:nvSpPr>
        <p:spPr>
          <a:xfrm>
            <a:off x="2123750" y="225368"/>
            <a:ext cx="4255500" cy="760200"/>
          </a:xfrm>
          <a:prstGeom prst="rect">
            <a:avLst/>
          </a:prstGeom>
        </p:spPr>
        <p:txBody>
          <a:bodyPr spcFirstLastPara="1" wrap="square" lIns="91425" tIns="91425" rIns="91425" bIns="91425" anchor="ctr" anchorCtr="0">
            <a:normAutofit/>
          </a:bodyPr>
          <a:lstStyle/>
          <a:p>
            <a:pPr marL="0" lvl="0" indent="0" algn="l" rtl="0">
              <a:lnSpc>
                <a:spcPct val="115000"/>
              </a:lnSpc>
              <a:spcBef>
                <a:spcPts val="1200"/>
              </a:spcBef>
              <a:spcAft>
                <a:spcPts val="1200"/>
              </a:spcAft>
              <a:buNone/>
            </a:pPr>
            <a:r>
              <a:rPr lang="en" sz="2400" u="sng">
                <a:latin typeface="Times New Roman"/>
                <a:ea typeface="Times New Roman"/>
                <a:cs typeface="Times New Roman"/>
                <a:sym typeface="Times New Roman"/>
              </a:rPr>
              <a:t>APPLICATION</a:t>
            </a:r>
            <a:endParaRPr sz="2400" u="sng"/>
          </a:p>
        </p:txBody>
      </p:sp>
      <p:sp>
        <p:nvSpPr>
          <p:cNvPr id="427" name="Google Shape;427;p39"/>
          <p:cNvSpPr txBox="1">
            <a:spLocks noGrp="1"/>
          </p:cNvSpPr>
          <p:nvPr>
            <p:ph type="subTitle" idx="1"/>
          </p:nvPr>
        </p:nvSpPr>
        <p:spPr>
          <a:xfrm>
            <a:off x="219400" y="870850"/>
            <a:ext cx="7770900" cy="4439400"/>
          </a:xfrm>
          <a:prstGeom prst="rect">
            <a:avLst/>
          </a:prstGeom>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 sz="2016" b="1" u="sng">
                <a:latin typeface="Times New Roman"/>
                <a:ea typeface="Times New Roman"/>
                <a:cs typeface="Times New Roman"/>
                <a:sym typeface="Times New Roman"/>
              </a:rPr>
              <a:t>TABLE CREATION</a:t>
            </a:r>
            <a:endParaRPr sz="2016" b="1" u="sng">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316">
                <a:solidFill>
                  <a:srgbClr val="000000"/>
                </a:solidFill>
                <a:latin typeface="Times New Roman"/>
                <a:ea typeface="Times New Roman"/>
                <a:cs typeface="Times New Roman"/>
                <a:sym typeface="Times New Roman"/>
              </a:rPr>
              <a:t>CREATE TABLE PROPERTY_OWNER</a:t>
            </a:r>
            <a:endParaRPr sz="1316">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316">
                <a:solidFill>
                  <a:srgbClr val="000000"/>
                </a:solidFill>
                <a:latin typeface="Times New Roman"/>
                <a:ea typeface="Times New Roman"/>
                <a:cs typeface="Times New Roman"/>
                <a:sym typeface="Times New Roman"/>
              </a:rPr>
              <a:t>(</a:t>
            </a:r>
            <a:endParaRPr sz="1316">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316">
                <a:solidFill>
                  <a:srgbClr val="000000"/>
                </a:solidFill>
                <a:latin typeface="Times New Roman"/>
                <a:ea typeface="Times New Roman"/>
                <a:cs typeface="Times New Roman"/>
                <a:sym typeface="Times New Roman"/>
              </a:rPr>
              <a:t>	OWNER_ID INT PRIMARY KEY,</a:t>
            </a:r>
            <a:endParaRPr sz="1316">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316">
                <a:solidFill>
                  <a:srgbClr val="000000"/>
                </a:solidFill>
                <a:latin typeface="Times New Roman"/>
                <a:ea typeface="Times New Roman"/>
                <a:cs typeface="Times New Roman"/>
                <a:sym typeface="Times New Roman"/>
              </a:rPr>
              <a:t>	FIRST_NAME VARCHAR(20),</a:t>
            </a:r>
            <a:endParaRPr sz="1316">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316">
                <a:solidFill>
                  <a:srgbClr val="000000"/>
                </a:solidFill>
                <a:latin typeface="Times New Roman"/>
                <a:ea typeface="Times New Roman"/>
                <a:cs typeface="Times New Roman"/>
                <a:sym typeface="Times New Roman"/>
              </a:rPr>
              <a:t>	LAST_NAME VARCHAR(20),</a:t>
            </a:r>
            <a:endParaRPr sz="1316">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316">
                <a:solidFill>
                  <a:srgbClr val="000000"/>
                </a:solidFill>
                <a:latin typeface="Times New Roman"/>
                <a:ea typeface="Times New Roman"/>
                <a:cs typeface="Times New Roman"/>
                <a:sym typeface="Times New Roman"/>
              </a:rPr>
              <a:t>	PHONE_NO INT,</a:t>
            </a:r>
            <a:endParaRPr sz="1316">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316">
                <a:solidFill>
                  <a:srgbClr val="000000"/>
                </a:solidFill>
                <a:latin typeface="Times New Roman"/>
                <a:ea typeface="Times New Roman"/>
                <a:cs typeface="Times New Roman"/>
                <a:sym typeface="Times New Roman"/>
              </a:rPr>
              <a:t>	ADDRESS VARCHAR(100)</a:t>
            </a:r>
            <a:endParaRPr sz="1316">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316">
                <a:solidFill>
                  <a:srgbClr val="000000"/>
                </a:solidFill>
                <a:latin typeface="Times New Roman"/>
                <a:ea typeface="Times New Roman"/>
                <a:cs typeface="Times New Roman"/>
                <a:sym typeface="Times New Roman"/>
              </a:rPr>
              <a:t>);</a:t>
            </a:r>
            <a:endParaRPr sz="1316">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endParaRPr sz="1400">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p40"/>
          <p:cNvSpPr txBox="1">
            <a:spLocks noGrp="1"/>
          </p:cNvSpPr>
          <p:nvPr>
            <p:ph type="ctrTitle"/>
          </p:nvPr>
        </p:nvSpPr>
        <p:spPr>
          <a:xfrm rot="10800000" flipH="1">
            <a:off x="2262525" y="64291"/>
            <a:ext cx="4255500" cy="1524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
              <a:t> </a:t>
            </a:r>
            <a:endParaRPr/>
          </a:p>
        </p:txBody>
      </p:sp>
      <p:sp>
        <p:nvSpPr>
          <p:cNvPr id="433" name="Google Shape;433;p40"/>
          <p:cNvSpPr txBox="1">
            <a:spLocks noGrp="1"/>
          </p:cNvSpPr>
          <p:nvPr>
            <p:ph type="subTitle" idx="1"/>
          </p:nvPr>
        </p:nvSpPr>
        <p:spPr>
          <a:xfrm>
            <a:off x="219400" y="272350"/>
            <a:ext cx="8745000" cy="4689300"/>
          </a:xfrm>
          <a:prstGeom prst="rect">
            <a:avLst/>
          </a:prstGeom>
        </p:spPr>
        <p:txBody>
          <a:bodyPr spcFirstLastPara="1" wrap="square" lIns="91425" tIns="91425" rIns="91425" bIns="91425" anchor="t" anchorCtr="0">
            <a:normAutofit/>
          </a:bodyPr>
          <a:lstStyle/>
          <a:p>
            <a:pPr marL="0" lvl="0" indent="0" algn="l" rtl="0">
              <a:lnSpc>
                <a:spcPct val="115000"/>
              </a:lnSpc>
              <a:spcBef>
                <a:spcPts val="1200"/>
              </a:spcBef>
              <a:spcAft>
                <a:spcPts val="0"/>
              </a:spcAft>
              <a:buNone/>
            </a:pPr>
            <a:r>
              <a:rPr lang="en" sz="1000">
                <a:solidFill>
                  <a:srgbClr val="000000"/>
                </a:solidFill>
                <a:latin typeface="Times New Roman"/>
                <a:ea typeface="Times New Roman"/>
                <a:cs typeface="Times New Roman"/>
                <a:sym typeface="Times New Roman"/>
              </a:rPr>
              <a:t>CREATE TABLE AGENT</a:t>
            </a:r>
            <a:endParaRPr sz="10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000">
                <a:solidFill>
                  <a:srgbClr val="000000"/>
                </a:solidFill>
                <a:latin typeface="Times New Roman"/>
                <a:ea typeface="Times New Roman"/>
                <a:cs typeface="Times New Roman"/>
                <a:sym typeface="Times New Roman"/>
              </a:rPr>
              <a:t>(</a:t>
            </a:r>
            <a:endParaRPr sz="10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000">
                <a:solidFill>
                  <a:srgbClr val="000000"/>
                </a:solidFill>
                <a:latin typeface="Times New Roman"/>
                <a:ea typeface="Times New Roman"/>
                <a:cs typeface="Times New Roman"/>
                <a:sym typeface="Times New Roman"/>
              </a:rPr>
              <a:t>	AGENT_ID INT PRIMARY KEY,</a:t>
            </a:r>
            <a:endParaRPr sz="10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000">
                <a:solidFill>
                  <a:srgbClr val="000000"/>
                </a:solidFill>
                <a:latin typeface="Times New Roman"/>
                <a:ea typeface="Times New Roman"/>
                <a:cs typeface="Times New Roman"/>
                <a:sym typeface="Times New Roman"/>
              </a:rPr>
              <a:t>	AGENT_NAME VARCHAR(50),</a:t>
            </a:r>
            <a:endParaRPr sz="10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000">
                <a:solidFill>
                  <a:srgbClr val="000000"/>
                </a:solidFill>
                <a:latin typeface="Times New Roman"/>
                <a:ea typeface="Times New Roman"/>
                <a:cs typeface="Times New Roman"/>
                <a:sym typeface="Times New Roman"/>
              </a:rPr>
              <a:t>	PHONE_NO INT</a:t>
            </a:r>
            <a:endParaRPr sz="10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000">
                <a:solidFill>
                  <a:srgbClr val="000000"/>
                </a:solidFill>
                <a:latin typeface="Times New Roman"/>
                <a:ea typeface="Times New Roman"/>
                <a:cs typeface="Times New Roman"/>
                <a:sym typeface="Times New Roman"/>
              </a:rPr>
              <a:t>);</a:t>
            </a:r>
            <a:endParaRPr sz="10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000">
                <a:solidFill>
                  <a:srgbClr val="000000"/>
                </a:solidFill>
                <a:latin typeface="Times New Roman"/>
                <a:ea typeface="Times New Roman"/>
                <a:cs typeface="Times New Roman"/>
                <a:sym typeface="Times New Roman"/>
              </a:rPr>
              <a:t>CREATE TABLE AGENT_EMAIL</a:t>
            </a:r>
            <a:endParaRPr sz="10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000">
                <a:solidFill>
                  <a:srgbClr val="000000"/>
                </a:solidFill>
                <a:latin typeface="Times New Roman"/>
                <a:ea typeface="Times New Roman"/>
                <a:cs typeface="Times New Roman"/>
                <a:sym typeface="Times New Roman"/>
              </a:rPr>
              <a:t>(</a:t>
            </a:r>
            <a:endParaRPr sz="10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000">
                <a:solidFill>
                  <a:srgbClr val="000000"/>
                </a:solidFill>
                <a:latin typeface="Times New Roman"/>
                <a:ea typeface="Times New Roman"/>
                <a:cs typeface="Times New Roman"/>
                <a:sym typeface="Times New Roman"/>
              </a:rPr>
              <a:t>	AGENT_ID INT,</a:t>
            </a:r>
            <a:endParaRPr sz="10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000">
                <a:solidFill>
                  <a:srgbClr val="000000"/>
                </a:solidFill>
                <a:latin typeface="Times New Roman"/>
                <a:ea typeface="Times New Roman"/>
                <a:cs typeface="Times New Roman"/>
                <a:sym typeface="Times New Roman"/>
              </a:rPr>
              <a:t>	EMAIL VARCHAR(100),</a:t>
            </a:r>
            <a:endParaRPr sz="10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000">
                <a:solidFill>
                  <a:srgbClr val="000000"/>
                </a:solidFill>
                <a:latin typeface="Times New Roman"/>
                <a:ea typeface="Times New Roman"/>
                <a:cs typeface="Times New Roman"/>
                <a:sym typeface="Times New Roman"/>
              </a:rPr>
              <a:t>	FOREIGN KEY(AGENT_ID) REFERENCES AGENT(AGENT_ID),</a:t>
            </a:r>
            <a:endParaRPr sz="10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000">
                <a:solidFill>
                  <a:srgbClr val="000000"/>
                </a:solidFill>
                <a:latin typeface="Times New Roman"/>
                <a:ea typeface="Times New Roman"/>
                <a:cs typeface="Times New Roman"/>
                <a:sym typeface="Times New Roman"/>
              </a:rPr>
              <a:t>	CONSTRAINT PK_AGENT_EMAIL PRIMARY KEY(AGENT_ID)</a:t>
            </a:r>
            <a:endParaRPr sz="10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000">
                <a:solidFill>
                  <a:srgbClr val="000000"/>
                </a:solidFill>
                <a:latin typeface="Times New Roman"/>
                <a:ea typeface="Times New Roman"/>
                <a:cs typeface="Times New Roman"/>
                <a:sym typeface="Times New Roman"/>
              </a:rPr>
              <a:t>);</a:t>
            </a:r>
            <a:endParaRPr sz="1000">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endParaRPr sz="1275"/>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Google Shape;438;p41"/>
          <p:cNvSpPr txBox="1">
            <a:spLocks noGrp="1"/>
          </p:cNvSpPr>
          <p:nvPr>
            <p:ph type="ctrTitle"/>
          </p:nvPr>
        </p:nvSpPr>
        <p:spPr>
          <a:xfrm>
            <a:off x="2262525" y="216693"/>
            <a:ext cx="4255500" cy="558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
              <a:t> </a:t>
            </a:r>
            <a:endParaRPr/>
          </a:p>
        </p:txBody>
      </p:sp>
      <p:sp>
        <p:nvSpPr>
          <p:cNvPr id="439" name="Google Shape;439;p41"/>
          <p:cNvSpPr txBox="1">
            <a:spLocks noGrp="1"/>
          </p:cNvSpPr>
          <p:nvPr>
            <p:ph type="subTitle" idx="1"/>
          </p:nvPr>
        </p:nvSpPr>
        <p:spPr>
          <a:xfrm>
            <a:off x="219400" y="272500"/>
            <a:ext cx="8745000" cy="4689000"/>
          </a:xfrm>
          <a:prstGeom prst="rect">
            <a:avLst/>
          </a:prstGeom>
        </p:spPr>
        <p:txBody>
          <a:bodyPr spcFirstLastPara="1" wrap="square" lIns="91425" tIns="91425" rIns="91425" bIns="91425" anchor="t" anchorCtr="0">
            <a:noAutofit/>
          </a:bodyPr>
          <a:lstStyle/>
          <a:p>
            <a:pPr marL="0" lvl="0" indent="0" algn="l" rtl="0">
              <a:lnSpc>
                <a:spcPct val="95000"/>
              </a:lnSpc>
              <a:spcBef>
                <a:spcPts val="1200"/>
              </a:spcBef>
              <a:spcAft>
                <a:spcPts val="0"/>
              </a:spcAft>
              <a:buSzPts val="688"/>
              <a:buNone/>
            </a:pPr>
            <a:r>
              <a:rPr lang="en" sz="1000">
                <a:solidFill>
                  <a:srgbClr val="000000"/>
                </a:solidFill>
                <a:latin typeface="Times New Roman"/>
                <a:ea typeface="Times New Roman"/>
                <a:cs typeface="Times New Roman"/>
                <a:sym typeface="Times New Roman"/>
              </a:rPr>
              <a:t>CREATE TABLE ASSESSOR</a:t>
            </a:r>
            <a:endParaRPr sz="1000">
              <a:solidFill>
                <a:srgbClr val="000000"/>
              </a:solidFill>
              <a:latin typeface="Times New Roman"/>
              <a:ea typeface="Times New Roman"/>
              <a:cs typeface="Times New Roman"/>
              <a:sym typeface="Times New Roman"/>
            </a:endParaRPr>
          </a:p>
          <a:p>
            <a:pPr marL="0" lvl="0" indent="0" algn="l" rtl="0">
              <a:lnSpc>
                <a:spcPct val="95000"/>
              </a:lnSpc>
              <a:spcBef>
                <a:spcPts val="1200"/>
              </a:spcBef>
              <a:spcAft>
                <a:spcPts val="0"/>
              </a:spcAft>
              <a:buSzPts val="688"/>
              <a:buNone/>
            </a:pPr>
            <a:r>
              <a:rPr lang="en" sz="1000">
                <a:solidFill>
                  <a:srgbClr val="000000"/>
                </a:solidFill>
                <a:latin typeface="Times New Roman"/>
                <a:ea typeface="Times New Roman"/>
                <a:cs typeface="Times New Roman"/>
                <a:sym typeface="Times New Roman"/>
              </a:rPr>
              <a:t>(</a:t>
            </a:r>
            <a:endParaRPr sz="1000">
              <a:solidFill>
                <a:srgbClr val="000000"/>
              </a:solidFill>
              <a:latin typeface="Times New Roman"/>
              <a:ea typeface="Times New Roman"/>
              <a:cs typeface="Times New Roman"/>
              <a:sym typeface="Times New Roman"/>
            </a:endParaRPr>
          </a:p>
          <a:p>
            <a:pPr marL="0" lvl="0" indent="0" algn="l" rtl="0">
              <a:lnSpc>
                <a:spcPct val="95000"/>
              </a:lnSpc>
              <a:spcBef>
                <a:spcPts val="1200"/>
              </a:spcBef>
              <a:spcAft>
                <a:spcPts val="0"/>
              </a:spcAft>
              <a:buSzPts val="688"/>
              <a:buNone/>
            </a:pPr>
            <a:r>
              <a:rPr lang="en" sz="1000">
                <a:solidFill>
                  <a:srgbClr val="000000"/>
                </a:solidFill>
                <a:latin typeface="Times New Roman"/>
                <a:ea typeface="Times New Roman"/>
                <a:cs typeface="Times New Roman"/>
                <a:sym typeface="Times New Roman"/>
              </a:rPr>
              <a:t>	A_ID INT PRIMARY KEY,</a:t>
            </a:r>
            <a:endParaRPr sz="1000">
              <a:solidFill>
                <a:srgbClr val="000000"/>
              </a:solidFill>
              <a:latin typeface="Times New Roman"/>
              <a:ea typeface="Times New Roman"/>
              <a:cs typeface="Times New Roman"/>
              <a:sym typeface="Times New Roman"/>
            </a:endParaRPr>
          </a:p>
          <a:p>
            <a:pPr marL="0" lvl="0" indent="0" algn="l" rtl="0">
              <a:lnSpc>
                <a:spcPct val="95000"/>
              </a:lnSpc>
              <a:spcBef>
                <a:spcPts val="1200"/>
              </a:spcBef>
              <a:spcAft>
                <a:spcPts val="0"/>
              </a:spcAft>
              <a:buSzPts val="688"/>
              <a:buNone/>
            </a:pPr>
            <a:r>
              <a:rPr lang="en" sz="1000">
                <a:solidFill>
                  <a:srgbClr val="000000"/>
                </a:solidFill>
                <a:latin typeface="Times New Roman"/>
                <a:ea typeface="Times New Roman"/>
                <a:cs typeface="Times New Roman"/>
                <a:sym typeface="Times New Roman"/>
              </a:rPr>
              <a:t>	A_NAME VARCHAR(30),</a:t>
            </a:r>
            <a:endParaRPr sz="1000">
              <a:solidFill>
                <a:srgbClr val="000000"/>
              </a:solidFill>
              <a:latin typeface="Times New Roman"/>
              <a:ea typeface="Times New Roman"/>
              <a:cs typeface="Times New Roman"/>
              <a:sym typeface="Times New Roman"/>
            </a:endParaRPr>
          </a:p>
          <a:p>
            <a:pPr marL="0" lvl="0" indent="0" algn="l" rtl="0">
              <a:lnSpc>
                <a:spcPct val="95000"/>
              </a:lnSpc>
              <a:spcBef>
                <a:spcPts val="1200"/>
              </a:spcBef>
              <a:spcAft>
                <a:spcPts val="0"/>
              </a:spcAft>
              <a:buSzPts val="688"/>
              <a:buNone/>
            </a:pPr>
            <a:r>
              <a:rPr lang="en" sz="1000">
                <a:solidFill>
                  <a:srgbClr val="000000"/>
                </a:solidFill>
                <a:latin typeface="Times New Roman"/>
                <a:ea typeface="Times New Roman"/>
                <a:cs typeface="Times New Roman"/>
                <a:sym typeface="Times New Roman"/>
              </a:rPr>
              <a:t>	PHONE_NO INT,</a:t>
            </a:r>
            <a:endParaRPr sz="1000">
              <a:solidFill>
                <a:srgbClr val="000000"/>
              </a:solidFill>
              <a:latin typeface="Times New Roman"/>
              <a:ea typeface="Times New Roman"/>
              <a:cs typeface="Times New Roman"/>
              <a:sym typeface="Times New Roman"/>
            </a:endParaRPr>
          </a:p>
          <a:p>
            <a:pPr marL="0" lvl="0" indent="0" algn="l" rtl="0">
              <a:lnSpc>
                <a:spcPct val="95000"/>
              </a:lnSpc>
              <a:spcBef>
                <a:spcPts val="1200"/>
              </a:spcBef>
              <a:spcAft>
                <a:spcPts val="0"/>
              </a:spcAft>
              <a:buSzPts val="688"/>
              <a:buNone/>
            </a:pPr>
            <a:r>
              <a:rPr lang="en" sz="1000">
                <a:solidFill>
                  <a:srgbClr val="000000"/>
                </a:solidFill>
                <a:latin typeface="Times New Roman"/>
                <a:ea typeface="Times New Roman"/>
                <a:cs typeface="Times New Roman"/>
                <a:sym typeface="Times New Roman"/>
              </a:rPr>
              <a:t>	EMAIL VARCHAR(100),</a:t>
            </a:r>
            <a:endParaRPr sz="1000">
              <a:solidFill>
                <a:srgbClr val="000000"/>
              </a:solidFill>
              <a:latin typeface="Times New Roman"/>
              <a:ea typeface="Times New Roman"/>
              <a:cs typeface="Times New Roman"/>
              <a:sym typeface="Times New Roman"/>
            </a:endParaRPr>
          </a:p>
          <a:p>
            <a:pPr marL="0" lvl="0" indent="0" algn="l" rtl="0">
              <a:lnSpc>
                <a:spcPct val="95000"/>
              </a:lnSpc>
              <a:spcBef>
                <a:spcPts val="1200"/>
              </a:spcBef>
              <a:spcAft>
                <a:spcPts val="0"/>
              </a:spcAft>
              <a:buSzPts val="688"/>
              <a:buNone/>
            </a:pPr>
            <a:r>
              <a:rPr lang="en" sz="1000">
                <a:solidFill>
                  <a:srgbClr val="000000"/>
                </a:solidFill>
                <a:latin typeface="Times New Roman"/>
                <a:ea typeface="Times New Roman"/>
                <a:cs typeface="Times New Roman"/>
                <a:sym typeface="Times New Roman"/>
              </a:rPr>
              <a:t>	LICENSE_NO INT</a:t>
            </a:r>
            <a:endParaRPr sz="1000">
              <a:solidFill>
                <a:srgbClr val="000000"/>
              </a:solidFill>
              <a:latin typeface="Times New Roman"/>
              <a:ea typeface="Times New Roman"/>
              <a:cs typeface="Times New Roman"/>
              <a:sym typeface="Times New Roman"/>
            </a:endParaRPr>
          </a:p>
          <a:p>
            <a:pPr marL="0" lvl="0" indent="0" algn="l" rtl="0">
              <a:lnSpc>
                <a:spcPct val="95000"/>
              </a:lnSpc>
              <a:spcBef>
                <a:spcPts val="1200"/>
              </a:spcBef>
              <a:spcAft>
                <a:spcPts val="0"/>
              </a:spcAft>
              <a:buSzPts val="688"/>
              <a:buNone/>
            </a:pPr>
            <a:r>
              <a:rPr lang="en" sz="1000">
                <a:solidFill>
                  <a:srgbClr val="000000"/>
                </a:solidFill>
                <a:latin typeface="Times New Roman"/>
                <a:ea typeface="Times New Roman"/>
                <a:cs typeface="Times New Roman"/>
                <a:sym typeface="Times New Roman"/>
              </a:rPr>
              <a:t>);</a:t>
            </a:r>
            <a:endParaRPr sz="1000">
              <a:solidFill>
                <a:srgbClr val="000000"/>
              </a:solidFill>
              <a:latin typeface="Times New Roman"/>
              <a:ea typeface="Times New Roman"/>
              <a:cs typeface="Times New Roman"/>
              <a:sym typeface="Times New Roman"/>
            </a:endParaRPr>
          </a:p>
          <a:p>
            <a:pPr marL="0" lvl="0" indent="0" algn="l" rtl="0">
              <a:lnSpc>
                <a:spcPct val="95000"/>
              </a:lnSpc>
              <a:spcBef>
                <a:spcPts val="1200"/>
              </a:spcBef>
              <a:spcAft>
                <a:spcPts val="0"/>
              </a:spcAft>
              <a:buSzPts val="688"/>
              <a:buNone/>
            </a:pPr>
            <a:r>
              <a:rPr lang="en" sz="1000">
                <a:solidFill>
                  <a:srgbClr val="000000"/>
                </a:solidFill>
                <a:latin typeface="Times New Roman"/>
                <a:ea typeface="Times New Roman"/>
                <a:cs typeface="Times New Roman"/>
                <a:sym typeface="Times New Roman"/>
              </a:rPr>
              <a:t>CREATE TABLE PROPERTY_INSPECTION_OFFICER</a:t>
            </a:r>
            <a:endParaRPr sz="1000">
              <a:solidFill>
                <a:srgbClr val="000000"/>
              </a:solidFill>
              <a:latin typeface="Times New Roman"/>
              <a:ea typeface="Times New Roman"/>
              <a:cs typeface="Times New Roman"/>
              <a:sym typeface="Times New Roman"/>
            </a:endParaRPr>
          </a:p>
          <a:p>
            <a:pPr marL="0" lvl="0" indent="0" algn="l" rtl="0">
              <a:lnSpc>
                <a:spcPct val="95000"/>
              </a:lnSpc>
              <a:spcBef>
                <a:spcPts val="1200"/>
              </a:spcBef>
              <a:spcAft>
                <a:spcPts val="0"/>
              </a:spcAft>
              <a:buSzPts val="688"/>
              <a:buNone/>
            </a:pPr>
            <a:r>
              <a:rPr lang="en" sz="1000">
                <a:solidFill>
                  <a:srgbClr val="000000"/>
                </a:solidFill>
                <a:latin typeface="Times New Roman"/>
                <a:ea typeface="Times New Roman"/>
                <a:cs typeface="Times New Roman"/>
                <a:sym typeface="Times New Roman"/>
              </a:rPr>
              <a:t>(</a:t>
            </a:r>
            <a:endParaRPr sz="1000">
              <a:solidFill>
                <a:srgbClr val="000000"/>
              </a:solidFill>
              <a:latin typeface="Times New Roman"/>
              <a:ea typeface="Times New Roman"/>
              <a:cs typeface="Times New Roman"/>
              <a:sym typeface="Times New Roman"/>
            </a:endParaRPr>
          </a:p>
          <a:p>
            <a:pPr marL="0" lvl="0" indent="0" algn="l" rtl="0">
              <a:lnSpc>
                <a:spcPct val="95000"/>
              </a:lnSpc>
              <a:spcBef>
                <a:spcPts val="1200"/>
              </a:spcBef>
              <a:spcAft>
                <a:spcPts val="0"/>
              </a:spcAft>
              <a:buSzPts val="688"/>
              <a:buNone/>
            </a:pPr>
            <a:r>
              <a:rPr lang="en" sz="1000">
                <a:solidFill>
                  <a:srgbClr val="000000"/>
                </a:solidFill>
                <a:latin typeface="Times New Roman"/>
                <a:ea typeface="Times New Roman"/>
                <a:cs typeface="Times New Roman"/>
                <a:sym typeface="Times New Roman"/>
              </a:rPr>
              <a:t>	PIO_ID INT PRIMARY KEY,</a:t>
            </a:r>
            <a:endParaRPr sz="1000">
              <a:solidFill>
                <a:srgbClr val="000000"/>
              </a:solidFill>
              <a:latin typeface="Times New Roman"/>
              <a:ea typeface="Times New Roman"/>
              <a:cs typeface="Times New Roman"/>
              <a:sym typeface="Times New Roman"/>
            </a:endParaRPr>
          </a:p>
          <a:p>
            <a:pPr marL="0" lvl="0" indent="0" algn="l" rtl="0">
              <a:lnSpc>
                <a:spcPct val="95000"/>
              </a:lnSpc>
              <a:spcBef>
                <a:spcPts val="1200"/>
              </a:spcBef>
              <a:spcAft>
                <a:spcPts val="0"/>
              </a:spcAft>
              <a:buSzPts val="688"/>
              <a:buNone/>
            </a:pPr>
            <a:r>
              <a:rPr lang="en" sz="1000">
                <a:solidFill>
                  <a:srgbClr val="000000"/>
                </a:solidFill>
                <a:latin typeface="Times New Roman"/>
                <a:ea typeface="Times New Roman"/>
                <a:cs typeface="Times New Roman"/>
                <a:sym typeface="Times New Roman"/>
              </a:rPr>
              <a:t>	PIO_NAME VARCHAR(50),</a:t>
            </a:r>
            <a:endParaRPr sz="1000">
              <a:solidFill>
                <a:srgbClr val="000000"/>
              </a:solidFill>
              <a:latin typeface="Times New Roman"/>
              <a:ea typeface="Times New Roman"/>
              <a:cs typeface="Times New Roman"/>
              <a:sym typeface="Times New Roman"/>
            </a:endParaRPr>
          </a:p>
          <a:p>
            <a:pPr marL="0" lvl="0" indent="0" algn="l" rtl="0">
              <a:lnSpc>
                <a:spcPct val="95000"/>
              </a:lnSpc>
              <a:spcBef>
                <a:spcPts val="1200"/>
              </a:spcBef>
              <a:spcAft>
                <a:spcPts val="0"/>
              </a:spcAft>
              <a:buSzPts val="688"/>
              <a:buNone/>
            </a:pPr>
            <a:r>
              <a:rPr lang="en" sz="1000">
                <a:solidFill>
                  <a:srgbClr val="000000"/>
                </a:solidFill>
                <a:latin typeface="Times New Roman"/>
                <a:ea typeface="Times New Roman"/>
                <a:cs typeface="Times New Roman"/>
                <a:sym typeface="Times New Roman"/>
              </a:rPr>
              <a:t>	PHONE_NO INT,</a:t>
            </a:r>
            <a:endParaRPr sz="1000">
              <a:solidFill>
                <a:srgbClr val="000000"/>
              </a:solidFill>
              <a:latin typeface="Times New Roman"/>
              <a:ea typeface="Times New Roman"/>
              <a:cs typeface="Times New Roman"/>
              <a:sym typeface="Times New Roman"/>
            </a:endParaRPr>
          </a:p>
          <a:p>
            <a:pPr marL="0" lvl="0" indent="0" algn="l" rtl="0">
              <a:lnSpc>
                <a:spcPct val="95000"/>
              </a:lnSpc>
              <a:spcBef>
                <a:spcPts val="1200"/>
              </a:spcBef>
              <a:spcAft>
                <a:spcPts val="0"/>
              </a:spcAft>
              <a:buSzPts val="688"/>
              <a:buNone/>
            </a:pPr>
            <a:r>
              <a:rPr lang="en" sz="1000">
                <a:solidFill>
                  <a:srgbClr val="000000"/>
                </a:solidFill>
                <a:latin typeface="Times New Roman"/>
                <a:ea typeface="Times New Roman"/>
                <a:cs typeface="Times New Roman"/>
                <a:sym typeface="Times New Roman"/>
              </a:rPr>
              <a:t>	LICENSE_NO INT</a:t>
            </a:r>
            <a:endParaRPr sz="1000">
              <a:solidFill>
                <a:srgbClr val="000000"/>
              </a:solidFill>
              <a:latin typeface="Times New Roman"/>
              <a:ea typeface="Times New Roman"/>
              <a:cs typeface="Times New Roman"/>
              <a:sym typeface="Times New Roman"/>
            </a:endParaRPr>
          </a:p>
          <a:p>
            <a:pPr marL="0" lvl="0" indent="0" algn="l" rtl="0">
              <a:lnSpc>
                <a:spcPct val="95000"/>
              </a:lnSpc>
              <a:spcBef>
                <a:spcPts val="1200"/>
              </a:spcBef>
              <a:spcAft>
                <a:spcPts val="1200"/>
              </a:spcAft>
              <a:buSzPts val="688"/>
              <a:buNone/>
            </a:pPr>
            <a:r>
              <a:rPr lang="en" sz="1000">
                <a:solidFill>
                  <a:srgbClr val="000000"/>
                </a:solidFill>
                <a:latin typeface="Times New Roman"/>
                <a:ea typeface="Times New Roman"/>
                <a:cs typeface="Times New Roman"/>
                <a:sym typeface="Times New Roman"/>
              </a:rPr>
              <a:t>);</a:t>
            </a:r>
            <a:endParaRPr sz="1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15"/>
          <p:cNvSpPr txBox="1">
            <a:spLocks noGrp="1"/>
          </p:cNvSpPr>
          <p:nvPr>
            <p:ph type="ctrTitle"/>
          </p:nvPr>
        </p:nvSpPr>
        <p:spPr>
          <a:xfrm>
            <a:off x="2262525" y="216693"/>
            <a:ext cx="4255500" cy="7602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 sz="2800" u="sng">
                <a:latin typeface="Arial"/>
                <a:ea typeface="Arial"/>
                <a:cs typeface="Arial"/>
                <a:sym typeface="Arial"/>
              </a:rPr>
              <a:t>PROBLEM  STATEMENT:-</a:t>
            </a:r>
            <a:endParaRPr/>
          </a:p>
        </p:txBody>
      </p:sp>
      <p:sp>
        <p:nvSpPr>
          <p:cNvPr id="293" name="Google Shape;293;p15"/>
          <p:cNvSpPr txBox="1">
            <a:spLocks noGrp="1"/>
          </p:cNvSpPr>
          <p:nvPr>
            <p:ph type="subTitle" idx="1"/>
          </p:nvPr>
        </p:nvSpPr>
        <p:spPr>
          <a:xfrm>
            <a:off x="260800" y="1018350"/>
            <a:ext cx="8713800" cy="3974100"/>
          </a:xfrm>
          <a:prstGeom prst="rect">
            <a:avLst/>
          </a:prstGeom>
        </p:spPr>
        <p:txBody>
          <a:bodyPr spcFirstLastPara="1" wrap="square" lIns="91425" tIns="91425" rIns="91425" bIns="91425" anchor="t" anchorCtr="0">
            <a:normAutofit fontScale="70000" lnSpcReduction="10000"/>
          </a:bodyPr>
          <a:lstStyle/>
          <a:p>
            <a:pPr marL="0" lvl="0" indent="0" algn="l" rtl="0">
              <a:lnSpc>
                <a:spcPct val="107000"/>
              </a:lnSpc>
              <a:spcBef>
                <a:spcPts val="1000"/>
              </a:spcBef>
              <a:spcAft>
                <a:spcPts val="0"/>
              </a:spcAft>
              <a:buNone/>
            </a:pPr>
            <a:r>
              <a:rPr lang="en" sz="1800">
                <a:solidFill>
                  <a:srgbClr val="000000"/>
                </a:solidFill>
                <a:latin typeface="Arial"/>
                <a:ea typeface="Arial"/>
                <a:cs typeface="Arial"/>
                <a:sym typeface="Arial"/>
              </a:rPr>
              <a:t>Any job that requires immeasurable time and resource to be invested is undoubtedly cumbersome and if a lot of factors need to be considered on top of that then it becomes tiresome and may lead to produce less accurate and inefficient outputs. One of such tasks is ‘</a:t>
            </a:r>
            <a:r>
              <a:rPr lang="en" sz="1800" u="sng">
                <a:solidFill>
                  <a:srgbClr val="000000"/>
                </a:solidFill>
                <a:latin typeface="Arial"/>
                <a:ea typeface="Arial"/>
                <a:cs typeface="Arial"/>
                <a:sym typeface="Arial"/>
              </a:rPr>
              <a:t>Property Management</a:t>
            </a:r>
            <a:r>
              <a:rPr lang="en" sz="1800">
                <a:solidFill>
                  <a:srgbClr val="000000"/>
                </a:solidFill>
                <a:latin typeface="Arial"/>
                <a:ea typeface="Arial"/>
                <a:cs typeface="Arial"/>
                <a:sym typeface="Arial"/>
              </a:rPr>
              <a:t>’. Managing a property in today’s world is indeed a hectic and a responsible task. Numerous properties can be available for sale or on rent, which have a particular type viz ‘Industrial’ , ‘Commercial’ and ‘Residential’, the cost associated, and their staged location. Managing multiple properties without maintaining proper records or using file storage may lead to data inaccuracy and anomalies and also reduces the efficiency as it becomes time consuming, complex because property can be located in different geographic locations. Another major issue is created when the property to be bought is not inspected and the requirements requested by the client is not fulfilled which leads to troubles in the future and lack of customer trust. These are some of the challenges of Property Management.</a:t>
            </a:r>
            <a:endParaRPr sz="1800">
              <a:solidFill>
                <a:srgbClr val="000000"/>
              </a:solidFill>
              <a:latin typeface="Arial"/>
              <a:ea typeface="Arial"/>
              <a:cs typeface="Arial"/>
              <a:sym typeface="Arial"/>
            </a:endParaRPr>
          </a:p>
          <a:p>
            <a:pPr marL="0" lvl="0" indent="0" algn="l" rtl="0">
              <a:lnSpc>
                <a:spcPct val="115000"/>
              </a:lnSpc>
              <a:spcBef>
                <a:spcPts val="1000"/>
              </a:spcBef>
              <a:spcAft>
                <a:spcPts val="0"/>
              </a:spcAft>
              <a:buNone/>
            </a:pPr>
            <a:r>
              <a:rPr lang="en" sz="1800">
                <a:solidFill>
                  <a:srgbClr val="000000"/>
                </a:solidFill>
                <a:latin typeface="Arial"/>
                <a:ea typeface="Arial"/>
                <a:cs typeface="Arial"/>
                <a:sym typeface="Arial"/>
              </a:rPr>
              <a:t>Here, we bring a Property and Real Estate Management System that helps solve numerous challenges associated with managing a property. First and foremost, it helps the real estate agency to keep record of the properties, their locations, price, name of the owner and other attributes in a manner that avoids anomalies and ensures efficient procuring when needed. It ensures providing clients with  properties which are , if available, according to their requirements and also provides Assessing as well as Inspection services to the property owners to have a record of status of property and its actual sale or rent cost based on its condition. There exists an entity which provides an image of the property to guarantee it physical existence. This solves some of the problems associated with Property Management</a:t>
            </a:r>
            <a:endParaRPr sz="1800">
              <a:solidFill>
                <a:srgbClr val="000000"/>
              </a:solidFill>
              <a:latin typeface="Arial"/>
              <a:ea typeface="Arial"/>
              <a:cs typeface="Arial"/>
              <a:sym typeface="Arial"/>
            </a:endParaRPr>
          </a:p>
          <a:p>
            <a:pPr marL="0" lvl="0" indent="0" algn="l" rtl="0">
              <a:spcBef>
                <a:spcPts val="0"/>
              </a:spcBef>
              <a:spcAft>
                <a:spcPts val="0"/>
              </a:spcAft>
              <a:buNone/>
            </a:pPr>
            <a:endParaRPr>
              <a:solidFill>
                <a:srgbClr val="000000"/>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sp>
        <p:nvSpPr>
          <p:cNvPr id="444" name="Google Shape;444;p42"/>
          <p:cNvSpPr txBox="1">
            <a:spLocks noGrp="1"/>
          </p:cNvSpPr>
          <p:nvPr>
            <p:ph type="ctrTitle"/>
          </p:nvPr>
        </p:nvSpPr>
        <p:spPr>
          <a:xfrm>
            <a:off x="2262525" y="216693"/>
            <a:ext cx="4255500" cy="558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
              <a:t> </a:t>
            </a:r>
            <a:endParaRPr/>
          </a:p>
        </p:txBody>
      </p:sp>
      <p:sp>
        <p:nvSpPr>
          <p:cNvPr id="445" name="Google Shape;445;p42"/>
          <p:cNvSpPr txBox="1">
            <a:spLocks noGrp="1"/>
          </p:cNvSpPr>
          <p:nvPr>
            <p:ph type="subTitle" idx="1"/>
          </p:nvPr>
        </p:nvSpPr>
        <p:spPr>
          <a:xfrm>
            <a:off x="199500" y="38300"/>
            <a:ext cx="8745000" cy="4689000"/>
          </a:xfrm>
          <a:prstGeom prst="rect">
            <a:avLst/>
          </a:prstGeom>
        </p:spPr>
        <p:txBody>
          <a:bodyPr spcFirstLastPara="1" wrap="square" lIns="91425" tIns="91425" rIns="91425" bIns="91425" anchor="t" anchorCtr="0">
            <a:noAutofit/>
          </a:bodyPr>
          <a:lstStyle/>
          <a:p>
            <a:pPr marL="0" lvl="0" indent="0" algn="l" rtl="0">
              <a:lnSpc>
                <a:spcPct val="95000"/>
              </a:lnSpc>
              <a:spcBef>
                <a:spcPts val="1200"/>
              </a:spcBef>
              <a:spcAft>
                <a:spcPts val="0"/>
              </a:spcAft>
              <a:buSzPts val="605"/>
              <a:buNone/>
            </a:pPr>
            <a:r>
              <a:rPr lang="en" sz="1000">
                <a:solidFill>
                  <a:srgbClr val="000000"/>
                </a:solidFill>
                <a:latin typeface="Times New Roman"/>
                <a:ea typeface="Times New Roman"/>
                <a:cs typeface="Times New Roman"/>
                <a:sym typeface="Times New Roman"/>
              </a:rPr>
              <a:t>CREATE TABLE CLIENT</a:t>
            </a:r>
            <a:endParaRPr sz="1000">
              <a:solidFill>
                <a:srgbClr val="000000"/>
              </a:solidFill>
              <a:latin typeface="Times New Roman"/>
              <a:ea typeface="Times New Roman"/>
              <a:cs typeface="Times New Roman"/>
              <a:sym typeface="Times New Roman"/>
            </a:endParaRPr>
          </a:p>
          <a:p>
            <a:pPr marL="0" lvl="0" indent="0" algn="l" rtl="0">
              <a:lnSpc>
                <a:spcPct val="95000"/>
              </a:lnSpc>
              <a:spcBef>
                <a:spcPts val="1200"/>
              </a:spcBef>
              <a:spcAft>
                <a:spcPts val="0"/>
              </a:spcAft>
              <a:buSzPts val="605"/>
              <a:buNone/>
            </a:pPr>
            <a:r>
              <a:rPr lang="en" sz="1000">
                <a:solidFill>
                  <a:srgbClr val="000000"/>
                </a:solidFill>
                <a:latin typeface="Times New Roman"/>
                <a:ea typeface="Times New Roman"/>
                <a:cs typeface="Times New Roman"/>
                <a:sym typeface="Times New Roman"/>
              </a:rPr>
              <a:t>(	CLIENT_ID INT PRIMARY KEY,</a:t>
            </a:r>
            <a:endParaRPr sz="1000">
              <a:solidFill>
                <a:srgbClr val="000000"/>
              </a:solidFill>
              <a:latin typeface="Times New Roman"/>
              <a:ea typeface="Times New Roman"/>
              <a:cs typeface="Times New Roman"/>
              <a:sym typeface="Times New Roman"/>
            </a:endParaRPr>
          </a:p>
          <a:p>
            <a:pPr marL="0" lvl="0" indent="0" algn="l" rtl="0">
              <a:lnSpc>
                <a:spcPct val="95000"/>
              </a:lnSpc>
              <a:spcBef>
                <a:spcPts val="1200"/>
              </a:spcBef>
              <a:spcAft>
                <a:spcPts val="0"/>
              </a:spcAft>
              <a:buSzPts val="605"/>
              <a:buNone/>
            </a:pPr>
            <a:r>
              <a:rPr lang="en" sz="1000">
                <a:solidFill>
                  <a:srgbClr val="000000"/>
                </a:solidFill>
                <a:latin typeface="Times New Roman"/>
                <a:ea typeface="Times New Roman"/>
                <a:cs typeface="Times New Roman"/>
                <a:sym typeface="Times New Roman"/>
              </a:rPr>
              <a:t>	CLIENT_NAME VARCHAR(50),</a:t>
            </a:r>
            <a:endParaRPr sz="1000">
              <a:solidFill>
                <a:srgbClr val="000000"/>
              </a:solidFill>
              <a:latin typeface="Times New Roman"/>
              <a:ea typeface="Times New Roman"/>
              <a:cs typeface="Times New Roman"/>
              <a:sym typeface="Times New Roman"/>
            </a:endParaRPr>
          </a:p>
          <a:p>
            <a:pPr marL="0" lvl="0" indent="0" algn="l" rtl="0">
              <a:lnSpc>
                <a:spcPct val="95000"/>
              </a:lnSpc>
              <a:spcBef>
                <a:spcPts val="1200"/>
              </a:spcBef>
              <a:spcAft>
                <a:spcPts val="0"/>
              </a:spcAft>
              <a:buSzPts val="605"/>
              <a:buNone/>
            </a:pPr>
            <a:r>
              <a:rPr lang="en" sz="1000">
                <a:solidFill>
                  <a:srgbClr val="000000"/>
                </a:solidFill>
                <a:latin typeface="Times New Roman"/>
                <a:ea typeface="Times New Roman"/>
                <a:cs typeface="Times New Roman"/>
                <a:sym typeface="Times New Roman"/>
              </a:rPr>
              <a:t>	STATE VARCHAR(30),</a:t>
            </a:r>
            <a:endParaRPr sz="1000">
              <a:solidFill>
                <a:srgbClr val="000000"/>
              </a:solidFill>
              <a:latin typeface="Times New Roman"/>
              <a:ea typeface="Times New Roman"/>
              <a:cs typeface="Times New Roman"/>
              <a:sym typeface="Times New Roman"/>
            </a:endParaRPr>
          </a:p>
          <a:p>
            <a:pPr marL="0" lvl="0" indent="0" algn="l" rtl="0">
              <a:lnSpc>
                <a:spcPct val="95000"/>
              </a:lnSpc>
              <a:spcBef>
                <a:spcPts val="1200"/>
              </a:spcBef>
              <a:spcAft>
                <a:spcPts val="0"/>
              </a:spcAft>
              <a:buSzPts val="605"/>
              <a:buNone/>
            </a:pPr>
            <a:r>
              <a:rPr lang="en" sz="1000">
                <a:solidFill>
                  <a:srgbClr val="000000"/>
                </a:solidFill>
                <a:latin typeface="Times New Roman"/>
                <a:ea typeface="Times New Roman"/>
                <a:cs typeface="Times New Roman"/>
                <a:sym typeface="Times New Roman"/>
              </a:rPr>
              <a:t>	CITY VARCHAR(30),</a:t>
            </a:r>
            <a:endParaRPr sz="1000">
              <a:solidFill>
                <a:srgbClr val="000000"/>
              </a:solidFill>
              <a:latin typeface="Times New Roman"/>
              <a:ea typeface="Times New Roman"/>
              <a:cs typeface="Times New Roman"/>
              <a:sym typeface="Times New Roman"/>
            </a:endParaRPr>
          </a:p>
          <a:p>
            <a:pPr marL="0" lvl="0" indent="0" algn="l" rtl="0">
              <a:lnSpc>
                <a:spcPct val="95000"/>
              </a:lnSpc>
              <a:spcBef>
                <a:spcPts val="1200"/>
              </a:spcBef>
              <a:spcAft>
                <a:spcPts val="0"/>
              </a:spcAft>
              <a:buSzPts val="605"/>
              <a:buNone/>
            </a:pPr>
            <a:r>
              <a:rPr lang="en" sz="1000">
                <a:solidFill>
                  <a:srgbClr val="000000"/>
                </a:solidFill>
                <a:latin typeface="Times New Roman"/>
                <a:ea typeface="Times New Roman"/>
                <a:cs typeface="Times New Roman"/>
                <a:sym typeface="Times New Roman"/>
              </a:rPr>
              <a:t>	PIN_CODE INT,</a:t>
            </a:r>
            <a:endParaRPr sz="1000">
              <a:solidFill>
                <a:srgbClr val="000000"/>
              </a:solidFill>
              <a:latin typeface="Times New Roman"/>
              <a:ea typeface="Times New Roman"/>
              <a:cs typeface="Times New Roman"/>
              <a:sym typeface="Times New Roman"/>
            </a:endParaRPr>
          </a:p>
          <a:p>
            <a:pPr marL="0" lvl="0" indent="0" algn="l" rtl="0">
              <a:lnSpc>
                <a:spcPct val="95000"/>
              </a:lnSpc>
              <a:spcBef>
                <a:spcPts val="1200"/>
              </a:spcBef>
              <a:spcAft>
                <a:spcPts val="0"/>
              </a:spcAft>
              <a:buSzPts val="605"/>
              <a:buNone/>
            </a:pPr>
            <a:r>
              <a:rPr lang="en" sz="1000">
                <a:solidFill>
                  <a:srgbClr val="000000"/>
                </a:solidFill>
                <a:latin typeface="Times New Roman"/>
                <a:ea typeface="Times New Roman"/>
                <a:cs typeface="Times New Roman"/>
                <a:sym typeface="Times New Roman"/>
              </a:rPr>
              <a:t>    PREFERRED_LOCATION VARCHAR(100)</a:t>
            </a:r>
            <a:endParaRPr sz="1000">
              <a:solidFill>
                <a:srgbClr val="000000"/>
              </a:solidFill>
              <a:latin typeface="Times New Roman"/>
              <a:ea typeface="Times New Roman"/>
              <a:cs typeface="Times New Roman"/>
              <a:sym typeface="Times New Roman"/>
            </a:endParaRPr>
          </a:p>
          <a:p>
            <a:pPr marL="0" lvl="0" indent="0" algn="l" rtl="0">
              <a:lnSpc>
                <a:spcPct val="95000"/>
              </a:lnSpc>
              <a:spcBef>
                <a:spcPts val="1200"/>
              </a:spcBef>
              <a:spcAft>
                <a:spcPts val="0"/>
              </a:spcAft>
              <a:buSzPts val="605"/>
              <a:buNone/>
            </a:pPr>
            <a:r>
              <a:rPr lang="en" sz="1000">
                <a:solidFill>
                  <a:srgbClr val="000000"/>
                </a:solidFill>
                <a:latin typeface="Times New Roman"/>
                <a:ea typeface="Times New Roman"/>
                <a:cs typeface="Times New Roman"/>
                <a:sym typeface="Times New Roman"/>
              </a:rPr>
              <a:t>);</a:t>
            </a:r>
            <a:endParaRPr sz="1000">
              <a:solidFill>
                <a:srgbClr val="000000"/>
              </a:solidFill>
              <a:latin typeface="Times New Roman"/>
              <a:ea typeface="Times New Roman"/>
              <a:cs typeface="Times New Roman"/>
              <a:sym typeface="Times New Roman"/>
            </a:endParaRPr>
          </a:p>
          <a:p>
            <a:pPr marL="0" lvl="0" indent="0" algn="l" rtl="0">
              <a:lnSpc>
                <a:spcPct val="95000"/>
              </a:lnSpc>
              <a:spcBef>
                <a:spcPts val="1200"/>
              </a:spcBef>
              <a:spcAft>
                <a:spcPts val="0"/>
              </a:spcAft>
              <a:buSzPts val="605"/>
              <a:buNone/>
            </a:pPr>
            <a:r>
              <a:rPr lang="en" sz="1000">
                <a:solidFill>
                  <a:srgbClr val="000000"/>
                </a:solidFill>
                <a:latin typeface="Times New Roman"/>
                <a:ea typeface="Times New Roman"/>
                <a:cs typeface="Times New Roman"/>
                <a:sym typeface="Times New Roman"/>
              </a:rPr>
              <a:t>CREATE TABLE BUYER</a:t>
            </a:r>
            <a:endParaRPr sz="1000">
              <a:solidFill>
                <a:srgbClr val="000000"/>
              </a:solidFill>
              <a:latin typeface="Times New Roman"/>
              <a:ea typeface="Times New Roman"/>
              <a:cs typeface="Times New Roman"/>
              <a:sym typeface="Times New Roman"/>
            </a:endParaRPr>
          </a:p>
          <a:p>
            <a:pPr marL="0" lvl="0" indent="0" algn="l" rtl="0">
              <a:lnSpc>
                <a:spcPct val="95000"/>
              </a:lnSpc>
              <a:spcBef>
                <a:spcPts val="1200"/>
              </a:spcBef>
              <a:spcAft>
                <a:spcPts val="0"/>
              </a:spcAft>
              <a:buSzPts val="605"/>
              <a:buNone/>
            </a:pPr>
            <a:r>
              <a:rPr lang="en" sz="1000">
                <a:solidFill>
                  <a:srgbClr val="000000"/>
                </a:solidFill>
                <a:latin typeface="Times New Roman"/>
                <a:ea typeface="Times New Roman"/>
                <a:cs typeface="Times New Roman"/>
                <a:sym typeface="Times New Roman"/>
              </a:rPr>
              <a:t>(   	CLIENT_ID INT,</a:t>
            </a:r>
            <a:endParaRPr sz="1000">
              <a:solidFill>
                <a:srgbClr val="000000"/>
              </a:solidFill>
              <a:latin typeface="Times New Roman"/>
              <a:ea typeface="Times New Roman"/>
              <a:cs typeface="Times New Roman"/>
              <a:sym typeface="Times New Roman"/>
            </a:endParaRPr>
          </a:p>
          <a:p>
            <a:pPr marL="0" lvl="0" indent="0" algn="l" rtl="0">
              <a:lnSpc>
                <a:spcPct val="95000"/>
              </a:lnSpc>
              <a:spcBef>
                <a:spcPts val="1200"/>
              </a:spcBef>
              <a:spcAft>
                <a:spcPts val="0"/>
              </a:spcAft>
              <a:buSzPts val="605"/>
              <a:buNone/>
            </a:pPr>
            <a:r>
              <a:rPr lang="en" sz="1000">
                <a:solidFill>
                  <a:srgbClr val="000000"/>
                </a:solidFill>
                <a:latin typeface="Times New Roman"/>
                <a:ea typeface="Times New Roman"/>
                <a:cs typeface="Times New Roman"/>
                <a:sym typeface="Times New Roman"/>
              </a:rPr>
              <a:t>    	B_REQUIREMENT VARCHAR(100),</a:t>
            </a:r>
            <a:endParaRPr sz="1000">
              <a:solidFill>
                <a:srgbClr val="000000"/>
              </a:solidFill>
              <a:latin typeface="Times New Roman"/>
              <a:ea typeface="Times New Roman"/>
              <a:cs typeface="Times New Roman"/>
              <a:sym typeface="Times New Roman"/>
            </a:endParaRPr>
          </a:p>
          <a:p>
            <a:pPr marL="0" lvl="0" indent="0" algn="l" rtl="0">
              <a:lnSpc>
                <a:spcPct val="95000"/>
              </a:lnSpc>
              <a:spcBef>
                <a:spcPts val="1200"/>
              </a:spcBef>
              <a:spcAft>
                <a:spcPts val="0"/>
              </a:spcAft>
              <a:buSzPts val="605"/>
              <a:buNone/>
            </a:pPr>
            <a:r>
              <a:rPr lang="en" sz="1000">
                <a:solidFill>
                  <a:srgbClr val="000000"/>
                </a:solidFill>
                <a:latin typeface="Times New Roman"/>
                <a:ea typeface="Times New Roman"/>
                <a:cs typeface="Times New Roman"/>
                <a:sym typeface="Times New Roman"/>
              </a:rPr>
              <a:t>	BUDGET INT,</a:t>
            </a:r>
            <a:endParaRPr sz="1000">
              <a:solidFill>
                <a:srgbClr val="000000"/>
              </a:solidFill>
              <a:latin typeface="Times New Roman"/>
              <a:ea typeface="Times New Roman"/>
              <a:cs typeface="Times New Roman"/>
              <a:sym typeface="Times New Roman"/>
            </a:endParaRPr>
          </a:p>
          <a:p>
            <a:pPr marL="0" lvl="0" indent="0" algn="l" rtl="0">
              <a:lnSpc>
                <a:spcPct val="95000"/>
              </a:lnSpc>
              <a:spcBef>
                <a:spcPts val="1200"/>
              </a:spcBef>
              <a:spcAft>
                <a:spcPts val="0"/>
              </a:spcAft>
              <a:buSzPts val="605"/>
              <a:buNone/>
            </a:pPr>
            <a:r>
              <a:rPr lang="en" sz="1000">
                <a:solidFill>
                  <a:srgbClr val="000000"/>
                </a:solidFill>
                <a:latin typeface="Times New Roman"/>
                <a:ea typeface="Times New Roman"/>
                <a:cs typeface="Times New Roman"/>
                <a:sym typeface="Times New Roman"/>
              </a:rPr>
              <a:t>	FOREIGN KEY(CLIENT_ID) REFERENCES CLIENT(CLIENT_ID),</a:t>
            </a:r>
            <a:endParaRPr sz="1000">
              <a:solidFill>
                <a:srgbClr val="000000"/>
              </a:solidFill>
              <a:latin typeface="Times New Roman"/>
              <a:ea typeface="Times New Roman"/>
              <a:cs typeface="Times New Roman"/>
              <a:sym typeface="Times New Roman"/>
            </a:endParaRPr>
          </a:p>
          <a:p>
            <a:pPr marL="0" lvl="0" indent="0" algn="l" rtl="0">
              <a:lnSpc>
                <a:spcPct val="95000"/>
              </a:lnSpc>
              <a:spcBef>
                <a:spcPts val="1200"/>
              </a:spcBef>
              <a:spcAft>
                <a:spcPts val="0"/>
              </a:spcAft>
              <a:buSzPts val="605"/>
              <a:buNone/>
            </a:pPr>
            <a:r>
              <a:rPr lang="en" sz="1000">
                <a:solidFill>
                  <a:srgbClr val="000000"/>
                </a:solidFill>
                <a:latin typeface="Times New Roman"/>
                <a:ea typeface="Times New Roman"/>
                <a:cs typeface="Times New Roman"/>
                <a:sym typeface="Times New Roman"/>
              </a:rPr>
              <a:t>	CONSTRAINT PK_BUYER PRIMARY KEY(CLIENT_ID)</a:t>
            </a:r>
            <a:endParaRPr sz="1000">
              <a:solidFill>
                <a:srgbClr val="000000"/>
              </a:solidFill>
              <a:latin typeface="Times New Roman"/>
              <a:ea typeface="Times New Roman"/>
              <a:cs typeface="Times New Roman"/>
              <a:sym typeface="Times New Roman"/>
            </a:endParaRPr>
          </a:p>
          <a:p>
            <a:pPr marL="0" lvl="0" indent="0" algn="l" rtl="0">
              <a:lnSpc>
                <a:spcPct val="95000"/>
              </a:lnSpc>
              <a:spcBef>
                <a:spcPts val="1200"/>
              </a:spcBef>
              <a:spcAft>
                <a:spcPts val="1200"/>
              </a:spcAft>
              <a:buSzPts val="605"/>
              <a:buNone/>
            </a:pPr>
            <a:r>
              <a:rPr lang="en" sz="1000">
                <a:solidFill>
                  <a:srgbClr val="000000"/>
                </a:solidFill>
                <a:latin typeface="Times New Roman"/>
                <a:ea typeface="Times New Roman"/>
                <a:cs typeface="Times New Roman"/>
                <a:sym typeface="Times New Roman"/>
              </a:rPr>
              <a:t>);</a:t>
            </a:r>
            <a:endParaRPr sz="10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Google Shape;450;p43"/>
          <p:cNvSpPr txBox="1">
            <a:spLocks noGrp="1"/>
          </p:cNvSpPr>
          <p:nvPr>
            <p:ph type="ctrTitle"/>
          </p:nvPr>
        </p:nvSpPr>
        <p:spPr>
          <a:xfrm>
            <a:off x="2262525" y="216693"/>
            <a:ext cx="4255500" cy="558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
              <a:t> </a:t>
            </a:r>
            <a:endParaRPr/>
          </a:p>
        </p:txBody>
      </p:sp>
      <p:sp>
        <p:nvSpPr>
          <p:cNvPr id="451" name="Google Shape;451;p43"/>
          <p:cNvSpPr txBox="1">
            <a:spLocks noGrp="1"/>
          </p:cNvSpPr>
          <p:nvPr>
            <p:ph type="subTitle" idx="1"/>
          </p:nvPr>
        </p:nvSpPr>
        <p:spPr>
          <a:xfrm>
            <a:off x="199500" y="46975"/>
            <a:ext cx="8745000" cy="46890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en" sz="1000">
                <a:solidFill>
                  <a:srgbClr val="000000"/>
                </a:solidFill>
                <a:latin typeface="Times New Roman"/>
                <a:ea typeface="Times New Roman"/>
                <a:cs typeface="Times New Roman"/>
                <a:sym typeface="Times New Roman"/>
              </a:rPr>
              <a:t>CREATE TABLE TENANT</a:t>
            </a:r>
            <a:endParaRPr sz="10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000">
                <a:solidFill>
                  <a:srgbClr val="000000"/>
                </a:solidFill>
                <a:latin typeface="Times New Roman"/>
                <a:ea typeface="Times New Roman"/>
                <a:cs typeface="Times New Roman"/>
                <a:sym typeface="Times New Roman"/>
              </a:rPr>
              <a:t>(	CLIENT_ID INT,</a:t>
            </a:r>
            <a:endParaRPr sz="10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000">
                <a:solidFill>
                  <a:srgbClr val="000000"/>
                </a:solidFill>
                <a:latin typeface="Times New Roman"/>
                <a:ea typeface="Times New Roman"/>
                <a:cs typeface="Times New Roman"/>
                <a:sym typeface="Times New Roman"/>
              </a:rPr>
              <a:t>    	T_REQUIREMENT VARCHAR(100),</a:t>
            </a:r>
            <a:endParaRPr sz="10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000">
                <a:solidFill>
                  <a:srgbClr val="000000"/>
                </a:solidFill>
                <a:latin typeface="Times New Roman"/>
                <a:ea typeface="Times New Roman"/>
                <a:cs typeface="Times New Roman"/>
                <a:sym typeface="Times New Roman"/>
              </a:rPr>
              <a:t>	RENT INT,</a:t>
            </a:r>
            <a:endParaRPr sz="10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000">
                <a:solidFill>
                  <a:srgbClr val="000000"/>
                </a:solidFill>
                <a:latin typeface="Times New Roman"/>
                <a:ea typeface="Times New Roman"/>
                <a:cs typeface="Times New Roman"/>
                <a:sym typeface="Times New Roman"/>
              </a:rPr>
              <a:t>	NUM_INMATES INT,</a:t>
            </a:r>
            <a:endParaRPr sz="10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000">
                <a:solidFill>
                  <a:srgbClr val="000000"/>
                </a:solidFill>
                <a:latin typeface="Times New Roman"/>
                <a:ea typeface="Times New Roman"/>
                <a:cs typeface="Times New Roman"/>
                <a:sym typeface="Times New Roman"/>
              </a:rPr>
              <a:t>	FOREIGN KEY(CLIENT_ID) REFERENCES CLIENT(CLIENT_ID),</a:t>
            </a:r>
            <a:endParaRPr sz="10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000">
                <a:solidFill>
                  <a:srgbClr val="000000"/>
                </a:solidFill>
                <a:latin typeface="Times New Roman"/>
                <a:ea typeface="Times New Roman"/>
                <a:cs typeface="Times New Roman"/>
                <a:sym typeface="Times New Roman"/>
              </a:rPr>
              <a:t>	CONSTRAINT PK_TENANT PRIMARY KEY(CLIENT_ID)</a:t>
            </a:r>
            <a:endParaRPr sz="10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000">
                <a:solidFill>
                  <a:srgbClr val="000000"/>
                </a:solidFill>
                <a:latin typeface="Times New Roman"/>
                <a:ea typeface="Times New Roman"/>
                <a:cs typeface="Times New Roman"/>
                <a:sym typeface="Times New Roman"/>
              </a:rPr>
              <a:t>);</a:t>
            </a:r>
            <a:endParaRPr sz="10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000">
                <a:solidFill>
                  <a:srgbClr val="000000"/>
                </a:solidFill>
                <a:latin typeface="Times New Roman"/>
                <a:ea typeface="Times New Roman"/>
                <a:cs typeface="Times New Roman"/>
                <a:sym typeface="Times New Roman"/>
              </a:rPr>
              <a:t>CREATE TABLE C_PHONE_NO</a:t>
            </a:r>
            <a:endParaRPr sz="10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000">
                <a:solidFill>
                  <a:srgbClr val="000000"/>
                </a:solidFill>
                <a:latin typeface="Times New Roman"/>
                <a:ea typeface="Times New Roman"/>
                <a:cs typeface="Times New Roman"/>
                <a:sym typeface="Times New Roman"/>
              </a:rPr>
              <a:t>(</a:t>
            </a:r>
            <a:endParaRPr sz="10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000">
                <a:solidFill>
                  <a:srgbClr val="000000"/>
                </a:solidFill>
                <a:latin typeface="Times New Roman"/>
                <a:ea typeface="Times New Roman"/>
                <a:cs typeface="Times New Roman"/>
                <a:sym typeface="Times New Roman"/>
              </a:rPr>
              <a:t>	CLIENT_ID INT,</a:t>
            </a:r>
            <a:endParaRPr sz="10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000">
                <a:solidFill>
                  <a:srgbClr val="000000"/>
                </a:solidFill>
                <a:latin typeface="Times New Roman"/>
                <a:ea typeface="Times New Roman"/>
                <a:cs typeface="Times New Roman"/>
                <a:sym typeface="Times New Roman"/>
              </a:rPr>
              <a:t>	PHONE_NO INT,</a:t>
            </a:r>
            <a:endParaRPr sz="10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000">
                <a:solidFill>
                  <a:srgbClr val="000000"/>
                </a:solidFill>
                <a:latin typeface="Times New Roman"/>
                <a:ea typeface="Times New Roman"/>
                <a:cs typeface="Times New Roman"/>
                <a:sym typeface="Times New Roman"/>
              </a:rPr>
              <a:t>	FOREIGN KEY(CLIENT_ID) REFERENCES CLIENT(CLIENT_ID),</a:t>
            </a:r>
            <a:endParaRPr sz="10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000">
                <a:solidFill>
                  <a:srgbClr val="000000"/>
                </a:solidFill>
                <a:latin typeface="Times New Roman"/>
                <a:ea typeface="Times New Roman"/>
                <a:cs typeface="Times New Roman"/>
                <a:sym typeface="Times New Roman"/>
              </a:rPr>
              <a:t>	CONSTRAINT PK_C_PHONE_NO PRIMARY KEY(CLIENT_ID)</a:t>
            </a:r>
            <a:endParaRPr sz="10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1200"/>
              </a:spcAft>
              <a:buNone/>
            </a:pPr>
            <a:r>
              <a:rPr lang="en" sz="1000">
                <a:solidFill>
                  <a:srgbClr val="000000"/>
                </a:solidFill>
                <a:latin typeface="Times New Roman"/>
                <a:ea typeface="Times New Roman"/>
                <a:cs typeface="Times New Roman"/>
                <a:sym typeface="Times New Roman"/>
              </a:rPr>
              <a:t>);</a:t>
            </a:r>
            <a:endParaRPr sz="10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Google Shape;456;p44"/>
          <p:cNvSpPr txBox="1">
            <a:spLocks noGrp="1"/>
          </p:cNvSpPr>
          <p:nvPr>
            <p:ph type="ctrTitle"/>
          </p:nvPr>
        </p:nvSpPr>
        <p:spPr>
          <a:xfrm>
            <a:off x="2262525" y="216693"/>
            <a:ext cx="4255500" cy="558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
              <a:t> </a:t>
            </a:r>
            <a:endParaRPr/>
          </a:p>
        </p:txBody>
      </p:sp>
      <p:sp>
        <p:nvSpPr>
          <p:cNvPr id="457" name="Google Shape;457;p44"/>
          <p:cNvSpPr txBox="1">
            <a:spLocks noGrp="1"/>
          </p:cNvSpPr>
          <p:nvPr>
            <p:ph type="subTitle" idx="1"/>
          </p:nvPr>
        </p:nvSpPr>
        <p:spPr>
          <a:xfrm>
            <a:off x="219400" y="272500"/>
            <a:ext cx="8745000" cy="4689000"/>
          </a:xfrm>
          <a:prstGeom prst="rect">
            <a:avLst/>
          </a:prstGeom>
        </p:spPr>
        <p:txBody>
          <a:bodyPr spcFirstLastPara="1" wrap="square" lIns="91425" tIns="91425" rIns="91425" bIns="91425" anchor="t" anchorCtr="0">
            <a:normAutofit fontScale="77500" lnSpcReduction="20000"/>
          </a:bodyPr>
          <a:lstStyle/>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CREATE TABLE PROPERTY</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PROP_ID INT PRIMARY KEY,</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PROP_TYPE VARCHAR(20),</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STATUS VARCHAR(20),</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AREA INT,</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PRICE INT,</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BUY_RENT VARCHAR(20),</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ADDRESS VARCHAR(100),</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OWNER_ID INT,</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AGENT_ID INT,</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FOREIGN KEY (OWNER_ID) REFERENCES PROPERTY_OWNER(OWNER_ID),</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FOREIGN KEY (AGENT_ID) REFERENCES AGENT(AGENT_ID)</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a:t>
            </a:r>
            <a:endParaRPr sz="1400">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Google Shape;462;p45"/>
          <p:cNvSpPr txBox="1">
            <a:spLocks noGrp="1"/>
          </p:cNvSpPr>
          <p:nvPr>
            <p:ph type="ctrTitle"/>
          </p:nvPr>
        </p:nvSpPr>
        <p:spPr>
          <a:xfrm>
            <a:off x="2262525" y="216693"/>
            <a:ext cx="4255500" cy="558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
              <a:t> </a:t>
            </a:r>
            <a:endParaRPr/>
          </a:p>
        </p:txBody>
      </p:sp>
      <p:sp>
        <p:nvSpPr>
          <p:cNvPr id="463" name="Google Shape;463;p45"/>
          <p:cNvSpPr txBox="1">
            <a:spLocks noGrp="1"/>
          </p:cNvSpPr>
          <p:nvPr>
            <p:ph type="subTitle" idx="1"/>
          </p:nvPr>
        </p:nvSpPr>
        <p:spPr>
          <a:xfrm>
            <a:off x="219400" y="272500"/>
            <a:ext cx="8745000" cy="4689000"/>
          </a:xfrm>
          <a:prstGeom prst="rect">
            <a:avLst/>
          </a:prstGeom>
        </p:spPr>
        <p:txBody>
          <a:bodyPr spcFirstLastPara="1" wrap="square" lIns="91425" tIns="91425" rIns="91425" bIns="91425" anchor="t" anchorCtr="0">
            <a:normAutofit/>
          </a:bodyPr>
          <a:lstStyle/>
          <a:p>
            <a:pPr marL="0" lvl="0" indent="0" algn="l" rtl="0">
              <a:lnSpc>
                <a:spcPct val="115000"/>
              </a:lnSpc>
              <a:spcBef>
                <a:spcPts val="1200"/>
              </a:spcBef>
              <a:spcAft>
                <a:spcPts val="0"/>
              </a:spcAft>
              <a:buNone/>
            </a:pPr>
            <a:r>
              <a:rPr lang="en" sz="1000">
                <a:solidFill>
                  <a:srgbClr val="000000"/>
                </a:solidFill>
                <a:latin typeface="Times New Roman"/>
                <a:ea typeface="Times New Roman"/>
                <a:cs typeface="Times New Roman"/>
                <a:sym typeface="Times New Roman"/>
              </a:rPr>
              <a:t>CREATE TABLE PROPERTY_SERVICES</a:t>
            </a:r>
            <a:endParaRPr sz="10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000">
                <a:solidFill>
                  <a:srgbClr val="000000"/>
                </a:solidFill>
                <a:latin typeface="Times New Roman"/>
                <a:ea typeface="Times New Roman"/>
                <a:cs typeface="Times New Roman"/>
                <a:sym typeface="Times New Roman"/>
              </a:rPr>
              <a:t>(</a:t>
            </a:r>
            <a:endParaRPr sz="10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000">
                <a:solidFill>
                  <a:srgbClr val="000000"/>
                </a:solidFill>
                <a:latin typeface="Times New Roman"/>
                <a:ea typeface="Times New Roman"/>
                <a:cs typeface="Times New Roman"/>
                <a:sym typeface="Times New Roman"/>
              </a:rPr>
              <a:t>	SERVICE_ID INT PRIMARY KEY,</a:t>
            </a:r>
            <a:endParaRPr sz="10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000">
                <a:solidFill>
                  <a:srgbClr val="000000"/>
                </a:solidFill>
                <a:latin typeface="Times New Roman"/>
                <a:ea typeface="Times New Roman"/>
                <a:cs typeface="Times New Roman"/>
                <a:sym typeface="Times New Roman"/>
              </a:rPr>
              <a:t>	SERVICE_TYPE VARCHAR(20),</a:t>
            </a:r>
            <a:endParaRPr sz="10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000">
                <a:solidFill>
                  <a:srgbClr val="000000"/>
                </a:solidFill>
                <a:latin typeface="Times New Roman"/>
                <a:ea typeface="Times New Roman"/>
                <a:cs typeface="Times New Roman"/>
                <a:sym typeface="Times New Roman"/>
              </a:rPr>
              <a:t>	SERVICE_DATE DATE,</a:t>
            </a:r>
            <a:endParaRPr sz="10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000">
                <a:solidFill>
                  <a:srgbClr val="000000"/>
                </a:solidFill>
                <a:latin typeface="Times New Roman"/>
                <a:ea typeface="Times New Roman"/>
                <a:cs typeface="Times New Roman"/>
                <a:sym typeface="Times New Roman"/>
              </a:rPr>
              <a:t>	OWNER_ID INT,</a:t>
            </a:r>
            <a:endParaRPr sz="10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000">
                <a:solidFill>
                  <a:srgbClr val="000000"/>
                </a:solidFill>
                <a:latin typeface="Times New Roman"/>
                <a:ea typeface="Times New Roman"/>
                <a:cs typeface="Times New Roman"/>
                <a:sym typeface="Times New Roman"/>
              </a:rPr>
              <a:t>	PROPERTY_ID INT,</a:t>
            </a:r>
            <a:endParaRPr sz="10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000">
                <a:solidFill>
                  <a:srgbClr val="000000"/>
                </a:solidFill>
                <a:latin typeface="Times New Roman"/>
                <a:ea typeface="Times New Roman"/>
                <a:cs typeface="Times New Roman"/>
                <a:sym typeface="Times New Roman"/>
              </a:rPr>
              <a:t>	FOREIGN KEY (OWNER_ID) REFERENCES PROPERTY_OWNER(OWNER_ID),</a:t>
            </a:r>
            <a:endParaRPr sz="10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000">
                <a:solidFill>
                  <a:srgbClr val="000000"/>
                </a:solidFill>
                <a:latin typeface="Times New Roman"/>
                <a:ea typeface="Times New Roman"/>
                <a:cs typeface="Times New Roman"/>
                <a:sym typeface="Times New Roman"/>
              </a:rPr>
              <a:t>	FOREIGN KEY (PROPERTY_ID) REFERENCES PROPERTY(PROP_ID)   </a:t>
            </a:r>
            <a:endParaRPr sz="10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000">
                <a:solidFill>
                  <a:srgbClr val="000000"/>
                </a:solidFill>
                <a:latin typeface="Times New Roman"/>
                <a:ea typeface="Times New Roman"/>
                <a:cs typeface="Times New Roman"/>
                <a:sym typeface="Times New Roman"/>
              </a:rPr>
              <a:t>);</a:t>
            </a:r>
            <a:endParaRPr sz="1000">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67"/>
        <p:cNvGrpSpPr/>
        <p:nvPr/>
      </p:nvGrpSpPr>
      <p:grpSpPr>
        <a:xfrm>
          <a:off x="0" y="0"/>
          <a:ext cx="0" cy="0"/>
          <a:chOff x="0" y="0"/>
          <a:chExt cx="0" cy="0"/>
        </a:xfrm>
      </p:grpSpPr>
      <p:sp>
        <p:nvSpPr>
          <p:cNvPr id="468" name="Google Shape;468;p46"/>
          <p:cNvSpPr txBox="1">
            <a:spLocks noGrp="1"/>
          </p:cNvSpPr>
          <p:nvPr>
            <p:ph type="ctrTitle"/>
          </p:nvPr>
        </p:nvSpPr>
        <p:spPr>
          <a:xfrm>
            <a:off x="4130400" y="-459850"/>
            <a:ext cx="2344200" cy="16965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 </a:t>
            </a:r>
            <a:endParaRPr/>
          </a:p>
        </p:txBody>
      </p:sp>
      <p:sp>
        <p:nvSpPr>
          <p:cNvPr id="469" name="Google Shape;469;p46"/>
          <p:cNvSpPr txBox="1">
            <a:spLocks noGrp="1"/>
          </p:cNvSpPr>
          <p:nvPr>
            <p:ph type="subTitle" idx="1"/>
          </p:nvPr>
        </p:nvSpPr>
        <p:spPr>
          <a:xfrm>
            <a:off x="219400" y="98875"/>
            <a:ext cx="8745000" cy="4862700"/>
          </a:xfrm>
          <a:prstGeom prst="rect">
            <a:avLst/>
          </a:prstGeom>
        </p:spPr>
        <p:txBody>
          <a:bodyPr spcFirstLastPara="1" wrap="square" lIns="91425" tIns="91425" rIns="91425" bIns="91425" anchor="t" anchorCtr="0">
            <a:noAutofit/>
          </a:bodyPr>
          <a:lstStyle/>
          <a:p>
            <a:pPr marL="0" lvl="0" indent="0" algn="l" rtl="0">
              <a:lnSpc>
                <a:spcPct val="95000"/>
              </a:lnSpc>
              <a:spcBef>
                <a:spcPts val="1200"/>
              </a:spcBef>
              <a:spcAft>
                <a:spcPts val="0"/>
              </a:spcAft>
              <a:buSzPts val="770"/>
              <a:buNone/>
            </a:pPr>
            <a:r>
              <a:rPr lang="en" sz="1000">
                <a:solidFill>
                  <a:srgbClr val="000000"/>
                </a:solidFill>
                <a:latin typeface="Times New Roman"/>
                <a:ea typeface="Times New Roman"/>
                <a:cs typeface="Times New Roman"/>
                <a:sym typeface="Times New Roman"/>
              </a:rPr>
              <a:t>CREATE TABLE ASSESSOR_RESPONSE</a:t>
            </a:r>
            <a:endParaRPr sz="1000">
              <a:solidFill>
                <a:srgbClr val="000000"/>
              </a:solidFill>
              <a:latin typeface="Times New Roman"/>
              <a:ea typeface="Times New Roman"/>
              <a:cs typeface="Times New Roman"/>
              <a:sym typeface="Times New Roman"/>
            </a:endParaRPr>
          </a:p>
          <a:p>
            <a:pPr marL="0" lvl="0" indent="0" algn="l" rtl="0">
              <a:lnSpc>
                <a:spcPct val="95000"/>
              </a:lnSpc>
              <a:spcBef>
                <a:spcPts val="1200"/>
              </a:spcBef>
              <a:spcAft>
                <a:spcPts val="0"/>
              </a:spcAft>
              <a:buSzPts val="770"/>
              <a:buNone/>
            </a:pPr>
            <a:r>
              <a:rPr lang="en" sz="1000">
                <a:solidFill>
                  <a:srgbClr val="000000"/>
                </a:solidFill>
                <a:latin typeface="Times New Roman"/>
                <a:ea typeface="Times New Roman"/>
                <a:cs typeface="Times New Roman"/>
                <a:sym typeface="Times New Roman"/>
              </a:rPr>
              <a:t>(</a:t>
            </a:r>
            <a:endParaRPr sz="1000">
              <a:solidFill>
                <a:srgbClr val="000000"/>
              </a:solidFill>
              <a:latin typeface="Times New Roman"/>
              <a:ea typeface="Times New Roman"/>
              <a:cs typeface="Times New Roman"/>
              <a:sym typeface="Times New Roman"/>
            </a:endParaRPr>
          </a:p>
          <a:p>
            <a:pPr marL="0" lvl="0" indent="0" algn="l" rtl="0">
              <a:lnSpc>
                <a:spcPct val="95000"/>
              </a:lnSpc>
              <a:spcBef>
                <a:spcPts val="1200"/>
              </a:spcBef>
              <a:spcAft>
                <a:spcPts val="0"/>
              </a:spcAft>
              <a:buSzPts val="770"/>
              <a:buNone/>
            </a:pPr>
            <a:r>
              <a:rPr lang="en" sz="1000">
                <a:solidFill>
                  <a:srgbClr val="000000"/>
                </a:solidFill>
                <a:latin typeface="Times New Roman"/>
                <a:ea typeface="Times New Roman"/>
                <a:cs typeface="Times New Roman"/>
                <a:sym typeface="Times New Roman"/>
              </a:rPr>
              <a:t>	SERVICE_ID INT,</a:t>
            </a:r>
            <a:endParaRPr sz="1000">
              <a:solidFill>
                <a:srgbClr val="000000"/>
              </a:solidFill>
              <a:latin typeface="Times New Roman"/>
              <a:ea typeface="Times New Roman"/>
              <a:cs typeface="Times New Roman"/>
              <a:sym typeface="Times New Roman"/>
            </a:endParaRPr>
          </a:p>
          <a:p>
            <a:pPr marL="0" lvl="0" indent="0" algn="l" rtl="0">
              <a:lnSpc>
                <a:spcPct val="95000"/>
              </a:lnSpc>
              <a:spcBef>
                <a:spcPts val="1200"/>
              </a:spcBef>
              <a:spcAft>
                <a:spcPts val="0"/>
              </a:spcAft>
              <a:buSzPts val="770"/>
              <a:buNone/>
            </a:pPr>
            <a:r>
              <a:rPr lang="en" sz="1000">
                <a:solidFill>
                  <a:srgbClr val="000000"/>
                </a:solidFill>
                <a:latin typeface="Times New Roman"/>
                <a:ea typeface="Times New Roman"/>
                <a:cs typeface="Times New Roman"/>
                <a:sym typeface="Times New Roman"/>
              </a:rPr>
              <a:t>	A_ID INT,</a:t>
            </a:r>
            <a:endParaRPr sz="1000">
              <a:solidFill>
                <a:srgbClr val="000000"/>
              </a:solidFill>
              <a:latin typeface="Times New Roman"/>
              <a:ea typeface="Times New Roman"/>
              <a:cs typeface="Times New Roman"/>
              <a:sym typeface="Times New Roman"/>
            </a:endParaRPr>
          </a:p>
          <a:p>
            <a:pPr marL="0" lvl="0" indent="0" algn="l" rtl="0">
              <a:lnSpc>
                <a:spcPct val="95000"/>
              </a:lnSpc>
              <a:spcBef>
                <a:spcPts val="1200"/>
              </a:spcBef>
              <a:spcAft>
                <a:spcPts val="0"/>
              </a:spcAft>
              <a:buSzPts val="770"/>
              <a:buNone/>
            </a:pPr>
            <a:r>
              <a:rPr lang="en" sz="1000">
                <a:solidFill>
                  <a:srgbClr val="000000"/>
                </a:solidFill>
                <a:latin typeface="Times New Roman"/>
                <a:ea typeface="Times New Roman"/>
                <a:cs typeface="Times New Roman"/>
                <a:sym typeface="Times New Roman"/>
              </a:rPr>
              <a:t>	FOREIGN KEY (SERVICE_ID) REFERENCES PROPERTY_SERVICES(SERVICE_ID),</a:t>
            </a:r>
            <a:endParaRPr sz="1000">
              <a:solidFill>
                <a:srgbClr val="000000"/>
              </a:solidFill>
              <a:latin typeface="Times New Roman"/>
              <a:ea typeface="Times New Roman"/>
              <a:cs typeface="Times New Roman"/>
              <a:sym typeface="Times New Roman"/>
            </a:endParaRPr>
          </a:p>
          <a:p>
            <a:pPr marL="0" lvl="0" indent="0" algn="l" rtl="0">
              <a:lnSpc>
                <a:spcPct val="95000"/>
              </a:lnSpc>
              <a:spcBef>
                <a:spcPts val="1200"/>
              </a:spcBef>
              <a:spcAft>
                <a:spcPts val="0"/>
              </a:spcAft>
              <a:buSzPts val="770"/>
              <a:buNone/>
            </a:pPr>
            <a:r>
              <a:rPr lang="en" sz="1000">
                <a:solidFill>
                  <a:srgbClr val="000000"/>
                </a:solidFill>
                <a:latin typeface="Times New Roman"/>
                <a:ea typeface="Times New Roman"/>
                <a:cs typeface="Times New Roman"/>
                <a:sym typeface="Times New Roman"/>
              </a:rPr>
              <a:t>	FOREIGN KEY (A_ID) REFERENCES ASSESSOR(A_ID),</a:t>
            </a:r>
            <a:endParaRPr sz="1000">
              <a:solidFill>
                <a:srgbClr val="000000"/>
              </a:solidFill>
              <a:latin typeface="Times New Roman"/>
              <a:ea typeface="Times New Roman"/>
              <a:cs typeface="Times New Roman"/>
              <a:sym typeface="Times New Roman"/>
            </a:endParaRPr>
          </a:p>
          <a:p>
            <a:pPr marL="0" lvl="0" indent="0" algn="l" rtl="0">
              <a:lnSpc>
                <a:spcPct val="95000"/>
              </a:lnSpc>
              <a:spcBef>
                <a:spcPts val="1200"/>
              </a:spcBef>
              <a:spcAft>
                <a:spcPts val="0"/>
              </a:spcAft>
              <a:buSzPts val="770"/>
              <a:buNone/>
            </a:pPr>
            <a:r>
              <a:rPr lang="en" sz="1000">
                <a:solidFill>
                  <a:srgbClr val="000000"/>
                </a:solidFill>
                <a:latin typeface="Times New Roman"/>
                <a:ea typeface="Times New Roman"/>
                <a:cs typeface="Times New Roman"/>
                <a:sym typeface="Times New Roman"/>
              </a:rPr>
              <a:t>	CONSTRAINT PK_AR PRIMARY KEY(SERVICE_ID)</a:t>
            </a:r>
            <a:endParaRPr sz="1000">
              <a:solidFill>
                <a:srgbClr val="000000"/>
              </a:solidFill>
              <a:latin typeface="Times New Roman"/>
              <a:ea typeface="Times New Roman"/>
              <a:cs typeface="Times New Roman"/>
              <a:sym typeface="Times New Roman"/>
            </a:endParaRPr>
          </a:p>
          <a:p>
            <a:pPr marL="0" lvl="0" indent="0" algn="l" rtl="0">
              <a:lnSpc>
                <a:spcPct val="95000"/>
              </a:lnSpc>
              <a:spcBef>
                <a:spcPts val="1200"/>
              </a:spcBef>
              <a:spcAft>
                <a:spcPts val="0"/>
              </a:spcAft>
              <a:buSzPts val="770"/>
              <a:buNone/>
            </a:pPr>
            <a:r>
              <a:rPr lang="en" sz="1000">
                <a:solidFill>
                  <a:srgbClr val="000000"/>
                </a:solidFill>
                <a:latin typeface="Times New Roman"/>
                <a:ea typeface="Times New Roman"/>
                <a:cs typeface="Times New Roman"/>
                <a:sym typeface="Times New Roman"/>
              </a:rPr>
              <a:t>);</a:t>
            </a:r>
            <a:endParaRPr sz="1000">
              <a:solidFill>
                <a:srgbClr val="000000"/>
              </a:solidFill>
              <a:latin typeface="Times New Roman"/>
              <a:ea typeface="Times New Roman"/>
              <a:cs typeface="Times New Roman"/>
              <a:sym typeface="Times New Roman"/>
            </a:endParaRPr>
          </a:p>
          <a:p>
            <a:pPr marL="0" lvl="0" indent="0" algn="l" rtl="0">
              <a:lnSpc>
                <a:spcPct val="95000"/>
              </a:lnSpc>
              <a:spcBef>
                <a:spcPts val="1200"/>
              </a:spcBef>
              <a:spcAft>
                <a:spcPts val="0"/>
              </a:spcAft>
              <a:buSzPts val="770"/>
              <a:buNone/>
            </a:pPr>
            <a:r>
              <a:rPr lang="en" sz="1000">
                <a:solidFill>
                  <a:srgbClr val="000000"/>
                </a:solidFill>
                <a:latin typeface="Times New Roman"/>
                <a:ea typeface="Times New Roman"/>
                <a:cs typeface="Times New Roman"/>
                <a:sym typeface="Times New Roman"/>
              </a:rPr>
              <a:t>CREATE TABLE PIO_RESPONSE</a:t>
            </a:r>
            <a:endParaRPr sz="1000">
              <a:solidFill>
                <a:srgbClr val="000000"/>
              </a:solidFill>
              <a:latin typeface="Times New Roman"/>
              <a:ea typeface="Times New Roman"/>
              <a:cs typeface="Times New Roman"/>
              <a:sym typeface="Times New Roman"/>
            </a:endParaRPr>
          </a:p>
          <a:p>
            <a:pPr marL="0" lvl="0" indent="0" algn="l" rtl="0">
              <a:lnSpc>
                <a:spcPct val="95000"/>
              </a:lnSpc>
              <a:spcBef>
                <a:spcPts val="1200"/>
              </a:spcBef>
              <a:spcAft>
                <a:spcPts val="0"/>
              </a:spcAft>
              <a:buSzPts val="770"/>
              <a:buNone/>
            </a:pPr>
            <a:r>
              <a:rPr lang="en" sz="1000">
                <a:solidFill>
                  <a:srgbClr val="000000"/>
                </a:solidFill>
                <a:latin typeface="Times New Roman"/>
                <a:ea typeface="Times New Roman"/>
                <a:cs typeface="Times New Roman"/>
                <a:sym typeface="Times New Roman"/>
              </a:rPr>
              <a:t>(</a:t>
            </a:r>
            <a:endParaRPr sz="1000">
              <a:solidFill>
                <a:srgbClr val="000000"/>
              </a:solidFill>
              <a:latin typeface="Times New Roman"/>
              <a:ea typeface="Times New Roman"/>
              <a:cs typeface="Times New Roman"/>
              <a:sym typeface="Times New Roman"/>
            </a:endParaRPr>
          </a:p>
          <a:p>
            <a:pPr marL="0" lvl="0" indent="0" algn="l" rtl="0">
              <a:lnSpc>
                <a:spcPct val="95000"/>
              </a:lnSpc>
              <a:spcBef>
                <a:spcPts val="1200"/>
              </a:spcBef>
              <a:spcAft>
                <a:spcPts val="0"/>
              </a:spcAft>
              <a:buSzPts val="770"/>
              <a:buNone/>
            </a:pPr>
            <a:r>
              <a:rPr lang="en" sz="1000">
                <a:solidFill>
                  <a:srgbClr val="000000"/>
                </a:solidFill>
                <a:latin typeface="Times New Roman"/>
                <a:ea typeface="Times New Roman"/>
                <a:cs typeface="Times New Roman"/>
                <a:sym typeface="Times New Roman"/>
              </a:rPr>
              <a:t>	SERVICE_ID INT,</a:t>
            </a:r>
            <a:endParaRPr sz="1000">
              <a:solidFill>
                <a:srgbClr val="000000"/>
              </a:solidFill>
              <a:latin typeface="Times New Roman"/>
              <a:ea typeface="Times New Roman"/>
              <a:cs typeface="Times New Roman"/>
              <a:sym typeface="Times New Roman"/>
            </a:endParaRPr>
          </a:p>
          <a:p>
            <a:pPr marL="0" lvl="0" indent="0" algn="l" rtl="0">
              <a:lnSpc>
                <a:spcPct val="95000"/>
              </a:lnSpc>
              <a:spcBef>
                <a:spcPts val="1200"/>
              </a:spcBef>
              <a:spcAft>
                <a:spcPts val="0"/>
              </a:spcAft>
              <a:buSzPts val="770"/>
              <a:buNone/>
            </a:pPr>
            <a:r>
              <a:rPr lang="en" sz="1000">
                <a:solidFill>
                  <a:srgbClr val="000000"/>
                </a:solidFill>
                <a:latin typeface="Times New Roman"/>
                <a:ea typeface="Times New Roman"/>
                <a:cs typeface="Times New Roman"/>
                <a:sym typeface="Times New Roman"/>
              </a:rPr>
              <a:t>	PIO_ID INT,</a:t>
            </a:r>
            <a:endParaRPr sz="1000">
              <a:solidFill>
                <a:srgbClr val="000000"/>
              </a:solidFill>
              <a:latin typeface="Times New Roman"/>
              <a:ea typeface="Times New Roman"/>
              <a:cs typeface="Times New Roman"/>
              <a:sym typeface="Times New Roman"/>
            </a:endParaRPr>
          </a:p>
          <a:p>
            <a:pPr marL="0" lvl="0" indent="0" algn="l" rtl="0">
              <a:lnSpc>
                <a:spcPct val="95000"/>
              </a:lnSpc>
              <a:spcBef>
                <a:spcPts val="1200"/>
              </a:spcBef>
              <a:spcAft>
                <a:spcPts val="0"/>
              </a:spcAft>
              <a:buSzPts val="770"/>
              <a:buNone/>
            </a:pPr>
            <a:r>
              <a:rPr lang="en" sz="1000">
                <a:solidFill>
                  <a:srgbClr val="000000"/>
                </a:solidFill>
                <a:latin typeface="Times New Roman"/>
                <a:ea typeface="Times New Roman"/>
                <a:cs typeface="Times New Roman"/>
                <a:sym typeface="Times New Roman"/>
              </a:rPr>
              <a:t>	FOREIGN KEY (SERVICE_ID) REFERENCES PROPERTY_SERVICES(SERVICE_ID),</a:t>
            </a:r>
            <a:endParaRPr sz="1000">
              <a:solidFill>
                <a:srgbClr val="000000"/>
              </a:solidFill>
              <a:latin typeface="Times New Roman"/>
              <a:ea typeface="Times New Roman"/>
              <a:cs typeface="Times New Roman"/>
              <a:sym typeface="Times New Roman"/>
            </a:endParaRPr>
          </a:p>
          <a:p>
            <a:pPr marL="0" lvl="0" indent="0" algn="l" rtl="0">
              <a:lnSpc>
                <a:spcPct val="95000"/>
              </a:lnSpc>
              <a:spcBef>
                <a:spcPts val="1200"/>
              </a:spcBef>
              <a:spcAft>
                <a:spcPts val="0"/>
              </a:spcAft>
              <a:buSzPts val="770"/>
              <a:buNone/>
            </a:pPr>
            <a:r>
              <a:rPr lang="en" sz="1000">
                <a:solidFill>
                  <a:srgbClr val="000000"/>
                </a:solidFill>
                <a:latin typeface="Times New Roman"/>
                <a:ea typeface="Times New Roman"/>
                <a:cs typeface="Times New Roman"/>
                <a:sym typeface="Times New Roman"/>
              </a:rPr>
              <a:t>	FOREIGN KEY (PIO_ID) REFERENCES PROPERTY_INSPECTION_OFFICER(PIO_ID),</a:t>
            </a:r>
            <a:endParaRPr sz="1000">
              <a:solidFill>
                <a:srgbClr val="000000"/>
              </a:solidFill>
              <a:latin typeface="Times New Roman"/>
              <a:ea typeface="Times New Roman"/>
              <a:cs typeface="Times New Roman"/>
              <a:sym typeface="Times New Roman"/>
            </a:endParaRPr>
          </a:p>
          <a:p>
            <a:pPr marL="0" lvl="0" indent="0" algn="l" rtl="0">
              <a:lnSpc>
                <a:spcPct val="95000"/>
              </a:lnSpc>
              <a:spcBef>
                <a:spcPts val="1200"/>
              </a:spcBef>
              <a:spcAft>
                <a:spcPts val="0"/>
              </a:spcAft>
              <a:buSzPts val="770"/>
              <a:buNone/>
            </a:pPr>
            <a:r>
              <a:rPr lang="en" sz="1000">
                <a:solidFill>
                  <a:srgbClr val="000000"/>
                </a:solidFill>
                <a:latin typeface="Times New Roman"/>
                <a:ea typeface="Times New Roman"/>
                <a:cs typeface="Times New Roman"/>
                <a:sym typeface="Times New Roman"/>
              </a:rPr>
              <a:t>	CONSTRAINT PK_PIOR PRIMARY KEY(SERVICE_ID)</a:t>
            </a:r>
            <a:endParaRPr sz="1000">
              <a:solidFill>
                <a:srgbClr val="000000"/>
              </a:solidFill>
              <a:latin typeface="Times New Roman"/>
              <a:ea typeface="Times New Roman"/>
              <a:cs typeface="Times New Roman"/>
              <a:sym typeface="Times New Roman"/>
            </a:endParaRPr>
          </a:p>
          <a:p>
            <a:pPr marL="0" lvl="0" indent="0" algn="l" rtl="0">
              <a:lnSpc>
                <a:spcPct val="95000"/>
              </a:lnSpc>
              <a:spcBef>
                <a:spcPts val="1200"/>
              </a:spcBef>
              <a:spcAft>
                <a:spcPts val="1200"/>
              </a:spcAft>
              <a:buSzPts val="770"/>
              <a:buNone/>
            </a:pPr>
            <a:r>
              <a:rPr lang="en" sz="1000">
                <a:solidFill>
                  <a:srgbClr val="000000"/>
                </a:solidFill>
                <a:latin typeface="Times New Roman"/>
                <a:ea typeface="Times New Roman"/>
                <a:cs typeface="Times New Roman"/>
                <a:sym typeface="Times New Roman"/>
              </a:rPr>
              <a:t>);</a:t>
            </a:r>
            <a:endParaRPr sz="10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73"/>
        <p:cNvGrpSpPr/>
        <p:nvPr/>
      </p:nvGrpSpPr>
      <p:grpSpPr>
        <a:xfrm>
          <a:off x="0" y="0"/>
          <a:ext cx="0" cy="0"/>
          <a:chOff x="0" y="0"/>
          <a:chExt cx="0" cy="0"/>
        </a:xfrm>
      </p:grpSpPr>
      <p:sp>
        <p:nvSpPr>
          <p:cNvPr id="474" name="Google Shape;474;p47"/>
          <p:cNvSpPr txBox="1">
            <a:spLocks noGrp="1"/>
          </p:cNvSpPr>
          <p:nvPr>
            <p:ph type="ctrTitle"/>
          </p:nvPr>
        </p:nvSpPr>
        <p:spPr>
          <a:xfrm>
            <a:off x="4130400" y="-459850"/>
            <a:ext cx="2344200" cy="16965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 </a:t>
            </a:r>
            <a:endParaRPr/>
          </a:p>
        </p:txBody>
      </p:sp>
      <p:sp>
        <p:nvSpPr>
          <p:cNvPr id="475" name="Google Shape;475;p47"/>
          <p:cNvSpPr txBox="1">
            <a:spLocks noGrp="1"/>
          </p:cNvSpPr>
          <p:nvPr>
            <p:ph type="subTitle" idx="1"/>
          </p:nvPr>
        </p:nvSpPr>
        <p:spPr>
          <a:xfrm>
            <a:off x="219400" y="98875"/>
            <a:ext cx="8745000" cy="4862700"/>
          </a:xfrm>
          <a:prstGeom prst="rect">
            <a:avLst/>
          </a:prstGeom>
        </p:spPr>
        <p:txBody>
          <a:bodyPr spcFirstLastPara="1" wrap="square" lIns="91425" tIns="91425" rIns="91425" bIns="91425" anchor="t" anchorCtr="0">
            <a:normAutofit/>
          </a:bodyPr>
          <a:lstStyle/>
          <a:p>
            <a:pPr marL="0" lvl="0" indent="0" algn="l" rtl="0">
              <a:lnSpc>
                <a:spcPct val="115000"/>
              </a:lnSpc>
              <a:spcBef>
                <a:spcPts val="1200"/>
              </a:spcBef>
              <a:spcAft>
                <a:spcPts val="0"/>
              </a:spcAft>
              <a:buNone/>
            </a:pPr>
            <a:r>
              <a:rPr lang="en" sz="1100">
                <a:solidFill>
                  <a:srgbClr val="000000"/>
                </a:solidFill>
                <a:latin typeface="Times New Roman"/>
                <a:ea typeface="Times New Roman"/>
                <a:cs typeface="Times New Roman"/>
                <a:sym typeface="Times New Roman"/>
              </a:rPr>
              <a:t>CREATE TABLE APPOINTMENT</a:t>
            </a:r>
            <a:endParaRPr sz="11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100">
                <a:solidFill>
                  <a:srgbClr val="000000"/>
                </a:solidFill>
                <a:latin typeface="Times New Roman"/>
                <a:ea typeface="Times New Roman"/>
                <a:cs typeface="Times New Roman"/>
                <a:sym typeface="Times New Roman"/>
              </a:rPr>
              <a:t>(</a:t>
            </a:r>
            <a:endParaRPr sz="11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100">
                <a:solidFill>
                  <a:srgbClr val="000000"/>
                </a:solidFill>
                <a:latin typeface="Times New Roman"/>
                <a:ea typeface="Times New Roman"/>
                <a:cs typeface="Times New Roman"/>
                <a:sym typeface="Times New Roman"/>
              </a:rPr>
              <a:t>	AP_ID INT PRIMARY KEY,</a:t>
            </a:r>
            <a:endParaRPr sz="11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100">
                <a:solidFill>
                  <a:srgbClr val="000000"/>
                </a:solidFill>
                <a:latin typeface="Times New Roman"/>
                <a:ea typeface="Times New Roman"/>
                <a:cs typeface="Times New Roman"/>
                <a:sym typeface="Times New Roman"/>
              </a:rPr>
              <a:t>	AP_DATE DATE,</a:t>
            </a:r>
            <a:endParaRPr sz="11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100">
                <a:solidFill>
                  <a:srgbClr val="000000"/>
                </a:solidFill>
                <a:latin typeface="Times New Roman"/>
                <a:ea typeface="Times New Roman"/>
                <a:cs typeface="Times New Roman"/>
                <a:sym typeface="Times New Roman"/>
              </a:rPr>
              <a:t>	CLIENT_ID INT,</a:t>
            </a:r>
            <a:endParaRPr sz="11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100">
                <a:solidFill>
                  <a:srgbClr val="000000"/>
                </a:solidFill>
                <a:latin typeface="Times New Roman"/>
                <a:ea typeface="Times New Roman"/>
                <a:cs typeface="Times New Roman"/>
                <a:sym typeface="Times New Roman"/>
              </a:rPr>
              <a:t>	AGENT_ID INT,</a:t>
            </a:r>
            <a:endParaRPr sz="11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100">
                <a:solidFill>
                  <a:srgbClr val="000000"/>
                </a:solidFill>
                <a:latin typeface="Times New Roman"/>
                <a:ea typeface="Times New Roman"/>
                <a:cs typeface="Times New Roman"/>
                <a:sym typeface="Times New Roman"/>
              </a:rPr>
              <a:t>	FOREIGN KEY(CLIENT_ID) REFERENCES CLIENT(CLIENT_ID),</a:t>
            </a:r>
            <a:endParaRPr sz="11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100">
                <a:solidFill>
                  <a:srgbClr val="000000"/>
                </a:solidFill>
                <a:latin typeface="Times New Roman"/>
                <a:ea typeface="Times New Roman"/>
                <a:cs typeface="Times New Roman"/>
                <a:sym typeface="Times New Roman"/>
              </a:rPr>
              <a:t>	FOREIGN KEY (AGENT_ID) REFERENCES AGENT(AGENT_ID)	</a:t>
            </a:r>
            <a:endParaRPr sz="11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100">
                <a:solidFill>
                  <a:srgbClr val="000000"/>
                </a:solidFill>
                <a:latin typeface="Times New Roman"/>
                <a:ea typeface="Times New Roman"/>
                <a:cs typeface="Times New Roman"/>
                <a:sym typeface="Times New Roman"/>
              </a:rPr>
              <a:t>);</a:t>
            </a:r>
            <a:endParaRPr sz="1100">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48"/>
          <p:cNvSpPr txBox="1">
            <a:spLocks noGrp="1"/>
          </p:cNvSpPr>
          <p:nvPr>
            <p:ph type="ctrTitle"/>
          </p:nvPr>
        </p:nvSpPr>
        <p:spPr>
          <a:xfrm>
            <a:off x="4130400" y="-459850"/>
            <a:ext cx="2344200" cy="16965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 </a:t>
            </a:r>
            <a:endParaRPr/>
          </a:p>
        </p:txBody>
      </p:sp>
      <p:sp>
        <p:nvSpPr>
          <p:cNvPr id="481" name="Google Shape;481;p48"/>
          <p:cNvSpPr txBox="1">
            <a:spLocks noGrp="1"/>
          </p:cNvSpPr>
          <p:nvPr>
            <p:ph type="subTitle" idx="1"/>
          </p:nvPr>
        </p:nvSpPr>
        <p:spPr>
          <a:xfrm>
            <a:off x="219400" y="98875"/>
            <a:ext cx="8745000" cy="4862700"/>
          </a:xfrm>
          <a:prstGeom prst="rect">
            <a:avLst/>
          </a:prstGeom>
        </p:spPr>
        <p:txBody>
          <a:bodyPr spcFirstLastPara="1" wrap="square" lIns="91425" tIns="91425" rIns="91425" bIns="91425" anchor="t" anchorCtr="0">
            <a:normAutofit/>
          </a:bodyPr>
          <a:lstStyle/>
          <a:p>
            <a:pPr marL="0" lvl="0" indent="0" algn="l" rtl="0">
              <a:lnSpc>
                <a:spcPct val="115000"/>
              </a:lnSpc>
              <a:spcBef>
                <a:spcPts val="1200"/>
              </a:spcBef>
              <a:spcAft>
                <a:spcPts val="0"/>
              </a:spcAft>
              <a:buNone/>
            </a:pPr>
            <a:r>
              <a:rPr lang="en" sz="1000">
                <a:solidFill>
                  <a:srgbClr val="000000"/>
                </a:solidFill>
                <a:latin typeface="Times New Roman"/>
                <a:ea typeface="Times New Roman"/>
                <a:cs typeface="Times New Roman"/>
                <a:sym typeface="Times New Roman"/>
              </a:rPr>
              <a:t>CREATE TABLE CONTRACT</a:t>
            </a:r>
            <a:endParaRPr sz="10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000">
                <a:solidFill>
                  <a:srgbClr val="000000"/>
                </a:solidFill>
                <a:latin typeface="Times New Roman"/>
                <a:ea typeface="Times New Roman"/>
                <a:cs typeface="Times New Roman"/>
                <a:sym typeface="Times New Roman"/>
              </a:rPr>
              <a:t>(</a:t>
            </a:r>
            <a:endParaRPr sz="10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000">
                <a:solidFill>
                  <a:srgbClr val="000000"/>
                </a:solidFill>
                <a:latin typeface="Times New Roman"/>
                <a:ea typeface="Times New Roman"/>
                <a:cs typeface="Times New Roman"/>
                <a:sym typeface="Times New Roman"/>
              </a:rPr>
              <a:t>	C_ID INT PRIMARY KEY,</a:t>
            </a:r>
            <a:endParaRPr sz="10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000">
                <a:solidFill>
                  <a:srgbClr val="000000"/>
                </a:solidFill>
                <a:latin typeface="Times New Roman"/>
                <a:ea typeface="Times New Roman"/>
                <a:cs typeface="Times New Roman"/>
                <a:sym typeface="Times New Roman"/>
              </a:rPr>
              <a:t>	C_DATE DATE,</a:t>
            </a:r>
            <a:endParaRPr sz="10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000">
                <a:solidFill>
                  <a:srgbClr val="000000"/>
                </a:solidFill>
                <a:latin typeface="Times New Roman"/>
                <a:ea typeface="Times New Roman"/>
                <a:cs typeface="Times New Roman"/>
                <a:sym typeface="Times New Roman"/>
              </a:rPr>
              <a:t>	S_DATE DATE,</a:t>
            </a:r>
            <a:endParaRPr sz="10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000">
                <a:solidFill>
                  <a:srgbClr val="000000"/>
                </a:solidFill>
                <a:latin typeface="Times New Roman"/>
                <a:ea typeface="Times New Roman"/>
                <a:cs typeface="Times New Roman"/>
                <a:sym typeface="Times New Roman"/>
              </a:rPr>
              <a:t>	E_DATE DATE,</a:t>
            </a:r>
            <a:endParaRPr sz="10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000">
                <a:solidFill>
                  <a:srgbClr val="000000"/>
                </a:solidFill>
                <a:latin typeface="Times New Roman"/>
                <a:ea typeface="Times New Roman"/>
                <a:cs typeface="Times New Roman"/>
                <a:sym typeface="Times New Roman"/>
              </a:rPr>
              <a:t>    	CONTRACT_VALUE INT,</a:t>
            </a:r>
            <a:endParaRPr sz="10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000">
                <a:solidFill>
                  <a:srgbClr val="000000"/>
                </a:solidFill>
                <a:latin typeface="Times New Roman"/>
                <a:ea typeface="Times New Roman"/>
                <a:cs typeface="Times New Roman"/>
                <a:sym typeface="Times New Roman"/>
              </a:rPr>
              <a:t>	CLIENT_ID INT,</a:t>
            </a:r>
            <a:endParaRPr sz="10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000">
                <a:solidFill>
                  <a:srgbClr val="000000"/>
                </a:solidFill>
                <a:latin typeface="Times New Roman"/>
                <a:ea typeface="Times New Roman"/>
                <a:cs typeface="Times New Roman"/>
                <a:sym typeface="Times New Roman"/>
              </a:rPr>
              <a:t>	AGENT_ID INT,</a:t>
            </a:r>
            <a:endParaRPr sz="10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000">
                <a:solidFill>
                  <a:srgbClr val="000000"/>
                </a:solidFill>
                <a:latin typeface="Times New Roman"/>
                <a:ea typeface="Times New Roman"/>
                <a:cs typeface="Times New Roman"/>
                <a:sym typeface="Times New Roman"/>
              </a:rPr>
              <a:t>	FOREIGN KEY(CLIENT_ID) REFERENCES CLIENT(CLIENT_ID),</a:t>
            </a:r>
            <a:endParaRPr sz="10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000">
                <a:solidFill>
                  <a:srgbClr val="000000"/>
                </a:solidFill>
                <a:latin typeface="Times New Roman"/>
                <a:ea typeface="Times New Roman"/>
                <a:cs typeface="Times New Roman"/>
                <a:sym typeface="Times New Roman"/>
              </a:rPr>
              <a:t>	FOREIGN KEY (AGENT_ID) REFERENCES AGENT(AGENT_ID)     </a:t>
            </a:r>
            <a:endParaRPr sz="10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000">
                <a:solidFill>
                  <a:srgbClr val="000000"/>
                </a:solidFill>
                <a:latin typeface="Times New Roman"/>
                <a:ea typeface="Times New Roman"/>
                <a:cs typeface="Times New Roman"/>
                <a:sym typeface="Times New Roman"/>
              </a:rPr>
              <a:t>);</a:t>
            </a:r>
            <a:endParaRPr sz="1000">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85"/>
        <p:cNvGrpSpPr/>
        <p:nvPr/>
      </p:nvGrpSpPr>
      <p:grpSpPr>
        <a:xfrm>
          <a:off x="0" y="0"/>
          <a:ext cx="0" cy="0"/>
          <a:chOff x="0" y="0"/>
          <a:chExt cx="0" cy="0"/>
        </a:xfrm>
      </p:grpSpPr>
      <p:sp>
        <p:nvSpPr>
          <p:cNvPr id="486" name="Google Shape;486;p49"/>
          <p:cNvSpPr txBox="1">
            <a:spLocks noGrp="1"/>
          </p:cNvSpPr>
          <p:nvPr>
            <p:ph type="ctrTitle"/>
          </p:nvPr>
        </p:nvSpPr>
        <p:spPr>
          <a:xfrm>
            <a:off x="4130400" y="-459850"/>
            <a:ext cx="2344200" cy="16965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 </a:t>
            </a:r>
            <a:endParaRPr/>
          </a:p>
        </p:txBody>
      </p:sp>
      <p:sp>
        <p:nvSpPr>
          <p:cNvPr id="487" name="Google Shape;487;p49"/>
          <p:cNvSpPr txBox="1">
            <a:spLocks noGrp="1"/>
          </p:cNvSpPr>
          <p:nvPr>
            <p:ph type="subTitle" idx="1"/>
          </p:nvPr>
        </p:nvSpPr>
        <p:spPr>
          <a:xfrm>
            <a:off x="219400" y="98875"/>
            <a:ext cx="8745000" cy="4862700"/>
          </a:xfrm>
          <a:prstGeom prst="rect">
            <a:avLst/>
          </a:prstGeom>
        </p:spPr>
        <p:txBody>
          <a:bodyPr spcFirstLastPara="1" wrap="square" lIns="91425" tIns="91425" rIns="91425" bIns="91425" anchor="t" anchorCtr="0">
            <a:normAutofit/>
          </a:bodyPr>
          <a:lstStyle/>
          <a:p>
            <a:pPr marL="0" lvl="0" indent="0" algn="l" rtl="0">
              <a:lnSpc>
                <a:spcPct val="115000"/>
              </a:lnSpc>
              <a:spcBef>
                <a:spcPts val="1200"/>
              </a:spcBef>
              <a:spcAft>
                <a:spcPts val="0"/>
              </a:spcAft>
              <a:buNone/>
            </a:pPr>
            <a:r>
              <a:rPr lang="en" sz="1200">
                <a:solidFill>
                  <a:srgbClr val="000000"/>
                </a:solidFill>
                <a:latin typeface="Times New Roman"/>
                <a:ea typeface="Times New Roman"/>
                <a:cs typeface="Times New Roman"/>
                <a:sym typeface="Times New Roman"/>
              </a:rPr>
              <a:t>CREATE TABLE PROPERTY_IMAGE</a:t>
            </a:r>
            <a:endParaRPr sz="12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200">
                <a:solidFill>
                  <a:srgbClr val="000000"/>
                </a:solidFill>
                <a:latin typeface="Times New Roman"/>
                <a:ea typeface="Times New Roman"/>
                <a:cs typeface="Times New Roman"/>
                <a:sym typeface="Times New Roman"/>
              </a:rPr>
              <a:t>(</a:t>
            </a:r>
            <a:endParaRPr sz="12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200">
                <a:solidFill>
                  <a:srgbClr val="000000"/>
                </a:solidFill>
                <a:latin typeface="Times New Roman"/>
                <a:ea typeface="Times New Roman"/>
                <a:cs typeface="Times New Roman"/>
                <a:sym typeface="Times New Roman"/>
              </a:rPr>
              <a:t>	IMG_ID INT,</a:t>
            </a:r>
            <a:endParaRPr sz="12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200">
                <a:solidFill>
                  <a:srgbClr val="000000"/>
                </a:solidFill>
                <a:latin typeface="Times New Roman"/>
                <a:ea typeface="Times New Roman"/>
                <a:cs typeface="Times New Roman"/>
                <a:sym typeface="Times New Roman"/>
              </a:rPr>
              <a:t>	PROP_ID INT,</a:t>
            </a:r>
            <a:endParaRPr sz="12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200">
                <a:solidFill>
                  <a:srgbClr val="000000"/>
                </a:solidFill>
                <a:latin typeface="Times New Roman"/>
                <a:ea typeface="Times New Roman"/>
                <a:cs typeface="Times New Roman"/>
                <a:sym typeface="Times New Roman"/>
              </a:rPr>
              <a:t>	IMG_NAME VARCHAR(20),</a:t>
            </a:r>
            <a:endParaRPr sz="12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200">
                <a:solidFill>
                  <a:srgbClr val="000000"/>
                </a:solidFill>
                <a:latin typeface="Times New Roman"/>
                <a:ea typeface="Times New Roman"/>
                <a:cs typeface="Times New Roman"/>
                <a:sym typeface="Times New Roman"/>
              </a:rPr>
              <a:t>	DESCP VARCHAR(100),</a:t>
            </a:r>
            <a:endParaRPr sz="12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200">
                <a:solidFill>
                  <a:srgbClr val="000000"/>
                </a:solidFill>
                <a:latin typeface="Times New Roman"/>
                <a:ea typeface="Times New Roman"/>
                <a:cs typeface="Times New Roman"/>
                <a:sym typeface="Times New Roman"/>
              </a:rPr>
              <a:t>	FOREIGN KEY (PROP_ID) REFERENCES PROPERTY(PROP_ID),</a:t>
            </a:r>
            <a:endParaRPr sz="12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200">
                <a:solidFill>
                  <a:srgbClr val="000000"/>
                </a:solidFill>
                <a:latin typeface="Times New Roman"/>
                <a:ea typeface="Times New Roman"/>
                <a:cs typeface="Times New Roman"/>
                <a:sym typeface="Times New Roman"/>
              </a:rPr>
              <a:t>	CONSTRAINT PK_PROPERTY_IMAGE PRIMARY KEY(IMG_ID,PROP_ID)</a:t>
            </a:r>
            <a:endParaRPr sz="12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200">
                <a:solidFill>
                  <a:srgbClr val="000000"/>
                </a:solidFill>
                <a:latin typeface="Times New Roman"/>
                <a:ea typeface="Times New Roman"/>
                <a:cs typeface="Times New Roman"/>
                <a:sym typeface="Times New Roman"/>
              </a:rPr>
              <a:t>);</a:t>
            </a:r>
            <a:endParaRPr sz="1200">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492" name="Google Shape;492;p50"/>
          <p:cNvSpPr txBox="1">
            <a:spLocks noGrp="1"/>
          </p:cNvSpPr>
          <p:nvPr>
            <p:ph type="ctrTitle"/>
          </p:nvPr>
        </p:nvSpPr>
        <p:spPr>
          <a:xfrm>
            <a:off x="2722225" y="155968"/>
            <a:ext cx="4255500" cy="760200"/>
          </a:xfrm>
          <a:prstGeom prst="rect">
            <a:avLst/>
          </a:prstGeom>
        </p:spPr>
        <p:txBody>
          <a:bodyPr spcFirstLastPara="1" wrap="square" lIns="91425" tIns="91425" rIns="91425" bIns="91425" anchor="ctr" anchorCtr="0">
            <a:normAutofit fontScale="90000"/>
          </a:bodyPr>
          <a:lstStyle/>
          <a:p>
            <a:pPr marL="0" lvl="0" indent="0" algn="l" rtl="0">
              <a:lnSpc>
                <a:spcPct val="115000"/>
              </a:lnSpc>
              <a:spcBef>
                <a:spcPts val="1200"/>
              </a:spcBef>
              <a:spcAft>
                <a:spcPts val="0"/>
              </a:spcAft>
              <a:buNone/>
            </a:pPr>
            <a:r>
              <a:rPr lang="en" sz="2066" u="sng">
                <a:latin typeface="Times New Roman"/>
                <a:ea typeface="Times New Roman"/>
                <a:cs typeface="Times New Roman"/>
                <a:sym typeface="Times New Roman"/>
              </a:rPr>
              <a:t>DATA INSERTION</a:t>
            </a:r>
            <a:endParaRPr sz="2066" u="sng">
              <a:latin typeface="Times New Roman"/>
              <a:ea typeface="Times New Roman"/>
              <a:cs typeface="Times New Roman"/>
              <a:sym typeface="Times New Roman"/>
            </a:endParaRPr>
          </a:p>
          <a:p>
            <a:pPr marL="0" lvl="0" indent="0" algn="l" rtl="0">
              <a:spcBef>
                <a:spcPts val="1200"/>
              </a:spcBef>
              <a:spcAft>
                <a:spcPts val="0"/>
              </a:spcAft>
              <a:buNone/>
            </a:pPr>
            <a:endParaRPr/>
          </a:p>
        </p:txBody>
      </p:sp>
      <p:sp>
        <p:nvSpPr>
          <p:cNvPr id="493" name="Google Shape;493;p50"/>
          <p:cNvSpPr txBox="1">
            <a:spLocks noGrp="1"/>
          </p:cNvSpPr>
          <p:nvPr>
            <p:ph type="subTitle" idx="1"/>
          </p:nvPr>
        </p:nvSpPr>
        <p:spPr>
          <a:xfrm>
            <a:off x="244600" y="549900"/>
            <a:ext cx="8682300" cy="43716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en"/>
              <a:t>1.PROPERTY_INSPECTION_OFFICER</a:t>
            </a:r>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PROPERTY_INSPECTION_OFFICER VALUES(3001,'THANEDAR',67890123458,1111772);</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PROPERTY_INSPECTION_OFFICER VALUES(3002,'AMIT',6789012773,1111896);</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PROPERTY_INSPECTION_OFFICER VALUES(3003,'SAGAR',88890123458,111772);</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PROPERTY_INSPECTION_OFFICER VALUES(3004,'ARJUN',98890123458,1111772);</a:t>
            </a:r>
            <a:endParaRPr sz="1400">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endParaRPr/>
          </a:p>
          <a:p>
            <a:pPr marL="0" lvl="0" indent="0" algn="l" rtl="0">
              <a:spcBef>
                <a:spcPts val="0"/>
              </a:spcBef>
              <a:spcAft>
                <a:spcPts val="0"/>
              </a:spcAft>
              <a:buNone/>
            </a:pPr>
            <a:r>
              <a:rPr lang="en"/>
              <a:t>2.ASSESSOR</a:t>
            </a:r>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ASSESSOR VALUES(3501,'RANA PRATAP',7786779900,'RP@GMAIL.COM',22461);</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ASSESSOR VALUES(3502,'AMRESH',7786779900,'AM@GMAIL.COM',22572);</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ASSESSOR VALUES(3503,'SHUBAM',8786779900,'SH@GMAIL.COM',22811);</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ASSESSOR VALUES(3504,'GAUTAM',9786779900,'GA@GMAIL.COM',22922);</a:t>
            </a:r>
            <a:endParaRPr sz="1400">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97"/>
        <p:cNvGrpSpPr/>
        <p:nvPr/>
      </p:nvGrpSpPr>
      <p:grpSpPr>
        <a:xfrm>
          <a:off x="0" y="0"/>
          <a:ext cx="0" cy="0"/>
          <a:chOff x="0" y="0"/>
          <a:chExt cx="0" cy="0"/>
        </a:xfrm>
      </p:grpSpPr>
      <p:sp>
        <p:nvSpPr>
          <p:cNvPr id="498" name="Google Shape;498;p51"/>
          <p:cNvSpPr txBox="1">
            <a:spLocks noGrp="1"/>
          </p:cNvSpPr>
          <p:nvPr>
            <p:ph type="ctrTitle"/>
          </p:nvPr>
        </p:nvSpPr>
        <p:spPr>
          <a:xfrm>
            <a:off x="2488025" y="-4"/>
            <a:ext cx="4255500" cy="3333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
              <a:t> </a:t>
            </a:r>
            <a:endParaRPr/>
          </a:p>
        </p:txBody>
      </p:sp>
      <p:sp>
        <p:nvSpPr>
          <p:cNvPr id="499" name="Google Shape;499;p51"/>
          <p:cNvSpPr txBox="1">
            <a:spLocks noGrp="1"/>
          </p:cNvSpPr>
          <p:nvPr>
            <p:ph type="subTitle" idx="1"/>
          </p:nvPr>
        </p:nvSpPr>
        <p:spPr>
          <a:xfrm>
            <a:off x="261950" y="105825"/>
            <a:ext cx="8535000" cy="4911300"/>
          </a:xfrm>
          <a:prstGeom prst="rect">
            <a:avLst/>
          </a:prstGeom>
        </p:spPr>
        <p:txBody>
          <a:bodyPr spcFirstLastPara="1" wrap="square" lIns="91425" tIns="91425" rIns="91425" bIns="91425" anchor="t" anchorCtr="0">
            <a:normAutofit/>
          </a:bodyPr>
          <a:lstStyle/>
          <a:p>
            <a:pPr marL="0" lvl="0" indent="0" algn="l" rtl="0">
              <a:lnSpc>
                <a:spcPct val="115000"/>
              </a:lnSpc>
              <a:spcBef>
                <a:spcPts val="1200"/>
              </a:spcBef>
              <a:spcAft>
                <a:spcPts val="0"/>
              </a:spcAft>
              <a:buNone/>
            </a:pPr>
            <a:r>
              <a:rPr lang="en" sz="1400" b="1">
                <a:latin typeface="Times New Roman"/>
                <a:ea typeface="Times New Roman"/>
                <a:cs typeface="Times New Roman"/>
                <a:sym typeface="Times New Roman"/>
              </a:rPr>
              <a:t>3.ASSESSOR_RESPONSE</a:t>
            </a:r>
            <a:endParaRPr sz="1400" b="1">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ASSESSOR_RESPONSE VALUES(4001,3501);</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ASSESSOR_RESPONSE VALUES(4003,3501);</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ASSESSOR_RESPONSE VALUES(4004,3502);</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ASSESSOR_RESPONSE VALUES(4006,3504);</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b="1">
                <a:latin typeface="Times New Roman"/>
                <a:ea typeface="Times New Roman"/>
                <a:cs typeface="Times New Roman"/>
                <a:sym typeface="Times New Roman"/>
              </a:rPr>
              <a:t>4.PIO_RESPONSE</a:t>
            </a:r>
            <a:endParaRPr sz="1400" b="1">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PIO_RESPONSE VALUES(4002,3002);</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PIO_RESPONSE VALUES(4005,3003);</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PIO_RESPONSE VALUES(4007,3002);</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PIO_RESPONSE VALUES(4008,3004);</a:t>
            </a:r>
            <a:endParaRPr sz="1400">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16"/>
          <p:cNvSpPr txBox="1">
            <a:spLocks noGrp="1"/>
          </p:cNvSpPr>
          <p:nvPr>
            <p:ph type="ctrTitle"/>
          </p:nvPr>
        </p:nvSpPr>
        <p:spPr>
          <a:xfrm>
            <a:off x="850700" y="216700"/>
            <a:ext cx="6789000" cy="7602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    </a:t>
            </a:r>
            <a:r>
              <a:rPr lang="en" u="sng"/>
              <a:t>ENTITIES IN ER MODEL:-</a:t>
            </a:r>
            <a:endParaRPr u="sng"/>
          </a:p>
        </p:txBody>
      </p:sp>
      <p:sp>
        <p:nvSpPr>
          <p:cNvPr id="299" name="Google Shape;299;p16"/>
          <p:cNvSpPr txBox="1">
            <a:spLocks noGrp="1"/>
          </p:cNvSpPr>
          <p:nvPr>
            <p:ph type="subTitle" idx="1"/>
          </p:nvPr>
        </p:nvSpPr>
        <p:spPr>
          <a:xfrm>
            <a:off x="260800" y="1111500"/>
            <a:ext cx="8745000" cy="4032000"/>
          </a:xfrm>
          <a:prstGeom prst="rect">
            <a:avLst/>
          </a:prstGeom>
        </p:spPr>
        <p:txBody>
          <a:bodyPr spcFirstLastPara="1" wrap="square" lIns="91425" tIns="91425" rIns="91425" bIns="91425" anchor="t" anchorCtr="0">
            <a:normAutofit fontScale="25000" lnSpcReduction="20000"/>
          </a:bodyPr>
          <a:lstStyle/>
          <a:p>
            <a:pPr marL="0" lvl="0" indent="0" algn="l" rtl="0">
              <a:lnSpc>
                <a:spcPct val="115000"/>
              </a:lnSpc>
              <a:spcBef>
                <a:spcPts val="1200"/>
              </a:spcBef>
              <a:spcAft>
                <a:spcPts val="0"/>
              </a:spcAft>
              <a:buNone/>
            </a:pPr>
            <a:r>
              <a:rPr lang="en" sz="7200" dirty="0">
                <a:solidFill>
                  <a:srgbClr val="000000"/>
                </a:solidFill>
                <a:latin typeface="Times New Roman"/>
                <a:ea typeface="Times New Roman"/>
                <a:cs typeface="Times New Roman"/>
                <a:sym typeface="Times New Roman"/>
              </a:rPr>
              <a:t>The following are the entities in the below shown ER Model along with the attributes associated with them.</a:t>
            </a:r>
            <a:endParaRPr sz="7200" dirty="0">
              <a:solidFill>
                <a:srgbClr val="000000"/>
              </a:solidFill>
              <a:latin typeface="Times New Roman"/>
              <a:ea typeface="Times New Roman"/>
              <a:cs typeface="Times New Roman"/>
              <a:sym typeface="Times New Roman"/>
            </a:endParaRPr>
          </a:p>
          <a:p>
            <a:pPr marL="0" lvl="0" indent="-228600" algn="l" rtl="0">
              <a:lnSpc>
                <a:spcPct val="115000"/>
              </a:lnSpc>
              <a:spcBef>
                <a:spcPts val="1200"/>
              </a:spcBef>
              <a:spcAft>
                <a:spcPts val="0"/>
              </a:spcAft>
              <a:buNone/>
            </a:pPr>
            <a:r>
              <a:rPr lang="en" sz="7600" dirty="0">
                <a:solidFill>
                  <a:srgbClr val="000000"/>
                </a:solidFill>
                <a:latin typeface="Times New Roman"/>
                <a:ea typeface="Times New Roman"/>
                <a:cs typeface="Times New Roman"/>
                <a:sym typeface="Times New Roman"/>
              </a:rPr>
              <a:t>     </a:t>
            </a:r>
            <a:r>
              <a:rPr lang="en" sz="7600" b="1" dirty="0">
                <a:solidFill>
                  <a:srgbClr val="000000"/>
                </a:solidFill>
                <a:latin typeface="Times New Roman"/>
                <a:ea typeface="Times New Roman"/>
                <a:cs typeface="Times New Roman"/>
                <a:sym typeface="Times New Roman"/>
              </a:rPr>
              <a:t>a)</a:t>
            </a:r>
            <a:r>
              <a:rPr lang="en" sz="6700" b="1" dirty="0">
                <a:solidFill>
                  <a:srgbClr val="000000"/>
                </a:solidFill>
                <a:latin typeface="Times New Roman"/>
                <a:ea typeface="Times New Roman"/>
                <a:cs typeface="Times New Roman"/>
                <a:sym typeface="Times New Roman"/>
              </a:rPr>
              <a:t> </a:t>
            </a:r>
            <a:r>
              <a:rPr lang="en" sz="6800" b="1" dirty="0">
                <a:solidFill>
                  <a:srgbClr val="000000"/>
                </a:solidFill>
                <a:latin typeface="Times New Roman"/>
                <a:ea typeface="Times New Roman"/>
                <a:cs typeface="Times New Roman"/>
                <a:sym typeface="Times New Roman"/>
              </a:rPr>
              <a:t>Property:-</a:t>
            </a:r>
            <a:endParaRPr sz="6800" b="1" dirty="0">
              <a:solidFill>
                <a:srgbClr val="000000"/>
              </a:solidFill>
              <a:latin typeface="Times New Roman"/>
              <a:ea typeface="Times New Roman"/>
              <a:cs typeface="Times New Roman"/>
              <a:sym typeface="Times New Roman"/>
            </a:endParaRPr>
          </a:p>
          <a:p>
            <a:pPr marL="0" lvl="0" indent="457200" algn="l" rtl="0">
              <a:lnSpc>
                <a:spcPct val="115000"/>
              </a:lnSpc>
              <a:spcBef>
                <a:spcPts val="1200"/>
              </a:spcBef>
              <a:spcAft>
                <a:spcPts val="0"/>
              </a:spcAft>
              <a:buNone/>
            </a:pPr>
            <a:r>
              <a:rPr lang="en" sz="6400" dirty="0">
                <a:solidFill>
                  <a:srgbClr val="000000"/>
                </a:solidFill>
                <a:latin typeface="Times New Roman"/>
                <a:ea typeface="Times New Roman"/>
                <a:cs typeface="Times New Roman"/>
                <a:sym typeface="Times New Roman"/>
              </a:rPr>
              <a:t>It is a strong entity that consists of the following attributes:</a:t>
            </a:r>
            <a:endParaRPr sz="6400" dirty="0">
              <a:solidFill>
                <a:srgbClr val="000000"/>
              </a:solidFill>
              <a:latin typeface="Times New Roman"/>
              <a:ea typeface="Times New Roman"/>
              <a:cs typeface="Times New Roman"/>
              <a:sym typeface="Times New Roman"/>
            </a:endParaRPr>
          </a:p>
          <a:p>
            <a:pPr marL="457200" lvl="0" indent="0" algn="l" rtl="0">
              <a:lnSpc>
                <a:spcPct val="115000"/>
              </a:lnSpc>
              <a:spcBef>
                <a:spcPts val="1200"/>
              </a:spcBef>
              <a:spcAft>
                <a:spcPts val="0"/>
              </a:spcAft>
              <a:buNone/>
            </a:pPr>
            <a:r>
              <a:rPr lang="en" sz="6400" dirty="0">
                <a:solidFill>
                  <a:srgbClr val="000000"/>
                </a:solidFill>
                <a:latin typeface="Times New Roman"/>
                <a:ea typeface="Times New Roman"/>
                <a:cs typeface="Times New Roman"/>
                <a:sym typeface="Times New Roman"/>
              </a:rPr>
              <a:t>Prop_id, Prop_Type, Status, Area, Price, Buy/Rent, and a Composite Attribute Address(Pin_Code, State, City).</a:t>
            </a:r>
            <a:endParaRPr sz="7200" dirty="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6800" b="1" dirty="0">
                <a:solidFill>
                  <a:srgbClr val="000000"/>
                </a:solidFill>
                <a:latin typeface="Times New Roman"/>
                <a:ea typeface="Times New Roman"/>
                <a:cs typeface="Times New Roman"/>
                <a:sym typeface="Times New Roman"/>
              </a:rPr>
              <a:t>b)</a:t>
            </a:r>
            <a:r>
              <a:rPr lang="en" sz="5900" b="1" dirty="0">
                <a:solidFill>
                  <a:srgbClr val="000000"/>
                </a:solidFill>
                <a:latin typeface="Times New Roman"/>
                <a:ea typeface="Times New Roman"/>
                <a:cs typeface="Times New Roman"/>
                <a:sym typeface="Times New Roman"/>
              </a:rPr>
              <a:t>   </a:t>
            </a:r>
            <a:r>
              <a:rPr lang="en" sz="6800" b="1" dirty="0">
                <a:solidFill>
                  <a:srgbClr val="000000"/>
                </a:solidFill>
                <a:latin typeface="Times New Roman"/>
                <a:ea typeface="Times New Roman"/>
                <a:cs typeface="Times New Roman"/>
                <a:sym typeface="Times New Roman"/>
              </a:rPr>
              <a:t>Client:-</a:t>
            </a:r>
            <a:endParaRPr sz="6800" b="1" dirty="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6400" dirty="0">
                <a:solidFill>
                  <a:srgbClr val="000000"/>
                </a:solidFill>
                <a:latin typeface="Times New Roman"/>
                <a:ea typeface="Times New Roman"/>
                <a:cs typeface="Times New Roman"/>
                <a:sym typeface="Times New Roman"/>
              </a:rPr>
              <a:t>     It is a strong entity having single-valued attributes Client_id, Client_name, Preferred_Location and a</a:t>
            </a:r>
            <a:endParaRPr sz="6400" dirty="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6400" dirty="0">
                <a:solidFill>
                  <a:srgbClr val="000000"/>
                </a:solidFill>
                <a:latin typeface="Times New Roman"/>
                <a:ea typeface="Times New Roman"/>
                <a:cs typeface="Times New Roman"/>
                <a:sym typeface="Times New Roman"/>
              </a:rPr>
              <a:t>     Multivalued attribute Phone_no.          </a:t>
            </a:r>
            <a:endParaRPr sz="6400" dirty="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6400" dirty="0">
                <a:solidFill>
                  <a:srgbClr val="000000"/>
                </a:solidFill>
                <a:latin typeface="Times New Roman"/>
                <a:ea typeface="Times New Roman"/>
                <a:cs typeface="Times New Roman"/>
                <a:sym typeface="Times New Roman"/>
              </a:rPr>
              <a:t>     It also has IS A relationship with two entities, Buyer and Tenant</a:t>
            </a:r>
            <a:endParaRPr sz="6400" dirty="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1200"/>
              </a:spcAft>
              <a:buNone/>
            </a:pPr>
            <a:r>
              <a:rPr lang="en" sz="7200" dirty="0">
                <a:solidFill>
                  <a:srgbClr val="000000"/>
                </a:solidFill>
                <a:latin typeface="Times New Roman"/>
                <a:ea typeface="Times New Roman"/>
                <a:cs typeface="Times New Roman"/>
                <a:sym typeface="Times New Roman"/>
              </a:rPr>
              <a:t> </a:t>
            </a:r>
            <a:endParaRPr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sp>
        <p:nvSpPr>
          <p:cNvPr id="504" name="Google Shape;504;p52"/>
          <p:cNvSpPr txBox="1">
            <a:spLocks noGrp="1"/>
          </p:cNvSpPr>
          <p:nvPr>
            <p:ph type="ctrTitle"/>
          </p:nvPr>
        </p:nvSpPr>
        <p:spPr>
          <a:xfrm>
            <a:off x="2488025" y="-4"/>
            <a:ext cx="4255500" cy="3333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
              <a:t> </a:t>
            </a:r>
            <a:endParaRPr/>
          </a:p>
        </p:txBody>
      </p:sp>
      <p:sp>
        <p:nvSpPr>
          <p:cNvPr id="505" name="Google Shape;505;p52"/>
          <p:cNvSpPr txBox="1">
            <a:spLocks noGrp="1"/>
          </p:cNvSpPr>
          <p:nvPr>
            <p:ph type="subTitle" idx="1"/>
          </p:nvPr>
        </p:nvSpPr>
        <p:spPr>
          <a:xfrm>
            <a:off x="261950" y="105825"/>
            <a:ext cx="8535000" cy="4318200"/>
          </a:xfrm>
          <a:prstGeom prst="rect">
            <a:avLst/>
          </a:prstGeom>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 sz="1400" b="1">
                <a:latin typeface="Times New Roman"/>
                <a:ea typeface="Times New Roman"/>
                <a:cs typeface="Times New Roman"/>
                <a:sym typeface="Times New Roman"/>
              </a:rPr>
              <a:t>5.PROPERTY_SERVICES</a:t>
            </a:r>
            <a:endParaRPr sz="1400" b="1">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PROPERTY_SERVICES VALUES(4001,'ASSESS','28-APR-20',7001,1001);</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PROPERTY_SERVICES VALUES(4002,'INSPECT','02-MAY-20',7001,1002);</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PROPERTY_SERVICES VALUES(4003,'ASSESS','23-MAY-20',7001,1005);</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PROPERTY_SERVICES VALUES(4004,'ASSESS','11-MAR-20',7001,1003);</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PROPERTY_SERVICES VALUES(4005,'INSPECT','08-MAY-20',7001,1001);</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PROPERTY_SERVICES VALUES(4006,'ASSESS','24-APR-20',7001,1002);</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PROPERTY_SERVICES VALUES(4007,'INSPECT','18-MAY-20',7001,1007);</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PROPERTY_SERVICES VALUES(4008,'INSPECT','29-MAR-20',7001,1008);</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endParaRPr sz="1100">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endParaRPr sz="110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09"/>
        <p:cNvGrpSpPr/>
        <p:nvPr/>
      </p:nvGrpSpPr>
      <p:grpSpPr>
        <a:xfrm>
          <a:off x="0" y="0"/>
          <a:ext cx="0" cy="0"/>
          <a:chOff x="0" y="0"/>
          <a:chExt cx="0" cy="0"/>
        </a:xfrm>
      </p:grpSpPr>
      <p:sp>
        <p:nvSpPr>
          <p:cNvPr id="510" name="Google Shape;510;p53"/>
          <p:cNvSpPr txBox="1">
            <a:spLocks noGrp="1"/>
          </p:cNvSpPr>
          <p:nvPr>
            <p:ph type="ctrTitle"/>
          </p:nvPr>
        </p:nvSpPr>
        <p:spPr>
          <a:xfrm rot="10800000" flipH="1">
            <a:off x="2262525" y="55591"/>
            <a:ext cx="4255500" cy="1611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
              <a:t> </a:t>
            </a:r>
            <a:endParaRPr/>
          </a:p>
        </p:txBody>
      </p:sp>
      <p:sp>
        <p:nvSpPr>
          <p:cNvPr id="511" name="Google Shape;511;p53"/>
          <p:cNvSpPr txBox="1">
            <a:spLocks noGrp="1"/>
          </p:cNvSpPr>
          <p:nvPr>
            <p:ph type="subTitle" idx="1"/>
          </p:nvPr>
        </p:nvSpPr>
        <p:spPr>
          <a:xfrm>
            <a:off x="149175" y="55600"/>
            <a:ext cx="8907900" cy="4995900"/>
          </a:xfrm>
          <a:prstGeom prst="rect">
            <a:avLst/>
          </a:prstGeom>
        </p:spPr>
        <p:txBody>
          <a:bodyPr spcFirstLastPara="1" wrap="square" lIns="91425" tIns="91425" rIns="91425" bIns="91425" anchor="t" anchorCtr="0">
            <a:normAutofit fontScale="92500" lnSpcReduction="20000"/>
          </a:bodyPr>
          <a:lstStyle/>
          <a:p>
            <a:pPr marL="0" lvl="0" indent="0" algn="l" rtl="0">
              <a:lnSpc>
                <a:spcPct val="115000"/>
              </a:lnSpc>
              <a:spcBef>
                <a:spcPts val="1200"/>
              </a:spcBef>
              <a:spcAft>
                <a:spcPts val="0"/>
              </a:spcAft>
              <a:buNone/>
            </a:pPr>
            <a:r>
              <a:rPr lang="en" sz="1400" b="1">
                <a:latin typeface="Times New Roman"/>
                <a:ea typeface="Times New Roman"/>
                <a:cs typeface="Times New Roman"/>
                <a:sym typeface="Times New Roman"/>
              </a:rPr>
              <a:t>6.PROPERTY_IMAGE</a:t>
            </a:r>
            <a:endParaRPr sz="1400" b="1">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PROPERTY_IMAGE VALUES(9001,1001,'I1.PNG','FRONT VIEW');</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PROPERTY_IMAGE VALUES(9002,1002,'I2.PNG','SIDE VIEW');</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PROPERTY_IMAGE VALUES(9003,1001,'I3.PNG','BACK VIEW');</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PROPERTY_IMAGE VALUES(9004,1003,'I4.PNG','SIDE VIEW');</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PROPERTY_IMAGE VALUES(9005,1004,'I5.PNG','FRONT VIEW');</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PROPERTY_IMAGE VALUES(9006,1005,'I6.PNG','SIDE VIEW');</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b="1">
                <a:latin typeface="Times New Roman"/>
                <a:ea typeface="Times New Roman"/>
                <a:cs typeface="Times New Roman"/>
                <a:sym typeface="Times New Roman"/>
              </a:rPr>
              <a:t>7.AGENT_EMAIL</a:t>
            </a:r>
            <a:endParaRPr sz="1400" b="1">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AGENT_EMAIL VALUES(8001,'PRAKASH123@GMAIL.COM');</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AGENT_EMAIL VALUES(8001,'PRAKASH486@GMAIL.COM');</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AGENT_EMAIL VALUES(8002,'SAHAY193@GMAIL.COM');</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AGENT_EMAIL VALUES(8003,'RISHI113@GMAIL.COM');</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AGENT_EMAIL VALUES(8003,'RISHU23@GMAIL.COM');</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1200"/>
              </a:spcAft>
              <a:buNone/>
            </a:pPr>
            <a:r>
              <a:rPr lang="en" sz="1400">
                <a:solidFill>
                  <a:srgbClr val="000000"/>
                </a:solidFill>
                <a:latin typeface="Times New Roman"/>
                <a:ea typeface="Times New Roman"/>
                <a:cs typeface="Times New Roman"/>
                <a:sym typeface="Times New Roman"/>
              </a:rPr>
              <a:t>INSERT INTO AGENT_EMAIL VALUES(8004,'AGASTYA_123@GMAIL.COM');</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sp>
        <p:nvSpPr>
          <p:cNvPr id="516" name="Google Shape;516;p54"/>
          <p:cNvSpPr txBox="1">
            <a:spLocks noGrp="1"/>
          </p:cNvSpPr>
          <p:nvPr>
            <p:ph type="ctrTitle"/>
          </p:nvPr>
        </p:nvSpPr>
        <p:spPr>
          <a:xfrm rot="10800000" flipH="1">
            <a:off x="2262525" y="55591"/>
            <a:ext cx="4255500" cy="1611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
              <a:t> </a:t>
            </a:r>
            <a:endParaRPr/>
          </a:p>
        </p:txBody>
      </p:sp>
      <p:sp>
        <p:nvSpPr>
          <p:cNvPr id="517" name="Google Shape;517;p54"/>
          <p:cNvSpPr txBox="1">
            <a:spLocks noGrp="1"/>
          </p:cNvSpPr>
          <p:nvPr>
            <p:ph type="subTitle" idx="1"/>
          </p:nvPr>
        </p:nvSpPr>
        <p:spPr>
          <a:xfrm>
            <a:off x="149175" y="55600"/>
            <a:ext cx="8907900" cy="4995900"/>
          </a:xfrm>
          <a:prstGeom prst="rect">
            <a:avLst/>
          </a:prstGeom>
        </p:spPr>
        <p:txBody>
          <a:bodyPr spcFirstLastPara="1" wrap="square" lIns="91425" tIns="91425" rIns="91425" bIns="91425" anchor="t" anchorCtr="0">
            <a:normAutofit fontScale="85000" lnSpcReduction="20000"/>
          </a:bodyPr>
          <a:lstStyle/>
          <a:p>
            <a:pPr marL="0" lvl="0" indent="0" algn="l" rtl="0">
              <a:lnSpc>
                <a:spcPct val="115000"/>
              </a:lnSpc>
              <a:spcBef>
                <a:spcPts val="1200"/>
              </a:spcBef>
              <a:spcAft>
                <a:spcPts val="0"/>
              </a:spcAft>
              <a:buNone/>
            </a:pPr>
            <a:r>
              <a:rPr lang="en" sz="1517" b="1">
                <a:latin typeface="Times New Roman"/>
                <a:ea typeface="Times New Roman"/>
                <a:cs typeface="Times New Roman"/>
                <a:sym typeface="Times New Roman"/>
              </a:rPr>
              <a:t>8.CONTRACT</a:t>
            </a:r>
            <a:endParaRPr sz="1517" b="1">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CONTRACT VALUES(6001,'02-MAY-20',NULL,NULL,20000000,2001,8001);</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CONTRACT VALUES(6002,'04-SEP-21',NULL,NULL,5000000,2001,8001);</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CONTRACT VALUES(6003,'12-AUG-22',NULL,NULL,8000000,2001,8001);</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CONTRACT VALUES(6004,'05-JUL-21','24-JUL-21','21-JUL-24',35000,2001,8001);</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CONTRACT VALUES(6005,'19-FEB-20','01-MAR-20','04-MAR-24',200000,2001,8001);</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CONTRACT VALUES(6006,'21-JAN-22','01-FEB-22','16-SEP-26',600000,2001,8001);</a:t>
            </a:r>
            <a:endParaRPr sz="1400">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r>
              <a:rPr lang="en" b="1"/>
              <a:t>9.</a:t>
            </a:r>
            <a:r>
              <a:rPr lang="en" sz="1517" b="1">
                <a:latin typeface="Times New Roman"/>
                <a:ea typeface="Times New Roman"/>
                <a:cs typeface="Times New Roman"/>
                <a:sym typeface="Times New Roman"/>
              </a:rPr>
              <a:t>APPOINTMENT</a:t>
            </a:r>
            <a:endParaRPr b="1"/>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APPOINTMENT VALUES(5001,'16-MAR-2020',2001,8001);</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APPOINTMENT VALUES(5002,'22-AUG-2020',2002,8001);</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APPOINTMENT VALUES(5003,'31-JUL-2022',2004,8002);</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APPOINTMENT VALUES(5004,'01-JUN-2021',2007,8003);</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APPOINTMENT VALUES(5005,'10-FEB-2020',2009,8004);</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APPOINTMENT VALUES(5006,'10-JAN-2022',2010,8004);</a:t>
            </a:r>
            <a:endParaRPr sz="1400">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sp>
        <p:nvSpPr>
          <p:cNvPr id="522" name="Google Shape;522;p55"/>
          <p:cNvSpPr txBox="1">
            <a:spLocks noGrp="1"/>
          </p:cNvSpPr>
          <p:nvPr>
            <p:ph type="ctrTitle"/>
          </p:nvPr>
        </p:nvSpPr>
        <p:spPr>
          <a:xfrm rot="10800000" flipH="1">
            <a:off x="2262525" y="55591"/>
            <a:ext cx="4255500" cy="1611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
              <a:t> </a:t>
            </a:r>
            <a:endParaRPr/>
          </a:p>
        </p:txBody>
      </p:sp>
      <p:sp>
        <p:nvSpPr>
          <p:cNvPr id="523" name="Google Shape;523;p55"/>
          <p:cNvSpPr txBox="1">
            <a:spLocks noGrp="1"/>
          </p:cNvSpPr>
          <p:nvPr>
            <p:ph type="subTitle" idx="1"/>
          </p:nvPr>
        </p:nvSpPr>
        <p:spPr>
          <a:xfrm>
            <a:off x="149175" y="55600"/>
            <a:ext cx="8907900" cy="4995900"/>
          </a:xfrm>
          <a:prstGeom prst="rect">
            <a:avLst/>
          </a:prstGeom>
        </p:spPr>
        <p:txBody>
          <a:bodyPr spcFirstLastPara="1" wrap="square" lIns="91425" tIns="91425" rIns="91425" bIns="91425" anchor="t" anchorCtr="0">
            <a:normAutofit fontScale="92500" lnSpcReduction="10000"/>
          </a:bodyPr>
          <a:lstStyle/>
          <a:p>
            <a:pPr marL="0" lvl="0" indent="0" algn="l" rtl="0">
              <a:lnSpc>
                <a:spcPct val="115000"/>
              </a:lnSpc>
              <a:spcBef>
                <a:spcPts val="1200"/>
              </a:spcBef>
              <a:spcAft>
                <a:spcPts val="0"/>
              </a:spcAft>
              <a:buNone/>
            </a:pPr>
            <a:r>
              <a:rPr lang="en" sz="1400" b="1" dirty="0">
                <a:solidFill>
                  <a:schemeClr val="bg1"/>
                </a:solidFill>
                <a:latin typeface="Times New Roman"/>
                <a:ea typeface="Times New Roman"/>
                <a:cs typeface="Times New Roman"/>
                <a:sym typeface="Times New Roman"/>
              </a:rPr>
              <a:t>10.PROPERTY_OWNER</a:t>
            </a:r>
            <a:endParaRPr sz="1400" b="1" dirty="0">
              <a:solidFill>
                <a:schemeClr val="bg1"/>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dirty="0">
                <a:solidFill>
                  <a:srgbClr val="000000"/>
                </a:solidFill>
                <a:latin typeface="Times New Roman"/>
                <a:ea typeface="Times New Roman"/>
                <a:cs typeface="Times New Roman"/>
                <a:sym typeface="Times New Roman"/>
              </a:rPr>
              <a:t>INSERT INTO PROPERTY_OWNER VALUES(7001,'PRANAV','GHANTE',9822934039,'GM ROAD PUNE');</a:t>
            </a:r>
            <a:endParaRPr sz="1400" dirty="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dirty="0">
                <a:solidFill>
                  <a:srgbClr val="000000"/>
                </a:solidFill>
                <a:latin typeface="Times New Roman"/>
                <a:ea typeface="Times New Roman"/>
                <a:cs typeface="Times New Roman"/>
                <a:sym typeface="Times New Roman"/>
              </a:rPr>
              <a:t>INSERT INTO PROPERTY_OWNER VALUES(7002,'ISHAN','GUPTA',7722934039,'HK STREET WARANGAL');</a:t>
            </a:r>
            <a:endParaRPr sz="1400" dirty="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dirty="0">
                <a:solidFill>
                  <a:srgbClr val="000000"/>
                </a:solidFill>
                <a:latin typeface="Times New Roman"/>
                <a:ea typeface="Times New Roman"/>
                <a:cs typeface="Times New Roman"/>
                <a:sym typeface="Times New Roman"/>
              </a:rPr>
              <a:t>INSERT INTO PROPERTY_OWNER VALUES(7003,'ARYAN','SINGH',9856934039,'HITECH CITY HYDERABAD');</a:t>
            </a:r>
            <a:endParaRPr sz="1400" dirty="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dirty="0">
                <a:solidFill>
                  <a:srgbClr val="000000"/>
                </a:solidFill>
                <a:latin typeface="Times New Roman"/>
                <a:ea typeface="Times New Roman"/>
                <a:cs typeface="Times New Roman"/>
                <a:sym typeface="Times New Roman"/>
              </a:rPr>
              <a:t>INSERT INTO PROPERTY_OWNER VALUES(7004,'OM','KADAM',9822956739,'FORT MUMBAI');</a:t>
            </a:r>
            <a:endParaRPr sz="1400" dirty="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dirty="0">
                <a:solidFill>
                  <a:srgbClr val="000000"/>
                </a:solidFill>
                <a:latin typeface="Times New Roman"/>
                <a:ea typeface="Times New Roman"/>
                <a:cs typeface="Times New Roman"/>
                <a:sym typeface="Times New Roman"/>
              </a:rPr>
              <a:t>INSERT INTO PROPERTY_OWNER VALUES(7005,'ADHIRAJ','PATEL',6782934039,'GM ROAD DELHI');</a:t>
            </a:r>
            <a:endParaRPr sz="1400" dirty="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dirty="0">
                <a:solidFill>
                  <a:srgbClr val="000000"/>
                </a:solidFill>
                <a:latin typeface="Times New Roman"/>
                <a:ea typeface="Times New Roman"/>
                <a:cs typeface="Times New Roman"/>
                <a:sym typeface="Times New Roman"/>
              </a:rPr>
              <a:t>INSERT INTO PROPERTY_OWNER VALUES(7006,'AASHISH','RAMPAL',9567934039,'BANDRA MUMBAI');</a:t>
            </a:r>
            <a:endParaRPr sz="1400" dirty="0">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r>
              <a:rPr lang="en" b="1" dirty="0">
                <a:solidFill>
                  <a:schemeClr val="bg1"/>
                </a:solidFill>
                <a:latin typeface="Times New Roman" panose="02020603050405020304" pitchFamily="18" charset="0"/>
                <a:cs typeface="Times New Roman" panose="02020603050405020304" pitchFamily="18" charset="0"/>
              </a:rPr>
              <a:t>11.BUYER</a:t>
            </a:r>
            <a:endParaRPr b="1" dirty="0">
              <a:solidFill>
                <a:schemeClr val="bg1"/>
              </a:solidFill>
              <a:latin typeface="Times New Roman" panose="02020603050405020304" pitchFamily="18" charset="0"/>
              <a:cs typeface="Times New Roman" panose="02020603050405020304" pitchFamily="18" charset="0"/>
            </a:endParaRPr>
          </a:p>
          <a:p>
            <a:pPr marL="0" lvl="0" indent="0" algn="l" rtl="0">
              <a:lnSpc>
                <a:spcPct val="115000"/>
              </a:lnSpc>
              <a:spcBef>
                <a:spcPts val="1200"/>
              </a:spcBef>
              <a:spcAft>
                <a:spcPts val="0"/>
              </a:spcAft>
              <a:buNone/>
            </a:pPr>
            <a:r>
              <a:rPr lang="en" sz="1400" dirty="0">
                <a:solidFill>
                  <a:srgbClr val="000000"/>
                </a:solidFill>
                <a:latin typeface="Times New Roman"/>
                <a:ea typeface="Times New Roman"/>
                <a:cs typeface="Times New Roman"/>
                <a:sym typeface="Times New Roman"/>
              </a:rPr>
              <a:t>INSERT INTO BUYER VALUES(2001, 'Industrial', 70000000);</a:t>
            </a:r>
            <a:endParaRPr sz="1400" dirty="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dirty="0">
                <a:solidFill>
                  <a:srgbClr val="000000"/>
                </a:solidFill>
                <a:latin typeface="Times New Roman"/>
                <a:ea typeface="Times New Roman"/>
                <a:cs typeface="Times New Roman"/>
                <a:sym typeface="Times New Roman"/>
              </a:rPr>
              <a:t>INSERT INTO BUYER VALUES(2002, 'Commercial', 20000000);</a:t>
            </a:r>
            <a:endParaRPr sz="1400" dirty="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dirty="0">
                <a:solidFill>
                  <a:srgbClr val="000000"/>
                </a:solidFill>
                <a:latin typeface="Times New Roman"/>
                <a:ea typeface="Times New Roman"/>
                <a:cs typeface="Times New Roman"/>
                <a:sym typeface="Times New Roman"/>
              </a:rPr>
              <a:t>INSERT INTO BUYER VALUES(2003, 'Residential',50000000);</a:t>
            </a:r>
            <a:endParaRPr sz="1400" dirty="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dirty="0">
                <a:solidFill>
                  <a:srgbClr val="000000"/>
                </a:solidFill>
                <a:latin typeface="Times New Roman"/>
                <a:ea typeface="Times New Roman"/>
                <a:cs typeface="Times New Roman"/>
                <a:sym typeface="Times New Roman"/>
              </a:rPr>
              <a:t>INSERT INTO BUYER VALUES(2004, 'Commercial', 15000000);</a:t>
            </a:r>
            <a:endParaRPr sz="1400" dirty="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dirty="0">
                <a:solidFill>
                  <a:srgbClr val="000000"/>
                </a:solidFill>
                <a:latin typeface="Times New Roman"/>
                <a:ea typeface="Times New Roman"/>
                <a:cs typeface="Times New Roman"/>
                <a:sym typeface="Times New Roman"/>
              </a:rPr>
              <a:t>INSERT INTO BUYER VALUES(2005, 'Residential',6500000);</a:t>
            </a:r>
            <a:endParaRPr sz="1400" dirty="0">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endParaRPr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527"/>
        <p:cNvGrpSpPr/>
        <p:nvPr/>
      </p:nvGrpSpPr>
      <p:grpSpPr>
        <a:xfrm>
          <a:off x="0" y="0"/>
          <a:ext cx="0" cy="0"/>
          <a:chOff x="0" y="0"/>
          <a:chExt cx="0" cy="0"/>
        </a:xfrm>
      </p:grpSpPr>
      <p:sp>
        <p:nvSpPr>
          <p:cNvPr id="528" name="Google Shape;528;p56"/>
          <p:cNvSpPr txBox="1">
            <a:spLocks noGrp="1"/>
          </p:cNvSpPr>
          <p:nvPr>
            <p:ph type="ctrTitle"/>
          </p:nvPr>
        </p:nvSpPr>
        <p:spPr>
          <a:xfrm rot="10800000" flipH="1">
            <a:off x="2262525" y="55591"/>
            <a:ext cx="4255500" cy="1611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
              <a:t> </a:t>
            </a:r>
            <a:endParaRPr/>
          </a:p>
        </p:txBody>
      </p:sp>
      <p:sp>
        <p:nvSpPr>
          <p:cNvPr id="529" name="Google Shape;529;p56"/>
          <p:cNvSpPr txBox="1">
            <a:spLocks noGrp="1"/>
          </p:cNvSpPr>
          <p:nvPr>
            <p:ph type="subTitle" idx="1"/>
          </p:nvPr>
        </p:nvSpPr>
        <p:spPr>
          <a:xfrm>
            <a:off x="149175" y="55600"/>
            <a:ext cx="8907900" cy="4995900"/>
          </a:xfrm>
          <a:prstGeom prst="rect">
            <a:avLst/>
          </a:prstGeom>
        </p:spPr>
        <p:txBody>
          <a:bodyPr spcFirstLastPara="1" wrap="square" lIns="91425" tIns="91425" rIns="91425" bIns="91425" anchor="t" anchorCtr="0">
            <a:normAutofit fontScale="85000" lnSpcReduction="20000"/>
          </a:bodyPr>
          <a:lstStyle/>
          <a:p>
            <a:pPr marL="0" lvl="0" indent="0" algn="l" rtl="0">
              <a:lnSpc>
                <a:spcPct val="115000"/>
              </a:lnSpc>
              <a:spcBef>
                <a:spcPts val="1200"/>
              </a:spcBef>
              <a:spcAft>
                <a:spcPts val="0"/>
              </a:spcAft>
              <a:buNone/>
            </a:pPr>
            <a:r>
              <a:rPr lang="en" sz="1635" b="1">
                <a:latin typeface="Times New Roman"/>
                <a:ea typeface="Times New Roman"/>
                <a:cs typeface="Times New Roman"/>
                <a:sym typeface="Times New Roman"/>
              </a:rPr>
              <a:t>12.C_PHONE_NO</a:t>
            </a:r>
            <a:endParaRPr sz="1635" b="1">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C_PHONE_NO VALUES(2001, 7495801192);</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C_PHONE_NO VALUES(2001, 7498611258);</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C_PHONE_NO VALUES(2002, 8488615995);</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C_PHONE_NO VALUES(2003, 9199940159);</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C_PHONE_NO VALUES(2004, 8655211596);</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C_PHONE_NO VALUES(2005, 6418611959);</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C_PHONE_NO VALUES(2005, 7477710001);</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C_PHONE_NO VALUES(2006, 8166652194);</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C_PHONE_NO VALUES(2007, 7915620118);</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C_PHONE_NO VALUES(2008, 8611940216);</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C_PHONE_NO VALUES(2009, 9495064364);</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C_PHONE_NO VALUES(2009, 9933810506);</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C_PHONE_NO VALUES(2010, 7895463222);</a:t>
            </a:r>
            <a:endParaRPr sz="1400">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534" name="Google Shape;534;p57"/>
          <p:cNvSpPr txBox="1">
            <a:spLocks noGrp="1"/>
          </p:cNvSpPr>
          <p:nvPr>
            <p:ph type="ctrTitle"/>
          </p:nvPr>
        </p:nvSpPr>
        <p:spPr>
          <a:xfrm rot="10800000" flipH="1">
            <a:off x="2262525" y="55591"/>
            <a:ext cx="4255500" cy="1611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
              <a:t> </a:t>
            </a:r>
            <a:endParaRPr/>
          </a:p>
        </p:txBody>
      </p:sp>
      <p:sp>
        <p:nvSpPr>
          <p:cNvPr id="535" name="Google Shape;535;p57"/>
          <p:cNvSpPr txBox="1">
            <a:spLocks noGrp="1"/>
          </p:cNvSpPr>
          <p:nvPr>
            <p:ph type="subTitle" idx="1"/>
          </p:nvPr>
        </p:nvSpPr>
        <p:spPr>
          <a:xfrm>
            <a:off x="149175" y="55600"/>
            <a:ext cx="8907900" cy="4995900"/>
          </a:xfrm>
          <a:prstGeom prst="rect">
            <a:avLst/>
          </a:prstGeom>
        </p:spPr>
        <p:txBody>
          <a:bodyPr spcFirstLastPara="1" wrap="square" lIns="91425" tIns="91425" rIns="91425" bIns="91425" anchor="t" anchorCtr="0">
            <a:normAutofit/>
          </a:bodyPr>
          <a:lstStyle/>
          <a:p>
            <a:pPr marL="0" lvl="0" indent="0" algn="l" rtl="0">
              <a:lnSpc>
                <a:spcPct val="115000"/>
              </a:lnSpc>
              <a:spcBef>
                <a:spcPts val="1200"/>
              </a:spcBef>
              <a:spcAft>
                <a:spcPts val="0"/>
              </a:spcAft>
              <a:buNone/>
            </a:pPr>
            <a:r>
              <a:rPr lang="en" sz="1400" b="1">
                <a:latin typeface="Times New Roman"/>
                <a:ea typeface="Times New Roman"/>
                <a:cs typeface="Times New Roman"/>
                <a:sym typeface="Times New Roman"/>
              </a:rPr>
              <a:t>13.TENANT</a:t>
            </a:r>
            <a:endParaRPr sz="1400" b="1">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TENANT VALUES(2006, 200000, 'Commercial', NULL);</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TENANT VALUES(2007, 40000, 'Residential', 4);</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TENANT VALUES(2008, 80000, 'Residential', 1);</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TENANT VALUES(2009, 350000, 'Commercial', NULL);</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TENANT VALUES(2010, 100000, 'Residential', 2);</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b="1">
                <a:latin typeface="Times New Roman"/>
                <a:ea typeface="Times New Roman"/>
                <a:cs typeface="Times New Roman"/>
                <a:sym typeface="Times New Roman"/>
              </a:rPr>
              <a:t>14.AGENT</a:t>
            </a:r>
            <a:endParaRPr sz="1400" b="1">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AGENT VALUES(8001, 'Prakash', 8488619921);</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AGENT VALUES(8002, 'Sahay', 9999911111);</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AGENT VALUES(8003, 'Rishabh', 6869485594);</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AGENT VALUES(8004, 'Agastya', 7411978223);</a:t>
            </a:r>
            <a:endParaRPr sz="1400">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sp>
        <p:nvSpPr>
          <p:cNvPr id="540" name="Google Shape;540;p58"/>
          <p:cNvSpPr txBox="1">
            <a:spLocks noGrp="1"/>
          </p:cNvSpPr>
          <p:nvPr>
            <p:ph type="ctrTitle"/>
          </p:nvPr>
        </p:nvSpPr>
        <p:spPr>
          <a:xfrm rot="10800000" flipH="1">
            <a:off x="2262525" y="55591"/>
            <a:ext cx="4255500" cy="1611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
              <a:t> </a:t>
            </a:r>
            <a:endParaRPr/>
          </a:p>
        </p:txBody>
      </p:sp>
      <p:sp>
        <p:nvSpPr>
          <p:cNvPr id="541" name="Google Shape;541;p58"/>
          <p:cNvSpPr txBox="1">
            <a:spLocks noGrp="1"/>
          </p:cNvSpPr>
          <p:nvPr>
            <p:ph type="subTitle" idx="1"/>
          </p:nvPr>
        </p:nvSpPr>
        <p:spPr>
          <a:xfrm>
            <a:off x="149175" y="55600"/>
            <a:ext cx="8907900" cy="4995900"/>
          </a:xfrm>
          <a:prstGeom prst="rect">
            <a:avLst/>
          </a:prstGeom>
        </p:spPr>
        <p:txBody>
          <a:bodyPr spcFirstLastPara="1" wrap="square" lIns="91425" tIns="91425" rIns="91425" bIns="91425" anchor="t" anchorCtr="0">
            <a:normAutofit fontScale="85000" lnSpcReduction="10000"/>
          </a:bodyPr>
          <a:lstStyle/>
          <a:p>
            <a:pPr marL="0" lvl="0" indent="0" algn="l" rtl="0">
              <a:lnSpc>
                <a:spcPct val="115000"/>
              </a:lnSpc>
              <a:spcBef>
                <a:spcPts val="1200"/>
              </a:spcBef>
              <a:spcAft>
                <a:spcPts val="0"/>
              </a:spcAft>
              <a:buNone/>
            </a:pPr>
            <a:r>
              <a:rPr lang="en" sz="1635" b="1">
                <a:latin typeface="Times New Roman"/>
                <a:ea typeface="Times New Roman"/>
                <a:cs typeface="Times New Roman"/>
                <a:sym typeface="Times New Roman"/>
              </a:rPr>
              <a:t>15.PROPERTY</a:t>
            </a:r>
            <a:endParaRPr sz="1635" b="1">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PROPERTY VALUES(1001, 'Commercial', 'NOT AVAILABLE', 14000, 100000000, 'FOR SALE', 7001, 8002, 403001);</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PROPERTY VALUES(1002, 'Industrial', 'AVAILABLE', 130000, 70000000, 'FOR SALE', 7001, 8004, 474002);</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PROPERTY VALUES(1003, 'Residential(1 BHK)', 'NOT AVAILABLE', 800,  15000000, 'ON RENT', 7003, 8001, 206002);</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PROPERTY VALUES(1004, 'Residential(3 BHK)', 'NOT AVAILABLE', 1000, 80000, 'ON RENT', 7005, 8002, 250001);</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PROPERTY VALUES(1005, 'Commercial', 'AVAILABLE', 15000, 120000000, 'FOR SALE', 7004, 8003, 400001);</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PROPERTY VALUES(1006, 'Industrial', 'NOT AVAILABLE', 150000, 100000000, 'FOR SALE', 7006, 8003, 300018);</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PROPERTY VALUES(1007, 'Residential(Villa)', 'NOT AVAILABLE', 1600, 10000000, 'FOR SALE', 7006, 8003, 500001);</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PROPERTY VALUES(1008, 'Commercial', 'NOT AVAILABLE', 17000, 9000000, 'ON RENT', 7002, 8003, 506001);</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PROPERTY VALUES(1009, 'Residential', 'AVAILABLE', 1200, 5000000, 'ON RENT', 7002, 8001, 700001);</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PROPERTY VALUES(1010, 'Commercial', 'AVAILABLE', 22000, 150000000, 'FOR SALE', 7003, 8003, 248001);</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PROPERTY VALUES(1011, 'Residential', 'AVAILABLE', 1700, 8500000, 'FOR SALE', 7005, 8004, 400001);</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PROPERTY VALUES(1012, 'Residential', 'AVAILABLE', 2200, 25000, 'ON RENT', 7006, 8001, 500001);</a:t>
            </a:r>
            <a:endParaRPr sz="1400">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sp>
        <p:nvSpPr>
          <p:cNvPr id="546" name="Google Shape;546;p59"/>
          <p:cNvSpPr txBox="1">
            <a:spLocks noGrp="1"/>
          </p:cNvSpPr>
          <p:nvPr>
            <p:ph type="ctrTitle"/>
          </p:nvPr>
        </p:nvSpPr>
        <p:spPr>
          <a:xfrm rot="10800000" flipH="1">
            <a:off x="2262525" y="55591"/>
            <a:ext cx="4255500" cy="1611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
              <a:t> </a:t>
            </a:r>
            <a:endParaRPr/>
          </a:p>
        </p:txBody>
      </p:sp>
      <p:sp>
        <p:nvSpPr>
          <p:cNvPr id="547" name="Google Shape;547;p59"/>
          <p:cNvSpPr txBox="1">
            <a:spLocks noGrp="1"/>
          </p:cNvSpPr>
          <p:nvPr>
            <p:ph type="subTitle" idx="1"/>
          </p:nvPr>
        </p:nvSpPr>
        <p:spPr>
          <a:xfrm>
            <a:off x="149175" y="55600"/>
            <a:ext cx="8907900" cy="4995900"/>
          </a:xfrm>
          <a:prstGeom prst="rect">
            <a:avLst/>
          </a:prstGeom>
        </p:spPr>
        <p:txBody>
          <a:bodyPr spcFirstLastPara="1" wrap="square" lIns="91425" tIns="91425" rIns="91425" bIns="91425" anchor="t" anchorCtr="0">
            <a:normAutofit/>
          </a:bodyPr>
          <a:lstStyle/>
          <a:p>
            <a:pPr marL="0" lvl="0" indent="0" algn="l" rtl="0">
              <a:lnSpc>
                <a:spcPct val="115000"/>
              </a:lnSpc>
              <a:spcBef>
                <a:spcPts val="1200"/>
              </a:spcBef>
              <a:spcAft>
                <a:spcPts val="0"/>
              </a:spcAft>
              <a:buNone/>
            </a:pPr>
            <a:r>
              <a:rPr lang="en" sz="1500" b="1">
                <a:latin typeface="Times New Roman"/>
                <a:ea typeface="Times New Roman"/>
                <a:cs typeface="Times New Roman"/>
                <a:sym typeface="Times New Roman"/>
              </a:rPr>
              <a:t>16.PROPERTY_LOCATION</a:t>
            </a:r>
            <a:endParaRPr sz="1500" b="1">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PROPERTY_LOCATION VALUES(403001, 'Goa', 'Panji');</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PROPERTY_LOCATION VALUES(474002, 'Madhya Pradesh', 'Gwalior');</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PROPERTY_LOCATION VALUES(206002, 'Uttar Pradesh', 'Etawah');</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PROPERTY_LOCATION VALUES(250001, 'Uttar Pradesh', 'Meerut');</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PROPERTY_LOCATION VALUES(400001, 'Maharashtra', 'Mumbai');</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PROPERTY_LOCATION VALUES(30018, 'Gujarat', 'Vadodara');</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PROPERTY_LOCATION VALUES(500001, 'Telangana', 'Hyderabad');</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PROPERTY_LOCATION VALUES(506001, 'Telangana', 'Warangal');</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PROPERTY_LOCATION VALUES(700001, 'West Bengal', 'Kolkata');</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PROPERTY_LOCATION VALUES(248001, 'Uttarakhand', 'Dehradun');</a:t>
            </a:r>
            <a:endParaRPr sz="1400">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551"/>
        <p:cNvGrpSpPr/>
        <p:nvPr/>
      </p:nvGrpSpPr>
      <p:grpSpPr>
        <a:xfrm>
          <a:off x="0" y="0"/>
          <a:ext cx="0" cy="0"/>
          <a:chOff x="0" y="0"/>
          <a:chExt cx="0" cy="0"/>
        </a:xfrm>
      </p:grpSpPr>
      <p:sp>
        <p:nvSpPr>
          <p:cNvPr id="552" name="Google Shape;552;p60"/>
          <p:cNvSpPr txBox="1">
            <a:spLocks noGrp="1"/>
          </p:cNvSpPr>
          <p:nvPr>
            <p:ph type="ctrTitle"/>
          </p:nvPr>
        </p:nvSpPr>
        <p:spPr>
          <a:xfrm rot="10800000" flipH="1">
            <a:off x="2262525" y="55591"/>
            <a:ext cx="4255500" cy="1611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
              <a:t> </a:t>
            </a:r>
            <a:endParaRPr/>
          </a:p>
        </p:txBody>
      </p:sp>
      <p:sp>
        <p:nvSpPr>
          <p:cNvPr id="553" name="Google Shape;553;p60"/>
          <p:cNvSpPr txBox="1">
            <a:spLocks noGrp="1"/>
          </p:cNvSpPr>
          <p:nvPr>
            <p:ph type="subTitle" idx="1"/>
          </p:nvPr>
        </p:nvSpPr>
        <p:spPr>
          <a:xfrm>
            <a:off x="149175" y="55600"/>
            <a:ext cx="8907900" cy="4995900"/>
          </a:xfrm>
          <a:prstGeom prst="rect">
            <a:avLst/>
          </a:prstGeom>
        </p:spPr>
        <p:txBody>
          <a:bodyPr spcFirstLastPara="1" wrap="square" lIns="91425" tIns="91425" rIns="91425" bIns="91425" anchor="t" anchorCtr="0">
            <a:normAutofit/>
          </a:bodyPr>
          <a:lstStyle/>
          <a:p>
            <a:pPr marL="0" lvl="0" indent="0" algn="l" rtl="0">
              <a:lnSpc>
                <a:spcPct val="115000"/>
              </a:lnSpc>
              <a:spcBef>
                <a:spcPts val="1200"/>
              </a:spcBef>
              <a:spcAft>
                <a:spcPts val="0"/>
              </a:spcAft>
              <a:buNone/>
            </a:pPr>
            <a:r>
              <a:rPr lang="en" sz="1400" b="1">
                <a:latin typeface="Times New Roman"/>
                <a:ea typeface="Times New Roman"/>
                <a:cs typeface="Times New Roman"/>
                <a:sym typeface="Times New Roman"/>
              </a:rPr>
              <a:t>17.CLIENT</a:t>
            </a:r>
            <a:endParaRPr sz="1400" b="1">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CLIENT VALUES(2001, 'Ishaan' , 'Mumbai');</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CLIENT VALUES(2002, 'Mahesh' , 'Gwalior');</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CLIENT VALUES(2003, 'Kunal' , 'Kolkata');</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CLIENT VALUES(2004, 'Aman' , 'Etawah');</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CLIENT VALUES(2005, 'Mohit' , 'Vadodara');</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CLIENT VALUES(2006, 'Sanket' , 'Mumbai');</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CLIENT VALUES(2007, 'Dibya' , 'Hyderabad');</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CLIENT VALUES(2008, 'Steve' , 'Warangal');</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CLIENT VALUES(2009, 'Bhavana' , 'Delhi');</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CLIENT VALUES(2010, 'Aakanksha', 'Panji');</a:t>
            </a:r>
            <a:endParaRPr sz="1400">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557"/>
        <p:cNvGrpSpPr/>
        <p:nvPr/>
      </p:nvGrpSpPr>
      <p:grpSpPr>
        <a:xfrm>
          <a:off x="0" y="0"/>
          <a:ext cx="0" cy="0"/>
          <a:chOff x="0" y="0"/>
          <a:chExt cx="0" cy="0"/>
        </a:xfrm>
      </p:grpSpPr>
      <p:sp>
        <p:nvSpPr>
          <p:cNvPr id="558" name="Google Shape;558;p61"/>
          <p:cNvSpPr txBox="1">
            <a:spLocks noGrp="1"/>
          </p:cNvSpPr>
          <p:nvPr>
            <p:ph type="subTitle" idx="1"/>
          </p:nvPr>
        </p:nvSpPr>
        <p:spPr>
          <a:xfrm>
            <a:off x="188350" y="133575"/>
            <a:ext cx="8869200" cy="4910700"/>
          </a:xfrm>
          <a:prstGeom prst="rect">
            <a:avLst/>
          </a:prstGeom>
        </p:spPr>
        <p:txBody>
          <a:bodyPr spcFirstLastPara="1" wrap="square" lIns="91425" tIns="91425" rIns="91425" bIns="91425" anchor="t" anchorCtr="0">
            <a:normAutofit/>
          </a:bodyPr>
          <a:lstStyle/>
          <a:p>
            <a:pPr marL="0" lvl="0" indent="0" algn="l" rtl="0">
              <a:lnSpc>
                <a:spcPct val="115000"/>
              </a:lnSpc>
              <a:spcBef>
                <a:spcPts val="1200"/>
              </a:spcBef>
              <a:spcAft>
                <a:spcPts val="0"/>
              </a:spcAft>
              <a:buNone/>
            </a:pPr>
            <a:r>
              <a:rPr lang="en" sz="1400">
                <a:latin typeface="Times New Roman"/>
                <a:ea typeface="Times New Roman"/>
                <a:cs typeface="Times New Roman"/>
                <a:sym typeface="Times New Roman"/>
              </a:rPr>
              <a:t>SELECT * FROM CLIENT;</a:t>
            </a:r>
            <a:endParaRPr sz="1400">
              <a:latin typeface="Times New Roman"/>
              <a:ea typeface="Times New Roman"/>
              <a:cs typeface="Times New Roman"/>
              <a:sym typeface="Times New Roman"/>
            </a:endParaRPr>
          </a:p>
          <a:p>
            <a:pPr marL="0" lvl="0" indent="0" algn="l" rtl="0">
              <a:spcBef>
                <a:spcPts val="120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lnSpc>
                <a:spcPct val="115000"/>
              </a:lnSpc>
              <a:spcBef>
                <a:spcPts val="1200"/>
              </a:spcBef>
              <a:spcAft>
                <a:spcPts val="0"/>
              </a:spcAft>
              <a:buNone/>
            </a:pPr>
            <a:r>
              <a:rPr lang="en" sz="1400">
                <a:latin typeface="Times New Roman"/>
                <a:ea typeface="Times New Roman"/>
                <a:cs typeface="Times New Roman"/>
                <a:sym typeface="Times New Roman"/>
              </a:rPr>
              <a:t>SELECT * FROM PROPERTY_IMAGE;</a:t>
            </a:r>
            <a:endParaRPr sz="1400">
              <a:latin typeface="Times New Roman"/>
              <a:ea typeface="Times New Roman"/>
              <a:cs typeface="Times New Roman"/>
              <a:sym typeface="Times New Roman"/>
            </a:endParaRPr>
          </a:p>
          <a:p>
            <a:pPr marL="0" lvl="0" indent="0" algn="l" rtl="0">
              <a:spcBef>
                <a:spcPts val="1200"/>
              </a:spcBef>
              <a:spcAft>
                <a:spcPts val="0"/>
              </a:spcAft>
              <a:buNone/>
            </a:pPr>
            <a:endParaRPr/>
          </a:p>
        </p:txBody>
      </p:sp>
      <p:pic>
        <p:nvPicPr>
          <p:cNvPr id="559" name="Google Shape;559;p61"/>
          <p:cNvPicPr preferRelativeResize="0"/>
          <p:nvPr/>
        </p:nvPicPr>
        <p:blipFill>
          <a:blip r:embed="rId3">
            <a:alphaModFix/>
          </a:blip>
          <a:stretch>
            <a:fillRect/>
          </a:stretch>
        </p:blipFill>
        <p:spPr>
          <a:xfrm>
            <a:off x="3450125" y="133575"/>
            <a:ext cx="4724400" cy="2619450"/>
          </a:xfrm>
          <a:prstGeom prst="rect">
            <a:avLst/>
          </a:prstGeom>
          <a:noFill/>
          <a:ln>
            <a:noFill/>
          </a:ln>
        </p:spPr>
      </p:pic>
      <p:pic>
        <p:nvPicPr>
          <p:cNvPr id="560" name="Google Shape;560;p61"/>
          <p:cNvPicPr preferRelativeResize="0"/>
          <p:nvPr/>
        </p:nvPicPr>
        <p:blipFill>
          <a:blip r:embed="rId4">
            <a:alphaModFix/>
          </a:blip>
          <a:stretch>
            <a:fillRect/>
          </a:stretch>
        </p:blipFill>
        <p:spPr>
          <a:xfrm>
            <a:off x="3668863" y="2958288"/>
            <a:ext cx="4391025" cy="20859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17"/>
          <p:cNvSpPr txBox="1">
            <a:spLocks noGrp="1"/>
          </p:cNvSpPr>
          <p:nvPr>
            <p:ph type="subTitle" idx="1"/>
          </p:nvPr>
        </p:nvSpPr>
        <p:spPr>
          <a:xfrm>
            <a:off x="136600" y="213200"/>
            <a:ext cx="8745000" cy="4870200"/>
          </a:xfrm>
          <a:prstGeom prst="rect">
            <a:avLst/>
          </a:prstGeom>
        </p:spPr>
        <p:txBody>
          <a:bodyPr spcFirstLastPara="1" wrap="square" lIns="91425" tIns="91425" rIns="91425" bIns="91425" anchor="t" anchorCtr="0">
            <a:noAutofit/>
          </a:bodyPr>
          <a:lstStyle/>
          <a:p>
            <a:pPr marL="228600" lvl="0" indent="-228600" algn="l" rtl="0">
              <a:lnSpc>
                <a:spcPct val="115000"/>
              </a:lnSpc>
              <a:spcBef>
                <a:spcPts val="1200"/>
              </a:spcBef>
              <a:spcAft>
                <a:spcPts val="0"/>
              </a:spcAft>
              <a:buNone/>
            </a:pPr>
            <a:r>
              <a:rPr lang="en" sz="1700" b="1">
                <a:solidFill>
                  <a:srgbClr val="000000"/>
                </a:solidFill>
                <a:latin typeface="Times New Roman"/>
                <a:ea typeface="Times New Roman"/>
                <a:cs typeface="Times New Roman"/>
                <a:sym typeface="Times New Roman"/>
              </a:rPr>
              <a:t>c)   Property_Inspection_Officer:-</a:t>
            </a:r>
            <a:endParaRPr sz="1700" b="1">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a:solidFill>
                  <a:srgbClr val="000000"/>
                </a:solidFill>
                <a:latin typeface="Times New Roman"/>
                <a:ea typeface="Times New Roman"/>
                <a:cs typeface="Times New Roman"/>
                <a:sym typeface="Times New Roman"/>
              </a:rPr>
              <a:t>     It is a strong entity and having all single valued attributes:</a:t>
            </a:r>
            <a:endParaRPr>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a:solidFill>
                  <a:srgbClr val="000000"/>
                </a:solidFill>
                <a:latin typeface="Times New Roman"/>
                <a:ea typeface="Times New Roman"/>
                <a:cs typeface="Times New Roman"/>
                <a:sym typeface="Times New Roman"/>
              </a:rPr>
              <a:t>      PIO_id, PIO_name, Phone_no, License_no.</a:t>
            </a:r>
            <a:endParaRPr>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a:solidFill>
                  <a:srgbClr val="000000"/>
                </a:solidFill>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700" b="1">
                <a:solidFill>
                  <a:srgbClr val="000000"/>
                </a:solidFill>
                <a:latin typeface="Times New Roman"/>
                <a:ea typeface="Times New Roman"/>
                <a:cs typeface="Times New Roman"/>
                <a:sym typeface="Times New Roman"/>
              </a:rPr>
              <a:t> d)   Assessor:-</a:t>
            </a:r>
            <a:endParaRPr sz="1700" b="1">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a:solidFill>
                  <a:srgbClr val="000000"/>
                </a:solidFill>
                <a:latin typeface="Times New Roman"/>
                <a:ea typeface="Times New Roman"/>
                <a:cs typeface="Times New Roman"/>
                <a:sym typeface="Times New Roman"/>
              </a:rPr>
              <a:t>      It is a strong entity having all single valued attributes: A_id, A_name, Phone_no, License_no, E-mail </a:t>
            </a:r>
            <a:endParaRPr>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endParaRPr/>
          </a:p>
          <a:p>
            <a:pPr marL="228600" lvl="0" indent="-228600" algn="l" rtl="0">
              <a:lnSpc>
                <a:spcPct val="115000"/>
              </a:lnSpc>
              <a:spcBef>
                <a:spcPts val="1200"/>
              </a:spcBef>
              <a:spcAft>
                <a:spcPts val="0"/>
              </a:spcAft>
              <a:buNone/>
            </a:pPr>
            <a:r>
              <a:rPr lang="en" sz="1700" b="1">
                <a:solidFill>
                  <a:srgbClr val="000000"/>
                </a:solidFill>
                <a:latin typeface="Times New Roman"/>
                <a:ea typeface="Times New Roman"/>
                <a:cs typeface="Times New Roman"/>
                <a:sym typeface="Times New Roman"/>
              </a:rPr>
              <a:t>e)   Agent:-</a:t>
            </a:r>
            <a:endParaRPr sz="1700" b="1">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a:solidFill>
                  <a:srgbClr val="000000"/>
                </a:solidFill>
                <a:latin typeface="Times New Roman"/>
                <a:ea typeface="Times New Roman"/>
                <a:cs typeface="Times New Roman"/>
                <a:sym typeface="Times New Roman"/>
              </a:rPr>
              <a:t>   It is a strong entity having Agent_id, Agent_name, Phone_no as Single valued attribute and Agent_Email as Multivalued    attribute.</a:t>
            </a:r>
            <a:endParaRPr>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a:solidFill>
                  <a:srgbClr val="000000"/>
                </a:solidFill>
                <a:latin typeface="Times New Roman"/>
                <a:ea typeface="Times New Roman"/>
                <a:cs typeface="Times New Roman"/>
                <a:sym typeface="Times New Roman"/>
              </a:rPr>
              <a:t> </a:t>
            </a:r>
            <a:endParaRPr>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564"/>
        <p:cNvGrpSpPr/>
        <p:nvPr/>
      </p:nvGrpSpPr>
      <p:grpSpPr>
        <a:xfrm>
          <a:off x="0" y="0"/>
          <a:ext cx="0" cy="0"/>
          <a:chOff x="0" y="0"/>
          <a:chExt cx="0" cy="0"/>
        </a:xfrm>
      </p:grpSpPr>
      <p:sp>
        <p:nvSpPr>
          <p:cNvPr id="565" name="Google Shape;565;p62"/>
          <p:cNvSpPr txBox="1">
            <a:spLocks noGrp="1"/>
          </p:cNvSpPr>
          <p:nvPr>
            <p:ph type="subTitle" idx="1"/>
          </p:nvPr>
        </p:nvSpPr>
        <p:spPr>
          <a:xfrm>
            <a:off x="36450" y="90200"/>
            <a:ext cx="8751900" cy="5143500"/>
          </a:xfrm>
          <a:prstGeom prst="rect">
            <a:avLst/>
          </a:prstGeom>
        </p:spPr>
        <p:txBody>
          <a:bodyPr spcFirstLastPara="1" wrap="square" lIns="91425" tIns="91425" rIns="91425" bIns="91425" anchor="t" anchorCtr="0">
            <a:normAutofit/>
          </a:bodyPr>
          <a:lstStyle/>
          <a:p>
            <a:pPr marL="0" lvl="0" indent="0" algn="l" rtl="0">
              <a:lnSpc>
                <a:spcPct val="115000"/>
              </a:lnSpc>
              <a:spcBef>
                <a:spcPts val="1200"/>
              </a:spcBef>
              <a:spcAft>
                <a:spcPts val="0"/>
              </a:spcAft>
              <a:buNone/>
            </a:pPr>
            <a:r>
              <a:rPr lang="en" sz="1400">
                <a:latin typeface="Times New Roman"/>
                <a:ea typeface="Times New Roman"/>
                <a:cs typeface="Times New Roman"/>
                <a:sym typeface="Times New Roman"/>
              </a:rPr>
              <a:t>SELECT * FROM PROPERTY;</a:t>
            </a:r>
            <a:endParaRPr sz="1400">
              <a:latin typeface="Times New Roman"/>
              <a:ea typeface="Times New Roman"/>
              <a:cs typeface="Times New Roman"/>
              <a:sym typeface="Times New Roman"/>
            </a:endParaRPr>
          </a:p>
          <a:p>
            <a:pPr marL="0" lvl="0" indent="0" algn="l" rtl="0">
              <a:spcBef>
                <a:spcPts val="1200"/>
              </a:spcBef>
              <a:spcAft>
                <a:spcPts val="0"/>
              </a:spcAft>
              <a:buNone/>
            </a:pPr>
            <a:endParaRPr/>
          </a:p>
        </p:txBody>
      </p:sp>
      <p:pic>
        <p:nvPicPr>
          <p:cNvPr id="566" name="Google Shape;566;p62"/>
          <p:cNvPicPr preferRelativeResize="0"/>
          <p:nvPr/>
        </p:nvPicPr>
        <p:blipFill>
          <a:blip r:embed="rId3">
            <a:alphaModFix/>
          </a:blip>
          <a:stretch>
            <a:fillRect/>
          </a:stretch>
        </p:blipFill>
        <p:spPr>
          <a:xfrm>
            <a:off x="95250" y="962025"/>
            <a:ext cx="8953500" cy="3219450"/>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571" name="Google Shape;571;p63"/>
          <p:cNvSpPr txBox="1">
            <a:spLocks noGrp="1"/>
          </p:cNvSpPr>
          <p:nvPr>
            <p:ph type="subTitle" idx="1"/>
          </p:nvPr>
        </p:nvSpPr>
        <p:spPr>
          <a:xfrm>
            <a:off x="97150" y="107550"/>
            <a:ext cx="8751900" cy="4944000"/>
          </a:xfrm>
          <a:prstGeom prst="rect">
            <a:avLst/>
          </a:prstGeom>
        </p:spPr>
        <p:txBody>
          <a:bodyPr spcFirstLastPara="1" wrap="square" lIns="91425" tIns="91425" rIns="91425" bIns="91425" anchor="t" anchorCtr="0">
            <a:normAutofit/>
          </a:bodyPr>
          <a:lstStyle/>
          <a:p>
            <a:pPr marL="0" lvl="0" indent="0" algn="l" rtl="0">
              <a:lnSpc>
                <a:spcPct val="115000"/>
              </a:lnSpc>
              <a:spcBef>
                <a:spcPts val="1200"/>
              </a:spcBef>
              <a:spcAft>
                <a:spcPts val="0"/>
              </a:spcAft>
              <a:buNone/>
            </a:pPr>
            <a:r>
              <a:rPr lang="en" sz="1400">
                <a:latin typeface="Times New Roman"/>
                <a:ea typeface="Times New Roman"/>
                <a:cs typeface="Times New Roman"/>
                <a:sym typeface="Times New Roman"/>
              </a:rPr>
              <a:t>SELECT * FROM PROPERTY_LOCATION;</a:t>
            </a:r>
            <a:endParaRPr sz="1400">
              <a:latin typeface="Times New Roman"/>
              <a:ea typeface="Times New Roman"/>
              <a:cs typeface="Times New Roman"/>
              <a:sym typeface="Times New Roman"/>
            </a:endParaRPr>
          </a:p>
          <a:p>
            <a:pPr marL="0" lvl="0" indent="0" algn="l" rtl="0">
              <a:lnSpc>
                <a:spcPct val="115000"/>
              </a:lnSpc>
              <a:spcBef>
                <a:spcPts val="1200"/>
              </a:spcBef>
              <a:spcAft>
                <a:spcPts val="0"/>
              </a:spcAft>
              <a:buNone/>
            </a:pP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latin typeface="Times New Roman"/>
                <a:ea typeface="Times New Roman"/>
                <a:cs typeface="Times New Roman"/>
                <a:sym typeface="Times New Roman"/>
              </a:rPr>
              <a:t>SELECT * FROM AGENT;</a:t>
            </a:r>
            <a:endParaRPr sz="1400">
              <a:latin typeface="Times New Roman"/>
              <a:ea typeface="Times New Roman"/>
              <a:cs typeface="Times New Roman"/>
              <a:sym typeface="Times New Roman"/>
            </a:endParaRPr>
          </a:p>
          <a:p>
            <a:pPr marL="0" lvl="0" indent="0" algn="l" rtl="0">
              <a:lnSpc>
                <a:spcPct val="115000"/>
              </a:lnSpc>
              <a:spcBef>
                <a:spcPts val="1200"/>
              </a:spcBef>
              <a:spcAft>
                <a:spcPts val="0"/>
              </a:spcAft>
              <a:buNone/>
            </a:pPr>
            <a:endParaRPr sz="1400">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endParaRPr/>
          </a:p>
        </p:txBody>
      </p:sp>
      <p:pic>
        <p:nvPicPr>
          <p:cNvPr id="572" name="Google Shape;572;p63"/>
          <p:cNvPicPr preferRelativeResize="0"/>
          <p:nvPr/>
        </p:nvPicPr>
        <p:blipFill>
          <a:blip r:embed="rId3">
            <a:alphaModFix/>
          </a:blip>
          <a:stretch>
            <a:fillRect/>
          </a:stretch>
        </p:blipFill>
        <p:spPr>
          <a:xfrm>
            <a:off x="4000688" y="151975"/>
            <a:ext cx="3952875" cy="3295650"/>
          </a:xfrm>
          <a:prstGeom prst="rect">
            <a:avLst/>
          </a:prstGeom>
          <a:noFill/>
          <a:ln>
            <a:noFill/>
          </a:ln>
        </p:spPr>
      </p:pic>
      <p:pic>
        <p:nvPicPr>
          <p:cNvPr id="573" name="Google Shape;573;p63"/>
          <p:cNvPicPr preferRelativeResize="0"/>
          <p:nvPr/>
        </p:nvPicPr>
        <p:blipFill>
          <a:blip r:embed="rId4">
            <a:alphaModFix/>
          </a:blip>
          <a:stretch>
            <a:fillRect/>
          </a:stretch>
        </p:blipFill>
        <p:spPr>
          <a:xfrm>
            <a:off x="4000700" y="3502825"/>
            <a:ext cx="3867150" cy="1485900"/>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577"/>
        <p:cNvGrpSpPr/>
        <p:nvPr/>
      </p:nvGrpSpPr>
      <p:grpSpPr>
        <a:xfrm>
          <a:off x="0" y="0"/>
          <a:ext cx="0" cy="0"/>
          <a:chOff x="0" y="0"/>
          <a:chExt cx="0" cy="0"/>
        </a:xfrm>
      </p:grpSpPr>
      <p:sp>
        <p:nvSpPr>
          <p:cNvPr id="578" name="Google Shape;578;p64"/>
          <p:cNvSpPr txBox="1">
            <a:spLocks noGrp="1"/>
          </p:cNvSpPr>
          <p:nvPr>
            <p:ph type="subTitle" idx="1"/>
          </p:nvPr>
        </p:nvSpPr>
        <p:spPr>
          <a:xfrm>
            <a:off x="97150" y="107550"/>
            <a:ext cx="8751900" cy="4944000"/>
          </a:xfrm>
          <a:prstGeom prst="rect">
            <a:avLst/>
          </a:prstGeom>
        </p:spPr>
        <p:txBody>
          <a:bodyPr spcFirstLastPara="1" wrap="square" lIns="91425" tIns="91425" rIns="91425" bIns="91425" anchor="t" anchorCtr="0">
            <a:normAutofit/>
          </a:bodyPr>
          <a:lstStyle/>
          <a:p>
            <a:pPr marL="0" lvl="0" indent="0" algn="l" rtl="0">
              <a:lnSpc>
                <a:spcPct val="115000"/>
              </a:lnSpc>
              <a:spcBef>
                <a:spcPts val="1200"/>
              </a:spcBef>
              <a:spcAft>
                <a:spcPts val="0"/>
              </a:spcAft>
              <a:buNone/>
            </a:pPr>
            <a:r>
              <a:rPr lang="en" sz="1400">
                <a:latin typeface="Times New Roman"/>
                <a:ea typeface="Times New Roman"/>
                <a:cs typeface="Times New Roman"/>
                <a:sym typeface="Times New Roman"/>
              </a:rPr>
              <a:t>SELECT * FROM AGENT_EMAIL;</a:t>
            </a:r>
            <a:endParaRPr sz="1400">
              <a:latin typeface="Times New Roman"/>
              <a:ea typeface="Times New Roman"/>
              <a:cs typeface="Times New Roman"/>
              <a:sym typeface="Times New Roman"/>
            </a:endParaRPr>
          </a:p>
          <a:p>
            <a:pPr marL="0" lvl="0" indent="0" algn="l" rtl="0">
              <a:lnSpc>
                <a:spcPct val="115000"/>
              </a:lnSpc>
              <a:spcBef>
                <a:spcPts val="1200"/>
              </a:spcBef>
              <a:spcAft>
                <a:spcPts val="0"/>
              </a:spcAft>
              <a:buNone/>
            </a:pP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latin typeface="Times New Roman"/>
                <a:ea typeface="Times New Roman"/>
                <a:cs typeface="Times New Roman"/>
                <a:sym typeface="Times New Roman"/>
              </a:rPr>
              <a:t>SELECT * FROM BUYER;</a:t>
            </a:r>
            <a:endParaRPr sz="1400">
              <a:latin typeface="Times New Roman"/>
              <a:ea typeface="Times New Roman"/>
              <a:cs typeface="Times New Roman"/>
              <a:sym typeface="Times New Roman"/>
            </a:endParaRPr>
          </a:p>
          <a:p>
            <a:pPr marL="0" lvl="0" indent="0" algn="l" rtl="0">
              <a:lnSpc>
                <a:spcPct val="115000"/>
              </a:lnSpc>
              <a:spcBef>
                <a:spcPts val="1200"/>
              </a:spcBef>
              <a:spcAft>
                <a:spcPts val="0"/>
              </a:spcAft>
              <a:buNone/>
            </a:pPr>
            <a:endParaRPr sz="1400">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endParaRPr/>
          </a:p>
        </p:txBody>
      </p:sp>
      <p:pic>
        <p:nvPicPr>
          <p:cNvPr id="579" name="Google Shape;579;p64"/>
          <p:cNvPicPr preferRelativeResize="0"/>
          <p:nvPr/>
        </p:nvPicPr>
        <p:blipFill>
          <a:blip r:embed="rId3">
            <a:alphaModFix/>
          </a:blip>
          <a:stretch>
            <a:fillRect/>
          </a:stretch>
        </p:blipFill>
        <p:spPr>
          <a:xfrm>
            <a:off x="3966175" y="107538"/>
            <a:ext cx="3657600" cy="2124075"/>
          </a:xfrm>
          <a:prstGeom prst="rect">
            <a:avLst/>
          </a:prstGeom>
          <a:noFill/>
          <a:ln>
            <a:noFill/>
          </a:ln>
        </p:spPr>
      </p:pic>
      <p:pic>
        <p:nvPicPr>
          <p:cNvPr id="580" name="Google Shape;580;p64"/>
          <p:cNvPicPr preferRelativeResize="0"/>
          <p:nvPr/>
        </p:nvPicPr>
        <p:blipFill>
          <a:blip r:embed="rId4">
            <a:alphaModFix/>
          </a:blip>
          <a:stretch>
            <a:fillRect/>
          </a:stretch>
        </p:blipFill>
        <p:spPr>
          <a:xfrm>
            <a:off x="3966163" y="2794475"/>
            <a:ext cx="3990975" cy="1809750"/>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584"/>
        <p:cNvGrpSpPr/>
        <p:nvPr/>
      </p:nvGrpSpPr>
      <p:grpSpPr>
        <a:xfrm>
          <a:off x="0" y="0"/>
          <a:ext cx="0" cy="0"/>
          <a:chOff x="0" y="0"/>
          <a:chExt cx="0" cy="0"/>
        </a:xfrm>
      </p:grpSpPr>
      <p:sp>
        <p:nvSpPr>
          <p:cNvPr id="585" name="Google Shape;585;p65"/>
          <p:cNvSpPr txBox="1">
            <a:spLocks noGrp="1"/>
          </p:cNvSpPr>
          <p:nvPr>
            <p:ph type="subTitle" idx="1"/>
          </p:nvPr>
        </p:nvSpPr>
        <p:spPr>
          <a:xfrm>
            <a:off x="79800" y="99750"/>
            <a:ext cx="8751900" cy="4944000"/>
          </a:xfrm>
          <a:prstGeom prst="rect">
            <a:avLst/>
          </a:prstGeom>
        </p:spPr>
        <p:txBody>
          <a:bodyPr spcFirstLastPara="1" wrap="square" lIns="91425" tIns="91425" rIns="91425" bIns="91425" anchor="t" anchorCtr="0">
            <a:normAutofit/>
          </a:bodyPr>
          <a:lstStyle/>
          <a:p>
            <a:pPr marL="0" lvl="0" indent="0" algn="l" rtl="0">
              <a:lnSpc>
                <a:spcPct val="115000"/>
              </a:lnSpc>
              <a:spcBef>
                <a:spcPts val="1200"/>
              </a:spcBef>
              <a:spcAft>
                <a:spcPts val="0"/>
              </a:spcAft>
              <a:buNone/>
            </a:pPr>
            <a:r>
              <a:rPr lang="en" sz="1400">
                <a:latin typeface="Times New Roman"/>
                <a:ea typeface="Times New Roman"/>
                <a:cs typeface="Times New Roman"/>
                <a:sym typeface="Times New Roman"/>
              </a:rPr>
              <a:t>SELECT * FROM TENANT;</a:t>
            </a:r>
            <a:endParaRPr sz="1400">
              <a:latin typeface="Times New Roman"/>
              <a:ea typeface="Times New Roman"/>
              <a:cs typeface="Times New Roman"/>
              <a:sym typeface="Times New Roman"/>
            </a:endParaRPr>
          </a:p>
          <a:p>
            <a:pPr marL="0" lvl="0" indent="0" algn="l" rtl="0">
              <a:lnSpc>
                <a:spcPct val="115000"/>
              </a:lnSpc>
              <a:spcBef>
                <a:spcPts val="1200"/>
              </a:spcBef>
              <a:spcAft>
                <a:spcPts val="0"/>
              </a:spcAft>
              <a:buNone/>
            </a:pP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latin typeface="Times New Roman"/>
                <a:ea typeface="Times New Roman"/>
                <a:cs typeface="Times New Roman"/>
                <a:sym typeface="Times New Roman"/>
              </a:rPr>
              <a:t>SELECT * FROM PROPERTY_INSPECTION_OFFICER;</a:t>
            </a:r>
            <a:endParaRPr sz="1400">
              <a:latin typeface="Times New Roman"/>
              <a:ea typeface="Times New Roman"/>
              <a:cs typeface="Times New Roman"/>
              <a:sym typeface="Times New Roman"/>
            </a:endParaRPr>
          </a:p>
          <a:p>
            <a:pPr marL="0" lvl="0" indent="0" algn="l" rtl="0">
              <a:lnSpc>
                <a:spcPct val="115000"/>
              </a:lnSpc>
              <a:spcBef>
                <a:spcPts val="1200"/>
              </a:spcBef>
              <a:spcAft>
                <a:spcPts val="0"/>
              </a:spcAft>
              <a:buNone/>
            </a:pPr>
            <a:endParaRPr sz="1400">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endParaRPr/>
          </a:p>
        </p:txBody>
      </p:sp>
      <p:pic>
        <p:nvPicPr>
          <p:cNvPr id="586" name="Google Shape;586;p65"/>
          <p:cNvPicPr preferRelativeResize="0"/>
          <p:nvPr/>
        </p:nvPicPr>
        <p:blipFill>
          <a:blip r:embed="rId3">
            <a:alphaModFix/>
          </a:blip>
          <a:stretch>
            <a:fillRect/>
          </a:stretch>
        </p:blipFill>
        <p:spPr>
          <a:xfrm>
            <a:off x="3424938" y="170263"/>
            <a:ext cx="5191125" cy="1819275"/>
          </a:xfrm>
          <a:prstGeom prst="rect">
            <a:avLst/>
          </a:prstGeom>
          <a:noFill/>
          <a:ln>
            <a:noFill/>
          </a:ln>
        </p:spPr>
      </p:pic>
      <p:pic>
        <p:nvPicPr>
          <p:cNvPr id="587" name="Google Shape;587;p65"/>
          <p:cNvPicPr preferRelativeResize="0"/>
          <p:nvPr/>
        </p:nvPicPr>
        <p:blipFill>
          <a:blip r:embed="rId4">
            <a:alphaModFix/>
          </a:blip>
          <a:stretch>
            <a:fillRect/>
          </a:stretch>
        </p:blipFill>
        <p:spPr>
          <a:xfrm>
            <a:off x="3424938" y="3291250"/>
            <a:ext cx="4714875" cy="1562100"/>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591"/>
        <p:cNvGrpSpPr/>
        <p:nvPr/>
      </p:nvGrpSpPr>
      <p:grpSpPr>
        <a:xfrm>
          <a:off x="0" y="0"/>
          <a:ext cx="0" cy="0"/>
          <a:chOff x="0" y="0"/>
          <a:chExt cx="0" cy="0"/>
        </a:xfrm>
      </p:grpSpPr>
      <p:sp>
        <p:nvSpPr>
          <p:cNvPr id="592" name="Google Shape;592;p66"/>
          <p:cNvSpPr txBox="1">
            <a:spLocks noGrp="1"/>
          </p:cNvSpPr>
          <p:nvPr>
            <p:ph type="subTitle" idx="1"/>
          </p:nvPr>
        </p:nvSpPr>
        <p:spPr>
          <a:xfrm>
            <a:off x="97150" y="107550"/>
            <a:ext cx="8751900" cy="4944000"/>
          </a:xfrm>
          <a:prstGeom prst="rect">
            <a:avLst/>
          </a:prstGeom>
        </p:spPr>
        <p:txBody>
          <a:bodyPr spcFirstLastPara="1" wrap="square" lIns="91425" tIns="91425" rIns="91425" bIns="91425" anchor="t" anchorCtr="0">
            <a:normAutofit/>
          </a:bodyPr>
          <a:lstStyle/>
          <a:p>
            <a:pPr marL="0" lvl="0" indent="0" algn="l" rtl="0">
              <a:lnSpc>
                <a:spcPct val="115000"/>
              </a:lnSpc>
              <a:spcBef>
                <a:spcPts val="1200"/>
              </a:spcBef>
              <a:spcAft>
                <a:spcPts val="1200"/>
              </a:spcAft>
              <a:buNone/>
            </a:pPr>
            <a:r>
              <a:rPr lang="en" sz="1400">
                <a:latin typeface="Times New Roman"/>
                <a:ea typeface="Times New Roman"/>
                <a:cs typeface="Times New Roman"/>
                <a:sym typeface="Times New Roman"/>
              </a:rPr>
              <a:t>SELECT * FROM C_PHONE_NO;</a:t>
            </a:r>
            <a:endParaRPr/>
          </a:p>
        </p:txBody>
      </p:sp>
      <p:pic>
        <p:nvPicPr>
          <p:cNvPr id="593" name="Google Shape;593;p66"/>
          <p:cNvPicPr preferRelativeResize="0"/>
          <p:nvPr/>
        </p:nvPicPr>
        <p:blipFill>
          <a:blip r:embed="rId3">
            <a:alphaModFix/>
          </a:blip>
          <a:stretch>
            <a:fillRect/>
          </a:stretch>
        </p:blipFill>
        <p:spPr>
          <a:xfrm>
            <a:off x="4771538" y="268075"/>
            <a:ext cx="2619375" cy="4191000"/>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597"/>
        <p:cNvGrpSpPr/>
        <p:nvPr/>
      </p:nvGrpSpPr>
      <p:grpSpPr>
        <a:xfrm>
          <a:off x="0" y="0"/>
          <a:ext cx="0" cy="0"/>
          <a:chOff x="0" y="0"/>
          <a:chExt cx="0" cy="0"/>
        </a:xfrm>
      </p:grpSpPr>
      <p:sp>
        <p:nvSpPr>
          <p:cNvPr id="598" name="Google Shape;598;p67"/>
          <p:cNvSpPr txBox="1">
            <a:spLocks noGrp="1"/>
          </p:cNvSpPr>
          <p:nvPr>
            <p:ph type="subTitle" idx="1"/>
          </p:nvPr>
        </p:nvSpPr>
        <p:spPr>
          <a:xfrm>
            <a:off x="97150" y="107550"/>
            <a:ext cx="8751900" cy="4944000"/>
          </a:xfrm>
          <a:prstGeom prst="rect">
            <a:avLst/>
          </a:prstGeom>
        </p:spPr>
        <p:txBody>
          <a:bodyPr spcFirstLastPara="1" wrap="square" lIns="91425" tIns="91425" rIns="91425" bIns="91425" anchor="t" anchorCtr="0">
            <a:normAutofit/>
          </a:bodyPr>
          <a:lstStyle/>
          <a:p>
            <a:pPr marL="0" lvl="0" indent="0" algn="l" rtl="0">
              <a:lnSpc>
                <a:spcPct val="115000"/>
              </a:lnSpc>
              <a:spcBef>
                <a:spcPts val="1200"/>
              </a:spcBef>
              <a:spcAft>
                <a:spcPts val="0"/>
              </a:spcAft>
              <a:buNone/>
            </a:pPr>
            <a:r>
              <a:rPr lang="en" sz="1400">
                <a:latin typeface="Times New Roman"/>
                <a:ea typeface="Times New Roman"/>
                <a:cs typeface="Times New Roman"/>
                <a:sym typeface="Times New Roman"/>
              </a:rPr>
              <a:t>SELECT * FROM ASSESSOR;</a:t>
            </a:r>
            <a:endParaRPr sz="1400">
              <a:latin typeface="Times New Roman"/>
              <a:ea typeface="Times New Roman"/>
              <a:cs typeface="Times New Roman"/>
              <a:sym typeface="Times New Roman"/>
            </a:endParaRPr>
          </a:p>
          <a:p>
            <a:pPr marL="0" lvl="0" indent="0" algn="l" rtl="0">
              <a:lnSpc>
                <a:spcPct val="115000"/>
              </a:lnSpc>
              <a:spcBef>
                <a:spcPts val="1200"/>
              </a:spcBef>
              <a:spcAft>
                <a:spcPts val="0"/>
              </a:spcAft>
              <a:buNone/>
            </a:pP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latin typeface="Times New Roman"/>
                <a:ea typeface="Times New Roman"/>
                <a:cs typeface="Times New Roman"/>
                <a:sym typeface="Times New Roman"/>
              </a:rPr>
              <a:t>SELECT * FROM ASSESSOR_RESPONSE;</a:t>
            </a:r>
            <a:endParaRPr sz="1400">
              <a:latin typeface="Times New Roman"/>
              <a:ea typeface="Times New Roman"/>
              <a:cs typeface="Times New Roman"/>
              <a:sym typeface="Times New Roman"/>
            </a:endParaRPr>
          </a:p>
          <a:p>
            <a:pPr marL="0" lvl="0" indent="0" algn="l" rtl="0">
              <a:lnSpc>
                <a:spcPct val="115000"/>
              </a:lnSpc>
              <a:spcBef>
                <a:spcPts val="1200"/>
              </a:spcBef>
              <a:spcAft>
                <a:spcPts val="0"/>
              </a:spcAft>
              <a:buNone/>
            </a:pP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latin typeface="Times New Roman"/>
                <a:ea typeface="Times New Roman"/>
                <a:cs typeface="Times New Roman"/>
                <a:sym typeface="Times New Roman"/>
              </a:rPr>
              <a:t>SELECT * FROM PIO_RESPONSE;</a:t>
            </a:r>
            <a:endParaRPr sz="1400">
              <a:latin typeface="Times New Roman"/>
              <a:ea typeface="Times New Roman"/>
              <a:cs typeface="Times New Roman"/>
              <a:sym typeface="Times New Roman"/>
            </a:endParaRPr>
          </a:p>
          <a:p>
            <a:pPr marL="0" lvl="0" indent="0" algn="l" rtl="0">
              <a:lnSpc>
                <a:spcPct val="115000"/>
              </a:lnSpc>
              <a:spcBef>
                <a:spcPts val="1200"/>
              </a:spcBef>
              <a:spcAft>
                <a:spcPts val="0"/>
              </a:spcAft>
              <a:buNone/>
            </a:pP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endParaRPr sz="1400">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endParaRPr/>
          </a:p>
        </p:txBody>
      </p:sp>
      <p:pic>
        <p:nvPicPr>
          <p:cNvPr id="599" name="Google Shape;599;p67"/>
          <p:cNvPicPr preferRelativeResize="0"/>
          <p:nvPr/>
        </p:nvPicPr>
        <p:blipFill>
          <a:blip r:embed="rId3">
            <a:alphaModFix/>
          </a:blip>
          <a:stretch>
            <a:fillRect/>
          </a:stretch>
        </p:blipFill>
        <p:spPr>
          <a:xfrm>
            <a:off x="2934013" y="202950"/>
            <a:ext cx="5915025" cy="1504950"/>
          </a:xfrm>
          <a:prstGeom prst="rect">
            <a:avLst/>
          </a:prstGeom>
          <a:noFill/>
          <a:ln>
            <a:noFill/>
          </a:ln>
        </p:spPr>
      </p:pic>
      <p:pic>
        <p:nvPicPr>
          <p:cNvPr id="600" name="Google Shape;600;p67"/>
          <p:cNvPicPr preferRelativeResize="0"/>
          <p:nvPr/>
        </p:nvPicPr>
        <p:blipFill>
          <a:blip r:embed="rId4">
            <a:alphaModFix/>
          </a:blip>
          <a:stretch>
            <a:fillRect/>
          </a:stretch>
        </p:blipFill>
        <p:spPr>
          <a:xfrm>
            <a:off x="4632725" y="1852600"/>
            <a:ext cx="2286000" cy="1438275"/>
          </a:xfrm>
          <a:prstGeom prst="rect">
            <a:avLst/>
          </a:prstGeom>
          <a:noFill/>
          <a:ln>
            <a:noFill/>
          </a:ln>
        </p:spPr>
      </p:pic>
      <p:pic>
        <p:nvPicPr>
          <p:cNvPr id="601" name="Google Shape;601;p67"/>
          <p:cNvPicPr preferRelativeResize="0"/>
          <p:nvPr/>
        </p:nvPicPr>
        <p:blipFill>
          <a:blip r:embed="rId5">
            <a:alphaModFix/>
          </a:blip>
          <a:stretch>
            <a:fillRect/>
          </a:stretch>
        </p:blipFill>
        <p:spPr>
          <a:xfrm>
            <a:off x="4684100" y="3435563"/>
            <a:ext cx="2343150" cy="1514475"/>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605"/>
        <p:cNvGrpSpPr/>
        <p:nvPr/>
      </p:nvGrpSpPr>
      <p:grpSpPr>
        <a:xfrm>
          <a:off x="0" y="0"/>
          <a:ext cx="0" cy="0"/>
          <a:chOff x="0" y="0"/>
          <a:chExt cx="0" cy="0"/>
        </a:xfrm>
      </p:grpSpPr>
      <p:sp>
        <p:nvSpPr>
          <p:cNvPr id="606" name="Google Shape;606;p68"/>
          <p:cNvSpPr txBox="1">
            <a:spLocks noGrp="1"/>
          </p:cNvSpPr>
          <p:nvPr>
            <p:ph type="subTitle" idx="1"/>
          </p:nvPr>
        </p:nvSpPr>
        <p:spPr>
          <a:xfrm>
            <a:off x="97150" y="107550"/>
            <a:ext cx="8751900" cy="4944000"/>
          </a:xfrm>
          <a:prstGeom prst="rect">
            <a:avLst/>
          </a:prstGeom>
        </p:spPr>
        <p:txBody>
          <a:bodyPr spcFirstLastPara="1" wrap="square" lIns="91425" tIns="91425" rIns="91425" bIns="91425" anchor="t" anchorCtr="0">
            <a:normAutofit/>
          </a:bodyPr>
          <a:lstStyle/>
          <a:p>
            <a:pPr marL="0" lvl="0" indent="0" algn="l" rtl="0">
              <a:lnSpc>
                <a:spcPct val="115000"/>
              </a:lnSpc>
              <a:spcBef>
                <a:spcPts val="1200"/>
              </a:spcBef>
              <a:spcAft>
                <a:spcPts val="0"/>
              </a:spcAft>
              <a:buNone/>
            </a:pPr>
            <a:r>
              <a:rPr lang="en" sz="1400">
                <a:latin typeface="Times New Roman"/>
                <a:ea typeface="Times New Roman"/>
                <a:cs typeface="Times New Roman"/>
                <a:sym typeface="Times New Roman"/>
              </a:rPr>
              <a:t>SELECT * FROM PROPERTY_SERVICES;</a:t>
            </a:r>
            <a:endParaRPr sz="1400">
              <a:latin typeface="Times New Roman"/>
              <a:ea typeface="Times New Roman"/>
              <a:cs typeface="Times New Roman"/>
              <a:sym typeface="Times New Roman"/>
            </a:endParaRPr>
          </a:p>
          <a:p>
            <a:pPr marL="0" lvl="0" indent="0" algn="l" rtl="0">
              <a:spcBef>
                <a:spcPts val="1200"/>
              </a:spcBef>
              <a:spcAft>
                <a:spcPts val="0"/>
              </a:spcAft>
              <a:buNone/>
            </a:pPr>
            <a:endParaRPr/>
          </a:p>
        </p:txBody>
      </p:sp>
      <p:pic>
        <p:nvPicPr>
          <p:cNvPr id="607" name="Google Shape;607;p68"/>
          <p:cNvPicPr preferRelativeResize="0"/>
          <p:nvPr/>
        </p:nvPicPr>
        <p:blipFill>
          <a:blip r:embed="rId3">
            <a:alphaModFix/>
          </a:blip>
          <a:stretch>
            <a:fillRect/>
          </a:stretch>
        </p:blipFill>
        <p:spPr>
          <a:xfrm>
            <a:off x="1101250" y="982450"/>
            <a:ext cx="6743700" cy="2762250"/>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611"/>
        <p:cNvGrpSpPr/>
        <p:nvPr/>
      </p:nvGrpSpPr>
      <p:grpSpPr>
        <a:xfrm>
          <a:off x="0" y="0"/>
          <a:ext cx="0" cy="0"/>
          <a:chOff x="0" y="0"/>
          <a:chExt cx="0" cy="0"/>
        </a:xfrm>
      </p:grpSpPr>
      <p:sp>
        <p:nvSpPr>
          <p:cNvPr id="612" name="Google Shape;612;p69"/>
          <p:cNvSpPr txBox="1">
            <a:spLocks noGrp="1"/>
          </p:cNvSpPr>
          <p:nvPr>
            <p:ph type="subTitle" idx="1"/>
          </p:nvPr>
        </p:nvSpPr>
        <p:spPr>
          <a:xfrm>
            <a:off x="53775" y="99750"/>
            <a:ext cx="8751900" cy="4944000"/>
          </a:xfrm>
          <a:prstGeom prst="rect">
            <a:avLst/>
          </a:prstGeom>
        </p:spPr>
        <p:txBody>
          <a:bodyPr spcFirstLastPara="1" wrap="square" lIns="91425" tIns="91425" rIns="91425" bIns="91425" anchor="t" anchorCtr="0">
            <a:normAutofit/>
          </a:bodyPr>
          <a:lstStyle/>
          <a:p>
            <a:pPr marL="0" lvl="0" indent="0" algn="l" rtl="0">
              <a:lnSpc>
                <a:spcPct val="115000"/>
              </a:lnSpc>
              <a:spcBef>
                <a:spcPts val="1200"/>
              </a:spcBef>
              <a:spcAft>
                <a:spcPts val="0"/>
              </a:spcAft>
              <a:buNone/>
            </a:pPr>
            <a:r>
              <a:rPr lang="en" sz="1400">
                <a:latin typeface="Times New Roman"/>
                <a:ea typeface="Times New Roman"/>
                <a:cs typeface="Times New Roman"/>
                <a:sym typeface="Times New Roman"/>
              </a:rPr>
              <a:t>SELECT * FROM APPOINTMENT;</a:t>
            </a:r>
            <a:endParaRPr sz="1400">
              <a:latin typeface="Times New Roman"/>
              <a:ea typeface="Times New Roman"/>
              <a:cs typeface="Times New Roman"/>
              <a:sym typeface="Times New Roman"/>
            </a:endParaRPr>
          </a:p>
          <a:p>
            <a:pPr marL="0" lvl="0" indent="0" algn="l" rtl="0">
              <a:lnSpc>
                <a:spcPct val="115000"/>
              </a:lnSpc>
              <a:spcBef>
                <a:spcPts val="1200"/>
              </a:spcBef>
              <a:spcAft>
                <a:spcPts val="0"/>
              </a:spcAft>
              <a:buNone/>
            </a:pP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latin typeface="Times New Roman"/>
                <a:ea typeface="Times New Roman"/>
                <a:cs typeface="Times New Roman"/>
                <a:sym typeface="Times New Roman"/>
              </a:rPr>
              <a:t>SELECT * FROM CONTRACT;</a:t>
            </a:r>
            <a:endParaRPr sz="1400">
              <a:latin typeface="Times New Roman"/>
              <a:ea typeface="Times New Roman"/>
              <a:cs typeface="Times New Roman"/>
              <a:sym typeface="Times New Roman"/>
            </a:endParaRPr>
          </a:p>
          <a:p>
            <a:pPr marL="0" lvl="0" indent="0" algn="l" rtl="0">
              <a:lnSpc>
                <a:spcPct val="115000"/>
              </a:lnSpc>
              <a:spcBef>
                <a:spcPts val="1200"/>
              </a:spcBef>
              <a:spcAft>
                <a:spcPts val="0"/>
              </a:spcAft>
              <a:buNone/>
            </a:pP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endParaRPr sz="1400">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endParaRPr/>
          </a:p>
        </p:txBody>
      </p:sp>
      <p:pic>
        <p:nvPicPr>
          <p:cNvPr id="613" name="Google Shape;613;p69"/>
          <p:cNvPicPr preferRelativeResize="0"/>
          <p:nvPr/>
        </p:nvPicPr>
        <p:blipFill>
          <a:blip r:embed="rId3">
            <a:alphaModFix/>
          </a:blip>
          <a:stretch>
            <a:fillRect/>
          </a:stretch>
        </p:blipFill>
        <p:spPr>
          <a:xfrm>
            <a:off x="3833513" y="107550"/>
            <a:ext cx="4200525" cy="2171700"/>
          </a:xfrm>
          <a:prstGeom prst="rect">
            <a:avLst/>
          </a:prstGeom>
          <a:noFill/>
          <a:ln>
            <a:noFill/>
          </a:ln>
        </p:spPr>
      </p:pic>
      <p:pic>
        <p:nvPicPr>
          <p:cNvPr id="614" name="Google Shape;614;p69"/>
          <p:cNvPicPr preferRelativeResize="0"/>
          <p:nvPr/>
        </p:nvPicPr>
        <p:blipFill>
          <a:blip r:embed="rId4">
            <a:alphaModFix/>
          </a:blip>
          <a:stretch>
            <a:fillRect/>
          </a:stretch>
        </p:blipFill>
        <p:spPr>
          <a:xfrm>
            <a:off x="661975" y="2768238"/>
            <a:ext cx="7820025" cy="2105025"/>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611"/>
        <p:cNvGrpSpPr/>
        <p:nvPr/>
      </p:nvGrpSpPr>
      <p:grpSpPr>
        <a:xfrm>
          <a:off x="0" y="0"/>
          <a:ext cx="0" cy="0"/>
          <a:chOff x="0" y="0"/>
          <a:chExt cx="0" cy="0"/>
        </a:xfrm>
      </p:grpSpPr>
      <p:sp>
        <p:nvSpPr>
          <p:cNvPr id="612" name="Google Shape;612;p69"/>
          <p:cNvSpPr txBox="1">
            <a:spLocks noGrp="1"/>
          </p:cNvSpPr>
          <p:nvPr>
            <p:ph type="subTitle" idx="1"/>
          </p:nvPr>
        </p:nvSpPr>
        <p:spPr>
          <a:xfrm>
            <a:off x="53775" y="99750"/>
            <a:ext cx="8751900" cy="4944000"/>
          </a:xfrm>
          <a:prstGeom prst="rect">
            <a:avLst/>
          </a:prstGeom>
        </p:spPr>
        <p:txBody>
          <a:bodyPr spcFirstLastPara="1" wrap="square" lIns="91425" tIns="91425" rIns="91425" bIns="91425" anchor="t" anchorCtr="0">
            <a:normAutofit/>
          </a:bodyPr>
          <a:lstStyle/>
          <a:p>
            <a:pPr marL="0" lvl="0" indent="0" algn="l" rtl="0">
              <a:lnSpc>
                <a:spcPct val="115000"/>
              </a:lnSpc>
              <a:spcBef>
                <a:spcPts val="1200"/>
              </a:spcBef>
              <a:spcAft>
                <a:spcPts val="0"/>
              </a:spcAft>
              <a:buNone/>
            </a:pPr>
            <a:r>
              <a:rPr lang="en-US" sz="1400" dirty="0">
                <a:solidFill>
                  <a:schemeClr val="bg1"/>
                </a:solidFill>
                <a:latin typeface="Times New Roman"/>
                <a:ea typeface="Times New Roman"/>
                <a:cs typeface="Times New Roman"/>
                <a:sym typeface="Times New Roman"/>
              </a:rPr>
              <a:t>SELECT * FROM PROPERTY_OWNER;</a:t>
            </a:r>
            <a:endParaRPr sz="1400" dirty="0">
              <a:solidFill>
                <a:schemeClr val="bg1"/>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endParaRPr sz="1400" dirty="0">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endParaRPr dirty="0"/>
          </a:p>
        </p:txBody>
      </p:sp>
      <p:pic>
        <p:nvPicPr>
          <p:cNvPr id="3" name="Picture 2">
            <a:extLst>
              <a:ext uri="{FF2B5EF4-FFF2-40B4-BE49-F238E27FC236}">
                <a16:creationId xmlns:a16="http://schemas.microsoft.com/office/drawing/2014/main" id="{D209FD0D-A85B-8CDA-B196-8B96BB556FBD}"/>
              </a:ext>
            </a:extLst>
          </p:cNvPr>
          <p:cNvPicPr>
            <a:picLocks noChangeAspect="1"/>
          </p:cNvPicPr>
          <p:nvPr/>
        </p:nvPicPr>
        <p:blipFill>
          <a:blip r:embed="rId3"/>
          <a:stretch>
            <a:fillRect/>
          </a:stretch>
        </p:blipFill>
        <p:spPr>
          <a:xfrm>
            <a:off x="1596135" y="952171"/>
            <a:ext cx="4663844" cy="1371719"/>
          </a:xfrm>
          <a:prstGeom prst="rect">
            <a:avLst/>
          </a:prstGeom>
        </p:spPr>
      </p:pic>
    </p:spTree>
    <p:extLst>
      <p:ext uri="{BB962C8B-B14F-4D97-AF65-F5344CB8AC3E}">
        <p14:creationId xmlns:p14="http://schemas.microsoft.com/office/powerpoint/2010/main" val="244730133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618"/>
        <p:cNvGrpSpPr/>
        <p:nvPr/>
      </p:nvGrpSpPr>
      <p:grpSpPr>
        <a:xfrm>
          <a:off x="0" y="0"/>
          <a:ext cx="0" cy="0"/>
          <a:chOff x="0" y="0"/>
          <a:chExt cx="0" cy="0"/>
        </a:xfrm>
      </p:grpSpPr>
      <p:sp>
        <p:nvSpPr>
          <p:cNvPr id="619" name="Google Shape;619;p70"/>
          <p:cNvSpPr txBox="1">
            <a:spLocks noGrp="1"/>
          </p:cNvSpPr>
          <p:nvPr>
            <p:ph type="subTitle" idx="1"/>
          </p:nvPr>
        </p:nvSpPr>
        <p:spPr>
          <a:xfrm>
            <a:off x="227250" y="98875"/>
            <a:ext cx="8717100" cy="4753200"/>
          </a:xfrm>
          <a:prstGeom prst="rect">
            <a:avLst/>
          </a:prstGeom>
        </p:spPr>
        <p:txBody>
          <a:bodyPr spcFirstLastPara="1" wrap="square" lIns="91425" tIns="91425" rIns="91425" bIns="91425" anchor="t" anchorCtr="0">
            <a:normAutofit/>
          </a:bodyPr>
          <a:lstStyle/>
          <a:p>
            <a:pPr marL="0" lvl="0" indent="0" algn="l" rtl="0">
              <a:lnSpc>
                <a:spcPct val="115000"/>
              </a:lnSpc>
              <a:spcBef>
                <a:spcPts val="1200"/>
              </a:spcBef>
              <a:spcAft>
                <a:spcPts val="0"/>
              </a:spcAft>
              <a:buNone/>
            </a:pPr>
            <a:r>
              <a:rPr lang="en" sz="1500" b="1">
                <a:latin typeface="Times New Roman"/>
                <a:ea typeface="Times New Roman"/>
                <a:cs typeface="Times New Roman"/>
                <a:sym typeface="Times New Roman"/>
              </a:rPr>
              <a:t>PL-SQL TRIGGER FOR INSERTION UPDATION AND DELETION ON PROPERTY TABLE</a:t>
            </a:r>
            <a:endParaRPr sz="1500" b="1">
              <a:latin typeface="Times New Roman"/>
              <a:ea typeface="Times New Roman"/>
              <a:cs typeface="Times New Roman"/>
              <a:sym typeface="Times New Roman"/>
            </a:endParaRPr>
          </a:p>
          <a:p>
            <a:pPr marL="0" lvl="0" indent="0" algn="l" rtl="0">
              <a:spcBef>
                <a:spcPts val="1200"/>
              </a:spcBef>
              <a:spcAft>
                <a:spcPts val="0"/>
              </a:spcAft>
              <a:buNone/>
            </a:pPr>
            <a:r>
              <a:rPr lang="en">
                <a:solidFill>
                  <a:srgbClr val="000000"/>
                </a:solidFill>
              </a:rPr>
              <a:t>CREATE OR REPLACE TRIGGER PROPERRTY_TRIGGER</a:t>
            </a:r>
            <a:endParaRPr>
              <a:solidFill>
                <a:srgbClr val="000000"/>
              </a:solidFill>
            </a:endParaRPr>
          </a:p>
          <a:p>
            <a:pPr marL="0" lvl="0" indent="0" algn="l" rtl="0">
              <a:spcBef>
                <a:spcPts val="0"/>
              </a:spcBef>
              <a:spcAft>
                <a:spcPts val="0"/>
              </a:spcAft>
              <a:buNone/>
            </a:pPr>
            <a:r>
              <a:rPr lang="en">
                <a:solidFill>
                  <a:srgbClr val="000000"/>
                </a:solidFill>
              </a:rPr>
              <a:t>BEFORE INSERT OR UPDATE OR DELETE ON PROPERTY</a:t>
            </a:r>
            <a:endParaRPr>
              <a:solidFill>
                <a:srgbClr val="000000"/>
              </a:solidFill>
            </a:endParaRPr>
          </a:p>
          <a:p>
            <a:pPr marL="0" lvl="0" indent="0" algn="l" rtl="0">
              <a:spcBef>
                <a:spcPts val="0"/>
              </a:spcBef>
              <a:spcAft>
                <a:spcPts val="0"/>
              </a:spcAft>
              <a:buNone/>
            </a:pPr>
            <a:r>
              <a:rPr lang="en">
                <a:solidFill>
                  <a:srgbClr val="000000"/>
                </a:solidFill>
              </a:rPr>
              <a:t>FOR EACH ROW</a:t>
            </a:r>
            <a:endParaRPr>
              <a:solidFill>
                <a:srgbClr val="000000"/>
              </a:solidFill>
            </a:endParaRPr>
          </a:p>
          <a:p>
            <a:pPr marL="0" lvl="0" indent="0" algn="l" rtl="0">
              <a:spcBef>
                <a:spcPts val="0"/>
              </a:spcBef>
              <a:spcAft>
                <a:spcPts val="0"/>
              </a:spcAft>
              <a:buNone/>
            </a:pPr>
            <a:r>
              <a:rPr lang="en">
                <a:solidFill>
                  <a:srgbClr val="000000"/>
                </a:solidFill>
              </a:rPr>
              <a:t>ENABLE</a:t>
            </a:r>
            <a:endParaRPr>
              <a:solidFill>
                <a:srgbClr val="000000"/>
              </a:solidFill>
            </a:endParaRPr>
          </a:p>
          <a:p>
            <a:pPr marL="0" lvl="0" indent="0" algn="l" rtl="0">
              <a:spcBef>
                <a:spcPts val="0"/>
              </a:spcBef>
              <a:spcAft>
                <a:spcPts val="0"/>
              </a:spcAft>
              <a:buNone/>
            </a:pPr>
            <a:r>
              <a:rPr lang="en">
                <a:solidFill>
                  <a:srgbClr val="000000"/>
                </a:solidFill>
              </a:rPr>
              <a:t>BEGIN</a:t>
            </a:r>
            <a:endParaRPr>
              <a:solidFill>
                <a:srgbClr val="000000"/>
              </a:solidFill>
            </a:endParaRPr>
          </a:p>
          <a:p>
            <a:pPr marL="0" lvl="0" indent="0" algn="l" rtl="0">
              <a:spcBef>
                <a:spcPts val="0"/>
              </a:spcBef>
              <a:spcAft>
                <a:spcPts val="0"/>
              </a:spcAft>
              <a:buNone/>
            </a:pPr>
            <a:r>
              <a:rPr lang="en">
                <a:solidFill>
                  <a:srgbClr val="000000"/>
                </a:solidFill>
              </a:rPr>
              <a:t>    IF INSERTING THEN</a:t>
            </a:r>
            <a:endParaRPr>
              <a:solidFill>
                <a:srgbClr val="000000"/>
              </a:solidFill>
            </a:endParaRPr>
          </a:p>
          <a:p>
            <a:pPr marL="0" lvl="0" indent="0" algn="l" rtl="0">
              <a:spcBef>
                <a:spcPts val="0"/>
              </a:spcBef>
              <a:spcAft>
                <a:spcPts val="0"/>
              </a:spcAft>
              <a:buNone/>
            </a:pPr>
            <a:r>
              <a:rPr lang="en">
                <a:solidFill>
                  <a:srgbClr val="000000"/>
                </a:solidFill>
              </a:rPr>
              <a:t>        DBMS_OUTPUT.PUT_LINE('THE DATA INSERTED IS AVAILABLE FOR '||:NEW.BUY_RENT);</a:t>
            </a:r>
            <a:endParaRPr>
              <a:solidFill>
                <a:srgbClr val="000000"/>
              </a:solidFill>
            </a:endParaRPr>
          </a:p>
          <a:p>
            <a:pPr marL="0" lvl="0" indent="0" algn="l" rtl="0">
              <a:spcBef>
                <a:spcPts val="0"/>
              </a:spcBef>
              <a:spcAft>
                <a:spcPts val="0"/>
              </a:spcAft>
              <a:buNone/>
            </a:pPr>
            <a:r>
              <a:rPr lang="en">
                <a:solidFill>
                  <a:srgbClr val="000000"/>
                </a:solidFill>
              </a:rPr>
              <a:t>    ELSIF UPDATING THEN</a:t>
            </a:r>
            <a:endParaRPr>
              <a:solidFill>
                <a:srgbClr val="000000"/>
              </a:solidFill>
            </a:endParaRPr>
          </a:p>
          <a:p>
            <a:pPr marL="0" lvl="0" indent="0" algn="l" rtl="0">
              <a:spcBef>
                <a:spcPts val="0"/>
              </a:spcBef>
              <a:spcAft>
                <a:spcPts val="0"/>
              </a:spcAft>
              <a:buNone/>
            </a:pPr>
            <a:r>
              <a:rPr lang="en">
                <a:solidFill>
                  <a:srgbClr val="000000"/>
                </a:solidFill>
              </a:rPr>
              <a:t>        DBMS_OUTPUT.PUT_LINE('THE STATUS IS  UPDATED FROM '||:OLD.STATUS||' TO '||:NEW.STATUS);</a:t>
            </a:r>
            <a:endParaRPr>
              <a:solidFill>
                <a:srgbClr val="000000"/>
              </a:solidFill>
            </a:endParaRPr>
          </a:p>
          <a:p>
            <a:pPr marL="0" lvl="0" indent="0" algn="l" rtl="0">
              <a:spcBef>
                <a:spcPts val="0"/>
              </a:spcBef>
              <a:spcAft>
                <a:spcPts val="0"/>
              </a:spcAft>
              <a:buNone/>
            </a:pPr>
            <a:r>
              <a:rPr lang="en">
                <a:solidFill>
                  <a:srgbClr val="000000"/>
                </a:solidFill>
              </a:rPr>
              <a:t>    ELSIF DELETING THEN</a:t>
            </a:r>
            <a:endParaRPr>
              <a:solidFill>
                <a:srgbClr val="000000"/>
              </a:solidFill>
            </a:endParaRPr>
          </a:p>
          <a:p>
            <a:pPr marL="0" lvl="0" indent="0" algn="l" rtl="0">
              <a:spcBef>
                <a:spcPts val="0"/>
              </a:spcBef>
              <a:spcAft>
                <a:spcPts val="0"/>
              </a:spcAft>
              <a:buNone/>
            </a:pPr>
            <a:r>
              <a:rPr lang="en">
                <a:solidFill>
                  <a:srgbClr val="000000"/>
                </a:solidFill>
              </a:rPr>
              <a:t>        DBMS_OUTPUT.PUT_LINE('THE PROPERTY '||:NEW.PROP_ID||' IS DELETED');</a:t>
            </a:r>
            <a:endParaRPr>
              <a:solidFill>
                <a:srgbClr val="000000"/>
              </a:solidFill>
            </a:endParaRPr>
          </a:p>
          <a:p>
            <a:pPr marL="0" lvl="0" indent="0" algn="l" rtl="0">
              <a:spcBef>
                <a:spcPts val="0"/>
              </a:spcBef>
              <a:spcAft>
                <a:spcPts val="0"/>
              </a:spcAft>
              <a:buNone/>
            </a:pPr>
            <a:r>
              <a:rPr lang="en">
                <a:solidFill>
                  <a:srgbClr val="000000"/>
                </a:solidFill>
              </a:rPr>
              <a:t>    END IF;</a:t>
            </a:r>
            <a:endParaRPr>
              <a:solidFill>
                <a:srgbClr val="000000"/>
              </a:solidFill>
            </a:endParaRPr>
          </a:p>
          <a:p>
            <a:pPr marL="0" lvl="0" indent="0" algn="l" rtl="0">
              <a:spcBef>
                <a:spcPts val="0"/>
              </a:spcBef>
              <a:spcAft>
                <a:spcPts val="0"/>
              </a:spcAft>
              <a:buNone/>
            </a:pPr>
            <a:r>
              <a:rPr lang="en">
                <a:solidFill>
                  <a:srgbClr val="000000"/>
                </a:solidFill>
              </a:rPr>
              <a:t>END;</a:t>
            </a:r>
            <a:endParaRPr>
              <a:solidFill>
                <a:srgbClr val="000000"/>
              </a:solidFill>
            </a:endParaRPr>
          </a:p>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18"/>
          <p:cNvSpPr txBox="1">
            <a:spLocks noGrp="1"/>
          </p:cNvSpPr>
          <p:nvPr>
            <p:ph type="subTitle" idx="1"/>
          </p:nvPr>
        </p:nvSpPr>
        <p:spPr>
          <a:xfrm>
            <a:off x="229750" y="128325"/>
            <a:ext cx="8745000" cy="5015100"/>
          </a:xfrm>
          <a:prstGeom prst="rect">
            <a:avLst/>
          </a:prstGeom>
        </p:spPr>
        <p:txBody>
          <a:bodyPr spcFirstLastPara="1" wrap="square" lIns="91425" tIns="91425" rIns="91425" bIns="91425" anchor="t" anchorCtr="0">
            <a:normAutofit fontScale="25000" lnSpcReduction="20000"/>
          </a:bodyPr>
          <a:lstStyle/>
          <a:p>
            <a:pPr marL="228600" lvl="0" indent="-228600" algn="l" rtl="0">
              <a:lnSpc>
                <a:spcPct val="115000"/>
              </a:lnSpc>
              <a:spcBef>
                <a:spcPts val="1200"/>
              </a:spcBef>
              <a:spcAft>
                <a:spcPts val="0"/>
              </a:spcAft>
              <a:buNone/>
            </a:pPr>
            <a:r>
              <a:rPr lang="en" sz="6800" b="1">
                <a:solidFill>
                  <a:srgbClr val="000000"/>
                </a:solidFill>
                <a:latin typeface="Times New Roman"/>
                <a:ea typeface="Times New Roman"/>
                <a:cs typeface="Times New Roman"/>
                <a:sym typeface="Times New Roman"/>
              </a:rPr>
              <a:t>f)   Contract:-</a:t>
            </a:r>
            <a:endParaRPr sz="6800" b="1">
              <a:solidFill>
                <a:srgbClr val="000000"/>
              </a:solidFill>
              <a:latin typeface="Times New Roman"/>
              <a:ea typeface="Times New Roman"/>
              <a:cs typeface="Times New Roman"/>
              <a:sym typeface="Times New Roman"/>
            </a:endParaRPr>
          </a:p>
          <a:p>
            <a:pPr marL="228600" lvl="0" indent="-228600" algn="l" rtl="0">
              <a:lnSpc>
                <a:spcPct val="115000"/>
              </a:lnSpc>
              <a:spcBef>
                <a:spcPts val="1200"/>
              </a:spcBef>
              <a:spcAft>
                <a:spcPts val="0"/>
              </a:spcAft>
              <a:buNone/>
            </a:pPr>
            <a:r>
              <a:rPr lang="en" sz="6400">
                <a:solidFill>
                  <a:srgbClr val="000000"/>
                </a:solidFill>
                <a:latin typeface="Times New Roman"/>
                <a:ea typeface="Times New Roman"/>
                <a:cs typeface="Times New Roman"/>
                <a:sym typeface="Times New Roman"/>
              </a:rPr>
              <a:t>    It is a strong entity having all single valued attributes C_id, C_date, S_date, E_date, Contract_value.</a:t>
            </a:r>
            <a:endParaRPr sz="6400">
              <a:solidFill>
                <a:srgbClr val="000000"/>
              </a:solidFill>
              <a:latin typeface="Times New Roman"/>
              <a:ea typeface="Times New Roman"/>
              <a:cs typeface="Times New Roman"/>
              <a:sym typeface="Times New Roman"/>
            </a:endParaRPr>
          </a:p>
          <a:p>
            <a:pPr marL="228600" lvl="0" indent="-228600" algn="l" rtl="0">
              <a:lnSpc>
                <a:spcPct val="115000"/>
              </a:lnSpc>
              <a:spcBef>
                <a:spcPts val="1200"/>
              </a:spcBef>
              <a:spcAft>
                <a:spcPts val="0"/>
              </a:spcAft>
              <a:buNone/>
            </a:pPr>
            <a:endParaRPr>
              <a:solidFill>
                <a:srgbClr val="000000"/>
              </a:solidFill>
              <a:latin typeface="Times New Roman"/>
              <a:ea typeface="Times New Roman"/>
              <a:cs typeface="Times New Roman"/>
              <a:sym typeface="Times New Roman"/>
            </a:endParaRPr>
          </a:p>
          <a:p>
            <a:pPr marL="228600" lvl="0" indent="-228600" algn="l" rtl="0">
              <a:lnSpc>
                <a:spcPct val="115000"/>
              </a:lnSpc>
              <a:spcBef>
                <a:spcPts val="1200"/>
              </a:spcBef>
              <a:spcAft>
                <a:spcPts val="0"/>
              </a:spcAft>
              <a:buNone/>
            </a:pPr>
            <a:endParaRPr sz="7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6800" b="1">
                <a:solidFill>
                  <a:srgbClr val="000000"/>
                </a:solidFill>
                <a:latin typeface="Times New Roman"/>
                <a:ea typeface="Times New Roman"/>
                <a:cs typeface="Times New Roman"/>
                <a:sym typeface="Times New Roman"/>
              </a:rPr>
              <a:t>g) Appointment:-</a:t>
            </a:r>
            <a:endParaRPr sz="6800" b="1">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6400">
                <a:solidFill>
                  <a:srgbClr val="000000"/>
                </a:solidFill>
                <a:latin typeface="Times New Roman"/>
                <a:ea typeface="Times New Roman"/>
                <a:cs typeface="Times New Roman"/>
                <a:sym typeface="Times New Roman"/>
              </a:rPr>
              <a:t> It is a strong entity having single valued attributes Ap_date, Ap_id</a:t>
            </a:r>
            <a:endParaRPr sz="6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6400">
                <a:solidFill>
                  <a:srgbClr val="000000"/>
                </a:solidFill>
                <a:latin typeface="Times New Roman"/>
                <a:ea typeface="Times New Roman"/>
                <a:cs typeface="Times New Roman"/>
                <a:sym typeface="Times New Roman"/>
              </a:rPr>
              <a:t> </a:t>
            </a:r>
            <a:endParaRPr sz="6400">
              <a:solidFill>
                <a:srgbClr val="000000"/>
              </a:solidFill>
              <a:latin typeface="Times New Roman"/>
              <a:ea typeface="Times New Roman"/>
              <a:cs typeface="Times New Roman"/>
              <a:sym typeface="Times New Roman"/>
            </a:endParaRPr>
          </a:p>
          <a:p>
            <a:pPr marL="228600" lvl="0" indent="-228600" algn="l" rtl="0">
              <a:lnSpc>
                <a:spcPct val="115000"/>
              </a:lnSpc>
              <a:spcBef>
                <a:spcPts val="1200"/>
              </a:spcBef>
              <a:spcAft>
                <a:spcPts val="0"/>
              </a:spcAft>
              <a:buNone/>
            </a:pPr>
            <a:r>
              <a:rPr lang="en" sz="6800" b="1">
                <a:solidFill>
                  <a:srgbClr val="000000"/>
                </a:solidFill>
                <a:latin typeface="Times New Roman"/>
                <a:ea typeface="Times New Roman"/>
                <a:cs typeface="Times New Roman"/>
                <a:sym typeface="Times New Roman"/>
              </a:rPr>
              <a:t>h)   Property_Services:-</a:t>
            </a:r>
            <a:endParaRPr sz="6800" b="1">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6400">
                <a:solidFill>
                  <a:srgbClr val="000000"/>
                </a:solidFill>
                <a:latin typeface="Times New Roman"/>
                <a:ea typeface="Times New Roman"/>
                <a:cs typeface="Times New Roman"/>
                <a:sym typeface="Times New Roman"/>
              </a:rPr>
              <a:t>It is a strong entity composed of single valued attributes</a:t>
            </a:r>
            <a:endParaRPr sz="6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6400">
                <a:solidFill>
                  <a:srgbClr val="000000"/>
                </a:solidFill>
                <a:latin typeface="Times New Roman"/>
                <a:ea typeface="Times New Roman"/>
                <a:cs typeface="Times New Roman"/>
                <a:sym typeface="Times New Roman"/>
              </a:rPr>
              <a:t>Service_id, Service_date, Service_type</a:t>
            </a:r>
            <a:endParaRPr sz="6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6400">
                <a:solidFill>
                  <a:srgbClr val="000000"/>
                </a:solidFill>
                <a:latin typeface="Times New Roman"/>
                <a:ea typeface="Times New Roman"/>
                <a:cs typeface="Times New Roman"/>
                <a:sym typeface="Times New Roman"/>
              </a:rPr>
              <a:t> </a:t>
            </a:r>
            <a:endParaRPr sz="6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6800" b="1">
                <a:solidFill>
                  <a:srgbClr val="000000"/>
                </a:solidFill>
                <a:latin typeface="Times New Roman"/>
                <a:ea typeface="Times New Roman"/>
                <a:cs typeface="Times New Roman"/>
                <a:sym typeface="Times New Roman"/>
              </a:rPr>
              <a:t>i)  Buyer:-</a:t>
            </a:r>
            <a:endParaRPr sz="6800" b="1">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6400">
                <a:solidFill>
                  <a:srgbClr val="000000"/>
                </a:solidFill>
                <a:latin typeface="Times New Roman"/>
                <a:ea typeface="Times New Roman"/>
                <a:cs typeface="Times New Roman"/>
                <a:sym typeface="Times New Roman"/>
              </a:rPr>
              <a:t>A strong entity having  B_req and Budget attributes</a:t>
            </a:r>
            <a:endParaRPr sz="6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6400">
                <a:solidFill>
                  <a:srgbClr val="000000"/>
                </a:solidFill>
                <a:latin typeface="Times New Roman"/>
                <a:ea typeface="Times New Roman"/>
                <a:cs typeface="Times New Roman"/>
                <a:sym typeface="Times New Roman"/>
              </a:rPr>
              <a:t> </a:t>
            </a:r>
            <a:endParaRPr sz="6400">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623"/>
        <p:cNvGrpSpPr/>
        <p:nvPr/>
      </p:nvGrpSpPr>
      <p:grpSpPr>
        <a:xfrm>
          <a:off x="0" y="0"/>
          <a:ext cx="0" cy="0"/>
          <a:chOff x="0" y="0"/>
          <a:chExt cx="0" cy="0"/>
        </a:xfrm>
      </p:grpSpPr>
      <p:sp>
        <p:nvSpPr>
          <p:cNvPr id="624" name="Google Shape;624;p71"/>
          <p:cNvSpPr txBox="1">
            <a:spLocks noGrp="1"/>
          </p:cNvSpPr>
          <p:nvPr>
            <p:ph type="subTitle" idx="1"/>
          </p:nvPr>
        </p:nvSpPr>
        <p:spPr>
          <a:xfrm>
            <a:off x="227250" y="98875"/>
            <a:ext cx="8717100" cy="4753200"/>
          </a:xfrm>
          <a:prstGeom prst="rect">
            <a:avLst/>
          </a:prstGeom>
        </p:spPr>
        <p:txBody>
          <a:bodyPr spcFirstLastPara="1" wrap="square" lIns="91425" tIns="91425" rIns="91425" bIns="91425" anchor="t" anchorCtr="0">
            <a:normAutofit/>
          </a:bodyPr>
          <a:lstStyle/>
          <a:p>
            <a:pPr marL="0" lvl="0" indent="0" algn="l" rtl="0">
              <a:lnSpc>
                <a:spcPct val="115000"/>
              </a:lnSpc>
              <a:spcBef>
                <a:spcPts val="1200"/>
              </a:spcBef>
              <a:spcAft>
                <a:spcPts val="0"/>
              </a:spcAft>
              <a:buNone/>
            </a:pPr>
            <a:r>
              <a:rPr lang="en" sz="1500" b="1">
                <a:latin typeface="Times New Roman"/>
                <a:ea typeface="Times New Roman"/>
                <a:cs typeface="Times New Roman"/>
                <a:sym typeface="Times New Roman"/>
              </a:rPr>
              <a:t>PL-SQL TRIGGER FOR INSERTION UPDATION AND DELETION ON PROPERTY TABLE</a:t>
            </a:r>
            <a:endParaRPr sz="1500" b="1">
              <a:latin typeface="Times New Roman"/>
              <a:ea typeface="Times New Roman"/>
              <a:cs typeface="Times New Roman"/>
              <a:sym typeface="Times New Roman"/>
            </a:endParaRPr>
          </a:p>
          <a:p>
            <a:pPr marL="0" lvl="0" indent="0" algn="l" rtl="0">
              <a:spcBef>
                <a:spcPts val="1200"/>
              </a:spcBef>
              <a:spcAft>
                <a:spcPts val="0"/>
              </a:spcAft>
              <a:buNone/>
            </a:pPr>
            <a:r>
              <a:rPr lang="en">
                <a:solidFill>
                  <a:srgbClr val="000000"/>
                </a:solidFill>
              </a:rPr>
              <a:t>INSERT INTO PROPERTY VALUES(1011, 'Residential', 'AVAILABLE', 1700, 8500000, 'SALE', 7005, 8004, 400001);</a:t>
            </a:r>
            <a:endParaRPr>
              <a:solidFill>
                <a:srgbClr val="000000"/>
              </a:solidFill>
            </a:endParaRPr>
          </a:p>
          <a:p>
            <a:pPr marL="0" lvl="0" indent="0" algn="l" rtl="0">
              <a:spcBef>
                <a:spcPts val="0"/>
              </a:spcBef>
              <a:spcAft>
                <a:spcPts val="0"/>
              </a:spcAft>
              <a:buNone/>
            </a:pPr>
            <a:endParaRPr>
              <a:solidFill>
                <a:srgbClr val="000000"/>
              </a:solidFill>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solidFill>
                  <a:srgbClr val="000000"/>
                </a:solidFill>
              </a:rPr>
              <a:t>UPDATE PROPERTY SET STATUS='NOT AVAILABLE' WHERE PROP_ID=1012;</a:t>
            </a:r>
            <a:endParaRPr>
              <a:solidFill>
                <a:srgbClr val="000000"/>
              </a:solidFill>
            </a:endParaRPr>
          </a:p>
          <a:p>
            <a:pPr marL="0" lvl="0" indent="0" algn="l" rtl="0">
              <a:spcBef>
                <a:spcPts val="0"/>
              </a:spcBef>
              <a:spcAft>
                <a:spcPts val="0"/>
              </a:spcAft>
              <a:buNone/>
            </a:pPr>
            <a:endParaRPr>
              <a:solidFill>
                <a:srgbClr val="000000"/>
              </a:solidFill>
            </a:endParaRPr>
          </a:p>
          <a:p>
            <a:pPr marL="0" lvl="0" indent="0" algn="l" rtl="0">
              <a:spcBef>
                <a:spcPts val="0"/>
              </a:spcBef>
              <a:spcAft>
                <a:spcPts val="0"/>
              </a:spcAft>
              <a:buNone/>
            </a:pPr>
            <a:endParaRPr>
              <a:solidFill>
                <a:srgbClr val="000000"/>
              </a:solidFill>
            </a:endParaRPr>
          </a:p>
          <a:p>
            <a:pPr marL="0" lvl="0" indent="0" algn="l" rtl="0">
              <a:spcBef>
                <a:spcPts val="0"/>
              </a:spcBef>
              <a:spcAft>
                <a:spcPts val="0"/>
              </a:spcAft>
              <a:buNone/>
            </a:pPr>
            <a:endParaRPr>
              <a:solidFill>
                <a:srgbClr val="000000"/>
              </a:solidFill>
            </a:endParaRPr>
          </a:p>
          <a:p>
            <a:pPr marL="0" lvl="0" indent="0" algn="l" rtl="0">
              <a:spcBef>
                <a:spcPts val="0"/>
              </a:spcBef>
              <a:spcAft>
                <a:spcPts val="0"/>
              </a:spcAft>
              <a:buNone/>
            </a:pPr>
            <a:endParaRPr>
              <a:solidFill>
                <a:srgbClr val="000000"/>
              </a:solidFill>
            </a:endParaRPr>
          </a:p>
          <a:p>
            <a:pPr marL="0" lvl="0" indent="0" algn="l" rtl="0">
              <a:spcBef>
                <a:spcPts val="0"/>
              </a:spcBef>
              <a:spcAft>
                <a:spcPts val="0"/>
              </a:spcAft>
              <a:buNone/>
            </a:pPr>
            <a:r>
              <a:rPr lang="en">
                <a:solidFill>
                  <a:srgbClr val="000000"/>
                </a:solidFill>
              </a:rPr>
              <a:t>Delete from Property where prop_id=1011;</a:t>
            </a:r>
            <a:endParaRPr>
              <a:solidFill>
                <a:srgbClr val="000000"/>
              </a:solidFill>
            </a:endParaRPr>
          </a:p>
          <a:p>
            <a:pPr marL="0" lvl="0" indent="0" algn="l" rtl="0">
              <a:spcBef>
                <a:spcPts val="0"/>
              </a:spcBef>
              <a:spcAft>
                <a:spcPts val="0"/>
              </a:spcAft>
              <a:buNone/>
            </a:pPr>
            <a:endParaRPr/>
          </a:p>
          <a:p>
            <a:pPr marL="0" lvl="0" indent="0" algn="l" rtl="0">
              <a:spcBef>
                <a:spcPts val="0"/>
              </a:spcBef>
              <a:spcAft>
                <a:spcPts val="0"/>
              </a:spcAft>
              <a:buNone/>
            </a:pPr>
            <a:endParaRPr/>
          </a:p>
        </p:txBody>
      </p:sp>
      <p:pic>
        <p:nvPicPr>
          <p:cNvPr id="625" name="Google Shape;625;p71"/>
          <p:cNvPicPr preferRelativeResize="0"/>
          <p:nvPr/>
        </p:nvPicPr>
        <p:blipFill>
          <a:blip r:embed="rId3">
            <a:alphaModFix/>
          </a:blip>
          <a:stretch>
            <a:fillRect/>
          </a:stretch>
        </p:blipFill>
        <p:spPr>
          <a:xfrm>
            <a:off x="1741425" y="1110438"/>
            <a:ext cx="4724400" cy="771525"/>
          </a:xfrm>
          <a:prstGeom prst="rect">
            <a:avLst/>
          </a:prstGeom>
          <a:noFill/>
          <a:ln>
            <a:noFill/>
          </a:ln>
        </p:spPr>
      </p:pic>
      <p:pic>
        <p:nvPicPr>
          <p:cNvPr id="626" name="Google Shape;626;p71"/>
          <p:cNvPicPr preferRelativeResize="0"/>
          <p:nvPr/>
        </p:nvPicPr>
        <p:blipFill>
          <a:blip r:embed="rId4">
            <a:alphaModFix/>
          </a:blip>
          <a:stretch>
            <a:fillRect/>
          </a:stretch>
        </p:blipFill>
        <p:spPr>
          <a:xfrm>
            <a:off x="1966638" y="4020938"/>
            <a:ext cx="4162425" cy="581025"/>
          </a:xfrm>
          <a:prstGeom prst="rect">
            <a:avLst/>
          </a:prstGeom>
          <a:noFill/>
          <a:ln>
            <a:noFill/>
          </a:ln>
        </p:spPr>
      </p:pic>
      <p:pic>
        <p:nvPicPr>
          <p:cNvPr id="627" name="Google Shape;627;p71"/>
          <p:cNvPicPr preferRelativeResize="0"/>
          <p:nvPr/>
        </p:nvPicPr>
        <p:blipFill>
          <a:blip r:embed="rId5">
            <a:alphaModFix/>
          </a:blip>
          <a:stretch>
            <a:fillRect/>
          </a:stretch>
        </p:blipFill>
        <p:spPr>
          <a:xfrm>
            <a:off x="1527975" y="2629750"/>
            <a:ext cx="5257800" cy="476250"/>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618"/>
        <p:cNvGrpSpPr/>
        <p:nvPr/>
      </p:nvGrpSpPr>
      <p:grpSpPr>
        <a:xfrm>
          <a:off x="0" y="0"/>
          <a:ext cx="0" cy="0"/>
          <a:chOff x="0" y="0"/>
          <a:chExt cx="0" cy="0"/>
        </a:xfrm>
      </p:grpSpPr>
      <p:sp>
        <p:nvSpPr>
          <p:cNvPr id="619" name="Google Shape;619;p70"/>
          <p:cNvSpPr txBox="1">
            <a:spLocks noGrp="1"/>
          </p:cNvSpPr>
          <p:nvPr>
            <p:ph type="subTitle" idx="1"/>
          </p:nvPr>
        </p:nvSpPr>
        <p:spPr>
          <a:xfrm>
            <a:off x="227250" y="98875"/>
            <a:ext cx="8717100" cy="4753200"/>
          </a:xfrm>
          <a:prstGeom prst="rect">
            <a:avLst/>
          </a:prstGeom>
        </p:spPr>
        <p:txBody>
          <a:bodyPr spcFirstLastPara="1" wrap="square" lIns="91425" tIns="91425" rIns="91425" bIns="91425" anchor="t" anchorCtr="0">
            <a:normAutofit lnSpcReduction="10000"/>
          </a:bodyPr>
          <a:lstStyle/>
          <a:p>
            <a:pPr marL="0" lvl="0" indent="0" algn="l" rtl="0">
              <a:lnSpc>
                <a:spcPct val="115000"/>
              </a:lnSpc>
              <a:spcBef>
                <a:spcPts val="1200"/>
              </a:spcBef>
              <a:spcAft>
                <a:spcPts val="0"/>
              </a:spcAft>
              <a:buNone/>
            </a:pPr>
            <a:r>
              <a:rPr lang="en-US" sz="1500" b="1" dirty="0">
                <a:latin typeface="Times New Roman"/>
                <a:ea typeface="Times New Roman"/>
                <a:cs typeface="Times New Roman"/>
                <a:sym typeface="Times New Roman"/>
              </a:rPr>
              <a:t>SQL QUERIES FOR TESTING DATABASE</a:t>
            </a:r>
            <a:endParaRPr sz="1500" b="1" dirty="0">
              <a:latin typeface="Times New Roman"/>
              <a:ea typeface="Times New Roman"/>
              <a:cs typeface="Times New Roman"/>
              <a:sym typeface="Times New Roman"/>
            </a:endParaRP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1.GIVE THE INFORMATION OF ALL PROPERTIES WHICH ARE AVAILABLE?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solidFill>
                  <a:schemeClr val="bg2"/>
                </a:solidFill>
              </a:rPr>
              <a:t>SELECT * FROM PROPERTY</a:t>
            </a:r>
          </a:p>
          <a:p>
            <a:pPr marL="0" lvl="0" indent="0" algn="l" rtl="0">
              <a:spcBef>
                <a:spcPts val="0"/>
              </a:spcBef>
              <a:spcAft>
                <a:spcPts val="0"/>
              </a:spcAft>
              <a:buNone/>
            </a:pPr>
            <a:r>
              <a:rPr lang="en-US" dirty="0">
                <a:solidFill>
                  <a:schemeClr val="bg2"/>
                </a:solidFill>
              </a:rPr>
              <a:t>WHERE STATUS='AVAILABLE’;</a:t>
            </a:r>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r>
              <a:rPr lang="en-US" dirty="0"/>
              <a:t>2. LIST ALL THE PROPERTIES WHICH ARE IN MUMBAI?</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solidFill>
                  <a:schemeClr val="bg2"/>
                </a:solidFill>
              </a:rPr>
              <a:t>SELECT P.PROP_ID,P.PROP_TYPE,P.STATUS </a:t>
            </a:r>
          </a:p>
          <a:p>
            <a:pPr marL="0" lvl="0" indent="0" algn="l" rtl="0">
              <a:spcBef>
                <a:spcPts val="0"/>
              </a:spcBef>
              <a:spcAft>
                <a:spcPts val="0"/>
              </a:spcAft>
              <a:buNone/>
            </a:pPr>
            <a:r>
              <a:rPr lang="en-US" dirty="0">
                <a:solidFill>
                  <a:schemeClr val="bg2"/>
                </a:solidFill>
              </a:rPr>
              <a:t>FROM PROPERTY P</a:t>
            </a:r>
          </a:p>
          <a:p>
            <a:pPr marL="0" lvl="0" indent="0" algn="l" rtl="0">
              <a:spcBef>
                <a:spcPts val="0"/>
              </a:spcBef>
              <a:spcAft>
                <a:spcPts val="0"/>
              </a:spcAft>
              <a:buNone/>
            </a:pPr>
            <a:r>
              <a:rPr lang="en-US" dirty="0">
                <a:solidFill>
                  <a:schemeClr val="bg2"/>
                </a:solidFill>
              </a:rPr>
              <a:t>JOIN PROPERTY_LOCATION PL </a:t>
            </a:r>
          </a:p>
          <a:p>
            <a:pPr marL="0" lvl="0" indent="0" algn="l" rtl="0">
              <a:spcBef>
                <a:spcPts val="0"/>
              </a:spcBef>
              <a:spcAft>
                <a:spcPts val="0"/>
              </a:spcAft>
              <a:buNone/>
            </a:pPr>
            <a:r>
              <a:rPr lang="en-US" dirty="0">
                <a:solidFill>
                  <a:schemeClr val="bg2"/>
                </a:solidFill>
              </a:rPr>
              <a:t>ON P.PIN_CODE=PL.PIN_CODE</a:t>
            </a:r>
          </a:p>
          <a:p>
            <a:pPr marL="0" lvl="0" indent="0" algn="l" rtl="0">
              <a:spcBef>
                <a:spcPts val="0"/>
              </a:spcBef>
              <a:spcAft>
                <a:spcPts val="0"/>
              </a:spcAft>
              <a:buNone/>
            </a:pPr>
            <a:r>
              <a:rPr lang="en-US" dirty="0">
                <a:solidFill>
                  <a:schemeClr val="bg2"/>
                </a:solidFill>
              </a:rPr>
              <a:t>WHERE PL.CITY='Mumbai'; </a:t>
            </a:r>
          </a:p>
          <a:p>
            <a:pPr marL="0" lvl="0" indent="0" algn="l" rtl="0">
              <a:spcBef>
                <a:spcPts val="0"/>
              </a:spcBef>
              <a:spcAft>
                <a:spcPts val="0"/>
              </a:spcAft>
              <a:buNone/>
            </a:pPr>
            <a:endParaRPr dirty="0"/>
          </a:p>
        </p:txBody>
      </p:sp>
      <p:pic>
        <p:nvPicPr>
          <p:cNvPr id="3" name="Picture 2">
            <a:extLst>
              <a:ext uri="{FF2B5EF4-FFF2-40B4-BE49-F238E27FC236}">
                <a16:creationId xmlns:a16="http://schemas.microsoft.com/office/drawing/2014/main" id="{0847CF80-CA20-EB24-267D-1641D9882CCF}"/>
              </a:ext>
            </a:extLst>
          </p:cNvPr>
          <p:cNvPicPr>
            <a:picLocks noChangeAspect="1"/>
          </p:cNvPicPr>
          <p:nvPr/>
        </p:nvPicPr>
        <p:blipFill>
          <a:blip r:embed="rId3"/>
          <a:stretch>
            <a:fillRect/>
          </a:stretch>
        </p:blipFill>
        <p:spPr>
          <a:xfrm>
            <a:off x="1564208" y="1729896"/>
            <a:ext cx="6043184" cy="1348857"/>
          </a:xfrm>
          <a:prstGeom prst="rect">
            <a:avLst/>
          </a:prstGeom>
        </p:spPr>
      </p:pic>
      <p:pic>
        <p:nvPicPr>
          <p:cNvPr id="7" name="Picture 6">
            <a:extLst>
              <a:ext uri="{FF2B5EF4-FFF2-40B4-BE49-F238E27FC236}">
                <a16:creationId xmlns:a16="http://schemas.microsoft.com/office/drawing/2014/main" id="{BFDFA502-D3A1-113D-DF86-82FA7D718989}"/>
              </a:ext>
            </a:extLst>
          </p:cNvPr>
          <p:cNvPicPr>
            <a:picLocks noChangeAspect="1"/>
          </p:cNvPicPr>
          <p:nvPr/>
        </p:nvPicPr>
        <p:blipFill>
          <a:blip r:embed="rId4"/>
          <a:stretch>
            <a:fillRect/>
          </a:stretch>
        </p:blipFill>
        <p:spPr>
          <a:xfrm>
            <a:off x="5547209" y="3911609"/>
            <a:ext cx="2248095" cy="617273"/>
          </a:xfrm>
          <a:prstGeom prst="rect">
            <a:avLst/>
          </a:prstGeom>
        </p:spPr>
      </p:pic>
    </p:spTree>
    <p:extLst>
      <p:ext uri="{BB962C8B-B14F-4D97-AF65-F5344CB8AC3E}">
        <p14:creationId xmlns:p14="http://schemas.microsoft.com/office/powerpoint/2010/main" val="106916092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618"/>
        <p:cNvGrpSpPr/>
        <p:nvPr/>
      </p:nvGrpSpPr>
      <p:grpSpPr>
        <a:xfrm>
          <a:off x="0" y="0"/>
          <a:ext cx="0" cy="0"/>
          <a:chOff x="0" y="0"/>
          <a:chExt cx="0" cy="0"/>
        </a:xfrm>
      </p:grpSpPr>
      <p:sp>
        <p:nvSpPr>
          <p:cNvPr id="619" name="Google Shape;619;p70"/>
          <p:cNvSpPr txBox="1">
            <a:spLocks noGrp="1"/>
          </p:cNvSpPr>
          <p:nvPr>
            <p:ph type="subTitle" idx="1"/>
          </p:nvPr>
        </p:nvSpPr>
        <p:spPr>
          <a:xfrm>
            <a:off x="227250" y="98875"/>
            <a:ext cx="8717100" cy="4753200"/>
          </a:xfrm>
          <a:prstGeom prst="rect">
            <a:avLst/>
          </a:prstGeom>
        </p:spPr>
        <p:txBody>
          <a:bodyPr spcFirstLastPara="1" wrap="square" lIns="91425" tIns="91425" rIns="91425" bIns="91425" anchor="t" anchorCtr="0">
            <a:normAutofit/>
          </a:bodyPr>
          <a:lstStyle/>
          <a:p>
            <a:pPr marL="0" lvl="0" indent="0" algn="l" rtl="0">
              <a:lnSpc>
                <a:spcPct val="115000"/>
              </a:lnSpc>
              <a:spcBef>
                <a:spcPts val="1200"/>
              </a:spcBef>
              <a:spcAft>
                <a:spcPts val="0"/>
              </a:spcAft>
              <a:buNone/>
            </a:pPr>
            <a:r>
              <a:rPr lang="en-US" sz="1500" b="1" dirty="0">
                <a:latin typeface="Times New Roman"/>
                <a:ea typeface="Times New Roman"/>
                <a:cs typeface="Times New Roman"/>
                <a:sym typeface="Times New Roman"/>
              </a:rPr>
              <a:t>SQL QUERIES FOR TESTING DATABASE</a:t>
            </a:r>
            <a:endParaRPr sz="1500" b="1" dirty="0">
              <a:latin typeface="Times New Roman"/>
              <a:ea typeface="Times New Roman"/>
              <a:cs typeface="Times New Roman"/>
              <a:sym typeface="Times New Roman"/>
            </a:endParaRP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3. </a:t>
            </a:r>
            <a:r>
              <a:rPr lang="en-US" dirty="0">
                <a:latin typeface="Times New Roman" panose="02020603050405020304" pitchFamily="18" charset="0"/>
                <a:cs typeface="Times New Roman" panose="02020603050405020304" pitchFamily="18" charset="0"/>
              </a:rPr>
              <a:t>Sort the prices of contract values in the Contract table</a:t>
            </a:r>
            <a:r>
              <a:rPr lang="en-US" dirty="0"/>
              <a:t>?</a:t>
            </a:r>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r>
              <a:rPr lang="en-US" dirty="0">
                <a:solidFill>
                  <a:schemeClr val="bg2"/>
                </a:solidFill>
              </a:rPr>
              <a:t>SELECT * FROM CONTRACT</a:t>
            </a:r>
          </a:p>
          <a:p>
            <a:pPr marL="0" lvl="0" indent="0" algn="l" rtl="0">
              <a:spcBef>
                <a:spcPts val="0"/>
              </a:spcBef>
              <a:spcAft>
                <a:spcPts val="0"/>
              </a:spcAft>
              <a:buNone/>
            </a:pPr>
            <a:r>
              <a:rPr lang="en-US" dirty="0">
                <a:solidFill>
                  <a:schemeClr val="bg2"/>
                </a:solidFill>
              </a:rPr>
              <a:t>ORDER BY CONTRACT_VALUE;</a:t>
            </a:r>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p:txBody>
      </p:sp>
      <p:pic>
        <p:nvPicPr>
          <p:cNvPr id="4" name="Picture 3">
            <a:extLst>
              <a:ext uri="{FF2B5EF4-FFF2-40B4-BE49-F238E27FC236}">
                <a16:creationId xmlns:a16="http://schemas.microsoft.com/office/drawing/2014/main" id="{C73B6240-9988-660F-8BC4-789C1BA3B44F}"/>
              </a:ext>
            </a:extLst>
          </p:cNvPr>
          <p:cNvPicPr>
            <a:picLocks noChangeAspect="1"/>
          </p:cNvPicPr>
          <p:nvPr/>
        </p:nvPicPr>
        <p:blipFill>
          <a:blip r:embed="rId3"/>
          <a:stretch>
            <a:fillRect/>
          </a:stretch>
        </p:blipFill>
        <p:spPr>
          <a:xfrm>
            <a:off x="1020700" y="2637590"/>
            <a:ext cx="5067739" cy="1310754"/>
          </a:xfrm>
          <a:prstGeom prst="rect">
            <a:avLst/>
          </a:prstGeom>
        </p:spPr>
      </p:pic>
    </p:spTree>
    <p:extLst>
      <p:ext uri="{BB962C8B-B14F-4D97-AF65-F5344CB8AC3E}">
        <p14:creationId xmlns:p14="http://schemas.microsoft.com/office/powerpoint/2010/main" val="129383307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618"/>
        <p:cNvGrpSpPr/>
        <p:nvPr/>
      </p:nvGrpSpPr>
      <p:grpSpPr>
        <a:xfrm>
          <a:off x="0" y="0"/>
          <a:ext cx="0" cy="0"/>
          <a:chOff x="0" y="0"/>
          <a:chExt cx="0" cy="0"/>
        </a:xfrm>
      </p:grpSpPr>
      <p:sp>
        <p:nvSpPr>
          <p:cNvPr id="619" name="Google Shape;619;p70"/>
          <p:cNvSpPr txBox="1">
            <a:spLocks noGrp="1"/>
          </p:cNvSpPr>
          <p:nvPr>
            <p:ph type="subTitle" idx="1"/>
          </p:nvPr>
        </p:nvSpPr>
        <p:spPr>
          <a:xfrm>
            <a:off x="227250" y="98875"/>
            <a:ext cx="8717100" cy="4753200"/>
          </a:xfrm>
          <a:prstGeom prst="rect">
            <a:avLst/>
          </a:prstGeom>
        </p:spPr>
        <p:txBody>
          <a:bodyPr spcFirstLastPara="1" wrap="square" lIns="91425" tIns="91425" rIns="91425" bIns="91425" anchor="t" anchorCtr="0">
            <a:normAutofit/>
          </a:bodyPr>
          <a:lstStyle/>
          <a:p>
            <a:pPr marL="0" lvl="0" indent="0" algn="l" rtl="0">
              <a:lnSpc>
                <a:spcPct val="115000"/>
              </a:lnSpc>
              <a:spcBef>
                <a:spcPts val="1200"/>
              </a:spcBef>
              <a:spcAft>
                <a:spcPts val="0"/>
              </a:spcAft>
              <a:buNone/>
            </a:pPr>
            <a:r>
              <a:rPr lang="en-US" sz="1500" b="1" dirty="0">
                <a:latin typeface="Times New Roman"/>
                <a:ea typeface="Times New Roman"/>
                <a:cs typeface="Times New Roman"/>
                <a:sym typeface="Times New Roman"/>
              </a:rPr>
              <a:t>SQL QUERIES FOR TESTING DATABASE</a:t>
            </a:r>
            <a:endParaRPr sz="1500" b="1" dirty="0">
              <a:latin typeface="Times New Roman"/>
              <a:ea typeface="Times New Roman"/>
              <a:cs typeface="Times New Roman"/>
              <a:sym typeface="Times New Roman"/>
            </a:endParaRP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4. Name of Buyer with Industrial Requirements?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solidFill>
                  <a:schemeClr val="bg2"/>
                </a:solidFill>
              </a:rPr>
              <a:t>SELECT C.CLIENT_NAME</a:t>
            </a:r>
          </a:p>
          <a:p>
            <a:pPr marL="0" lvl="0" indent="0" algn="l" rtl="0">
              <a:spcBef>
                <a:spcPts val="0"/>
              </a:spcBef>
              <a:spcAft>
                <a:spcPts val="0"/>
              </a:spcAft>
              <a:buNone/>
            </a:pPr>
            <a:r>
              <a:rPr lang="en-US" dirty="0">
                <a:solidFill>
                  <a:schemeClr val="bg2"/>
                </a:solidFill>
              </a:rPr>
              <a:t>FROM CLIENT C</a:t>
            </a:r>
          </a:p>
          <a:p>
            <a:pPr marL="0" lvl="0" indent="0" algn="l" rtl="0">
              <a:spcBef>
                <a:spcPts val="0"/>
              </a:spcBef>
              <a:spcAft>
                <a:spcPts val="0"/>
              </a:spcAft>
              <a:buNone/>
            </a:pPr>
            <a:r>
              <a:rPr lang="en-US" dirty="0">
                <a:solidFill>
                  <a:schemeClr val="bg2"/>
                </a:solidFill>
              </a:rPr>
              <a:t>JOIN BUYER B</a:t>
            </a:r>
          </a:p>
          <a:p>
            <a:pPr marL="0" lvl="0" indent="0" algn="l" rtl="0">
              <a:spcBef>
                <a:spcPts val="0"/>
              </a:spcBef>
              <a:spcAft>
                <a:spcPts val="0"/>
              </a:spcAft>
              <a:buNone/>
            </a:pPr>
            <a:r>
              <a:rPr lang="en-US" dirty="0">
                <a:solidFill>
                  <a:schemeClr val="bg2"/>
                </a:solidFill>
              </a:rPr>
              <a:t>ON C.CLIENT_ID=B.CLIENT_ID</a:t>
            </a:r>
          </a:p>
          <a:p>
            <a:pPr marL="0" lvl="0" indent="0" algn="l" rtl="0">
              <a:spcBef>
                <a:spcPts val="0"/>
              </a:spcBef>
              <a:spcAft>
                <a:spcPts val="0"/>
              </a:spcAft>
              <a:buNone/>
            </a:pPr>
            <a:r>
              <a:rPr lang="en-US" dirty="0">
                <a:solidFill>
                  <a:schemeClr val="bg2"/>
                </a:solidFill>
              </a:rPr>
              <a:t>WHERE B.B_REQUIREMENT='Industrial’;</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OUTPUT</a:t>
            </a:r>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p:txBody>
      </p:sp>
      <p:pic>
        <p:nvPicPr>
          <p:cNvPr id="3" name="Picture 2">
            <a:extLst>
              <a:ext uri="{FF2B5EF4-FFF2-40B4-BE49-F238E27FC236}">
                <a16:creationId xmlns:a16="http://schemas.microsoft.com/office/drawing/2014/main" id="{804A00FD-ACDF-6527-9A9C-5537CCE3B91D}"/>
              </a:ext>
            </a:extLst>
          </p:cNvPr>
          <p:cNvPicPr>
            <a:picLocks noChangeAspect="1"/>
          </p:cNvPicPr>
          <p:nvPr/>
        </p:nvPicPr>
        <p:blipFill>
          <a:blip r:embed="rId3"/>
          <a:stretch>
            <a:fillRect/>
          </a:stretch>
        </p:blipFill>
        <p:spPr>
          <a:xfrm>
            <a:off x="483070" y="3139638"/>
            <a:ext cx="1120237" cy="358171"/>
          </a:xfrm>
          <a:prstGeom prst="rect">
            <a:avLst/>
          </a:prstGeom>
        </p:spPr>
      </p:pic>
    </p:spTree>
    <p:extLst>
      <p:ext uri="{BB962C8B-B14F-4D97-AF65-F5344CB8AC3E}">
        <p14:creationId xmlns:p14="http://schemas.microsoft.com/office/powerpoint/2010/main" val="4365445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19"/>
          <p:cNvSpPr txBox="1">
            <a:spLocks noGrp="1"/>
          </p:cNvSpPr>
          <p:nvPr>
            <p:ph type="subTitle" idx="1"/>
          </p:nvPr>
        </p:nvSpPr>
        <p:spPr>
          <a:xfrm>
            <a:off x="229750" y="149025"/>
            <a:ext cx="8745000" cy="4822500"/>
          </a:xfrm>
          <a:prstGeom prst="rect">
            <a:avLst/>
          </a:prstGeom>
        </p:spPr>
        <p:txBody>
          <a:bodyPr spcFirstLastPara="1" wrap="square" lIns="91425" tIns="91425" rIns="91425" bIns="91425" anchor="t" anchorCtr="0">
            <a:normAutofit/>
          </a:bodyPr>
          <a:lstStyle/>
          <a:p>
            <a:pPr marL="0" lvl="0" indent="-228600" algn="l" rtl="0">
              <a:lnSpc>
                <a:spcPct val="115000"/>
              </a:lnSpc>
              <a:spcBef>
                <a:spcPts val="1200"/>
              </a:spcBef>
              <a:spcAft>
                <a:spcPts val="0"/>
              </a:spcAft>
              <a:buNone/>
            </a:pPr>
            <a:r>
              <a:rPr lang="en" sz="1700" b="1">
                <a:solidFill>
                  <a:srgbClr val="000000"/>
                </a:solidFill>
                <a:latin typeface="Times New Roman"/>
                <a:ea typeface="Times New Roman"/>
                <a:cs typeface="Times New Roman"/>
                <a:sym typeface="Times New Roman"/>
              </a:rPr>
              <a:t>      j) Tenant:-</a:t>
            </a:r>
            <a:endParaRPr sz="1700" b="1">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a:solidFill>
                  <a:srgbClr val="000000"/>
                </a:solidFill>
                <a:latin typeface="Times New Roman"/>
                <a:ea typeface="Times New Roman"/>
                <a:cs typeface="Times New Roman"/>
                <a:sym typeface="Times New Roman"/>
              </a:rPr>
              <a:t>    A strong entity having T_req, Rent and Num_Inmates attributes</a:t>
            </a:r>
            <a:endParaRPr>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endParaRPr>
              <a:solidFill>
                <a:schemeClr val="dk2"/>
              </a:solidFill>
            </a:endParaRPr>
          </a:p>
          <a:p>
            <a:pPr marL="0" lvl="0" indent="-228600" algn="l" rtl="0">
              <a:lnSpc>
                <a:spcPct val="115000"/>
              </a:lnSpc>
              <a:spcBef>
                <a:spcPts val="1200"/>
              </a:spcBef>
              <a:spcAft>
                <a:spcPts val="0"/>
              </a:spcAft>
              <a:buNone/>
            </a:pPr>
            <a:r>
              <a:rPr lang="en">
                <a:solidFill>
                  <a:srgbClr val="000000"/>
                </a:solidFill>
                <a:latin typeface="Times New Roman"/>
                <a:ea typeface="Times New Roman"/>
                <a:cs typeface="Times New Roman"/>
                <a:sym typeface="Times New Roman"/>
              </a:rPr>
              <a:t>   </a:t>
            </a:r>
            <a:r>
              <a:rPr lang="en" sz="1700" b="1">
                <a:solidFill>
                  <a:srgbClr val="000000"/>
                </a:solidFill>
                <a:latin typeface="Times New Roman"/>
                <a:ea typeface="Times New Roman"/>
                <a:cs typeface="Times New Roman"/>
                <a:sym typeface="Times New Roman"/>
              </a:rPr>
              <a:t>  k)</a:t>
            </a:r>
            <a:r>
              <a:rPr lang="en" sz="800" b="1">
                <a:solidFill>
                  <a:srgbClr val="000000"/>
                </a:solidFill>
                <a:latin typeface="Times New Roman"/>
                <a:ea typeface="Times New Roman"/>
                <a:cs typeface="Times New Roman"/>
                <a:sym typeface="Times New Roman"/>
              </a:rPr>
              <a:t>     </a:t>
            </a:r>
            <a:r>
              <a:rPr lang="en" sz="1700" b="1">
                <a:solidFill>
                  <a:srgbClr val="000000"/>
                </a:solidFill>
                <a:latin typeface="Times New Roman"/>
                <a:ea typeface="Times New Roman"/>
                <a:cs typeface="Times New Roman"/>
                <a:sym typeface="Times New Roman"/>
              </a:rPr>
              <a:t>Property_Image:-</a:t>
            </a:r>
            <a:endParaRPr sz="1700" b="1">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a:solidFill>
                  <a:srgbClr val="000000"/>
                </a:solidFill>
                <a:latin typeface="Times New Roman"/>
                <a:ea typeface="Times New Roman"/>
                <a:cs typeface="Times New Roman"/>
                <a:sym typeface="Times New Roman"/>
              </a:rPr>
              <a:t>A weak entity having a discriminated attribute Img_id and two single valued attributes Img_name and Descp. It has ‘has’ relationship type with Property entity and has total participation.</a:t>
            </a:r>
            <a:endParaRPr>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a:solidFill>
                  <a:srgbClr val="000000"/>
                </a:solidFill>
                <a:latin typeface="Times New Roman"/>
                <a:ea typeface="Times New Roman"/>
                <a:cs typeface="Times New Roman"/>
                <a:sym typeface="Times New Roman"/>
              </a:rPr>
              <a:t> </a:t>
            </a:r>
            <a:endParaRPr>
              <a:solidFill>
                <a:srgbClr val="000000"/>
              </a:solidFill>
              <a:latin typeface="Times New Roman"/>
              <a:ea typeface="Times New Roman"/>
              <a:cs typeface="Times New Roman"/>
              <a:sym typeface="Times New Roman"/>
            </a:endParaRPr>
          </a:p>
          <a:p>
            <a:pPr marL="0" lvl="0" indent="-228600" algn="l" rtl="0">
              <a:lnSpc>
                <a:spcPct val="115000"/>
              </a:lnSpc>
              <a:spcBef>
                <a:spcPts val="1200"/>
              </a:spcBef>
              <a:spcAft>
                <a:spcPts val="0"/>
              </a:spcAft>
              <a:buNone/>
            </a:pPr>
            <a:r>
              <a:rPr lang="en">
                <a:latin typeface="Times New Roman"/>
                <a:ea typeface="Times New Roman"/>
                <a:cs typeface="Times New Roman"/>
                <a:sym typeface="Times New Roman"/>
              </a:rPr>
              <a:t>    </a:t>
            </a:r>
            <a:r>
              <a:rPr lang="en" sz="1700" b="1">
                <a:solidFill>
                  <a:srgbClr val="000000"/>
                </a:solidFill>
                <a:latin typeface="Times New Roman"/>
                <a:ea typeface="Times New Roman"/>
                <a:cs typeface="Times New Roman"/>
                <a:sym typeface="Times New Roman"/>
              </a:rPr>
              <a:t> l)</a:t>
            </a:r>
            <a:r>
              <a:rPr lang="en" sz="800" b="1">
                <a:solidFill>
                  <a:srgbClr val="000000"/>
                </a:solidFill>
                <a:latin typeface="Times New Roman"/>
                <a:ea typeface="Times New Roman"/>
                <a:cs typeface="Times New Roman"/>
                <a:sym typeface="Times New Roman"/>
              </a:rPr>
              <a:t>   </a:t>
            </a:r>
            <a:r>
              <a:rPr lang="en" sz="1700" b="1">
                <a:solidFill>
                  <a:srgbClr val="000000"/>
                </a:solidFill>
                <a:latin typeface="Times New Roman"/>
                <a:ea typeface="Times New Roman"/>
                <a:cs typeface="Times New Roman"/>
                <a:sym typeface="Times New Roman"/>
              </a:rPr>
              <a:t>Property_Owner:-</a:t>
            </a:r>
            <a:endParaRPr sz="1700" b="1">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a:solidFill>
                  <a:srgbClr val="000000"/>
                </a:solidFill>
                <a:latin typeface="Times New Roman"/>
                <a:ea typeface="Times New Roman"/>
                <a:cs typeface="Times New Roman"/>
                <a:sym typeface="Times New Roman"/>
              </a:rPr>
              <a:t>A strong entity consisting of single valued attributes Owner_id, Address, Phone_no and Composite Attribute Owner_name(First_Name, Last_Name).</a:t>
            </a:r>
            <a:endParaRPr>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endParaRPr>
              <a:solidFill>
                <a:schemeClr val="dk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20"/>
          <p:cNvSpPr txBox="1">
            <a:spLocks noGrp="1"/>
          </p:cNvSpPr>
          <p:nvPr>
            <p:ph type="ctrTitle"/>
          </p:nvPr>
        </p:nvSpPr>
        <p:spPr>
          <a:xfrm>
            <a:off x="343600" y="55875"/>
            <a:ext cx="7223700" cy="7761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u="sng"/>
              <a:t>ASSUMPTIONS OF ER MODEL</a:t>
            </a:r>
            <a:endParaRPr u="sng"/>
          </a:p>
        </p:txBody>
      </p:sp>
      <p:sp>
        <p:nvSpPr>
          <p:cNvPr id="320" name="Google Shape;320;p20"/>
          <p:cNvSpPr txBox="1">
            <a:spLocks noGrp="1"/>
          </p:cNvSpPr>
          <p:nvPr>
            <p:ph type="subTitle" idx="1"/>
          </p:nvPr>
        </p:nvSpPr>
        <p:spPr>
          <a:xfrm>
            <a:off x="229750" y="831975"/>
            <a:ext cx="8745000" cy="4139700"/>
          </a:xfrm>
          <a:prstGeom prst="rect">
            <a:avLst/>
          </a:prstGeom>
        </p:spPr>
        <p:txBody>
          <a:bodyPr spcFirstLastPara="1" wrap="square" lIns="91425" tIns="91425" rIns="91425" bIns="91425" anchor="t" anchorCtr="0">
            <a:normAutofit fontScale="92500" lnSpcReduction="20000"/>
          </a:bodyPr>
          <a:lstStyle/>
          <a:p>
            <a:pPr marL="0" lvl="0" indent="-228600" algn="l" rtl="0">
              <a:lnSpc>
                <a:spcPct val="115000"/>
              </a:lnSpc>
              <a:spcBef>
                <a:spcPts val="1200"/>
              </a:spcBef>
              <a:spcAft>
                <a:spcPts val="0"/>
              </a:spcAft>
              <a:buNone/>
            </a:pPr>
            <a:r>
              <a:rPr lang="en" sz="1400">
                <a:solidFill>
                  <a:srgbClr val="000000"/>
                </a:solidFill>
                <a:latin typeface="Arial"/>
                <a:ea typeface="Arial"/>
                <a:cs typeface="Arial"/>
                <a:sym typeface="Arial"/>
              </a:rPr>
              <a:t>     ·</a:t>
            </a:r>
            <a:r>
              <a:rPr lang="en" sz="700">
                <a:solidFill>
                  <a:srgbClr val="000000"/>
                </a:solidFill>
                <a:latin typeface="Times New Roman"/>
                <a:ea typeface="Times New Roman"/>
                <a:cs typeface="Times New Roman"/>
                <a:sym typeface="Times New Roman"/>
              </a:rPr>
              <a:t>   </a:t>
            </a:r>
            <a:r>
              <a:rPr lang="en" sz="1400">
                <a:solidFill>
                  <a:srgbClr val="000000"/>
                </a:solidFill>
                <a:latin typeface="Times New Roman"/>
                <a:ea typeface="Times New Roman"/>
                <a:cs typeface="Times New Roman"/>
                <a:sym typeface="Times New Roman"/>
              </a:rPr>
              <a:t>A property owner can own multiple properties, each unique property associated with one owner only.</a:t>
            </a:r>
            <a:endParaRPr sz="1400">
              <a:solidFill>
                <a:srgbClr val="000000"/>
              </a:solidFill>
              <a:latin typeface="Times New Roman"/>
              <a:ea typeface="Times New Roman"/>
              <a:cs typeface="Times New Roman"/>
              <a:sym typeface="Times New Roman"/>
            </a:endParaRPr>
          </a:p>
          <a:p>
            <a:pPr marL="0" lvl="0" indent="-228600" algn="l" rtl="0">
              <a:lnSpc>
                <a:spcPct val="115000"/>
              </a:lnSpc>
              <a:spcBef>
                <a:spcPts val="1200"/>
              </a:spcBef>
              <a:spcAft>
                <a:spcPts val="0"/>
              </a:spcAft>
              <a:buNone/>
            </a:pPr>
            <a:r>
              <a:rPr lang="en" sz="1400">
                <a:solidFill>
                  <a:srgbClr val="000000"/>
                </a:solidFill>
                <a:latin typeface="Arial"/>
                <a:ea typeface="Arial"/>
                <a:cs typeface="Arial"/>
                <a:sym typeface="Arial"/>
              </a:rPr>
              <a:t>     ·</a:t>
            </a:r>
            <a:r>
              <a:rPr lang="en" sz="700">
                <a:solidFill>
                  <a:srgbClr val="000000"/>
                </a:solidFill>
                <a:latin typeface="Times New Roman"/>
                <a:ea typeface="Times New Roman"/>
                <a:cs typeface="Times New Roman"/>
                <a:sym typeface="Times New Roman"/>
              </a:rPr>
              <a:t>   </a:t>
            </a:r>
            <a:r>
              <a:rPr lang="en" sz="1400">
                <a:solidFill>
                  <a:srgbClr val="000000"/>
                </a:solidFill>
                <a:latin typeface="Times New Roman"/>
                <a:ea typeface="Times New Roman"/>
                <a:cs typeface="Times New Roman"/>
                <a:sym typeface="Times New Roman"/>
              </a:rPr>
              <a:t>A property service is associated with multiple properties and each property can be associated with a single property service.</a:t>
            </a:r>
            <a:endParaRPr sz="1400">
              <a:solidFill>
                <a:srgbClr val="000000"/>
              </a:solidFill>
              <a:latin typeface="Times New Roman"/>
              <a:ea typeface="Times New Roman"/>
              <a:cs typeface="Times New Roman"/>
              <a:sym typeface="Times New Roman"/>
            </a:endParaRPr>
          </a:p>
          <a:p>
            <a:pPr marL="0" lvl="0" indent="-228600" algn="l" rtl="0">
              <a:lnSpc>
                <a:spcPct val="115000"/>
              </a:lnSpc>
              <a:spcBef>
                <a:spcPts val="1200"/>
              </a:spcBef>
              <a:spcAft>
                <a:spcPts val="0"/>
              </a:spcAft>
              <a:buNone/>
            </a:pPr>
            <a:r>
              <a:rPr lang="en" sz="1400">
                <a:solidFill>
                  <a:srgbClr val="000000"/>
                </a:solidFill>
                <a:latin typeface="Arial"/>
                <a:ea typeface="Arial"/>
                <a:cs typeface="Arial"/>
                <a:sym typeface="Arial"/>
              </a:rPr>
              <a:t>     ·</a:t>
            </a:r>
            <a:r>
              <a:rPr lang="en" sz="700">
                <a:solidFill>
                  <a:srgbClr val="000000"/>
                </a:solidFill>
                <a:latin typeface="Times New Roman"/>
                <a:ea typeface="Times New Roman"/>
                <a:cs typeface="Times New Roman"/>
                <a:sym typeface="Times New Roman"/>
              </a:rPr>
              <a:t>   </a:t>
            </a:r>
            <a:r>
              <a:rPr lang="en" sz="1400">
                <a:solidFill>
                  <a:srgbClr val="000000"/>
                </a:solidFill>
                <a:latin typeface="Times New Roman"/>
                <a:ea typeface="Times New Roman"/>
                <a:cs typeface="Times New Roman"/>
                <a:sym typeface="Times New Roman"/>
              </a:rPr>
              <a:t>An agent can be acquainted with multiple properties and each property is associated with one agent only.</a:t>
            </a:r>
            <a:endParaRPr sz="1400">
              <a:solidFill>
                <a:srgbClr val="000000"/>
              </a:solidFill>
              <a:latin typeface="Times New Roman"/>
              <a:ea typeface="Times New Roman"/>
              <a:cs typeface="Times New Roman"/>
              <a:sym typeface="Times New Roman"/>
            </a:endParaRPr>
          </a:p>
          <a:p>
            <a:pPr marL="0" lvl="0" indent="-228600" algn="l" rtl="0">
              <a:lnSpc>
                <a:spcPct val="115000"/>
              </a:lnSpc>
              <a:spcBef>
                <a:spcPts val="1200"/>
              </a:spcBef>
              <a:spcAft>
                <a:spcPts val="0"/>
              </a:spcAft>
              <a:buNone/>
            </a:pPr>
            <a:r>
              <a:rPr lang="en" sz="1400">
                <a:solidFill>
                  <a:srgbClr val="000000"/>
                </a:solidFill>
                <a:latin typeface="Arial"/>
                <a:ea typeface="Arial"/>
                <a:cs typeface="Arial"/>
                <a:sym typeface="Arial"/>
              </a:rPr>
              <a:t>     ·</a:t>
            </a:r>
            <a:r>
              <a:rPr lang="en" sz="700">
                <a:solidFill>
                  <a:srgbClr val="000000"/>
                </a:solidFill>
                <a:latin typeface="Times New Roman"/>
                <a:ea typeface="Times New Roman"/>
                <a:cs typeface="Times New Roman"/>
                <a:sym typeface="Times New Roman"/>
              </a:rPr>
              <a:t>   </a:t>
            </a:r>
            <a:r>
              <a:rPr lang="en" sz="1400">
                <a:solidFill>
                  <a:srgbClr val="000000"/>
                </a:solidFill>
                <a:latin typeface="Times New Roman"/>
                <a:ea typeface="Times New Roman"/>
                <a:cs typeface="Times New Roman"/>
                <a:sym typeface="Times New Roman"/>
              </a:rPr>
              <a:t>Property_Image entity exists only when Property entity exists, hence is a weak entity and involves total participation.</a:t>
            </a:r>
            <a:endParaRPr sz="1400">
              <a:solidFill>
                <a:srgbClr val="000000"/>
              </a:solidFill>
              <a:latin typeface="Times New Roman"/>
              <a:ea typeface="Times New Roman"/>
              <a:cs typeface="Times New Roman"/>
              <a:sym typeface="Times New Roman"/>
            </a:endParaRPr>
          </a:p>
          <a:p>
            <a:pPr marL="0" lvl="0" indent="-228600" algn="l" rtl="0">
              <a:lnSpc>
                <a:spcPct val="115000"/>
              </a:lnSpc>
              <a:spcBef>
                <a:spcPts val="1200"/>
              </a:spcBef>
              <a:spcAft>
                <a:spcPts val="0"/>
              </a:spcAft>
              <a:buNone/>
            </a:pPr>
            <a:r>
              <a:rPr lang="en" sz="1400">
                <a:solidFill>
                  <a:srgbClr val="000000"/>
                </a:solidFill>
                <a:latin typeface="Arial"/>
                <a:ea typeface="Arial"/>
                <a:cs typeface="Arial"/>
                <a:sym typeface="Arial"/>
              </a:rPr>
              <a:t>     ·</a:t>
            </a:r>
            <a:r>
              <a:rPr lang="en" sz="700">
                <a:solidFill>
                  <a:srgbClr val="000000"/>
                </a:solidFill>
                <a:latin typeface="Times New Roman"/>
                <a:ea typeface="Times New Roman"/>
                <a:cs typeface="Times New Roman"/>
                <a:sym typeface="Times New Roman"/>
              </a:rPr>
              <a:t>   </a:t>
            </a:r>
            <a:r>
              <a:rPr lang="en" sz="1400">
                <a:solidFill>
                  <a:srgbClr val="000000"/>
                </a:solidFill>
                <a:latin typeface="Times New Roman"/>
                <a:ea typeface="Times New Roman"/>
                <a:cs typeface="Times New Roman"/>
                <a:sym typeface="Times New Roman"/>
              </a:rPr>
              <a:t>A property owner can request multiple property services and each property service is associated with one property owner only.</a:t>
            </a:r>
            <a:endParaRPr sz="1400">
              <a:solidFill>
                <a:srgbClr val="000000"/>
              </a:solidFill>
              <a:latin typeface="Times New Roman"/>
              <a:ea typeface="Times New Roman"/>
              <a:cs typeface="Times New Roman"/>
              <a:sym typeface="Times New Roman"/>
            </a:endParaRPr>
          </a:p>
          <a:p>
            <a:pPr marL="0" lvl="0" indent="-228600" algn="l" rtl="0">
              <a:lnSpc>
                <a:spcPct val="115000"/>
              </a:lnSpc>
              <a:spcBef>
                <a:spcPts val="1200"/>
              </a:spcBef>
              <a:spcAft>
                <a:spcPts val="0"/>
              </a:spcAft>
              <a:buNone/>
            </a:pPr>
            <a:r>
              <a:rPr lang="en" sz="1400">
                <a:solidFill>
                  <a:srgbClr val="000000"/>
                </a:solidFill>
                <a:latin typeface="Arial"/>
                <a:ea typeface="Arial"/>
                <a:cs typeface="Arial"/>
                <a:sym typeface="Arial"/>
              </a:rPr>
              <a:t>     ·</a:t>
            </a:r>
            <a:r>
              <a:rPr lang="en" sz="700">
                <a:solidFill>
                  <a:srgbClr val="000000"/>
                </a:solidFill>
                <a:latin typeface="Times New Roman"/>
                <a:ea typeface="Times New Roman"/>
                <a:cs typeface="Times New Roman"/>
                <a:sym typeface="Times New Roman"/>
              </a:rPr>
              <a:t>   </a:t>
            </a:r>
            <a:r>
              <a:rPr lang="en" sz="1400">
                <a:solidFill>
                  <a:srgbClr val="000000"/>
                </a:solidFill>
                <a:latin typeface="Times New Roman"/>
                <a:ea typeface="Times New Roman"/>
                <a:cs typeface="Times New Roman"/>
                <a:sym typeface="Times New Roman"/>
              </a:rPr>
              <a:t>A property inspection officer can handle multiple property services and each property service is unique and handled by one property inspection officer only.</a:t>
            </a:r>
            <a:endParaRPr sz="1400">
              <a:solidFill>
                <a:srgbClr val="000000"/>
              </a:solidFill>
              <a:latin typeface="Times New Roman"/>
              <a:ea typeface="Times New Roman"/>
              <a:cs typeface="Times New Roman"/>
              <a:sym typeface="Times New Roman"/>
            </a:endParaRPr>
          </a:p>
          <a:p>
            <a:pPr marL="0" lvl="0" indent="-228600" algn="l" rtl="0">
              <a:lnSpc>
                <a:spcPct val="115000"/>
              </a:lnSpc>
              <a:spcBef>
                <a:spcPts val="1200"/>
              </a:spcBef>
              <a:spcAft>
                <a:spcPts val="0"/>
              </a:spcAft>
              <a:buNone/>
            </a:pPr>
            <a:r>
              <a:rPr lang="en" sz="1400">
                <a:solidFill>
                  <a:srgbClr val="000000"/>
                </a:solidFill>
                <a:latin typeface="Arial"/>
                <a:ea typeface="Arial"/>
                <a:cs typeface="Arial"/>
                <a:sym typeface="Arial"/>
              </a:rPr>
              <a:t>     ·</a:t>
            </a:r>
            <a:r>
              <a:rPr lang="en" sz="700">
                <a:solidFill>
                  <a:srgbClr val="000000"/>
                </a:solidFill>
                <a:latin typeface="Times New Roman"/>
                <a:ea typeface="Times New Roman"/>
                <a:cs typeface="Times New Roman"/>
                <a:sym typeface="Times New Roman"/>
              </a:rPr>
              <a:t>   </a:t>
            </a:r>
            <a:r>
              <a:rPr lang="en" sz="1400">
                <a:solidFill>
                  <a:srgbClr val="000000"/>
                </a:solidFill>
                <a:latin typeface="Times New Roman"/>
                <a:ea typeface="Times New Roman"/>
                <a:cs typeface="Times New Roman"/>
                <a:sym typeface="Times New Roman"/>
              </a:rPr>
              <a:t>An assessor can handle multiple property services and each property service is unique to an assessor.</a:t>
            </a:r>
            <a:endParaRPr sz="1400">
              <a:solidFill>
                <a:srgbClr val="000000"/>
              </a:solidFill>
              <a:latin typeface="Times New Roman"/>
              <a:ea typeface="Times New Roman"/>
              <a:cs typeface="Times New Roman"/>
              <a:sym typeface="Times New Roman"/>
            </a:endParaRPr>
          </a:p>
          <a:p>
            <a:pPr marL="0" lvl="0" indent="-228600" algn="l" rtl="0">
              <a:lnSpc>
                <a:spcPct val="115000"/>
              </a:lnSpc>
              <a:spcBef>
                <a:spcPts val="1200"/>
              </a:spcBef>
              <a:spcAft>
                <a:spcPts val="0"/>
              </a:spcAft>
              <a:buNone/>
            </a:pPr>
            <a:r>
              <a:rPr lang="en" sz="1400">
                <a:solidFill>
                  <a:srgbClr val="000000"/>
                </a:solidFill>
                <a:latin typeface="Arial"/>
                <a:ea typeface="Arial"/>
                <a:cs typeface="Arial"/>
                <a:sym typeface="Arial"/>
              </a:rPr>
              <a:t>     ·</a:t>
            </a:r>
            <a:r>
              <a:rPr lang="en" sz="700">
                <a:solidFill>
                  <a:srgbClr val="000000"/>
                </a:solidFill>
                <a:latin typeface="Times New Roman"/>
                <a:ea typeface="Times New Roman"/>
                <a:cs typeface="Times New Roman"/>
                <a:sym typeface="Times New Roman"/>
              </a:rPr>
              <a:t>   </a:t>
            </a:r>
            <a:r>
              <a:rPr lang="en" sz="1400">
                <a:solidFill>
                  <a:srgbClr val="000000"/>
                </a:solidFill>
                <a:latin typeface="Times New Roman"/>
                <a:ea typeface="Times New Roman"/>
                <a:cs typeface="Times New Roman"/>
                <a:sym typeface="Times New Roman"/>
              </a:rPr>
              <a:t>A client requests only one appointment with the agent. However, an agent can respond to many clients’ appointments.</a:t>
            </a:r>
            <a:endParaRPr sz="1400">
              <a:solidFill>
                <a:srgbClr val="000000"/>
              </a:solidFill>
              <a:latin typeface="Times New Roman"/>
              <a:ea typeface="Times New Roman"/>
              <a:cs typeface="Times New Roman"/>
              <a:sym typeface="Times New Roman"/>
            </a:endParaRPr>
          </a:p>
          <a:p>
            <a:pPr marL="0" lvl="0" indent="-228600" algn="l" rtl="0">
              <a:lnSpc>
                <a:spcPct val="115000"/>
              </a:lnSpc>
              <a:spcBef>
                <a:spcPts val="1200"/>
              </a:spcBef>
              <a:spcAft>
                <a:spcPts val="0"/>
              </a:spcAft>
              <a:buNone/>
            </a:pPr>
            <a:r>
              <a:rPr lang="en" sz="1400">
                <a:solidFill>
                  <a:srgbClr val="000000"/>
                </a:solidFill>
                <a:latin typeface="Arial"/>
                <a:ea typeface="Arial"/>
                <a:cs typeface="Arial"/>
                <a:sym typeface="Arial"/>
              </a:rPr>
              <a:t>     ·</a:t>
            </a:r>
            <a:r>
              <a:rPr lang="en" sz="700">
                <a:solidFill>
                  <a:srgbClr val="000000"/>
                </a:solidFill>
                <a:latin typeface="Times New Roman"/>
                <a:ea typeface="Times New Roman"/>
                <a:cs typeface="Times New Roman"/>
                <a:sym typeface="Times New Roman"/>
              </a:rPr>
              <a:t>   </a:t>
            </a:r>
            <a:r>
              <a:rPr lang="en" sz="1400">
                <a:solidFill>
                  <a:srgbClr val="000000"/>
                </a:solidFill>
                <a:latin typeface="Times New Roman"/>
                <a:ea typeface="Times New Roman"/>
                <a:cs typeface="Times New Roman"/>
                <a:sym typeface="Times New Roman"/>
              </a:rPr>
              <a:t>A client signs only one contract, each unique to the client.</a:t>
            </a:r>
            <a:endParaRPr sz="1400">
              <a:solidFill>
                <a:srgbClr val="000000"/>
              </a:solidFill>
              <a:latin typeface="Times New Roman"/>
              <a:ea typeface="Times New Roman"/>
              <a:cs typeface="Times New Roman"/>
              <a:sym typeface="Times New Roman"/>
            </a:endParaRPr>
          </a:p>
          <a:p>
            <a:pPr marL="0" lvl="0" indent="-228600" algn="l" rtl="0">
              <a:lnSpc>
                <a:spcPct val="115000"/>
              </a:lnSpc>
              <a:spcBef>
                <a:spcPts val="1200"/>
              </a:spcBef>
              <a:spcAft>
                <a:spcPts val="0"/>
              </a:spcAft>
              <a:buNone/>
            </a:pPr>
            <a:r>
              <a:rPr lang="en" sz="1400">
                <a:solidFill>
                  <a:srgbClr val="000000"/>
                </a:solidFill>
                <a:latin typeface="Arial"/>
                <a:ea typeface="Arial"/>
                <a:cs typeface="Arial"/>
                <a:sym typeface="Arial"/>
              </a:rPr>
              <a:t>     ·</a:t>
            </a:r>
            <a:r>
              <a:rPr lang="en" sz="700">
                <a:solidFill>
                  <a:srgbClr val="000000"/>
                </a:solidFill>
                <a:latin typeface="Times New Roman"/>
                <a:ea typeface="Times New Roman"/>
                <a:cs typeface="Times New Roman"/>
                <a:sym typeface="Times New Roman"/>
              </a:rPr>
              <a:t>   </a:t>
            </a:r>
            <a:r>
              <a:rPr lang="en" sz="1400">
                <a:solidFill>
                  <a:srgbClr val="000000"/>
                </a:solidFill>
                <a:latin typeface="Times New Roman"/>
                <a:ea typeface="Times New Roman"/>
                <a:cs typeface="Times New Roman"/>
                <a:sym typeface="Times New Roman"/>
              </a:rPr>
              <a:t>An agent manages multiple contracts, each specific to an agent.</a:t>
            </a:r>
            <a:endParaRPr sz="1400">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endParaRPr sz="1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21"/>
          <p:cNvSpPr txBox="1">
            <a:spLocks noGrp="1"/>
          </p:cNvSpPr>
          <p:nvPr>
            <p:ph type="ctrTitle"/>
          </p:nvPr>
        </p:nvSpPr>
        <p:spPr>
          <a:xfrm>
            <a:off x="302200" y="216700"/>
            <a:ext cx="8620800" cy="5730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
                <a:solidFill>
                  <a:schemeClr val="dk2"/>
                </a:solidFill>
              </a:rPr>
              <a:t>ENTITY RELATIONSHIP MODEL</a:t>
            </a:r>
            <a:endParaRPr>
              <a:solidFill>
                <a:schemeClr val="dk2"/>
              </a:solidFill>
            </a:endParaRPr>
          </a:p>
        </p:txBody>
      </p:sp>
      <p:sp>
        <p:nvSpPr>
          <p:cNvPr id="326" name="Google Shape;326;p21"/>
          <p:cNvSpPr txBox="1">
            <a:spLocks noGrp="1"/>
          </p:cNvSpPr>
          <p:nvPr>
            <p:ph type="subTitle" idx="1"/>
          </p:nvPr>
        </p:nvSpPr>
        <p:spPr>
          <a:xfrm>
            <a:off x="229750" y="976900"/>
            <a:ext cx="8745000" cy="4166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pic>
        <p:nvPicPr>
          <p:cNvPr id="327" name="Google Shape;327;p21"/>
          <p:cNvPicPr preferRelativeResize="0"/>
          <p:nvPr/>
        </p:nvPicPr>
        <p:blipFill>
          <a:blip r:embed="rId3">
            <a:alphaModFix/>
          </a:blip>
          <a:stretch>
            <a:fillRect/>
          </a:stretch>
        </p:blipFill>
        <p:spPr>
          <a:xfrm>
            <a:off x="114525" y="887750"/>
            <a:ext cx="8916524" cy="4166700"/>
          </a:xfrm>
          <a:prstGeom prst="rect">
            <a:avLst/>
          </a:prstGeom>
          <a:noFill/>
          <a:ln>
            <a:noFill/>
          </a:ln>
        </p:spPr>
      </p:pic>
      <p:pic>
        <p:nvPicPr>
          <p:cNvPr id="328" name="Google Shape;328;p21"/>
          <p:cNvPicPr preferRelativeResize="0"/>
          <p:nvPr/>
        </p:nvPicPr>
        <p:blipFill>
          <a:blip r:embed="rId4">
            <a:alphaModFix/>
          </a:blip>
          <a:stretch>
            <a:fillRect/>
          </a:stretch>
        </p:blipFill>
        <p:spPr>
          <a:xfrm>
            <a:off x="7500825" y="3742225"/>
            <a:ext cx="1066175" cy="1007625"/>
          </a:xfrm>
          <a:prstGeom prst="rect">
            <a:avLst/>
          </a:prstGeom>
          <a:noFill/>
          <a:ln>
            <a:noFill/>
          </a:ln>
        </p:spPr>
      </p:pic>
      <p:pic>
        <p:nvPicPr>
          <p:cNvPr id="329" name="Google Shape;329;p21"/>
          <p:cNvPicPr preferRelativeResize="0"/>
          <p:nvPr/>
        </p:nvPicPr>
        <p:blipFill>
          <a:blip r:embed="rId5">
            <a:alphaModFix/>
          </a:blip>
          <a:stretch>
            <a:fillRect/>
          </a:stretch>
        </p:blipFill>
        <p:spPr>
          <a:xfrm>
            <a:off x="7500825" y="4749850"/>
            <a:ext cx="1066175" cy="128875"/>
          </a:xfrm>
          <a:prstGeom prst="rect">
            <a:avLst/>
          </a:prstGeom>
          <a:noFill/>
          <a:ln>
            <a:noFill/>
          </a:ln>
        </p:spPr>
      </p:pic>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TotalTime>
  <Words>6386</Words>
  <Application>Microsoft Office PowerPoint</Application>
  <PresentationFormat>On-screen Show (16:9)</PresentationFormat>
  <Paragraphs>672</Paragraphs>
  <Slides>63</Slides>
  <Notes>63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63</vt:i4>
      </vt:variant>
    </vt:vector>
  </HeadingPairs>
  <TitlesOfParts>
    <vt:vector size="68" baseType="lpstr">
      <vt:lpstr>Nunito</vt:lpstr>
      <vt:lpstr>Arial</vt:lpstr>
      <vt:lpstr>Maven Pro</vt:lpstr>
      <vt:lpstr>Times New Roman</vt:lpstr>
      <vt:lpstr>Momentum</vt:lpstr>
      <vt:lpstr>NATIONAL INSTITUTE OF TECHNOLOGY, WARANGAL</vt:lpstr>
      <vt:lpstr>PowerPoint Presentation</vt:lpstr>
      <vt:lpstr>PROBLEM  STATEMENT:-</vt:lpstr>
      <vt:lpstr>    ENTITIES IN ER MODEL:-</vt:lpstr>
      <vt:lpstr>PowerPoint Presentation</vt:lpstr>
      <vt:lpstr>PowerPoint Presentation</vt:lpstr>
      <vt:lpstr>PowerPoint Presentation</vt:lpstr>
      <vt:lpstr>ASSUMPTIONS OF ER MODEL</vt:lpstr>
      <vt:lpstr>ENTITY RELATIONSHIP MODEL</vt:lpstr>
      <vt:lpstr> RELATIONAL SCHEMA: BEFORE NORMALIZATION</vt:lpstr>
      <vt:lpstr>FUNCTIONAL DEPENDENCIES AND PRIMARY KEY OF EACH ENTITY</vt:lpstr>
      <vt:lpstr>PowerPoint Presentation</vt:lpstr>
      <vt:lpstr>PowerPoint Presentation</vt:lpstr>
      <vt:lpstr>PowerPoint Presentation</vt:lpstr>
      <vt:lpstr>PowerPoint Presentation</vt:lpstr>
      <vt:lpstr>PowerPoint Presentation</vt:lpstr>
      <vt:lpstr>                  NORMALIZATION</vt:lpstr>
      <vt:lpstr>PowerPoint Presentation</vt:lpstr>
      <vt:lpstr>PowerPoint Presentation</vt:lpstr>
      <vt:lpstr>PowerPoint Presentation</vt:lpstr>
      <vt:lpstr>PowerPoint Presentation</vt:lpstr>
      <vt:lpstr>PowerPoint Presentation</vt:lpstr>
      <vt:lpstr> </vt:lpstr>
      <vt:lpstr>PowerPoint Presentation</vt:lpstr>
      <vt:lpstr>PowerPoint Presentation</vt:lpstr>
      <vt:lpstr>RELATIONAL SCHEMA AFTER NORMALIZATION</vt:lpstr>
      <vt:lpstr>APPLICATION</vt:lpstr>
      <vt:lpstr> </vt:lpstr>
      <vt:lpstr> </vt:lpstr>
      <vt:lpstr> </vt:lpstr>
      <vt:lpstr> </vt:lpstr>
      <vt:lpstr> </vt:lpstr>
      <vt:lpstr> </vt:lpstr>
      <vt:lpstr> </vt:lpstr>
      <vt:lpstr> </vt:lpstr>
      <vt:lpstr> </vt:lpstr>
      <vt:lpstr> </vt:lpstr>
      <vt:lpstr>DATA INSERTION </vt:lpstr>
      <vt:lpstr> </vt:lpstr>
      <vt:lpstr> </vt:lpstr>
      <vt:lpstr> </vt:lpstr>
      <vt:lpstr> </vt:lpstr>
      <vt:lpstr> </vt:lpstr>
      <vt:lpstr> </vt:lpstr>
      <vt:lpstr> </vt:lpstr>
      <vt:lpstr> </vt:lpstr>
      <vt:lpstr> </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NATIONAL INSTITUTE OF TECHNOLOGY, WARANGAL</dc:title>
  <cp:lastModifiedBy>Pranav Ghante</cp:lastModifiedBy>
  <cp:revision>6</cp:revision>
  <dcterms:modified xsi:type="dcterms:W3CDTF">2023-05-14T17:10:37Z</dcterms:modified>
</cp:coreProperties>
</file>