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handoutMasterIdLst>
    <p:handoutMasterId r:id="rId21"/>
  </p:handoutMasterIdLst>
  <p:sldIdLst>
    <p:sldId id="256" r:id="rId4"/>
    <p:sldId id="258" r:id="rId5"/>
    <p:sldId id="266" r:id="rId6"/>
    <p:sldId id="259" r:id="rId7"/>
    <p:sldId id="260" r:id="rId8"/>
    <p:sldId id="261" r:id="rId9"/>
    <p:sldId id="262" r:id="rId10"/>
    <p:sldId id="263" r:id="rId12"/>
    <p:sldId id="267" r:id="rId13"/>
    <p:sldId id="264" r:id="rId14"/>
    <p:sldId id="265" r:id="rId15"/>
    <p:sldId id="271" r:id="rId16"/>
    <p:sldId id="269" r:id="rId17"/>
    <p:sldId id="270"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88" d="100"/>
          <a:sy n="88" d="100"/>
        </p:scale>
        <p:origin x="-466" y="-77"/>
      </p:cViewPr>
      <p:guideLst>
        <p:guide orient="horz" pos="2160"/>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2AD30-3EB1-44F3-99FC-CA174BE79D9D}"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4DA78-81CE-4CDA-BCDF-F9A71A5A3A2B}" type="slidenum">
              <a:rPr lang="en-IN" smtClean="0"/>
            </a:fld>
            <a:endParaRPr lang="en-IN"/>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18E6E-0D61-4A63-AE58-B654B59B306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FFA8-44D0-41D2-B252-050984594A0C}" type="slidenum">
              <a:rPr lang="en-IN" smtClean="0"/>
            </a:fld>
            <a:endParaRPr lang="en-IN"/>
          </a:p>
        </p:txBody>
      </p:sp>
    </p:spTree>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Header Placeholder 3"/>
          <p:cNvSpPr>
            <a:spLocks noGrp="1"/>
          </p:cNvSpPr>
          <p:nvPr>
            <p:ph type="hdr" sz="quarter"/>
          </p:nvPr>
        </p:nvSpPr>
        <p:spPr/>
        <p:txBody>
          <a:bodyPr/>
          <a:p>
            <a:r>
              <a:rPr lang="en-IN"/>
              <a:t>ICICC-2021</a:t>
            </a:r>
            <a:endParaRPr lang="en-IN"/>
          </a:p>
        </p:txBody>
      </p:sp>
      <p:sp>
        <p:nvSpPr>
          <p:cNvPr id="5" name="Footer Placeholder 4"/>
          <p:cNvSpPr>
            <a:spLocks noGrp="1"/>
          </p:cNvSpPr>
          <p:nvPr>
            <p:ph type="ftr" sz="quarter" idx="4"/>
          </p:nvPr>
        </p:nvSpPr>
        <p:spPr/>
        <p:txBody>
          <a:bodyPr/>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4479E0-AE4B-443A-B706-E9336E2A033A}"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6A61C40-9A28-4915-87D9-F21430F4582D}"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3774F61-A72D-47AB-B4C3-4F43AD0A32CC}"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4479E0-AE4B-443A-B706-E9336E2A033A}"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CD3C179-F1B2-4AC4-B918-797EED3C2BBC}"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F31B55-9E00-4A1A-BBAC-863EF197F6B9}"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2EBF340-A21F-4D97-85F1-0DFB22960BCF}"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91E6A22-C21D-42F5-A451-C3B1D54F9ACD}" type="datetime1">
              <a:rPr lang="en-IN" smtClean="0"/>
            </a:fld>
            <a:endParaRPr lang="en-IN"/>
          </a:p>
        </p:txBody>
      </p:sp>
      <p:sp>
        <p:nvSpPr>
          <p:cNvPr id="8" name="Footer Placeholder 7"/>
          <p:cNvSpPr>
            <a:spLocks noGrp="1"/>
          </p:cNvSpPr>
          <p:nvPr>
            <p:ph type="ftr" sz="quarter" idx="11"/>
          </p:nvPr>
        </p:nvSpPr>
        <p:spPr/>
        <p:txBody>
          <a:bodyPr/>
          <a:lstStyle/>
          <a:p>
            <a:r>
              <a:rPr lang="en-IN"/>
              <a:t>ICICC-2021</a:t>
            </a:r>
            <a:endParaRPr lang="en-IN"/>
          </a:p>
        </p:txBody>
      </p:sp>
      <p:sp>
        <p:nvSpPr>
          <p:cNvPr id="9" name="Slide Number Placeholder 8"/>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EF2A80-8EEB-43B2-B954-2445775909FC}" type="datetime1">
              <a:rPr lang="en-IN" smtClean="0"/>
            </a:fld>
            <a:endParaRPr lang="en-IN"/>
          </a:p>
        </p:txBody>
      </p:sp>
      <p:sp>
        <p:nvSpPr>
          <p:cNvPr id="4" name="Footer Placeholder 3"/>
          <p:cNvSpPr>
            <a:spLocks noGrp="1"/>
          </p:cNvSpPr>
          <p:nvPr>
            <p:ph type="ftr" sz="quarter" idx="11"/>
          </p:nvPr>
        </p:nvSpPr>
        <p:spPr/>
        <p:txBody>
          <a:bodyPr/>
          <a:lstStyle/>
          <a:p>
            <a:r>
              <a:rPr lang="en-IN"/>
              <a:t>ICICC-2021</a:t>
            </a:r>
            <a:endParaRPr lang="en-IN"/>
          </a:p>
        </p:txBody>
      </p:sp>
      <p:sp>
        <p:nvSpPr>
          <p:cNvPr id="5" name="Slide Number Placeholder 4"/>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66693-10B5-4C2E-88F6-1EF5588C2197}" type="datetime1">
              <a:rPr lang="en-IN" smtClean="0"/>
            </a:fld>
            <a:endParaRPr lang="en-IN"/>
          </a:p>
        </p:txBody>
      </p:sp>
      <p:sp>
        <p:nvSpPr>
          <p:cNvPr id="3" name="Footer Placeholder 2"/>
          <p:cNvSpPr>
            <a:spLocks noGrp="1"/>
          </p:cNvSpPr>
          <p:nvPr>
            <p:ph type="ftr" sz="quarter" idx="11"/>
          </p:nvPr>
        </p:nvSpPr>
        <p:spPr/>
        <p:txBody>
          <a:bodyPr/>
          <a:lstStyle/>
          <a:p>
            <a:r>
              <a:rPr lang="en-IN"/>
              <a:t>ICICC-2021</a:t>
            </a:r>
            <a:endParaRPr lang="en-IN"/>
          </a:p>
        </p:txBody>
      </p:sp>
      <p:sp>
        <p:nvSpPr>
          <p:cNvPr id="4" name="Slide Number Placeholder 3"/>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3F409E-ABE5-44AA-B093-FDB870F5DE32}"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CD3C179-F1B2-4AC4-B918-797EED3C2BBC}"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16C6B4-82D6-4D23-BAFE-D8055255E829}"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6A61C40-9A28-4915-87D9-F21430F4582D}"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3774F61-A72D-47AB-B4C3-4F43AD0A32CC}"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4F31B55-9E00-4A1A-BBAC-863EF197F6B9}" type="datetime1">
              <a:rPr lang="en-IN" smtClean="0"/>
            </a:fld>
            <a:endParaRPr lang="en-IN"/>
          </a:p>
        </p:txBody>
      </p:sp>
      <p:sp>
        <p:nvSpPr>
          <p:cNvPr id="5" name="Footer Placeholder 4"/>
          <p:cNvSpPr>
            <a:spLocks noGrp="1"/>
          </p:cNvSpPr>
          <p:nvPr>
            <p:ph type="ftr" sz="quarter" idx="11"/>
          </p:nvPr>
        </p:nvSpPr>
        <p:spPr/>
        <p:txBody>
          <a:bodyPr/>
          <a:lstStyle/>
          <a:p>
            <a:r>
              <a:rPr lang="en-IN"/>
              <a:t>ICICC-2021</a:t>
            </a:r>
            <a:endParaRPr lang="en-IN"/>
          </a:p>
        </p:txBody>
      </p:sp>
      <p:sp>
        <p:nvSpPr>
          <p:cNvPr id="6" name="Slide Number Placeholder 5"/>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2EBF340-A21F-4D97-85F1-0DFB22960BCF}"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91E6A22-C21D-42F5-A451-C3B1D54F9ACD}" type="datetime1">
              <a:rPr lang="en-IN" smtClean="0"/>
            </a:fld>
            <a:endParaRPr lang="en-IN"/>
          </a:p>
        </p:txBody>
      </p:sp>
      <p:sp>
        <p:nvSpPr>
          <p:cNvPr id="8" name="Footer Placeholder 7"/>
          <p:cNvSpPr>
            <a:spLocks noGrp="1"/>
          </p:cNvSpPr>
          <p:nvPr>
            <p:ph type="ftr" sz="quarter" idx="11"/>
          </p:nvPr>
        </p:nvSpPr>
        <p:spPr/>
        <p:txBody>
          <a:bodyPr/>
          <a:lstStyle/>
          <a:p>
            <a:r>
              <a:rPr lang="en-IN"/>
              <a:t>ICICC-2021</a:t>
            </a:r>
            <a:endParaRPr lang="en-IN"/>
          </a:p>
        </p:txBody>
      </p:sp>
      <p:sp>
        <p:nvSpPr>
          <p:cNvPr id="9" name="Slide Number Placeholder 8"/>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EF2A80-8EEB-43B2-B954-2445775909FC}" type="datetime1">
              <a:rPr lang="en-IN" smtClean="0"/>
            </a:fld>
            <a:endParaRPr lang="en-IN"/>
          </a:p>
        </p:txBody>
      </p:sp>
      <p:sp>
        <p:nvSpPr>
          <p:cNvPr id="4" name="Footer Placeholder 3"/>
          <p:cNvSpPr>
            <a:spLocks noGrp="1"/>
          </p:cNvSpPr>
          <p:nvPr>
            <p:ph type="ftr" sz="quarter" idx="11"/>
          </p:nvPr>
        </p:nvSpPr>
        <p:spPr/>
        <p:txBody>
          <a:bodyPr/>
          <a:lstStyle/>
          <a:p>
            <a:r>
              <a:rPr lang="en-IN"/>
              <a:t>ICICC-2021</a:t>
            </a:r>
            <a:endParaRPr lang="en-IN"/>
          </a:p>
        </p:txBody>
      </p:sp>
      <p:sp>
        <p:nvSpPr>
          <p:cNvPr id="5" name="Slide Number Placeholder 4"/>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66693-10B5-4C2E-88F6-1EF5588C2197}" type="datetime1">
              <a:rPr lang="en-IN" smtClean="0"/>
            </a:fld>
            <a:endParaRPr lang="en-IN"/>
          </a:p>
        </p:txBody>
      </p:sp>
      <p:sp>
        <p:nvSpPr>
          <p:cNvPr id="3" name="Footer Placeholder 2"/>
          <p:cNvSpPr>
            <a:spLocks noGrp="1"/>
          </p:cNvSpPr>
          <p:nvPr>
            <p:ph type="ftr" sz="quarter" idx="11"/>
          </p:nvPr>
        </p:nvSpPr>
        <p:spPr/>
        <p:txBody>
          <a:bodyPr/>
          <a:lstStyle/>
          <a:p>
            <a:r>
              <a:rPr lang="en-IN"/>
              <a:t>ICICC-2021</a:t>
            </a:r>
            <a:endParaRPr lang="en-IN"/>
          </a:p>
        </p:txBody>
      </p:sp>
      <p:sp>
        <p:nvSpPr>
          <p:cNvPr id="4" name="Slide Number Placeholder 3"/>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3F409E-ABE5-44AA-B093-FDB870F5DE32}"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16C6B4-82D6-4D23-BAFE-D8055255E829}" type="datetime1">
              <a:rPr lang="en-IN" smtClean="0"/>
            </a:fld>
            <a:endParaRPr lang="en-IN"/>
          </a:p>
        </p:txBody>
      </p:sp>
      <p:sp>
        <p:nvSpPr>
          <p:cNvPr id="6" name="Footer Placeholder 5"/>
          <p:cNvSpPr>
            <a:spLocks noGrp="1"/>
          </p:cNvSpPr>
          <p:nvPr>
            <p:ph type="ftr" sz="quarter" idx="11"/>
          </p:nvPr>
        </p:nvSpPr>
        <p:spPr/>
        <p:txBody>
          <a:bodyPr/>
          <a:lstStyle/>
          <a:p>
            <a:r>
              <a:rPr lang="en-IN"/>
              <a:t>ICICC-2021</a:t>
            </a:r>
            <a:endParaRPr lang="en-IN"/>
          </a:p>
        </p:txBody>
      </p:sp>
      <p:sp>
        <p:nvSpPr>
          <p:cNvPr id="7" name="Slide Number Placeholder 6"/>
          <p:cNvSpPr>
            <a:spLocks noGrp="1"/>
          </p:cNvSpPr>
          <p:nvPr>
            <p:ph type="sldNum" sz="quarter" idx="12"/>
          </p:nvPr>
        </p:nvSpPr>
        <p:spPr/>
        <p:txBody>
          <a:bodyPr/>
          <a:lstStyle/>
          <a:p>
            <a:fld id="{1147CD7D-2DE7-4E97-993E-733569484B3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91507-B170-49D3-AC27-6346FE1BA60C}"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ICICC-2021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91507-B170-49D3-AC27-6346FE1BA60C}"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ICICC-2021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595" y="1725283"/>
            <a:ext cx="11842810" cy="4728586"/>
          </a:xfrm>
        </p:spPr>
        <p: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US" altLang="en-US" sz="3200" dirty="0">
                <a:latin typeface="Times New Roman" panose="02020603050405020304" pitchFamily="18" charset="0"/>
                <a:cs typeface="Times New Roman" panose="02020603050405020304" pitchFamily="18" charset="0"/>
              </a:rPr>
              <a:t>Fusion of Yoga and AI: A Framework for Emotion and Stress Monitoring</a:t>
            </a:r>
            <a:endParaRPr lang="en-US" altLang="en-US" sz="14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Prof. Dr. Raghav Mehra, Tanisha Nagpal, Aaditya Singh, Disha Saini, and Ishaan Shandilya </a:t>
            </a:r>
            <a:endParaRPr lang="en-US" altLang="en-US" sz="18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Ishaan Shandilya, Chandigarh University, Punjab, India</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11"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571625"/>
            <a:ext cx="11407806" cy="4820297"/>
          </a:xfrm>
        </p:spPr>
        <p:txBody>
          <a:bodyPr>
            <a:normAutofit/>
          </a:bodyPr>
          <a:lstStyle/>
          <a:p>
            <a:pPr algn="l"/>
            <a:r>
              <a:rPr lang="en-IN" dirty="0">
                <a:latin typeface="Times New Roman" panose="02020603050405020304" pitchFamily="18" charset="0"/>
                <a:cs typeface="Times New Roman" panose="02020603050405020304" pitchFamily="18" charset="0"/>
              </a:rPr>
              <a:t>9. CONCLUSION &amp; FUTURE WORK :</a:t>
            </a:r>
            <a:endParaRPr lang="en-IN" sz="4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proposed Yoga-AI framework effectively tracks stress and emotion in real-time.</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Combines transfer learning with traditional wellness practices.</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Highly accurate, scalable, and ideal for mobile applications.</a:t>
            </a:r>
            <a:endParaRPr lang="en-US" altLang="en-US" dirty="0">
              <a:latin typeface="Times New Roman" panose="02020603050405020304" pitchFamily="18" charset="0"/>
              <a:cs typeface="Times New Roman" panose="02020603050405020304" pitchFamily="18" charset="0"/>
            </a:endParaRPr>
          </a:p>
          <a:p>
            <a:pPr algn="l"/>
            <a:endParaRPr lang="en-US" altLang="en-US" dirty="0">
              <a:latin typeface="Times New Roman" panose="02020603050405020304" pitchFamily="18" charset="0"/>
              <a:cs typeface="Times New Roman" panose="02020603050405020304" pitchFamily="18" charset="0"/>
            </a:endParaRPr>
          </a:p>
          <a:p>
            <a:pPr algn="l"/>
            <a:r>
              <a:rPr lang="en-US" altLang="en-US" dirty="0">
                <a:latin typeface="Times New Roman" panose="02020603050405020304" pitchFamily="18" charset="0"/>
                <a:cs typeface="Times New Roman" panose="02020603050405020304" pitchFamily="18" charset="0"/>
              </a:rPr>
              <a:t>Future Scope:</a:t>
            </a:r>
            <a:endParaRPr lang="en-US" altLang="en-US"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Expand dataset diversity</a:t>
            </a:r>
            <a:endParaRPr lang="en-US" altLang="en-US" sz="2400"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Deploy on edge devices</a:t>
            </a:r>
            <a:endParaRPr lang="en-US" altLang="en-US" sz="2400"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Explore other architectures (e.g., Vision Transformers)</a:t>
            </a:r>
            <a:endParaRPr lang="en-US" altLang="en-US" sz="2400" dirty="0">
              <a:latin typeface="Times New Roman" panose="02020603050405020304" pitchFamily="18" charset="0"/>
              <a:cs typeface="Times New Roman" panose="02020603050405020304" pitchFamily="18" charset="0"/>
            </a:endParaRPr>
          </a:p>
          <a:p>
            <a:pPr algn="l"/>
            <a:endParaRPr lang="en-US" altLang="en-US" dirty="0">
              <a:latin typeface="Times New Roman" panose="02020603050405020304" pitchFamily="18" charset="0"/>
              <a:cs typeface="Times New Roman" panose="02020603050405020304" pitchFamily="18" charset="0"/>
            </a:endParaRPr>
          </a:p>
          <a:p>
            <a:pPr algn="l"/>
            <a:endParaRPr lang="en-US" altLang="en-US"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fontScale="25000"/>
          </a:bodyPr>
          <a:lstStyle/>
          <a:p>
            <a:pPr algn="l"/>
            <a:r>
              <a:rPr lang="en-IN" sz="9600" dirty="0">
                <a:latin typeface="Times New Roman" panose="02020603050405020304" pitchFamily="18" charset="0"/>
                <a:cs typeface="Times New Roman" panose="02020603050405020304" pitchFamily="18" charset="0"/>
              </a:rPr>
              <a:t>10. REFERENCES :</a:t>
            </a:r>
            <a:endParaRPr lang="en-IN"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[1]Vijaya Raghava Duppala, Harika Yadav Marepalli, Kirti Jain S, Koduru Anusha, Senthil Kumar Thangavel, B Senthil Kumar, Avadhani Bindu, Latha Satish, Jeeva Sekar (2024). Aatma Yoga: Automation of Yoga Pose Recognition and Recommendation using Deep Learning. https://doi.org/10.1109/ICICT60155.2024.10544761</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[2]Mansoor Hussain, Omkar Prashant Karmaekar, Dhananjay Chauhan, Bitan Malik (2024). Integrating AI-Powered Pose Detection for Holistic Fitness Monitoring: Exploring Traditional Yoga Postures and Exercise Recognition. http://dx.doi.org/10.13140/RG.2.2.35702.82243</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[3]Eleni Mitse, Athanasios Drigas, Charalabos Skianis (2024). Artificial Intelligence, Immersive Technologies, and Neurotechnologies in Breathing Interventions for Mental and Emotional Health: A Systematic Review. https://doi.org/10.3390/electronics13122253</a:t>
            </a:r>
            <a:endParaRPr lang="en-US" altLang="en-US" sz="96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fontScale="25000"/>
          </a:bodyPr>
          <a:lstStyle/>
          <a:p>
            <a:pPr algn="l"/>
            <a:r>
              <a:rPr lang="en-IN" sz="9600" dirty="0">
                <a:latin typeface="Times New Roman" panose="02020603050405020304" pitchFamily="18" charset="0"/>
                <a:cs typeface="Times New Roman" panose="02020603050405020304" pitchFamily="18" charset="0"/>
              </a:rPr>
              <a:t>10. REFERENCES :</a:t>
            </a:r>
            <a:endParaRPr lang="en-IN"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[4]Vijaya Raghava Duppala; Harika Yadav Marepalli; Kirti Jain S; Koduru Anusha; Senthil Kumar Thangavel; B Senthil Kumar, Avadhani Bindu, Latha Satish, Jeeva Sekar (2024). Aatma Yoga: Automation of Yoga Pose Recognition and Recommendation using Deep Learning. https://doi.org/10.1109/ICICT60155.2024.10544761</a:t>
            </a:r>
            <a:endParaRPr lang="en-US" altLang="en-US" sz="9600" dirty="0">
              <a:latin typeface="Times New Roman" panose="02020603050405020304" pitchFamily="18" charset="0"/>
              <a:cs typeface="Times New Roman" panose="02020603050405020304" pitchFamily="18" charset="0"/>
              <a:sym typeface="+mn-ea"/>
            </a:endParaRPr>
          </a:p>
          <a:p>
            <a:pPr algn="l"/>
            <a:r>
              <a:rPr lang="en-US" altLang="en-US" sz="9600" dirty="0">
                <a:latin typeface="Times New Roman" panose="02020603050405020304" pitchFamily="18" charset="0"/>
                <a:cs typeface="Times New Roman" panose="02020603050405020304" pitchFamily="18" charset="0"/>
                <a:sym typeface="+mn-ea"/>
              </a:rPr>
              <a:t>[5]M Darshan, Appu V, Rohan M, Nandan N, Nandita Bangera (2023). Real Time Yoga Asana Recognition using Deep Learning.</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[6]Deepak Kumar, Anurag Sinha (2020). Yoga Pose Detection and Classification Using Deep Learning. https://doi.org/10.32628/cseit206623</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[7]S. Sankara Narayanan, Devendra Kumar Misra, Kartik Arora, Harsh Rai (2021). Yoga Pose Detection Using Deep Learning Techniques. https://dx.doi.org/10.2139/ssrn.3842656</a:t>
            </a:r>
            <a:endParaRPr lang="en-US" altLang="en-US" sz="96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fontScale="25000"/>
          </a:bodyPr>
          <a:lstStyle/>
          <a:p>
            <a:pPr algn="l"/>
            <a:r>
              <a:rPr lang="en-IN" sz="9600" dirty="0">
                <a:latin typeface="Times New Roman" panose="02020603050405020304" pitchFamily="18" charset="0"/>
                <a:cs typeface="Times New Roman" panose="02020603050405020304" pitchFamily="18" charset="0"/>
              </a:rPr>
              <a:t>10. REFERENCES :</a:t>
            </a:r>
            <a:endParaRPr lang="en-IN"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[8]Shubham Santosh Rokade, Suyash Machhindra Kamble, Parth Santosh Kshirsagar, Anish Janardhan Kakar, Prof.K.S.Hangargi (2024). YOGA ASSISTANT: A YOGA POSTURE DETECTION &amp; CORRECTION SYSTEM.</a:t>
            </a:r>
            <a:endParaRPr lang="en-US" altLang="en-US" sz="9600" dirty="0">
              <a:latin typeface="Times New Roman" panose="02020603050405020304" pitchFamily="18" charset="0"/>
              <a:cs typeface="Times New Roman" panose="02020603050405020304" pitchFamily="18" charset="0"/>
              <a:sym typeface="+mn-ea"/>
            </a:endParaRPr>
          </a:p>
          <a:p>
            <a:pPr algn="l"/>
            <a:r>
              <a:rPr lang="en-US" altLang="en-US" sz="9600" dirty="0">
                <a:latin typeface="Times New Roman" panose="02020603050405020304" pitchFamily="18" charset="0"/>
                <a:cs typeface="Times New Roman" panose="02020603050405020304" pitchFamily="18" charset="0"/>
                <a:sym typeface="+mn-ea"/>
              </a:rPr>
              <a:t>[9]Santosh Kumar Yadava,b,∗, Apurv Shuklac,∗, Kamlesh Tiwarid , Hari Mohan Pandeye , Shaik Ali Akbar (2023). An Efficient Deep Convolutional Neural Network Model For Yoga Pose Recognition Using Single Images.</a:t>
            </a:r>
            <a:endParaRPr lang="en-IN"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[10]Prof. Minal Zope, Swapnil Prasad, Omkar Patil, K.M. Chintguntla(2023). Yoga Pose Detection Using Deep Learning.</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[11]Vivek Anand Thoutam,1 Anugrah Srivastava,1 Tapas Badal, Vipul Kumar Mishra, G. R. Sinha, Aditi Sakalle , Harshit Bhardwaj and Manish Raj (2022).Yoga Pose Estimation and Feedback Generation Using Deep Learning. https://doi.org/10.1155/2022/4311350</a:t>
            </a:r>
            <a:endParaRPr lang="en-US" altLang="en-US" sz="9600" dirty="0">
              <a:latin typeface="Times New Roman" panose="02020603050405020304" pitchFamily="18" charset="0"/>
              <a:cs typeface="Times New Roman" panose="02020603050405020304" pitchFamily="18" charset="0"/>
            </a:endParaRPr>
          </a:p>
          <a:p>
            <a:pPr algn="l"/>
            <a:endParaRPr lang="en-US" altLang="en-US" sz="56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fontScale="25000"/>
          </a:bodyPr>
          <a:lstStyle/>
          <a:p>
            <a:pPr algn="l"/>
            <a:r>
              <a:rPr lang="en-IN" sz="9600" dirty="0">
                <a:latin typeface="Times New Roman" panose="02020603050405020304" pitchFamily="18" charset="0"/>
                <a:cs typeface="Times New Roman" panose="02020603050405020304" pitchFamily="18" charset="0"/>
              </a:rPr>
              <a:t>10. REFERENCES :</a:t>
            </a:r>
            <a:endParaRPr lang="en-IN"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[12]Seonok Kim. 3DYoga90: A Hierarchical Video Dataset for Yoga Pose Understanding.</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[13]Manisha Verma1, Sudhakar Kumawat, Yuta Nakashima, Shanmuganathan Raman (2020). Yoga-82: A New Dataset for Fine-grained Classification of Human Poses.</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[14]Jothika Sunney (2022). Real-Time Yoga Pose Detection using Machine Learning Algorithm.</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rPr>
              <a:t>[15]Dr.Somlata Jha, Prakhar Singh, Siddhant Rajhans (2024). Yoga and Artificial Intelligence: A Review of The Potential Applications of AI in Yoga Research and Practice for Neurological Disorders.</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[16]Satisha C., Mehra R., Giri M., "Detection of Various Security Attacks on IoT Devices using Machine Learning," in 2023 International Conference on Computational Intelligence and Networks, 2023, doi: 10.1109/ICCINS58907.2023.10450058.</a:t>
            </a:r>
            <a:endParaRPr lang="en-US" altLang="en-US" sz="9600" dirty="0">
              <a:latin typeface="Times New Roman" panose="02020603050405020304" pitchFamily="18" charset="0"/>
              <a:cs typeface="Times New Roman" panose="02020603050405020304" pitchFamily="18" charset="0"/>
            </a:endParaRPr>
          </a:p>
          <a:p>
            <a:pPr algn="l"/>
            <a:endParaRPr lang="en-US" altLang="en-US" sz="96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fontScale="25000"/>
          </a:bodyPr>
          <a:lstStyle/>
          <a:p>
            <a:pPr algn="l"/>
            <a:r>
              <a:rPr lang="en-IN" sz="9600" dirty="0">
                <a:latin typeface="Times New Roman" panose="02020603050405020304" pitchFamily="18" charset="0"/>
                <a:cs typeface="Times New Roman" panose="02020603050405020304" pitchFamily="18" charset="0"/>
              </a:rPr>
              <a:t>10. REFERENCES :</a:t>
            </a:r>
            <a:endParaRPr lang="en-IN"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[17]Badoni P., Walia R., Mehra R., "Enhancing Waste Separation and Management Through IoT-based Smart Bin System," in Proceedings - 2024 1st International Conference on Intelligent Systems and Technologies for Emerging Markets (ISTEMS), 2024, doi: 10.1109/ISTEMS60181.2024.10560260.</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[18]Kunadharaju H.P.R., Sandhya N., Mehra R., "Multi sensor image matching using super symmetric classifiers," in International Journal of Recent Technology and Engineering, vol. 8, no. 2, pp. 6161-6166, 2019, doi: 10.35940/ijrte.B3764.078219.</a:t>
            </a:r>
            <a:endParaRPr lang="en-US" altLang="en-US" sz="9600" dirty="0">
              <a:latin typeface="Times New Roman" panose="02020603050405020304" pitchFamily="18" charset="0"/>
              <a:cs typeface="Times New Roman" panose="02020603050405020304" pitchFamily="18" charset="0"/>
            </a:endParaRPr>
          </a:p>
          <a:p>
            <a:pPr algn="l"/>
            <a:r>
              <a:rPr lang="en-US" altLang="en-US" sz="9600" dirty="0">
                <a:latin typeface="Times New Roman" panose="02020603050405020304" pitchFamily="18" charset="0"/>
                <a:cs typeface="Times New Roman" panose="02020603050405020304" pitchFamily="18" charset="0"/>
                <a:sym typeface="+mn-ea"/>
              </a:rPr>
              <a:t>[19]Badoni P., Walia R., Mehra R., "Wearable IoT Technology: Unveiling the Smart Hat," in Proceedings - 2024 1st International Conference on Intelligent Systems and Technologies for Emerging Markets (ISTEMS), 2024, doi: 10.1109/ISTEMS60181.2024.10560229.</a:t>
            </a:r>
            <a:endParaRPr lang="en-US" altLang="en-US" sz="96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a:p>
            <a:pPr algn="l"/>
            <a:endParaRPr lang="en-US" altLang="en-US" sz="80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33550"/>
            <a:ext cx="11407806" cy="4658372"/>
          </a:xfrm>
        </p:spPr>
        <p:txBody>
          <a:bodyPr>
            <a:normAutofit/>
          </a:bodyPr>
          <a:lstStyle/>
          <a:p>
            <a:pPr algn="l"/>
            <a:r>
              <a:rPr lang="en-IN" dirty="0">
                <a:latin typeface="Times New Roman" panose="02020603050405020304" pitchFamily="18" charset="0"/>
                <a:cs typeface="Times New Roman" panose="02020603050405020304" pitchFamily="18" charset="0"/>
              </a:rPr>
              <a:t>10. REFERENCES :</a:t>
            </a:r>
            <a:endParaRPr lang="en-IN" dirty="0">
              <a:latin typeface="Times New Roman" panose="02020603050405020304" pitchFamily="18" charset="0"/>
              <a:cs typeface="Times New Roman" panose="02020603050405020304" pitchFamily="18" charset="0"/>
            </a:endParaRPr>
          </a:p>
          <a:p>
            <a:pPr algn="l"/>
            <a:r>
              <a:rPr lang="en-US" altLang="en-US" dirty="0">
                <a:latin typeface="Times New Roman" panose="02020603050405020304" pitchFamily="18" charset="0"/>
                <a:cs typeface="Times New Roman" panose="02020603050405020304" pitchFamily="18" charset="0"/>
                <a:sym typeface="+mn-ea"/>
              </a:rPr>
              <a:t>[20]Vijay Krishnan M.R., Mehra R., Kunadharaju H.P.R., "Design of Neural Network based Approaches for Image Processing," in 2024 3rd International Conference on Electrical, Electronics, and Information Communication Technology (ICEEICT), 2024, doi: 10.1109/ICEEICT61591.2024.10718442.</a:t>
            </a:r>
            <a:endParaRPr lang="en-US" altLang="en-US" dirty="0">
              <a:latin typeface="Times New Roman" panose="02020603050405020304" pitchFamily="18" charset="0"/>
              <a:cs typeface="Times New Roman" panose="02020603050405020304" pitchFamily="18" charset="0"/>
            </a:endParaRPr>
          </a:p>
          <a:p>
            <a:pPr algn="l"/>
            <a:endParaRPr lang="en-US" altLang="en-US"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57350"/>
            <a:ext cx="11407806" cy="4734572"/>
          </a:xfrm>
        </p:spPr>
        <p:txBody>
          <a:bodyPr>
            <a:normAutofit fontScale="35000"/>
          </a:bodyPr>
          <a:lstStyle/>
          <a:p>
            <a:pPr algn="l"/>
            <a:r>
              <a:rPr lang="en-IN" sz="8000" dirty="0">
                <a:latin typeface="Times New Roman" panose="02020603050405020304" pitchFamily="18" charset="0"/>
                <a:cs typeface="Times New Roman" panose="02020603050405020304" pitchFamily="18" charset="0"/>
              </a:rPr>
              <a:t>1. INDEX:</a:t>
            </a:r>
            <a:endParaRPr lang="en-IN" sz="80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Abstract</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Introduction</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Literature Review</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Research Gaps</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Proposed Methodology</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Results &amp; Discussion</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Comparative Analysis</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Conclusion &amp; Future Work</a:t>
            </a:r>
            <a:endParaRPr lang="en-US" altLang="en-US" sz="6900" dirty="0">
              <a:latin typeface="Times New Roman" panose="02020603050405020304" pitchFamily="18" charset="0"/>
              <a:cs typeface="Times New Roman" panose="02020603050405020304" pitchFamily="18" charset="0"/>
            </a:endParaRPr>
          </a:p>
          <a:p>
            <a:pPr marL="800100" lvl="1" indent="-342900" algn="l">
              <a:buAutoNum type="arabicPeriod"/>
            </a:pPr>
            <a:r>
              <a:rPr lang="en-US" altLang="en-US" sz="6900" dirty="0">
                <a:latin typeface="Times New Roman" panose="02020603050405020304" pitchFamily="18" charset="0"/>
                <a:cs typeface="Times New Roman" panose="02020603050405020304" pitchFamily="18" charset="0"/>
              </a:rPr>
              <a:t>References</a:t>
            </a:r>
            <a:endParaRPr lang="en-US" altLang="en-US" sz="69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552575"/>
            <a:ext cx="11407806" cy="4839347"/>
          </a:xfrm>
        </p:spPr>
        <p:txBody>
          <a:bodyPr/>
          <a:lstStyle/>
          <a:p>
            <a:pPr algn="l"/>
            <a:r>
              <a:rPr lang="en-IN" dirty="0">
                <a:latin typeface="Times New Roman" panose="02020603050405020304" pitchFamily="18" charset="0"/>
                <a:cs typeface="Times New Roman" panose="02020603050405020304" pitchFamily="18" charset="0"/>
              </a:rPr>
              <a:t>2. ABSTRACT:</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US" altLang="en-US" dirty="0">
                <a:latin typeface="Times New Roman" panose="02020603050405020304" pitchFamily="18" charset="0"/>
                <a:cs typeface="Times New Roman" panose="02020603050405020304" pitchFamily="18" charset="0"/>
              </a:rPr>
              <a:t>This research presents an innovative AI-based framework that integrates Yoga practices for real-time emotion and stress monitoring. Using self-reported data and Yoga session metrics, the system leverages CNN and MobileNetV3 models to make personalized predictions on emotional states. Unlike sensor-based systems, it offers a non-invasive, scalable, and accessible solution that bridges ancient wellness practices with modern AI. Evaluation results show promising accuracy and responsiveness, demonstrating its real-world applicability for enhancing mental well-being.</a:t>
            </a:r>
            <a:endParaRPr lang="en-US" altLang="en-US"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704975"/>
            <a:ext cx="11407806" cy="4686947"/>
          </a:xfrm>
        </p:spPr>
        <p:txBody>
          <a:bodyPr>
            <a:normAutofit lnSpcReduction="20000"/>
          </a:bodyPr>
          <a:lstStyle/>
          <a:p>
            <a:pPr algn="l"/>
            <a:r>
              <a:rPr lang="en-IN" dirty="0">
                <a:latin typeface="Times New Roman" panose="02020603050405020304" pitchFamily="18" charset="0"/>
                <a:cs typeface="Times New Roman" panose="02020603050405020304" pitchFamily="18" charset="0"/>
              </a:rPr>
              <a:t>3. INTRODUCTION:</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Mental health challenges are on the rise, demanding accessible and effective solutions.</a:t>
            </a: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Yoga promotes physical and emotional balance through breathing and mindfulness.</a:t>
            </a: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AI can quantify subjective well-being by analyzing mood, behavior, and posture data.</a:t>
            </a: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This research fuses Yoga with AI to create a stress and emotion monitoring framework using CNN and MobileNetV3.</a:t>
            </a: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Focus: Real-time, cost-effective, mobile-friendly mental health insights.</a:t>
            </a:r>
            <a:endParaRPr lang="en-US" altLang="en-US" sz="1800" dirty="0">
              <a:latin typeface="Times New Roman" panose="02020603050405020304" pitchFamily="18" charset="0"/>
              <a:cs typeface="Times New Roman" panose="02020603050405020304" pitchFamily="18" charset="0"/>
            </a:endParaRPr>
          </a:p>
          <a:p>
            <a:pPr algn="l"/>
            <a:endParaRPr lang="en-US" altLang="en-US" sz="1800"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64898"/>
            <a:ext cx="11407806" cy="4727024"/>
          </a:xfrm>
        </p:spPr>
        <p:txBody>
          <a:bodyPr/>
          <a:lstStyle/>
          <a:p>
            <a:pPr algn="l"/>
            <a:r>
              <a:rPr lang="en-IN" dirty="0">
                <a:latin typeface="Times New Roman" panose="02020603050405020304" pitchFamily="18" charset="0"/>
                <a:cs typeface="Times New Roman" panose="02020603050405020304" pitchFamily="18" charset="0"/>
              </a:rPr>
              <a:t>4. LITERATURE REVIEW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graphicFrame>
        <p:nvGraphicFramePr>
          <p:cNvPr id="6" name="Table 5"/>
          <p:cNvGraphicFramePr/>
          <p:nvPr>
            <p:custDataLst>
              <p:tags r:id="rId2"/>
            </p:custDataLst>
          </p:nvPr>
        </p:nvGraphicFramePr>
        <p:xfrm>
          <a:off x="727710" y="2274570"/>
          <a:ext cx="10647045" cy="3774440"/>
        </p:xfrm>
        <a:graphic>
          <a:graphicData uri="http://schemas.openxmlformats.org/drawingml/2006/table">
            <a:tbl>
              <a:tblPr firstRow="1" bandRow="1">
                <a:tableStyleId>{5C22544A-7EE6-4342-B048-85BDC9FD1C3A}</a:tableStyleId>
              </a:tblPr>
              <a:tblGrid>
                <a:gridCol w="2729230"/>
                <a:gridCol w="4706620"/>
                <a:gridCol w="3211195"/>
              </a:tblGrid>
              <a:tr h="637540">
                <a:tc>
                  <a:txBody>
                    <a:bodyPr/>
                    <a:p>
                      <a:pPr algn="ctr">
                        <a:buNone/>
                      </a:pPr>
                      <a:r>
                        <a:rPr lang="en-US" altLang="en-US"/>
                        <a:t>Author(s)</a:t>
                      </a:r>
                      <a:endParaRPr lang="en-US" altLang="en-US"/>
                    </a:p>
                  </a:txBody>
                  <a:tcPr/>
                </a:tc>
                <a:tc>
                  <a:txBody>
                    <a:bodyPr/>
                    <a:p>
                      <a:pPr algn="ctr">
                        <a:buNone/>
                      </a:pPr>
                      <a:r>
                        <a:rPr lang="en-US"/>
                        <a:t>Focus Area</a:t>
                      </a:r>
                      <a:endParaRPr lang="en-US"/>
                    </a:p>
                  </a:txBody>
                  <a:tcPr/>
                </a:tc>
                <a:tc>
                  <a:txBody>
                    <a:bodyPr/>
                    <a:p>
                      <a:pPr algn="ctr">
                        <a:buNone/>
                      </a:pPr>
                      <a:r>
                        <a:rPr lang="en-US" altLang="en-US"/>
                        <a:t>Key Contribution</a:t>
                      </a:r>
                      <a:endParaRPr lang="en-US" altLang="en-US"/>
                    </a:p>
                  </a:txBody>
                  <a:tcPr/>
                </a:tc>
              </a:tr>
              <a:tr h="627380">
                <a:tc>
                  <a:txBody>
                    <a:bodyPr/>
                    <a:p>
                      <a:pPr>
                        <a:buNone/>
                      </a:pPr>
                      <a:r>
                        <a:rPr lang="en-US" altLang="en-US"/>
                        <a:t>Duppala et al. (2024)</a:t>
                      </a:r>
                      <a:endParaRPr lang="en-US" altLang="en-US"/>
                    </a:p>
                  </a:txBody>
                  <a:tcPr/>
                </a:tc>
                <a:tc>
                  <a:txBody>
                    <a:bodyPr/>
                    <a:p>
                      <a:pPr>
                        <a:buNone/>
                      </a:pPr>
                      <a:r>
                        <a:rPr lang="en-US" altLang="en-US"/>
                        <a:t>Deep learning in yoga pose recognition</a:t>
                      </a:r>
                      <a:endParaRPr lang="en-US" altLang="en-US"/>
                    </a:p>
                  </a:txBody>
                  <a:tcPr/>
                </a:tc>
                <a:tc>
                  <a:txBody>
                    <a:bodyPr/>
                    <a:p>
                      <a:pPr>
                        <a:buNone/>
                      </a:pPr>
                      <a:r>
                        <a:rPr lang="en-US"/>
                        <a:t>Pose recommendation using CNN &amp; heuristics</a:t>
                      </a:r>
                      <a:endParaRPr lang="en-US"/>
                    </a:p>
                  </a:txBody>
                  <a:tcPr/>
                </a:tc>
              </a:tr>
              <a:tr h="627380">
                <a:tc>
                  <a:txBody>
                    <a:bodyPr/>
                    <a:p>
                      <a:pPr>
                        <a:buNone/>
                      </a:pPr>
                      <a:r>
                        <a:rPr lang="en-US" altLang="en-US"/>
                        <a:t>Mitse et al. (2024)</a:t>
                      </a:r>
                      <a:endParaRPr lang="en-US" altLang="en-US"/>
                    </a:p>
                  </a:txBody>
                  <a:tcPr/>
                </a:tc>
                <a:tc>
                  <a:txBody>
                    <a:bodyPr/>
                    <a:p>
                      <a:pPr>
                        <a:buNone/>
                      </a:pPr>
                      <a:r>
                        <a:rPr lang="en-US" altLang="en-US"/>
                        <a:t>AI &amp; neurotech in mental well-being</a:t>
                      </a:r>
                      <a:endParaRPr lang="en-US" altLang="en-US"/>
                    </a:p>
                  </a:txBody>
                  <a:tcPr/>
                </a:tc>
                <a:tc>
                  <a:txBody>
                    <a:bodyPr/>
                    <a:p>
                      <a:pPr>
                        <a:buNone/>
                      </a:pPr>
                      <a:r>
                        <a:rPr lang="en-US" altLang="en-US"/>
                        <a:t>Breathing-based emotion control via AI &amp; VR</a:t>
                      </a:r>
                      <a:endParaRPr lang="en-US" altLang="en-US"/>
                    </a:p>
                  </a:txBody>
                  <a:tcPr/>
                </a:tc>
              </a:tr>
              <a:tr h="627380">
                <a:tc>
                  <a:txBody>
                    <a:bodyPr/>
                    <a:p>
                      <a:pPr>
                        <a:buNone/>
                      </a:pPr>
                      <a:r>
                        <a:rPr lang="en-US" altLang="en-US"/>
                        <a:t>Deepak K. et al. (2020)</a:t>
                      </a:r>
                      <a:endParaRPr lang="en-US" altLang="en-US"/>
                    </a:p>
                  </a:txBody>
                  <a:tcPr/>
                </a:tc>
                <a:tc>
                  <a:txBody>
                    <a:bodyPr/>
                    <a:p>
                      <a:pPr>
                        <a:buNone/>
                      </a:pPr>
                      <a:r>
                        <a:rPr lang="en-US" altLang="en-US"/>
                        <a:t>CNN for yoga classification</a:t>
                      </a:r>
                      <a:endParaRPr lang="en-US" altLang="en-US"/>
                    </a:p>
                  </a:txBody>
                  <a:tcPr/>
                </a:tc>
                <a:tc>
                  <a:txBody>
                    <a:bodyPr/>
                    <a:p>
                      <a:pPr>
                        <a:buNone/>
                      </a:pPr>
                      <a:r>
                        <a:rPr lang="en-US" altLang="en-US"/>
                        <a:t>Posture detection through skeletal keypoints</a:t>
                      </a:r>
                      <a:endParaRPr lang="en-US" altLang="en-US"/>
                    </a:p>
                  </a:txBody>
                  <a:tcPr/>
                </a:tc>
              </a:tr>
              <a:tr h="627380">
                <a:tc>
                  <a:txBody>
                    <a:bodyPr/>
                    <a:p>
                      <a:pPr>
                        <a:buNone/>
                      </a:pPr>
                      <a:r>
                        <a:rPr lang="en-US" altLang="en-US"/>
                        <a:t>Kumar et al. (2023)</a:t>
                      </a:r>
                      <a:endParaRPr lang="en-US" altLang="en-US"/>
                    </a:p>
                  </a:txBody>
                  <a:tcPr/>
                </a:tc>
                <a:tc>
                  <a:txBody>
                    <a:bodyPr/>
                    <a:p>
                      <a:pPr>
                        <a:buNone/>
                      </a:pPr>
                      <a:r>
                        <a:rPr lang="en-US" altLang="en-US"/>
                        <a:t>Yoga-82 dataset</a:t>
                      </a:r>
                      <a:endParaRPr lang="en-US" altLang="en-US"/>
                    </a:p>
                  </a:txBody>
                  <a:tcPr/>
                </a:tc>
                <a:tc>
                  <a:txBody>
                    <a:bodyPr/>
                    <a:p>
                      <a:pPr>
                        <a:buNone/>
                      </a:pPr>
                      <a:r>
                        <a:rPr lang="en-US" altLang="en-US"/>
                        <a:t>Enhanced fine-grained classification</a:t>
                      </a:r>
                      <a:endParaRPr lang="en-US" altLang="en-US"/>
                    </a:p>
                  </a:txBody>
                  <a:tcPr/>
                </a:tc>
              </a:tr>
              <a:tr h="627380">
                <a:tc>
                  <a:txBody>
                    <a:bodyPr/>
                    <a:p>
                      <a:pPr>
                        <a:buNone/>
                      </a:pPr>
                      <a:r>
                        <a:rPr lang="en-US" altLang="en-US"/>
                        <a:t>Narayanan et al. (2021)</a:t>
                      </a:r>
                      <a:endParaRPr lang="en-US" altLang="en-US"/>
                    </a:p>
                  </a:txBody>
                  <a:tcPr/>
                </a:tc>
                <a:tc>
                  <a:txBody>
                    <a:bodyPr/>
                    <a:p>
                      <a:pPr>
                        <a:buNone/>
                      </a:pPr>
                      <a:r>
                        <a:rPr lang="en-US" altLang="en-US"/>
                        <a:t>PoseNet/OpenPose in yoga</a:t>
                      </a:r>
                      <a:endParaRPr lang="en-US" altLang="en-US"/>
                    </a:p>
                  </a:txBody>
                  <a:tcPr/>
                </a:tc>
                <a:tc>
                  <a:txBody>
                    <a:bodyPr/>
                    <a:p>
                      <a:pPr>
                        <a:buNone/>
                      </a:pPr>
                      <a:r>
                        <a:rPr lang="en-US" altLang="en-US"/>
                        <a:t>Real-time corrections using CNNs</a:t>
                      </a:r>
                      <a:endParaRPr lang="en-US" altLang="en-US"/>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00200"/>
            <a:ext cx="11407806" cy="4791722"/>
          </a:xfrm>
        </p:spPr>
        <p:txBody>
          <a:bodyPr>
            <a:noAutofit/>
          </a:bodyPr>
          <a:lstStyle/>
          <a:p>
            <a:pPr algn="l"/>
            <a:r>
              <a:rPr lang="en-IN" dirty="0">
                <a:latin typeface="Times New Roman" panose="02020603050405020304" pitchFamily="18" charset="0"/>
                <a:cs typeface="Times New Roman" panose="02020603050405020304" pitchFamily="18" charset="0"/>
              </a:rPr>
              <a:t>5. RESEARCH GAPS :</a:t>
            </a:r>
            <a:endParaRPr lang="en-IN" dirty="0">
              <a:latin typeface="Times New Roman" panose="02020603050405020304" pitchFamily="18" charset="0"/>
              <a:cs typeface="Times New Roman" panose="02020603050405020304" pitchFamily="18" charset="0"/>
            </a:endParaRPr>
          </a:p>
          <a:p>
            <a:pPr algn="l"/>
            <a:endParaRPr lang="en-IN"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Lack of integration between posture correction and emotion detection.</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Dependence on expensive wearables limits accessibility.</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Existing systems are static and lack real-time feedback.</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Limited personalization based on individual Yoga practice metrics.</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Inaccurate emotion detection in varying environments.</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No unified AI framework tailored to Yoga-specific emotional outcomes.</a:t>
            </a:r>
            <a:endParaRPr lang="en-US" altLang="en-US"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00200"/>
            <a:ext cx="11407806" cy="4791722"/>
          </a:xfrm>
        </p:spPr>
        <p:txBody>
          <a:bodyPr/>
          <a:lstStyle/>
          <a:p>
            <a:pPr algn="l"/>
            <a:r>
              <a:rPr lang="en-IN" dirty="0">
                <a:latin typeface="Times New Roman" panose="02020603050405020304" pitchFamily="18" charset="0"/>
                <a:cs typeface="Times New Roman" panose="02020603050405020304" pitchFamily="18" charset="0"/>
              </a:rPr>
              <a:t>6. PROPOSED METHODOLOGY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pic>
        <p:nvPicPr>
          <p:cNvPr id="2" name="Picture 1"/>
          <p:cNvPicPr>
            <a:picLocks noChangeAspect="1"/>
          </p:cNvPicPr>
          <p:nvPr/>
        </p:nvPicPr>
        <p:blipFill>
          <a:blip r:embed="rId2"/>
          <a:stretch>
            <a:fillRect/>
          </a:stretch>
        </p:blipFill>
        <p:spPr>
          <a:xfrm>
            <a:off x="461645" y="2104390"/>
            <a:ext cx="10908665" cy="4451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00200"/>
            <a:ext cx="11407806" cy="4791722"/>
          </a:xfrm>
        </p:spPr>
        <p:txBody>
          <a:bodyPr>
            <a:normAutofit lnSpcReduction="20000"/>
          </a:bodyPr>
          <a:lstStyle/>
          <a:p>
            <a:pPr algn="l"/>
            <a:r>
              <a:rPr lang="en-IN" dirty="0">
                <a:latin typeface="Times New Roman" panose="02020603050405020304" pitchFamily="18" charset="0"/>
                <a:cs typeface="Times New Roman" panose="02020603050405020304" pitchFamily="18" charset="0"/>
              </a:rPr>
              <a:t>7. RESULTS &amp; DISCUSSION: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We achieved a 95% validation accuracy, </a:t>
            </a:r>
            <a:endParaRPr lang="en-US" altLang="en-US" dirty="0">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altLang="en-US" dirty="0">
                <a:latin typeface="Times New Roman" panose="02020603050405020304" pitchFamily="18" charset="0"/>
                <a:cs typeface="Times New Roman" panose="02020603050405020304" pitchFamily="18" charset="0"/>
              </a:rPr>
              <a:t>     showing strong predictive capability.</a:t>
            </a: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Precision, recall, and F1-score were high </a:t>
            </a:r>
            <a:endParaRPr lang="en-US" altLang="en-US" dirty="0">
              <a:latin typeface="Times New Roman" panose="02020603050405020304" pitchFamily="18" charset="0"/>
              <a:cs typeface="Times New Roman" panose="02020603050405020304" pitchFamily="18" charset="0"/>
            </a:endParaRPr>
          </a:p>
          <a:p>
            <a:pPr algn="l">
              <a:buFont typeface="Arial" panose="020B0604020202020204" pitchFamily="34" charset="0"/>
            </a:pPr>
            <a:r>
              <a:rPr lang="en-US" altLang="en-US" dirty="0">
                <a:latin typeface="Times New Roman" panose="02020603050405020304" pitchFamily="18" charset="0"/>
                <a:cs typeface="Times New Roman" panose="02020603050405020304" pitchFamily="18" charset="0"/>
              </a:rPr>
              <a:t>    across all 43 yoga pose categories.</a:t>
            </a:r>
            <a:endParaRPr lang="en-US" altLang="en-US" dirty="0">
              <a:latin typeface="Times New Roman" panose="02020603050405020304" pitchFamily="18" charset="0"/>
              <a:cs typeface="Times New Roman" panose="02020603050405020304" pitchFamily="18" charset="0"/>
            </a:endParaRPr>
          </a:p>
          <a:p>
            <a:pPr algn="l">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l">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Thanks to MobileNetV3’s lightweight architecture, our system is fast and suitable for smartphones, with a response time of just 85 milliseconds.</a:t>
            </a:r>
            <a:endParaRPr lang="en-US" altLang="en-US" dirty="0">
              <a:latin typeface="Times New Roman" panose="02020603050405020304" pitchFamily="18" charset="0"/>
              <a:cs typeface="Times New Roman" panose="02020603050405020304" pitchFamily="18" charset="0"/>
            </a:endParaRPr>
          </a:p>
          <a:p>
            <a:pPr algn="l"/>
            <a:endParaRPr lang="en-US" altLang="en-US" sz="4000" dirty="0">
              <a:latin typeface="Times New Roman" panose="02020603050405020304" pitchFamily="18" charset="0"/>
              <a:cs typeface="Times New Roman" panose="02020603050405020304" pitchFamily="18" charset="0"/>
            </a:endParaRPr>
          </a:p>
          <a:p>
            <a:pPr algn="l"/>
            <a:endParaRPr lang="en-US" alt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pic>
        <p:nvPicPr>
          <p:cNvPr id="7" name="Picture 6"/>
          <p:cNvPicPr>
            <a:picLocks noChangeAspect="1"/>
          </p:cNvPicPr>
          <p:nvPr/>
        </p:nvPicPr>
        <p:blipFill>
          <a:blip r:embed="rId2"/>
          <a:stretch>
            <a:fillRect/>
          </a:stretch>
        </p:blipFill>
        <p:spPr>
          <a:xfrm>
            <a:off x="6593205" y="1604645"/>
            <a:ext cx="4390390" cy="3429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639" y="1600200"/>
            <a:ext cx="11407806" cy="4791722"/>
          </a:xfrm>
        </p:spPr>
        <p:txBody>
          <a:bodyPr/>
          <a:lstStyle/>
          <a:p>
            <a:pPr algn="l"/>
            <a:r>
              <a:rPr lang="en-IN" dirty="0">
                <a:latin typeface="Times New Roman" panose="02020603050405020304" pitchFamily="18" charset="0"/>
                <a:cs typeface="Times New Roman" panose="02020603050405020304" pitchFamily="18" charset="0"/>
              </a:rPr>
              <a:t>8. COMPARATIVE ANALYSIS: </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3"/>
          <p:cNvPicPr>
            <a:picLocks noChangeAspect="1" noChangeArrowheads="1"/>
          </p:cNvPicPr>
          <p:nvPr/>
        </p:nvPicPr>
        <p:blipFill>
          <a:blip r:embed="rId1" cstate="print"/>
          <a:srcRect l="20307" t="17484" r="6108" b="66918"/>
          <a:stretch>
            <a:fillRect/>
          </a:stretch>
        </p:blipFill>
        <p:spPr bwMode="auto">
          <a:xfrm>
            <a:off x="293298" y="0"/>
            <a:ext cx="11714672" cy="1604513"/>
          </a:xfrm>
          <a:prstGeom prst="rect">
            <a:avLst/>
          </a:prstGeom>
          <a:noFill/>
          <a:ln w="9525">
            <a:noFill/>
            <a:miter lim="800000"/>
            <a:headEnd/>
            <a:tailEnd/>
          </a:ln>
        </p:spPr>
      </p:pic>
      <p:pic>
        <p:nvPicPr>
          <p:cNvPr id="4" name="Picture 3"/>
          <p:cNvPicPr>
            <a:picLocks noChangeAspect="1"/>
          </p:cNvPicPr>
          <p:nvPr/>
        </p:nvPicPr>
        <p:blipFill>
          <a:blip r:embed="rId2"/>
          <a:stretch>
            <a:fillRect/>
          </a:stretch>
        </p:blipFill>
        <p:spPr>
          <a:xfrm>
            <a:off x="1047750" y="1950085"/>
            <a:ext cx="9846945" cy="423989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838*296"/>
  <p:tag name="TABLE_ENDDRAG_RECT" val="57*179*838*2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7246</Words>
  <Application>WPS Slides</Application>
  <PresentationFormat>Custom</PresentationFormat>
  <Paragraphs>162</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SimSun</vt:lpstr>
      <vt:lpstr>Wingdings</vt:lpstr>
      <vt:lpstr>Times New Roman</vt:lpstr>
      <vt:lpstr>Microsoft YaHei</vt:lpstr>
      <vt:lpstr>Arial Unicode MS</vt:lpstr>
      <vt:lpstr>Calibri Light</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dc:creator>
  <cp:lastModifiedBy>Ishaan Shandilya</cp:lastModifiedBy>
  <cp:revision>51</cp:revision>
  <dcterms:created xsi:type="dcterms:W3CDTF">2021-02-05T14:09:00Z</dcterms:created>
  <dcterms:modified xsi:type="dcterms:W3CDTF">2025-04-23T13:37:57Z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2845A745D2AF4CA4892CEED8677749B3_13</vt:lpwstr>
  </property>
  <property fmtid="{D5CDD505-2E9C-101B-9397-08002B2CF9AE}" pid="3" name="KSOProductBuildVer">
    <vt:lpwstr>1033-12.2.0.20795</vt:lpwstr>
  </property>
</Properties>
</file>