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58" r:id="rId5"/>
    <p:sldId id="278" r:id="rId6"/>
    <p:sldId id="276" r:id="rId7"/>
    <p:sldId id="279" r:id="rId8"/>
    <p:sldId id="267" r:id="rId9"/>
    <p:sldId id="259" r:id="rId10"/>
    <p:sldId id="275" r:id="rId11"/>
    <p:sldId id="260" r:id="rId12"/>
    <p:sldId id="261" r:id="rId13"/>
    <p:sldId id="268" r:id="rId14"/>
    <p:sldId id="262" r:id="rId15"/>
    <p:sldId id="269" r:id="rId16"/>
    <p:sldId id="271" r:id="rId17"/>
    <p:sldId id="263"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8C86B-056A-4B5A-9592-AA55BEC6B908}" type="datetimeFigureOut">
              <a:rPr lang="en-US" smtClean="0"/>
              <a:pPr/>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300F2-6B93-484B-86AD-6FDCAD44E5B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8C86B-056A-4B5A-9592-AA55BEC6B908}" type="datetimeFigureOut">
              <a:rPr lang="en-US" smtClean="0"/>
              <a:pPr/>
              <a:t>5/28/2023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300F2-6B93-484B-86AD-6FDCAD44E5BA}"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woopnow.com/" TargetMode="External"/><Relationship Id="rId2" Type="http://schemas.openxmlformats.org/officeDocument/2006/relationships/hyperlink" Target="https://eprints.utar.edu.m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ctrTitle"/>
          </p:nvPr>
        </p:nvSpPr>
        <p:spPr>
          <a:xfrm>
            <a:off x="0" y="500042"/>
            <a:ext cx="9144000" cy="2143140"/>
          </a:xfrm>
        </p:spPr>
        <p:txBody>
          <a:bodyPr>
            <a:noAutofit/>
          </a:bodyPr>
          <a:lstStyle/>
          <a:p>
            <a:r>
              <a:rPr lang="en-US" sz="4000" b="1" u="sng" dirty="0">
                <a:solidFill>
                  <a:srgbClr val="FF0000"/>
                </a:solidFill>
                <a:latin typeface="Algerian" pitchFamily="82" charset="0"/>
              </a:rPr>
              <a:t>Front-End Engineering-1 Project</a:t>
            </a:r>
          </a:p>
        </p:txBody>
      </p:sp>
      <p:sp>
        <p:nvSpPr>
          <p:cNvPr id="3" name="Subtitle 2"/>
          <p:cNvSpPr>
            <a:spLocks noGrp="1"/>
          </p:cNvSpPr>
          <p:nvPr>
            <p:ph type="subTitle" idx="1"/>
          </p:nvPr>
        </p:nvSpPr>
        <p:spPr>
          <a:xfrm>
            <a:off x="357158" y="2000240"/>
            <a:ext cx="8572560" cy="3786214"/>
          </a:xfrm>
        </p:spPr>
        <p:txBody>
          <a:bodyPr>
            <a:normAutofit/>
          </a:bodyPr>
          <a:lstStyle/>
          <a:p>
            <a:pPr algn="l"/>
            <a:r>
              <a:rPr lang="en-US" b="1" u="sng" dirty="0">
                <a:solidFill>
                  <a:srgbClr val="0070C0"/>
                </a:solidFill>
                <a:latin typeface="Bahnschrift" pitchFamily="34" charset="0"/>
              </a:rPr>
              <a:t>Team Details:</a:t>
            </a:r>
          </a:p>
          <a:p>
            <a:pPr algn="l">
              <a:buFont typeface="Wingdings" pitchFamily="2" charset="2"/>
              <a:buChar char="v"/>
            </a:pPr>
            <a:r>
              <a:rPr lang="en-US" sz="2800" b="1" dirty="0">
                <a:solidFill>
                  <a:srgbClr val="0070C0"/>
                </a:solidFill>
                <a:latin typeface="Bahnschrift" pitchFamily="34" charset="0"/>
              </a:rPr>
              <a:t>Mohd. Arshad Malik -2210990580</a:t>
            </a:r>
          </a:p>
          <a:p>
            <a:pPr algn="l">
              <a:buFont typeface="Wingdings" pitchFamily="2" charset="2"/>
              <a:buChar char="v"/>
            </a:pPr>
            <a:r>
              <a:rPr lang="en-US" sz="2800" b="1" dirty="0">
                <a:solidFill>
                  <a:srgbClr val="0070C0"/>
                </a:solidFill>
                <a:latin typeface="Bahnschrift" pitchFamily="34" charset="0"/>
              </a:rPr>
              <a:t>Mohd. Ishaan-2210990581</a:t>
            </a:r>
          </a:p>
          <a:p>
            <a:pPr algn="l">
              <a:buFont typeface="Wingdings" pitchFamily="2" charset="2"/>
              <a:buChar char="v"/>
            </a:pPr>
            <a:r>
              <a:rPr lang="en-US" sz="2800" b="1" dirty="0">
                <a:solidFill>
                  <a:srgbClr val="0070C0"/>
                </a:solidFill>
                <a:latin typeface="Bahnschrift" pitchFamily="34" charset="0"/>
              </a:rPr>
              <a:t>Monalika-2210990582</a:t>
            </a:r>
          </a:p>
          <a:p>
            <a:pPr algn="l">
              <a:buFont typeface="Wingdings" pitchFamily="2" charset="2"/>
              <a:buChar char="v"/>
            </a:pPr>
            <a:r>
              <a:rPr lang="en-US" sz="2800" b="1" dirty="0">
                <a:solidFill>
                  <a:srgbClr val="0070C0"/>
                </a:solidFill>
                <a:latin typeface="Bahnschrift" pitchFamily="34" charset="0"/>
              </a:rPr>
              <a:t>Monu Kumar-2210990583</a:t>
            </a:r>
          </a:p>
          <a:p>
            <a:pPr algn="l"/>
            <a:r>
              <a:rPr lang="en-US" b="1" u="sng" dirty="0">
                <a:solidFill>
                  <a:srgbClr val="0070C0"/>
                </a:solidFill>
                <a:latin typeface="Bahnschrift" pitchFamily="34" charset="0"/>
              </a:rPr>
              <a:t>Faculty Cordinator</a:t>
            </a:r>
            <a:r>
              <a:rPr lang="en-US" b="1" u="sng" dirty="0" smtClean="0">
                <a:solidFill>
                  <a:srgbClr val="0070C0"/>
                </a:solidFill>
                <a:latin typeface="Bahnschrift" pitchFamily="34" charset="0"/>
              </a:rPr>
              <a:t>: </a:t>
            </a:r>
            <a:r>
              <a:rPr lang="en-US" b="1" dirty="0" smtClean="0">
                <a:solidFill>
                  <a:srgbClr val="0070C0"/>
                </a:solidFill>
                <a:latin typeface="Bahnschrift" pitchFamily="34" charset="0"/>
              </a:rPr>
              <a:t>Dr.Renu </a:t>
            </a:r>
            <a:r>
              <a:rPr lang="en-US" b="1" dirty="0">
                <a:solidFill>
                  <a:srgbClr val="0070C0"/>
                </a:solidFill>
                <a:latin typeface="Bahnschrift" pitchFamily="34" charset="0"/>
              </a:rPr>
              <a:t>Popli</a:t>
            </a:r>
            <a:endParaRPr lang="en-US" b="1" u="sng" dirty="0">
              <a:solidFill>
                <a:srgbClr val="0070C0"/>
              </a:solidFill>
              <a:latin typeface="Bahnschrift" pitchFamily="34" charset="0"/>
            </a:endParaRPr>
          </a:p>
          <a:p>
            <a:pPr algn="l"/>
            <a:endParaRPr lang="en-US" sz="2800" b="1" dirty="0">
              <a:solidFill>
                <a:schemeClr val="tx1"/>
              </a:solidFill>
            </a:endParaRPr>
          </a:p>
          <a:p>
            <a:pPr algn="l"/>
            <a:endParaRPr lang="en-US" sz="2800" b="1" dirty="0">
              <a:solidFill>
                <a:schemeClr val="tx1"/>
              </a:solidFill>
            </a:endParaRPr>
          </a:p>
          <a:p>
            <a:pPr algn="l"/>
            <a:endParaRPr lang="en-US" dirty="0"/>
          </a:p>
        </p:txBody>
      </p:sp>
      <p:sp>
        <p:nvSpPr>
          <p:cNvPr id="4" name="Title 1"/>
          <p:cNvSpPr txBox="1">
            <a:spLocks/>
          </p:cNvSpPr>
          <p:nvPr/>
        </p:nvSpPr>
        <p:spPr>
          <a:xfrm>
            <a:off x="1000100" y="4643446"/>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0" y="5786454"/>
            <a:ext cx="9144000" cy="1071546"/>
          </a:xfrm>
          <a:prstGeom prst="rect">
            <a:avLst/>
          </a:prstGeom>
        </p:spPr>
        <p:txBody>
          <a:bodyPr vert="horz" lIns="91440" tIns="45720" rIns="91440" bIns="45720" rtlCol="0" anchor="ctr">
            <a:normAutofit fontScale="40000" lnSpcReduction="20000"/>
          </a:bodyPr>
          <a:lstStyle/>
          <a:p>
            <a:pPr algn="ctr"/>
            <a:r>
              <a:rPr lang="en-US" sz="5100" b="1" i="0" u="none" strike="noStrike" dirty="0">
                <a:solidFill>
                  <a:srgbClr val="FF0000"/>
                </a:solidFill>
                <a:latin typeface="Algerian" pitchFamily="82" charset="0"/>
              </a:rPr>
              <a:t>Chitkara University Institute of Engineering and Technology, </a:t>
            </a:r>
            <a:endParaRPr lang="en-US" sz="2000" b="1" dirty="0">
              <a:latin typeface="Algerian" pitchFamily="82" charset="0"/>
            </a:endParaRPr>
          </a:p>
          <a:p>
            <a:pPr algn="ctr"/>
            <a:r>
              <a:rPr lang="en-US" sz="5100" b="1" i="0" u="none" strike="noStrike" dirty="0">
                <a:solidFill>
                  <a:srgbClr val="FF0000"/>
                </a:solidFill>
                <a:latin typeface="Algerian" pitchFamily="82" charset="0"/>
              </a:rPr>
              <a:t>Chitkara University, Punjab</a:t>
            </a:r>
            <a:endParaRPr lang="en-US" sz="2000" b="1" dirty="0">
              <a:latin typeface="Algerian" pitchFamily="82" charset="0"/>
            </a:endParaRPr>
          </a:p>
          <a:p>
            <a:r>
              <a:rPr lang="en-US" dirty="0"/>
              <a:t/>
            </a:r>
            <a:br>
              <a:rPr lang="en-US" dirty="0"/>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1268" name="AutoShape 4" descr="CHITKARA UNIVERSITY - BEST UNIVERSITY IN NORTH IN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70" name="AutoShape 6" descr="CHITKARA UNIVERSITY - BEST UNIVERSITY IN NORTH IN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271" name="Picture 7"/>
          <p:cNvPicPr>
            <a:picLocks noChangeAspect="1" noChangeArrowheads="1"/>
          </p:cNvPicPr>
          <p:nvPr/>
        </p:nvPicPr>
        <p:blipFill>
          <a:blip r:embed="rId3"/>
          <a:srcRect/>
          <a:stretch>
            <a:fillRect/>
          </a:stretch>
        </p:blipFill>
        <p:spPr bwMode="auto">
          <a:xfrm>
            <a:off x="7000892" y="0"/>
            <a:ext cx="2143108" cy="1214422"/>
          </a:xfrm>
          <a:prstGeom prst="rect">
            <a:avLst/>
          </a:prstGeom>
          <a:ln>
            <a:noFill/>
          </a:ln>
          <a:effectLst>
            <a:softEdge rad="112500"/>
          </a:effectLst>
        </p:spPr>
      </p:pic>
      <p:pic>
        <p:nvPicPr>
          <p:cNvPr id="10" name="Picture 7"/>
          <p:cNvPicPr>
            <a:picLocks noChangeAspect="1" noChangeArrowheads="1"/>
          </p:cNvPicPr>
          <p:nvPr/>
        </p:nvPicPr>
        <p:blipFill>
          <a:blip r:embed="rId3"/>
          <a:srcRect/>
          <a:stretch>
            <a:fillRect/>
          </a:stretch>
        </p:blipFill>
        <p:spPr bwMode="auto">
          <a:xfrm>
            <a:off x="0" y="0"/>
            <a:ext cx="2214546" cy="1142984"/>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357166"/>
            <a:ext cx="8643998" cy="6647974"/>
          </a:xfrm>
          <a:prstGeom prst="rect">
            <a:avLst/>
          </a:prstGeom>
        </p:spPr>
        <p:txBody>
          <a:bodyPr wrap="square">
            <a:spAutoFit/>
          </a:bodyPr>
          <a:lstStyle/>
          <a:p>
            <a:r>
              <a:rPr lang="en-US" sz="2400" b="1" u="sng" dirty="0" smtClean="0"/>
              <a:t>Authentication Factors</a:t>
            </a:r>
            <a:r>
              <a:rPr lang="en-US" sz="2400" b="1" dirty="0" smtClean="0"/>
              <a:t>: Considering different authentication factors, such as something the user knows (password), something the user has, or something the user is (biometric data), and determining the appropriate combination of factors based on the sensitivity of the system and user requirements.</a:t>
            </a:r>
          </a:p>
          <a:p>
            <a:r>
              <a:rPr lang="en-US" sz="2400" b="1" u="sng" dirty="0" smtClean="0"/>
              <a:t>Account Recovery: </a:t>
            </a:r>
            <a:r>
              <a:rPr lang="en-US" sz="2400" b="1" dirty="0" smtClean="0"/>
              <a:t>Implementing mechanisms for users to recover their accounts in case of forgotten passwords or compromised accounts, while maintaining a balance between security and ease of account retrieval.</a:t>
            </a:r>
          </a:p>
          <a:p>
            <a:r>
              <a:rPr lang="en-US" sz="2400" b="1" u="sng" dirty="0" smtClean="0"/>
              <a:t>Multi-factor Authentication (MFA)</a:t>
            </a:r>
            <a:r>
              <a:rPr lang="en-US" sz="2400" b="1" dirty="0" smtClean="0"/>
              <a:t>: Providing support for additional layers of security, such as two-factor authentication (2FA) or multi-factor authentication (MFA), to add an extra level of protection beyond a simple username and password combination.</a:t>
            </a:r>
          </a:p>
          <a:p>
            <a:pPr>
              <a:buNone/>
            </a:pPr>
            <a:r>
              <a:rPr lang="en-US" sz="2400" b="1" dirty="0" smtClean="0">
                <a:solidFill>
                  <a:schemeClr val="bg1"/>
                </a:solidFill>
              </a:rPr>
              <a:t>     </a:t>
            </a:r>
            <a:r>
              <a:rPr lang="en-US" sz="2400" b="1" dirty="0" smtClean="0">
                <a:solidFill>
                  <a:srgbClr val="FF0000"/>
                </a:solidFill>
              </a:rPr>
              <a:t>The goal of login authentication is to ensure that only authorized users can access the system while protecting user accounts and sensitive data from unauthorized access.</a:t>
            </a:r>
          </a:p>
          <a:p>
            <a:endParaRPr lang="en-US" sz="2400" b="1" dirty="0" smtClean="0">
              <a:solidFill>
                <a:schemeClr val="bg1"/>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b="1" u="sng" dirty="0">
                <a:solidFill>
                  <a:srgbClr val="FF0000"/>
                </a:solidFill>
                <a:latin typeface="Algerian" pitchFamily="82" charset="0"/>
              </a:rPr>
              <a:t>Technical  Details</a:t>
            </a:r>
          </a:p>
        </p:txBody>
      </p:sp>
      <p:sp>
        <p:nvSpPr>
          <p:cNvPr id="3" name="Content Placeholder 2"/>
          <p:cNvSpPr>
            <a:spLocks noGrp="1"/>
          </p:cNvSpPr>
          <p:nvPr>
            <p:ph idx="1"/>
          </p:nvPr>
        </p:nvSpPr>
        <p:spPr>
          <a:xfrm>
            <a:off x="457200" y="1000108"/>
            <a:ext cx="8229600" cy="5126055"/>
          </a:xfrm>
        </p:spPr>
        <p:txBody>
          <a:bodyPr/>
          <a:lstStyle/>
          <a:p>
            <a:pPr>
              <a:buFont typeface="Wingdings" pitchFamily="2" charset="2"/>
              <a:buChar char="q"/>
            </a:pPr>
            <a:r>
              <a:rPr lang="en-US" sz="2800" b="1" dirty="0"/>
              <a:t>We will design a log in page using HTML and CSS.</a:t>
            </a:r>
          </a:p>
          <a:p>
            <a:pPr>
              <a:buFont typeface="Wingdings" pitchFamily="2" charset="2"/>
              <a:buChar char="q"/>
            </a:pPr>
            <a:r>
              <a:rPr lang="en-US" sz="2800" b="1" dirty="0"/>
              <a:t>A login page in HTML collects information from the user and log in button to send the details for server-side operations.</a:t>
            </a:r>
          </a:p>
          <a:p>
            <a:pPr>
              <a:buFont typeface="Wingdings" pitchFamily="2" charset="2"/>
              <a:buChar char="q"/>
            </a:pPr>
            <a:r>
              <a:rPr lang="en-US" sz="2800" b="1" dirty="0"/>
              <a:t>We will first create the simple structure with HTML and then move to make it look great with CSS.</a:t>
            </a:r>
            <a:endParaRPr lang="en-US" sz="3600" b="1" dirty="0"/>
          </a:p>
        </p:txBody>
      </p:sp>
      <p:pic>
        <p:nvPicPr>
          <p:cNvPr id="4" name="Picture 2"/>
          <p:cNvPicPr>
            <a:picLocks noChangeAspect="1" noChangeArrowheads="1"/>
          </p:cNvPicPr>
          <p:nvPr/>
        </p:nvPicPr>
        <p:blipFill>
          <a:blip r:embed="rId2"/>
          <a:srcRect/>
          <a:stretch>
            <a:fillRect/>
          </a:stretch>
        </p:blipFill>
        <p:spPr bwMode="auto">
          <a:xfrm>
            <a:off x="4143372" y="4572008"/>
            <a:ext cx="5000628" cy="22859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b="1" u="sng" dirty="0">
                <a:solidFill>
                  <a:srgbClr val="FF0000"/>
                </a:solidFill>
                <a:latin typeface="Algerian" pitchFamily="82" charset="0"/>
              </a:rPr>
              <a:t>Key  Features</a:t>
            </a:r>
          </a:p>
        </p:txBody>
      </p:sp>
      <p:sp>
        <p:nvSpPr>
          <p:cNvPr id="3" name="Content Placeholder 2"/>
          <p:cNvSpPr>
            <a:spLocks noGrp="1"/>
          </p:cNvSpPr>
          <p:nvPr>
            <p:ph idx="1"/>
          </p:nvPr>
        </p:nvSpPr>
        <p:spPr>
          <a:xfrm>
            <a:off x="214282" y="928670"/>
            <a:ext cx="8715436" cy="5786478"/>
          </a:xfrm>
        </p:spPr>
        <p:txBody>
          <a:bodyPr>
            <a:normAutofit fontScale="85000" lnSpcReduction="20000"/>
          </a:bodyPr>
          <a:lstStyle/>
          <a:p>
            <a:pPr>
              <a:buNone/>
            </a:pPr>
            <a:r>
              <a:rPr lang="en-US" dirty="0"/>
              <a:t>    </a:t>
            </a:r>
            <a:r>
              <a:rPr lang="en-US" b="1" dirty="0">
                <a:latin typeface="Bahnschrift" pitchFamily="34" charset="0"/>
              </a:rPr>
              <a:t>We can strengthen our user authentication by following methods:</a:t>
            </a:r>
          </a:p>
          <a:p>
            <a:pPr>
              <a:buFont typeface="Wingdings" pitchFamily="2" charset="2"/>
              <a:buChar char="q"/>
            </a:pPr>
            <a:r>
              <a:rPr lang="en-US" b="1" u="sng" dirty="0">
                <a:latin typeface="Bahnschrift" pitchFamily="34" charset="0"/>
              </a:rPr>
              <a:t>User Registration</a:t>
            </a:r>
            <a:r>
              <a:rPr lang="en-US" b="1" dirty="0">
                <a:latin typeface="Bahnschrift" pitchFamily="34" charset="0"/>
              </a:rPr>
              <a:t>: The ability for users to create an account and provide their login credentials, including a username and password.</a:t>
            </a:r>
          </a:p>
          <a:p>
            <a:pPr>
              <a:buFont typeface="Wingdings" pitchFamily="2" charset="2"/>
              <a:buChar char="q"/>
            </a:pPr>
            <a:r>
              <a:rPr lang="en-US" b="1" u="sng" dirty="0">
                <a:latin typeface="Bahnschrift" pitchFamily="34" charset="0"/>
              </a:rPr>
              <a:t>Login Page</a:t>
            </a:r>
            <a:r>
              <a:rPr lang="en-US" b="1" dirty="0">
                <a:latin typeface="Bahnschrift" pitchFamily="34" charset="0"/>
              </a:rPr>
              <a:t>: A login page where users can enter their login credentials to access the system or application.</a:t>
            </a:r>
          </a:p>
          <a:p>
            <a:pPr>
              <a:buFont typeface="Wingdings" pitchFamily="2" charset="2"/>
              <a:buChar char="q"/>
            </a:pPr>
            <a:r>
              <a:rPr lang="en-US" b="1" u="sng" dirty="0">
                <a:latin typeface="Bahnschrift" pitchFamily="34" charset="0"/>
              </a:rPr>
              <a:t>Password Security</a:t>
            </a:r>
            <a:r>
              <a:rPr lang="en-US" b="1" dirty="0">
                <a:latin typeface="Bahnschrift" pitchFamily="34" charset="0"/>
              </a:rPr>
              <a:t>: Strong password policies that enforce password complexity and expiration, preventing users from using easily guessed passwords and ensuring that passwords are changed regularly.</a:t>
            </a:r>
          </a:p>
          <a:p>
            <a:pPr>
              <a:buFont typeface="Wingdings" pitchFamily="2" charset="2"/>
              <a:buChar char="q"/>
            </a:pPr>
            <a:r>
              <a:rPr lang="en-US" b="1" u="sng" dirty="0">
                <a:latin typeface="Bahnschrift" pitchFamily="34" charset="0"/>
              </a:rPr>
              <a:t>Password Recovery: </a:t>
            </a:r>
            <a:r>
              <a:rPr lang="en-US" b="1" dirty="0">
                <a:latin typeface="Bahnschrift" pitchFamily="34" charset="0"/>
              </a:rPr>
              <a:t>The ability for users to recover their password if they forget it, such as through a password reset link sent to their email address or phone number.</a:t>
            </a:r>
          </a:p>
          <a:p>
            <a:pPr marL="514350" indent="-514350">
              <a:buNone/>
            </a:pPr>
            <a:endParaRPr lang="en-US" b="1" dirty="0">
              <a:solidFill>
                <a:srgbClr val="FFC000"/>
              </a:solidFill>
              <a:latin typeface="Bahnschrift" pitchFamily="34" charset="0"/>
            </a:endParaRPr>
          </a:p>
          <a:p>
            <a:pPr>
              <a:buNone/>
            </a:pPr>
            <a:endParaRPr lang="en-US" b="1" dirty="0">
              <a:latin typeface="Bahnschrift"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b="1" u="sng" dirty="0" smtClean="0">
                <a:solidFill>
                  <a:srgbClr val="FF0000"/>
                </a:solidFill>
              </a:rPr>
              <a:t>PROJECT HIGHLIGHTS</a:t>
            </a:r>
            <a:endParaRPr lang="en-US" b="1" u="sng" dirty="0">
              <a:solidFill>
                <a:srgbClr val="FF0000"/>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0" y="1000108"/>
            <a:ext cx="9144000" cy="585789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642918"/>
          </a:xfrm>
        </p:spPr>
        <p:txBody>
          <a:bodyPr>
            <a:normAutofit fontScale="90000"/>
          </a:bodyPr>
          <a:lstStyle/>
          <a:p>
            <a:endParaRPr lang="en-US" b="1" u="sng" dirty="0">
              <a:solidFill>
                <a:srgbClr val="FF0000"/>
              </a:solidFill>
              <a:latin typeface="Algerian" pitchFamily="82"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338"/>
            <a:ext cx="8229600" cy="928694"/>
          </a:xfrm>
        </p:spPr>
        <p:txBody>
          <a:bodyPr/>
          <a:lstStyle/>
          <a:p>
            <a:r>
              <a:rPr lang="en-US" b="1" u="sng" dirty="0">
                <a:solidFill>
                  <a:srgbClr val="FF0000"/>
                </a:solidFill>
              </a:rPr>
              <a:t>OUTPUT</a:t>
            </a:r>
          </a:p>
        </p:txBody>
      </p:sp>
      <p:pic>
        <p:nvPicPr>
          <p:cNvPr id="4098" name="Picture 2"/>
          <p:cNvPicPr>
            <a:picLocks noGrp="1" noChangeAspect="1" noChangeArrowheads="1"/>
          </p:cNvPicPr>
          <p:nvPr>
            <p:ph idx="1"/>
          </p:nvPr>
        </p:nvPicPr>
        <p:blipFill>
          <a:blip r:embed="rId2"/>
          <a:srcRect/>
          <a:stretch>
            <a:fillRect/>
          </a:stretch>
        </p:blipFill>
        <p:spPr bwMode="auto">
          <a:xfrm>
            <a:off x="0" y="642918"/>
            <a:ext cx="9144000" cy="621508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b="1" u="sng" dirty="0">
                <a:solidFill>
                  <a:srgbClr val="FF0000"/>
                </a:solidFill>
                <a:latin typeface="Algerian" pitchFamily="82" charset="0"/>
              </a:rPr>
              <a:t>Conclusion</a:t>
            </a:r>
          </a:p>
        </p:txBody>
      </p:sp>
      <p:sp>
        <p:nvSpPr>
          <p:cNvPr id="3" name="Content Placeholder 2"/>
          <p:cNvSpPr>
            <a:spLocks noGrp="1"/>
          </p:cNvSpPr>
          <p:nvPr>
            <p:ph idx="1"/>
          </p:nvPr>
        </p:nvSpPr>
        <p:spPr>
          <a:xfrm>
            <a:off x="0" y="1000108"/>
            <a:ext cx="9144000" cy="4857784"/>
          </a:xfrm>
        </p:spPr>
        <p:txBody>
          <a:bodyPr>
            <a:normAutofit/>
          </a:bodyPr>
          <a:lstStyle/>
          <a:p>
            <a:pPr>
              <a:buNone/>
            </a:pPr>
            <a:r>
              <a:rPr lang="en-US" dirty="0"/>
              <a:t>    </a:t>
            </a:r>
            <a:endParaRPr lang="en-US" b="1" dirty="0">
              <a:solidFill>
                <a:srgbClr val="0070C0"/>
              </a:solidFill>
              <a:latin typeface="Bahnschrift" pitchFamily="34" charset="0"/>
            </a:endParaRPr>
          </a:p>
          <a:p>
            <a:pPr>
              <a:buFont typeface="Wingdings" pitchFamily="2" charset="2"/>
              <a:buChar char="Ø"/>
            </a:pPr>
            <a:r>
              <a:rPr lang="en-US" b="1" dirty="0">
                <a:latin typeface="Bahnschrift" pitchFamily="34" charset="0"/>
              </a:rPr>
              <a:t>The basic job of authentication is to manage the user identification and provide them with suitable access control.</a:t>
            </a:r>
          </a:p>
          <a:p>
            <a:pPr>
              <a:buFont typeface="Wingdings" pitchFamily="2" charset="2"/>
              <a:buChar char="Ø"/>
            </a:pPr>
            <a:r>
              <a:rPr lang="en-US" b="1" dirty="0">
                <a:latin typeface="Bahnschrift" pitchFamily="34" charset="0"/>
              </a:rPr>
              <a:t>For the security purposes,the login system also can be improved by ensuring the password of the user must be more than 8 characters and with the combination of upper and lower case, numbers and expression.</a:t>
            </a:r>
          </a:p>
          <a:p>
            <a:pPr>
              <a:buFont typeface="Wingdings" pitchFamily="2" charset="2"/>
              <a:buChar char="Ø"/>
            </a:pPr>
            <a:endParaRPr lang="en-US" b="1" dirty="0">
              <a:latin typeface="Bahnschrift" pitchFamily="34" charset="0"/>
            </a:endParaRPr>
          </a:p>
          <a:p>
            <a:pPr>
              <a:buNone/>
            </a:pPr>
            <a:endParaRPr lang="en-US" b="1" dirty="0">
              <a:latin typeface="Bahnschrift"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itchFamily="82" charset="0"/>
              </a:rPr>
              <a:t>References/Links </a:t>
            </a:r>
          </a:p>
        </p:txBody>
      </p:sp>
      <p:sp>
        <p:nvSpPr>
          <p:cNvPr id="3" name="Content Placeholder 2"/>
          <p:cNvSpPr>
            <a:spLocks noGrp="1"/>
          </p:cNvSpPr>
          <p:nvPr>
            <p:ph idx="1"/>
          </p:nvPr>
        </p:nvSpPr>
        <p:spPr/>
        <p:txBody>
          <a:bodyPr/>
          <a:lstStyle/>
          <a:p>
            <a:pPr>
              <a:buFont typeface="Wingdings" pitchFamily="2" charset="2"/>
              <a:buChar char="ü"/>
            </a:pPr>
            <a:r>
              <a:rPr lang="en-US" b="1" dirty="0">
                <a:solidFill>
                  <a:srgbClr val="0070C0"/>
                </a:solidFill>
                <a:latin typeface="Bahnschrift" pitchFamily="34" charset="0"/>
                <a:hlinkClick r:id="rId2"/>
              </a:rPr>
              <a:t>https://eprints.utar.edu.my</a:t>
            </a:r>
            <a:endParaRPr lang="en-US" b="1" dirty="0">
              <a:solidFill>
                <a:srgbClr val="0070C0"/>
              </a:solidFill>
              <a:latin typeface="Bahnschrift" pitchFamily="34" charset="0"/>
            </a:endParaRPr>
          </a:p>
          <a:p>
            <a:pPr>
              <a:buFont typeface="Wingdings" pitchFamily="2" charset="2"/>
              <a:buChar char="ü"/>
            </a:pPr>
            <a:r>
              <a:rPr lang="en-US" b="1" dirty="0">
                <a:solidFill>
                  <a:srgbClr val="0070C0"/>
                </a:solidFill>
                <a:latin typeface="Bahnschrift" pitchFamily="34" charset="0"/>
                <a:hlinkClick r:id="rId3"/>
              </a:rPr>
              <a:t>https://swoopnow.com</a:t>
            </a:r>
            <a:endParaRPr lang="en-US" b="1" dirty="0">
              <a:solidFill>
                <a:srgbClr val="0070C0"/>
              </a:solidFill>
              <a:latin typeface="Bahnschrift" pitchFamily="34" charset="0"/>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0" y="0"/>
            <a:ext cx="9144000" cy="6857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latin typeface="Algerian" pitchFamily="82" charset="0"/>
              </a:rPr>
              <a:t>Table  of  Contents</a:t>
            </a:r>
          </a:p>
        </p:txBody>
      </p:sp>
      <p:sp>
        <p:nvSpPr>
          <p:cNvPr id="3" name="Content Placeholder 2"/>
          <p:cNvSpPr>
            <a:spLocks noGrp="1"/>
          </p:cNvSpPr>
          <p:nvPr>
            <p:ph idx="1"/>
          </p:nvPr>
        </p:nvSpPr>
        <p:spPr>
          <a:xfrm>
            <a:off x="457200" y="1357298"/>
            <a:ext cx="8229600" cy="4929222"/>
          </a:xfrm>
        </p:spPr>
        <p:txBody>
          <a:bodyPr>
            <a:normAutofit/>
          </a:bodyPr>
          <a:lstStyle/>
          <a:p>
            <a:pPr>
              <a:buFont typeface="Wingdings" pitchFamily="2" charset="2"/>
              <a:buChar char="q"/>
            </a:pPr>
            <a:r>
              <a:rPr lang="en-US" b="1" dirty="0" smtClean="0">
                <a:latin typeface="Bahnschrift" pitchFamily="34" charset="0"/>
              </a:rPr>
              <a:t>Case study</a:t>
            </a:r>
          </a:p>
          <a:p>
            <a:pPr>
              <a:buFont typeface="Wingdings" pitchFamily="2" charset="2"/>
              <a:buChar char="q"/>
            </a:pPr>
            <a:r>
              <a:rPr lang="en-US" b="1" dirty="0" smtClean="0">
                <a:latin typeface="Bahnschrift" pitchFamily="34" charset="0"/>
              </a:rPr>
              <a:t>Introduction</a:t>
            </a:r>
            <a:endParaRPr lang="en-US" b="1" dirty="0">
              <a:latin typeface="Bahnschrift" pitchFamily="34" charset="0"/>
            </a:endParaRPr>
          </a:p>
          <a:p>
            <a:pPr>
              <a:buFont typeface="Wingdings" pitchFamily="2" charset="2"/>
              <a:buChar char="q"/>
            </a:pPr>
            <a:r>
              <a:rPr lang="en-US" b="1" dirty="0">
                <a:latin typeface="Bahnschrift" pitchFamily="34" charset="0"/>
              </a:rPr>
              <a:t>Problem Statement</a:t>
            </a:r>
          </a:p>
          <a:p>
            <a:pPr>
              <a:buFont typeface="Wingdings" pitchFamily="2" charset="2"/>
              <a:buChar char="q"/>
            </a:pPr>
            <a:r>
              <a:rPr lang="en-US" b="1" dirty="0">
                <a:latin typeface="Bahnschrift" pitchFamily="34" charset="0"/>
              </a:rPr>
              <a:t>Technical Details</a:t>
            </a:r>
          </a:p>
          <a:p>
            <a:pPr>
              <a:buFont typeface="Wingdings" pitchFamily="2" charset="2"/>
              <a:buChar char="q"/>
            </a:pPr>
            <a:r>
              <a:rPr lang="en-US" b="1" dirty="0">
                <a:latin typeface="Bahnschrift" pitchFamily="34" charset="0"/>
              </a:rPr>
              <a:t>Key Features</a:t>
            </a:r>
          </a:p>
          <a:p>
            <a:pPr>
              <a:buFont typeface="Wingdings" pitchFamily="2" charset="2"/>
              <a:buChar char="q"/>
            </a:pPr>
            <a:r>
              <a:rPr lang="en-US" b="1" dirty="0">
                <a:latin typeface="Bahnschrift" pitchFamily="34" charset="0"/>
              </a:rPr>
              <a:t>Project Highlights</a:t>
            </a:r>
          </a:p>
          <a:p>
            <a:pPr>
              <a:buFont typeface="Wingdings" pitchFamily="2" charset="2"/>
              <a:buChar char="q"/>
            </a:pPr>
            <a:r>
              <a:rPr lang="en-US" b="1" dirty="0">
                <a:latin typeface="Bahnschrift" pitchFamily="34" charset="0"/>
              </a:rPr>
              <a:t>Conclusion</a:t>
            </a:r>
          </a:p>
          <a:p>
            <a:pPr>
              <a:buFont typeface="Wingdings" pitchFamily="2" charset="2"/>
              <a:buChar char="q"/>
            </a:pPr>
            <a:r>
              <a:rPr lang="en-US" b="1" dirty="0">
                <a:latin typeface="Bahnschrift" pitchFamily="34" charset="0"/>
              </a:rPr>
              <a:t>Reference/Links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title"/>
          </p:nvPr>
        </p:nvSpPr>
        <p:spPr>
          <a:xfrm>
            <a:off x="642910" y="5715000"/>
            <a:ext cx="8229600" cy="1143000"/>
          </a:xfrm>
        </p:spPr>
        <p:txBody>
          <a:bodyPr/>
          <a:lstStyle/>
          <a:p>
            <a:r>
              <a:rPr lang="en-US" b="1" u="sng" dirty="0">
                <a:latin typeface="Algerian" pitchFamily="82" charset="0"/>
              </a:rPr>
              <a:t>LOGIN-AUTHENTICATION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b="1" u="sng" dirty="0">
                <a:solidFill>
                  <a:srgbClr val="FF0000"/>
                </a:solidFill>
                <a:latin typeface="Algerian" pitchFamily="82" charset="0"/>
              </a:rPr>
              <a:t>Introduction</a:t>
            </a:r>
          </a:p>
        </p:txBody>
      </p:sp>
      <p:sp>
        <p:nvSpPr>
          <p:cNvPr id="3" name="Content Placeholder 2"/>
          <p:cNvSpPr>
            <a:spLocks noGrp="1"/>
          </p:cNvSpPr>
          <p:nvPr>
            <p:ph idx="1"/>
          </p:nvPr>
        </p:nvSpPr>
        <p:spPr>
          <a:xfrm>
            <a:off x="214282" y="1000108"/>
            <a:ext cx="8715436" cy="5857892"/>
          </a:xfrm>
        </p:spPr>
        <p:txBody>
          <a:bodyPr>
            <a:normAutofit/>
          </a:bodyPr>
          <a:lstStyle/>
          <a:p>
            <a:pPr>
              <a:buNone/>
            </a:pPr>
            <a:r>
              <a:rPr lang="en-US" sz="2800" dirty="0"/>
              <a:t>    </a:t>
            </a:r>
            <a:r>
              <a:rPr lang="en-US" sz="2800" b="1" dirty="0">
                <a:latin typeface="Bahnschrift" pitchFamily="34" charset="0"/>
              </a:rPr>
              <a:t>The title of the project is “Login Authentication” and the team member’s names are: </a:t>
            </a:r>
          </a:p>
          <a:p>
            <a:pPr marL="514350" indent="-514350">
              <a:buFont typeface="+mj-lt"/>
              <a:buAutoNum type="arabicPeriod"/>
            </a:pPr>
            <a:r>
              <a:rPr lang="en-US" sz="2800" b="1" dirty="0" smtClean="0">
                <a:latin typeface="Bahnschrift" pitchFamily="34" charset="0"/>
              </a:rPr>
              <a:t>Mohd. </a:t>
            </a:r>
            <a:r>
              <a:rPr lang="en-US" sz="2800" b="1" dirty="0">
                <a:latin typeface="Bahnschrift" pitchFamily="34" charset="0"/>
              </a:rPr>
              <a:t>Arshad Malik,</a:t>
            </a:r>
          </a:p>
          <a:p>
            <a:pPr marL="514350" indent="-514350">
              <a:buFont typeface="+mj-lt"/>
              <a:buAutoNum type="arabicPeriod"/>
            </a:pPr>
            <a:r>
              <a:rPr lang="en-US" sz="2800" b="1" dirty="0" smtClean="0">
                <a:latin typeface="Bahnschrift" pitchFamily="34" charset="0"/>
              </a:rPr>
              <a:t>Mohd. </a:t>
            </a:r>
            <a:r>
              <a:rPr lang="en-US" sz="2800" b="1" dirty="0">
                <a:latin typeface="Bahnschrift" pitchFamily="34" charset="0"/>
              </a:rPr>
              <a:t>Ishaan,</a:t>
            </a:r>
          </a:p>
          <a:p>
            <a:pPr marL="514350" indent="-514350">
              <a:buFont typeface="+mj-lt"/>
              <a:buAutoNum type="arabicPeriod"/>
            </a:pPr>
            <a:r>
              <a:rPr lang="en-US" sz="2800" b="1" dirty="0">
                <a:latin typeface="Bahnschrift" pitchFamily="34" charset="0"/>
              </a:rPr>
              <a:t>Monalika</a:t>
            </a:r>
          </a:p>
          <a:p>
            <a:pPr marL="514350" indent="-514350">
              <a:buFont typeface="+mj-lt"/>
              <a:buAutoNum type="arabicPeriod"/>
            </a:pPr>
            <a:r>
              <a:rPr lang="en-US" sz="2800" b="1" dirty="0" smtClean="0">
                <a:latin typeface="Bahnschrift" pitchFamily="34" charset="0"/>
              </a:rPr>
              <a:t>Mona Kumar    </a:t>
            </a:r>
          </a:p>
          <a:p>
            <a:pPr marL="514350" indent="-514350">
              <a:buNone/>
            </a:pPr>
            <a:endParaRPr lang="en-US" sz="2800" b="1" dirty="0" smtClean="0">
              <a:latin typeface="Bahnschrift" pitchFamily="34" charset="0"/>
            </a:endParaRPr>
          </a:p>
          <a:p>
            <a:pPr marL="514350" indent="-514350">
              <a:buNone/>
            </a:pPr>
            <a:endParaRPr lang="en-US" sz="2800" b="1" dirty="0" smtClean="0">
              <a:latin typeface="Bahnschrift" pitchFamily="34" charset="0"/>
            </a:endParaRPr>
          </a:p>
          <a:p>
            <a:pPr marL="514350" indent="-514350">
              <a:buNone/>
            </a:pPr>
            <a:endParaRPr lang="en-US" sz="2800" b="1" dirty="0">
              <a:latin typeface="Bahnschrift" pitchFamily="34" charset="0"/>
            </a:endParaRPr>
          </a:p>
          <a:p>
            <a:pPr marL="514350" indent="-514350">
              <a:buNone/>
            </a:pPr>
            <a:endParaRPr lang="en-US" sz="2800" b="1" dirty="0">
              <a:latin typeface="Bahnschrift" pitchFamily="34" charset="0"/>
            </a:endParaRPr>
          </a:p>
          <a:p>
            <a:pPr>
              <a:buNone/>
            </a:pPr>
            <a:endParaRPr lang="en-US" sz="2800" dirty="0">
              <a:latin typeface="Bahnschrift" pitchFamily="34" charset="0"/>
            </a:endParaRPr>
          </a:p>
          <a:p>
            <a:pPr>
              <a:buNone/>
            </a:pPr>
            <a:endParaRPr lang="en-US" dirty="0">
              <a:solidFill>
                <a:schemeClr val="tx1"/>
              </a:solidFill>
              <a:latin typeface="Bahnschrift" pitchFamily="34" charset="0"/>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idx="1"/>
          </p:nvPr>
        </p:nvSpPr>
        <p:spPr>
          <a:xfrm>
            <a:off x="457200" y="142875"/>
            <a:ext cx="8229600" cy="5983288"/>
          </a:xfrm>
        </p:spPr>
        <p:txBody>
          <a:bodyPr>
            <a:normAutofit fontScale="92500" lnSpcReduction="20000"/>
          </a:bodyPr>
          <a:lstStyle/>
          <a:p>
            <a:pPr algn="ctr">
              <a:buNone/>
            </a:pPr>
            <a:r>
              <a:rPr lang="en-US" sz="3500" b="1" u="sng" dirty="0" smtClean="0"/>
              <a:t>Understanding </a:t>
            </a:r>
            <a:r>
              <a:rPr lang="en-US" sz="3500" b="1" u="sng" dirty="0" smtClean="0"/>
              <a:t>Login </a:t>
            </a:r>
            <a:r>
              <a:rPr lang="en-US" sz="3500" b="1" u="sng" dirty="0" smtClean="0"/>
              <a:t>Authentication</a:t>
            </a:r>
          </a:p>
          <a:p>
            <a:pPr>
              <a:buNone/>
            </a:pPr>
            <a:r>
              <a:rPr lang="en-US" dirty="0" smtClean="0"/>
              <a:t> </a:t>
            </a:r>
            <a:r>
              <a:rPr lang="en-US" dirty="0" smtClean="0"/>
              <a:t>   </a:t>
            </a:r>
          </a:p>
          <a:p>
            <a:pPr>
              <a:buNone/>
            </a:pPr>
            <a:r>
              <a:rPr lang="en-US" dirty="0" smtClean="0"/>
              <a:t> </a:t>
            </a:r>
            <a:r>
              <a:rPr lang="en-US" dirty="0" smtClean="0"/>
              <a:t>   </a:t>
            </a:r>
            <a:r>
              <a:rPr lang="en-US" b="1" dirty="0" smtClean="0"/>
              <a:t>When </a:t>
            </a:r>
            <a:r>
              <a:rPr lang="en-US" b="1" dirty="0" smtClean="0"/>
              <a:t>you try to access a protected Web resource, the Web container activates the authentication mechanism that has been configured for that resource. You can specify the following authentication </a:t>
            </a:r>
            <a:r>
              <a:rPr lang="en-US" b="1" dirty="0" smtClean="0"/>
              <a:t>mechanisms:</a:t>
            </a:r>
          </a:p>
          <a:p>
            <a:pPr>
              <a:buFont typeface="Wingdings" pitchFamily="2" charset="2"/>
              <a:buChar char="q"/>
            </a:pPr>
            <a:r>
              <a:rPr lang="en-US" b="1" dirty="0" smtClean="0"/>
              <a:t>HTTP </a:t>
            </a:r>
            <a:r>
              <a:rPr lang="en-US" b="1" dirty="0" smtClean="0"/>
              <a:t>basic </a:t>
            </a:r>
            <a:r>
              <a:rPr lang="en-US" b="1" dirty="0" smtClean="0"/>
              <a:t>authentication</a:t>
            </a:r>
          </a:p>
          <a:p>
            <a:pPr>
              <a:buFont typeface="Wingdings" pitchFamily="2" charset="2"/>
              <a:buChar char="q"/>
            </a:pPr>
            <a:r>
              <a:rPr lang="en-US" b="1" dirty="0" smtClean="0"/>
              <a:t>Form-based </a:t>
            </a:r>
            <a:r>
              <a:rPr lang="en-US" b="1" dirty="0" smtClean="0"/>
              <a:t>login </a:t>
            </a:r>
            <a:r>
              <a:rPr lang="en-US" b="1" dirty="0" smtClean="0"/>
              <a:t>authentication</a:t>
            </a:r>
          </a:p>
          <a:p>
            <a:pPr>
              <a:buFont typeface="Wingdings" pitchFamily="2" charset="2"/>
              <a:buChar char="q"/>
            </a:pPr>
            <a:r>
              <a:rPr lang="en-US" b="1" dirty="0" smtClean="0"/>
              <a:t>Client </a:t>
            </a:r>
            <a:r>
              <a:rPr lang="en-US" b="1" dirty="0" smtClean="0"/>
              <a:t>certificate </a:t>
            </a:r>
            <a:r>
              <a:rPr lang="en-US" b="1" dirty="0" smtClean="0"/>
              <a:t>authentication</a:t>
            </a:r>
          </a:p>
          <a:p>
            <a:pPr>
              <a:buFont typeface="Wingdings" pitchFamily="2" charset="2"/>
              <a:buChar char="q"/>
            </a:pPr>
            <a:r>
              <a:rPr lang="en-US" b="1" dirty="0" smtClean="0"/>
              <a:t>Mutual authentication</a:t>
            </a:r>
          </a:p>
          <a:p>
            <a:pPr>
              <a:buFont typeface="Wingdings" pitchFamily="2" charset="2"/>
              <a:buChar char="q"/>
            </a:pPr>
            <a:r>
              <a:rPr lang="en-US" b="1" dirty="0" smtClean="0"/>
              <a:t>Digest authentication</a:t>
            </a:r>
          </a:p>
          <a:p>
            <a:pPr>
              <a:buNone/>
            </a:pPr>
            <a:r>
              <a:rPr lang="en-US" b="1" dirty="0" smtClean="0"/>
              <a:t>    If </a:t>
            </a:r>
            <a:r>
              <a:rPr lang="en-US" b="1" dirty="0" smtClean="0"/>
              <a:t>you do not specify one of these mechanisms, </a:t>
            </a:r>
            <a:r>
              <a:rPr lang="en-US" b="1" dirty="0" smtClean="0"/>
              <a:t>the user </a:t>
            </a:r>
            <a:r>
              <a:rPr lang="en-US" b="1" dirty="0" smtClean="0"/>
              <a:t>will not be authenticated.</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571480"/>
          </a:xfrm>
        </p:spPr>
        <p:txBody>
          <a:bodyPr>
            <a:normAutofit fontScale="90000"/>
          </a:bodyPr>
          <a:lstStyle/>
          <a:p>
            <a:r>
              <a:rPr lang="en-US" b="1" u="sng" dirty="0" smtClean="0">
                <a:solidFill>
                  <a:srgbClr val="FF0000"/>
                </a:solidFill>
              </a:rPr>
              <a:t>CASE STUDY</a:t>
            </a:r>
            <a:endParaRPr lang="en-US" b="1" u="sng" dirty="0">
              <a:solidFill>
                <a:srgbClr val="FF0000"/>
              </a:solidFill>
            </a:endParaRPr>
          </a:p>
        </p:txBody>
      </p:sp>
      <p:sp>
        <p:nvSpPr>
          <p:cNvPr id="3" name="Content Placeholder 2"/>
          <p:cNvSpPr>
            <a:spLocks noGrp="1"/>
          </p:cNvSpPr>
          <p:nvPr>
            <p:ph idx="1"/>
          </p:nvPr>
        </p:nvSpPr>
        <p:spPr>
          <a:xfrm>
            <a:off x="0" y="357166"/>
            <a:ext cx="9144000" cy="6500834"/>
          </a:xfrm>
        </p:spPr>
        <p:txBody>
          <a:bodyPr>
            <a:noAutofit/>
          </a:bodyPr>
          <a:lstStyle/>
          <a:p>
            <a:pPr>
              <a:buNone/>
            </a:pPr>
            <a:r>
              <a:rPr lang="en-US" sz="2400" b="1" u="sng" dirty="0" smtClean="0"/>
              <a:t>1.Project Goals</a:t>
            </a:r>
            <a:r>
              <a:rPr lang="en-US" sz="2400" b="1" u="sng" dirty="0" smtClean="0"/>
              <a:t>:</a:t>
            </a:r>
            <a:endParaRPr lang="en-US" sz="1600" b="1" dirty="0" smtClean="0"/>
          </a:p>
          <a:p>
            <a:pPr lvl="0"/>
            <a:r>
              <a:rPr lang="en-US" sz="2000" b="1" dirty="0" smtClean="0"/>
              <a:t>Develop a secure and reliable login authentication </a:t>
            </a:r>
            <a:r>
              <a:rPr lang="en-US" sz="2000" b="1" dirty="0" smtClean="0"/>
              <a:t>system.</a:t>
            </a:r>
            <a:endParaRPr lang="en-US" sz="2000" b="1" dirty="0" smtClean="0"/>
          </a:p>
          <a:p>
            <a:pPr lvl="0"/>
            <a:r>
              <a:rPr lang="en-US" sz="2000" b="1" dirty="0" smtClean="0"/>
              <a:t>Implement strong password policies and encryption techniques to safeguard user credentials.</a:t>
            </a:r>
          </a:p>
          <a:p>
            <a:pPr lvl="0"/>
            <a:r>
              <a:rPr lang="en-US" sz="2000" b="1" dirty="0" smtClean="0"/>
              <a:t>Prevent unauthorized access and protect user accounts from brute-force attacks.</a:t>
            </a:r>
          </a:p>
          <a:p>
            <a:pPr lvl="0"/>
            <a:r>
              <a:rPr lang="en-US" sz="2000" b="1" dirty="0" smtClean="0"/>
              <a:t>Provide a password recovery mechanism to assist users who forget their passwords.</a:t>
            </a:r>
          </a:p>
          <a:p>
            <a:pPr>
              <a:buNone/>
            </a:pPr>
            <a:r>
              <a:rPr lang="en-US" sz="2000" b="1" dirty="0" smtClean="0"/>
              <a:t> </a:t>
            </a:r>
          </a:p>
          <a:p>
            <a:pPr>
              <a:buNone/>
            </a:pPr>
            <a:r>
              <a:rPr lang="en-US" sz="2000" b="1" u="sng" dirty="0" smtClean="0"/>
              <a:t>2. System design</a:t>
            </a:r>
          </a:p>
          <a:p>
            <a:pPr lvl="0"/>
            <a:r>
              <a:rPr lang="en-US" sz="2000" b="1" dirty="0" smtClean="0"/>
              <a:t>User Registration: A registration module where users can create new accounts by providing their personal details and creating a password.</a:t>
            </a:r>
          </a:p>
          <a:p>
            <a:pPr lvl="0"/>
            <a:r>
              <a:rPr lang="en-US" sz="2000" b="1" dirty="0" smtClean="0"/>
              <a:t>Login Process: A login module that verifies user credentials against stored data and grants access to authorized users.</a:t>
            </a:r>
          </a:p>
          <a:p>
            <a:pPr lvl="0"/>
            <a:r>
              <a:rPr lang="en-US" sz="2000" b="1" dirty="0" smtClean="0"/>
              <a:t>Password Security: Implementation of password policies, including complexity requirements, hashing, and salting techniques to protect stored passwords.</a:t>
            </a:r>
          </a:p>
          <a:p>
            <a:pPr>
              <a:buNone/>
            </a:pP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Autofit/>
          </a:bodyPr>
          <a:lstStyle/>
          <a:p>
            <a:pPr lvl="0"/>
            <a:r>
              <a:rPr lang="en-US" sz="2400" b="1" dirty="0" smtClean="0"/>
              <a:t>Account Lockout: Mechanism to lock user accounts temporarily after multiple failed login attempts within a specified time frame.</a:t>
            </a:r>
          </a:p>
          <a:p>
            <a:pPr lvl="0"/>
            <a:r>
              <a:rPr lang="en-US" sz="2400" b="1" dirty="0" smtClean="0"/>
              <a:t>Password Recovery: Secure options for users to recover their passwords, such as email-based password reset links or security questions.</a:t>
            </a:r>
          </a:p>
          <a:p>
            <a:pPr>
              <a:buNone/>
            </a:pPr>
            <a:r>
              <a:rPr lang="en-US" sz="2400" b="1" dirty="0" smtClean="0"/>
              <a:t> </a:t>
            </a:r>
          </a:p>
          <a:p>
            <a:pPr>
              <a:buNone/>
            </a:pPr>
            <a:r>
              <a:rPr lang="en-US" sz="2400" b="1" dirty="0" smtClean="0"/>
              <a:t>3</a:t>
            </a:r>
            <a:r>
              <a:rPr lang="en-US" sz="2400" b="1" u="sng" dirty="0" smtClean="0"/>
              <a:t>. Results and Benefits:</a:t>
            </a:r>
          </a:p>
          <a:p>
            <a:pPr lvl="0"/>
            <a:r>
              <a:rPr lang="en-US" sz="2400" b="1" dirty="0" smtClean="0"/>
              <a:t>The implementation of the login authentication system will significantly enhance the security of the e-commerce platform, protecting user accounts and sensitive data.</a:t>
            </a:r>
          </a:p>
          <a:p>
            <a:pPr lvl="0"/>
            <a:r>
              <a:rPr lang="en-US" sz="2400" b="1" dirty="0" smtClean="0"/>
              <a:t>User confidence and trust in the platform will increase, leading to improved customer satisfaction and increased usage of the e-commerce services.</a:t>
            </a:r>
          </a:p>
          <a:p>
            <a:pPr>
              <a:buNone/>
            </a:pP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15106"/>
          </a:xfrm>
        </p:spPr>
        <p:txBody>
          <a:bodyPr>
            <a:normAutofit lnSpcReduction="10000"/>
          </a:bodyPr>
          <a:lstStyle/>
          <a:p>
            <a:pPr>
              <a:buNone/>
            </a:pPr>
            <a:r>
              <a:rPr lang="en-US" sz="2800" b="1" u="sng" dirty="0">
                <a:solidFill>
                  <a:srgbClr val="FF0000"/>
                </a:solidFill>
                <a:latin typeface="Bahnschrift" pitchFamily="34" charset="0"/>
              </a:rPr>
              <a:t>BRIEF OVERVIEW</a:t>
            </a:r>
            <a:r>
              <a:rPr lang="en-US" sz="2800" b="1" u="sng" dirty="0">
                <a:latin typeface="Bahnschrift" pitchFamily="34" charset="0"/>
              </a:rPr>
              <a:t>:</a:t>
            </a:r>
          </a:p>
          <a:p>
            <a:r>
              <a:rPr lang="en-US" sz="2800" b="1" dirty="0">
                <a:latin typeface="Bahnschrift" pitchFamily="34" charset="0"/>
              </a:rPr>
              <a:t>Login authentication is a vital process,vitally followed by organizations to keep their servers safe by allowing access only to authenticated users.</a:t>
            </a:r>
          </a:p>
          <a:p>
            <a:r>
              <a:rPr lang="en-US" sz="2800" b="1" dirty="0">
                <a:latin typeface="Bahnschrift" pitchFamily="34" charset="0"/>
              </a:rPr>
              <a:t>Every website or application demands users to complete the login authentication process to cement their credentials for security and to improve user experience.</a:t>
            </a:r>
          </a:p>
          <a:p>
            <a:r>
              <a:rPr lang="en-US" sz="2800" b="1" dirty="0">
                <a:latin typeface="Bahnschrift" pitchFamily="34" charset="0"/>
              </a:rPr>
              <a:t>It is to authenticate the credential that wishes to perform the activity,if the credential is matched,the process is completed and the user will be granted for the access.</a:t>
            </a:r>
          </a:p>
          <a:p>
            <a:r>
              <a:rPr lang="en-US" sz="2800" b="1" dirty="0">
                <a:latin typeface="Bahnschrift" pitchFamily="34" charset="0"/>
              </a:rPr>
              <a:t>In authentication, the user or computer has to prove its identity to the </a:t>
            </a:r>
            <a:r>
              <a:rPr lang="en-US" sz="2800" b="1" dirty="0" smtClean="0">
                <a:latin typeface="Bahnschrift" pitchFamily="34" charset="0"/>
              </a:rPr>
              <a:t>server.</a:t>
            </a:r>
            <a:endParaRPr lang="en-US" sz="2800" b="1" dirty="0">
              <a:latin typeface="Bahnschrift"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928694"/>
          </a:xfrm>
        </p:spPr>
        <p:txBody>
          <a:bodyPr/>
          <a:lstStyle/>
          <a:p>
            <a:r>
              <a:rPr lang="en-US" b="1" u="sng" dirty="0">
                <a:solidFill>
                  <a:srgbClr val="FF0000"/>
                </a:solidFill>
                <a:latin typeface="Algerian" pitchFamily="82" charset="0"/>
              </a:rPr>
              <a:t>Problem  Statement</a:t>
            </a:r>
          </a:p>
        </p:txBody>
      </p:sp>
      <p:sp>
        <p:nvSpPr>
          <p:cNvPr id="3" name="Content Placeholder 2"/>
          <p:cNvSpPr>
            <a:spLocks noGrp="1"/>
          </p:cNvSpPr>
          <p:nvPr>
            <p:ph idx="1"/>
          </p:nvPr>
        </p:nvSpPr>
        <p:spPr>
          <a:xfrm>
            <a:off x="0" y="1214422"/>
            <a:ext cx="9144000" cy="5643578"/>
          </a:xfrm>
        </p:spPr>
        <p:txBody>
          <a:bodyPr>
            <a:noAutofit/>
          </a:bodyPr>
          <a:lstStyle/>
          <a:p>
            <a:pPr>
              <a:buNone/>
            </a:pPr>
            <a:r>
              <a:rPr lang="en-US" sz="2400" b="1" dirty="0">
                <a:solidFill>
                  <a:srgbClr val="0070C0"/>
                </a:solidFill>
                <a:latin typeface="Bahnschrift" pitchFamily="34" charset="0"/>
              </a:rPr>
              <a:t>    </a:t>
            </a:r>
            <a:r>
              <a:rPr lang="en-US" sz="2400" b="1" dirty="0" smtClean="0"/>
              <a:t>The problem statement of login authentication is to securely verify the identity of a user attempting to access a system, application, or online service. It involves the process of validating the credentials provided by the user, typically a combination of a username and password, to ensure that only authorized individuals can gain access while keeping unauthorized users out.</a:t>
            </a:r>
          </a:p>
          <a:p>
            <a:pPr>
              <a:buNone/>
            </a:pPr>
            <a:r>
              <a:rPr lang="en-US" sz="2400" b="1" dirty="0" smtClean="0">
                <a:solidFill>
                  <a:srgbClr val="FFC000"/>
                </a:solidFill>
              </a:rPr>
              <a:t>The key challenges in login authentication include:</a:t>
            </a:r>
          </a:p>
          <a:p>
            <a:r>
              <a:rPr lang="en-US" sz="2400" b="1" u="sng" dirty="0" smtClean="0"/>
              <a:t>Security:</a:t>
            </a:r>
            <a:r>
              <a:rPr lang="en-US" sz="2400" b="1" dirty="0" smtClean="0"/>
              <a:t> Ensuring that the authentication process is secure and resistant to various threats such as brute-force attacks, password guessing, and credential theft.</a:t>
            </a:r>
          </a:p>
          <a:p>
            <a:r>
              <a:rPr lang="en-US" sz="2400" b="1" u="sng" dirty="0" smtClean="0"/>
              <a:t>User Experience</a:t>
            </a:r>
            <a:r>
              <a:rPr lang="en-US" sz="2400" b="1" dirty="0" smtClean="0"/>
              <a:t>: Balancing security measures with a smooth and user-friendly login experience, minimizing the effort required for users to authenticate themselves without compromising security.</a:t>
            </a:r>
          </a:p>
          <a:p>
            <a:pPr>
              <a:buNone/>
            </a:pPr>
            <a:endParaRPr lang="en-US" sz="2400" b="1" dirty="0">
              <a:latin typeface="Bahnschrift"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3254</TotalTime>
  <Words>853</Words>
  <Application>Microsoft Office PowerPoint</Application>
  <PresentationFormat>On-screen Show (4:3)</PresentationFormat>
  <Paragraphs>91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Front-End Engineering-1 Project</vt:lpstr>
      <vt:lpstr>Table  of  Contents</vt:lpstr>
      <vt:lpstr>LOGIN-AUTHENTICATION</vt:lpstr>
      <vt:lpstr>Introduction</vt:lpstr>
      <vt:lpstr>Slide 5</vt:lpstr>
      <vt:lpstr>CASE STUDY</vt:lpstr>
      <vt:lpstr>Slide 7</vt:lpstr>
      <vt:lpstr>Slide 8</vt:lpstr>
      <vt:lpstr>Problem  Statement</vt:lpstr>
      <vt:lpstr>Slide 10</vt:lpstr>
      <vt:lpstr>Technical  Details</vt:lpstr>
      <vt:lpstr>Key  Features</vt:lpstr>
      <vt:lpstr>PROJECT HIGHLIGHTS</vt:lpstr>
      <vt:lpstr>Slide 14</vt:lpstr>
      <vt:lpstr>Slide 15</vt:lpstr>
      <vt:lpstr>OUTPUT</vt:lpstr>
      <vt:lpstr>Conclusion</vt:lpstr>
      <vt:lpstr>References/Links </vt:lpstr>
      <vt:lpstr>Slide 19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Engineering-1 Project</dc:title>
  <dc:creator>HP</dc:creator>
  <cp:lastModifiedBy>HP</cp:lastModifiedBy>
  <cp:revision>92</cp:revision>
  <dcterms:created xsi:type="dcterms:W3CDTF">2023-04-27T01:29:31Z</dcterms:created>
  <dcterms:modified xsi:type="dcterms:W3CDTF">2023-05-29T08:37:16Z</dcterms:modified>
</cp:coreProperties>
</file>