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Impact" panose="020B0806030902050204" pitchFamily="34" charset="0"/>
      <p:regular r:id="rId14"/>
    </p:embeddedFont>
    <p:embeddedFont>
      <p:font typeface="Montserrat Ultra-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1:13:42.1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1984 339 24575,'81'-191'0,"-45"115"0,-36 76 0,1 0 0,-1-1 0,0 1 0,1 0 0,-1-1 0,0 1 0,0 0 0,1-1 0,-1 1 0,0 0 0,0-1 0,0 1 0,1 0 0,-1-1 0,0 1 0,0-1 0,0 1 0,0 0 0,0-1 0,0 1 0,0-1 0,0 1 0,0-1 0,0 1 0,0 0 0,0-1 0,0 1 0,0-1 0,0 1 0,-1 0 0,1-1 0,0 1 0,0 0 0,0-1 0,-1 1 0,1 0 0,0-1 0,0 1 0,-1 0 0,1-1 0,0 1 0,-1 0 0,1 0 0,0-1 0,-1 1 0,1 0 0,0 0 0,-1 0 0,1-1 0,-1 1 0,1 0 0,0 0 0,-1 0 0,1 0 0,-1 0 0,1 0 0,0 0 0,-1 0 0,1 0 0,-1 0 0,1 0 0,0 0 0,-1 0 0,1 0 0,-1 1 0,-31 10 0,28-10 0,-83 42 0,-154 100 0,177-102 0,-36 23 0,-425 279 0,502-324 0,23-18 0,0-1 0,0 0 0,0 0 0,0 0 0,0 1 0,1-1 0,-1 0 0,0 0 0,0 1 0,0-1 0,0 0 0,0 0 0,0 0 0,0 1 0,1-1 0,-1 0 0,0 0 0,0 0 0,0 0 0,0 1 0,1-1 0,-1 0 0,0 0 0,0 0 0,0 0 0,1 0 0,-1 0 0,0 0 0,0 0 0,0 0 0,1 0 0,-1 1 0,0-1 0,0 0 0,1 0 0,-1 0 0,0 0 0,0 0 0,1-1 0,-1 1 0,0 0 0,0 0 0,0 0 0,1 0 0,-1 0 0,0 0 0,0 0 0,0 0 0,1 0 0,-1-1 0,56-13 0,490-188 0,-134 44 0,-387 149 0,-14 4 0,0 1 0,1 0 0,-1 1 0,1 0 0,0 1 0,14-1 0,-59 25 0,-294 148 0,312-161 0,14-6 0,29-11 0,15-10 0,-1-1 0,59-37 0,72-61 0,-161 104 0,-12 13 0,0 0 0,0 0 0,0-1 0,-1 1 0,1 0 0,0 0 0,0 0 0,0-1 0,0 1 0,0 0 0,0 0 0,-1 0 0,1-1 0,0 1 0,0 0 0,0 0 0,-1 0 0,1 0 0,0-1 0,0 1 0,0 0 0,-1 0 0,1 0 0,0 0 0,0 0 0,-1 0 0,1 0 0,0 0 0,0 0 0,-1 0 0,1 0 0,0 0 0,0 0 0,-1 0 0,1 0 0,-36 3 0,-51 14 0,-110 38 0,-81 44 0,247-88 0,-342 133 0,539-219 0,173-105 0,-313 162 0,-21 12 0,-19 7 0,-63 22 0,-117 53 0,142-53 0,-215 96 0,6 12 0,-318 213 0,562-333 0,25-15 0,30-20 0,859-512 0,-895 535 0,30-18 0,-23 11 0,-9 7 0,0 1 0,0 0 0,0 0 0,0 0 0,0-1 0,0 1 0,0 0 0,0 0 0,0 0 0,0 0 0,0-1 0,0 1 0,-1 0 0,1 0 0,0 0 0,0 0 0,0 0 0,0 0 0,0-1 0,-1 1 0,1 0 0,0 0 0,0 0 0,0 0 0,0 0 0,-1 0 0,1 0 0,0 0 0,0 0 0,0 0 0,-1 0 0,1 0 0,0 0 0,0 0 0,0 0 0,0 0 0,-1 0 0,1 0 0,0 0 0,0 0 0,0 0 0,-1 0 0,1 0 0,0 0 0,0 0 0,0 0 0,0 0 0,-1 0 0,1 1 0,-43 6 0,0 2 0,0 1 0,-52 21 0,61-19 0,-95 33 0,-236 119 0,347-153 0,18-11 0,0 0 0,0 0 0,0 0 0,1 0 0,-1 0 0,0 0 0,0 0 0,0-1 0,0 1 0,0 0 0,0 0 0,0 0 0,0 0 0,0 0 0,0 0 0,1 1 0,-1-1 0,0 0 0,0 0 0,0 0 0,0 0 0,0 0 0,0 0 0,0 0 0,0 0 0,0 0 0,0 0 0,0 0 0,0 0 0,0 0 0,1 0 0,-1 0 0,0 0 0,0 0 0,0 0 0,0 0 0,0 0 0,0 1 0,0-1 0,0 0 0,0 0 0,0 0 0,0 0 0,0 0 0,0 0 0,0 0 0,0 0 0,0 0 0,0 0 0,0 1 0,0-1 0,0 0 0,0 0 0,0 0 0,38-12 0,469-215 0,-114 46 0,-462 194 0,-314 97 0,837-273 0,-450 161 0,24-10 0,-25 6 0,-17 3 0,-582 10 0,558-6 0,152-32 0,1035-221 0,-1145 250 0,-15 1 0,-25 2 0,33-1 0,-178 11-207,-269 51 0,-168 75-207,-130 48 414,742-183 35,8-2 59,20-1 191,36-7 129,36-7-414,242-32 0,-313 44 0,-35 0 0,-38-1 0,-163 0 0,106 3 0,89-1 0,21-1 0,31-6 0,473-57 0,-497 64 0,-27-2 0,-43-4 0,47 6 0,-105-12 0,-276-40 0,391 53 0,8 0 0,23 0 0,38 3 0,174 27 0,-274-24-1365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1:14:04.2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1304 1 24575,'25'25'0,"2"0"0,0-2 0,2 0 0,0-2 0,53 27 0,-78-47 0,1 0 0,-1-1 0,1 1 0,0-1 0,-1 0 0,1-1 0,0 1 0,-1-1 0,1 0 0,-1 0 0,1 0 0,-1 0 0,0-1 0,1 0 0,-1 0 0,0 0 0,0-1 0,0 1 0,-1-1 0,5-4 0,-33 7 0,-45 14 0,23-3 0,0-3 0,-1-1 0,-49-1 0,80-6 0,-109 3 0,109-1 0,1 1 0,-1 0 0,1 1 0,0 1 0,-24 10 0,29-12 0,0 0 0,-1-1 0,1 0 0,-1-1 0,1 0 0,-1-1 0,1 0 0,-16-3 0,-15 1 0,18 2 0,0 0 0,1 2 0,-1 1 0,-35 8 0,-52 11 0,79-13 0,-50 6 0,28-5 0,-22 4 0,51-8 0,0-1 0,0-2 0,0 0 0,0-2 0,-1-1 0,1 0 0,0-2 0,0-1 0,0-2 0,0 0 0,-38-13 0,63 18 0,-1 0 0,1 0 0,-1-1 0,1 1 0,-1 0 0,1 0 0,-1 0 0,1-1 0,-1 1 0,1 0 0,0 0 0,-1-1 0,1 1 0,-1-1 0,1 1 0,0 0 0,-1-1 0,1 1 0,0-1 0,-1 1 0,1-1 0,0 1 0,0-1 0,-1 1 0,1-1 0,0 1 0,0-1 0,0 1 0,0-1 0,0 1 0,0-1 0,0 1 0,0-1 0,11-17 0,26-8 0,-21 16 0,1 1 0,1 1 0,-1 0 0,1 1 0,0 1 0,1 1 0,0 1 0,-1 0 0,1 1 0,34 0 0,191-2-1365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1:14:06.8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102 1 24575,'10'1'0,"0"1"0,0 0 0,0 1 0,0 0 0,0 0 0,13 8 0,10 2 0,-3-2 0,-7-2 0,0-1 0,1 0 0,0-2 0,1-1 0,-1-1 0,50 2 0,-110-4 0,-111 8 0,129-6 0,-1 0 0,1 0 0,0 2 0,0 0 0,1 1 0,-17 10 0,20-9 0,1-1 0,-1-1 0,-1 0 0,1-1 0,-1 0 0,0-1 0,-25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1:14:10.8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11 24575,'10'-3'0,"-1"1"0,1 0 0,-1 1 0,1 0 0,-1 0 0,1 1 0,0 0 0,0 1 0,-1 0 0,1 1 0,-1 0 0,1 0 0,14 6 0,9 6 0,0 1 0,41 27 0,-31-17 0,118 59 0,204 76 0,-291-126 0,-57-25 0,1 0 0,0-1 0,0-1 0,1-1 0,25 5 0,53 3 0,0-5 0,111-3 0,-140-8 0,-1-4 0,0-3 0,130-34 0,123-37 0,-266 68 0,15 0 0,0 3 0,82-1 0,-67 6 0,47-7 0,76-2 0,-290 55 0,35-13 251,21-12-1059,-44 19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1:16:51.7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1:16:54.1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1:17:24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9T11:17:33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svg"/><Relationship Id="rId7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9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.j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act.j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etninja.dev/p/node-js-crash-course" TargetMode="External"/><Relationship Id="rId7" Type="http://schemas.openxmlformats.org/officeDocument/2006/relationships/hyperlink" Target="https://www.mongodb.com/atlas" TargetMode="External"/><Relationship Id="rId2" Type="http://schemas.openxmlformats.org/officeDocument/2006/relationships/hyperlink" Target="https://nodejs.org/en/learn/getting-started/introduction-to-nodej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ongoosejs.com/" TargetMode="External"/><Relationship Id="rId5" Type="http://schemas.openxmlformats.org/officeDocument/2006/relationships/hyperlink" Target="https://www.npmjs.com/" TargetMode="External"/><Relationship Id="rId4" Type="http://schemas.openxmlformats.org/officeDocument/2006/relationships/hyperlink" Target="https://www.mongodb.com/do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81600" y="0"/>
            <a:ext cx="8186506" cy="10287000"/>
            <a:chOff x="0" y="0"/>
            <a:chExt cx="10692779" cy="138964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92765" cy="13896467"/>
            </a:xfrm>
            <a:custGeom>
              <a:avLst/>
              <a:gdLst/>
              <a:ahLst/>
              <a:cxnLst/>
              <a:rect l="l" t="t" r="r" b="b"/>
              <a:pathLst>
                <a:path w="10692765" h="13896467">
                  <a:moveTo>
                    <a:pt x="0" y="0"/>
                  </a:moveTo>
                  <a:lnTo>
                    <a:pt x="10692765" y="0"/>
                  </a:lnTo>
                  <a:lnTo>
                    <a:pt x="10692765" y="13896467"/>
                  </a:lnTo>
                  <a:lnTo>
                    <a:pt x="0" y="13896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00" r="-800"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744283-E954-E751-74A6-9AF678A7ABBD}"/>
                  </a:ext>
                </a:extLst>
              </p14:cNvPr>
              <p14:cNvContentPartPr/>
              <p14:nvPr/>
            </p14:nvContentPartPr>
            <p14:xfrm>
              <a:off x="6911655" y="6141540"/>
              <a:ext cx="785520" cy="38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744283-E954-E751-74A6-9AF678A7AB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9015" y="6078540"/>
                <a:ext cx="911160" cy="50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590F2E6-2039-2D10-7D8C-CF8EC21DA1F8}"/>
              </a:ext>
            </a:extLst>
          </p:cNvPr>
          <p:cNvGrpSpPr/>
          <p:nvPr/>
        </p:nvGrpSpPr>
        <p:grpSpPr>
          <a:xfrm>
            <a:off x="6057465" y="6124620"/>
            <a:ext cx="1181520" cy="169560"/>
            <a:chOff x="6057465" y="6124620"/>
            <a:chExt cx="1181520" cy="1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550D95-E407-5FE1-DACB-30E2CE5529AA}"/>
                    </a:ext>
                  </a:extLst>
                </p14:cNvPr>
                <p14:cNvContentPartPr/>
                <p14:nvPr/>
              </p14:nvContentPartPr>
              <p14:xfrm>
                <a:off x="6282015" y="6141540"/>
                <a:ext cx="582840" cy="119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550D95-E407-5FE1-DACB-30E2CE5529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19375" y="6078900"/>
                  <a:ext cx="7084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210F896-F832-CEB4-E0DF-19512D0AC520}"/>
                    </a:ext>
                  </a:extLst>
                </p14:cNvPr>
                <p14:cNvContentPartPr/>
                <p14:nvPr/>
              </p14:nvContentPartPr>
              <p14:xfrm>
                <a:off x="6057465" y="6169980"/>
                <a:ext cx="167400" cy="73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210F896-F832-CEB4-E0DF-19512D0AC52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94465" y="6107340"/>
                  <a:ext cx="293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DD7F08-B7AB-FCD2-9181-E47D2CD46781}"/>
                    </a:ext>
                  </a:extLst>
                </p14:cNvPr>
                <p14:cNvContentPartPr/>
                <p14:nvPr/>
              </p14:nvContentPartPr>
              <p14:xfrm>
                <a:off x="6175905" y="6124620"/>
                <a:ext cx="1063080" cy="169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9DD7F08-B7AB-FCD2-9181-E47D2CD467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12905" y="6061980"/>
                  <a:ext cx="1188720" cy="295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AFC3CFD-659B-1BC3-D08F-B342B5E80C56}"/>
              </a:ext>
            </a:extLst>
          </p:cNvPr>
          <p:cNvSpPr txBox="1"/>
          <p:nvPr/>
        </p:nvSpPr>
        <p:spPr>
          <a:xfrm>
            <a:off x="5967952" y="6025643"/>
            <a:ext cx="1977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Mrs. Harpreet Kaur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D17F26D-CC09-B1C6-4C64-1314D304DE77}"/>
                  </a:ext>
                </a:extLst>
              </p14:cNvPr>
              <p14:cNvContentPartPr/>
              <p14:nvPr/>
            </p14:nvContentPartPr>
            <p14:xfrm>
              <a:off x="8820165" y="270702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D17F26D-CC09-B1C6-4C64-1314D304DE7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57165" y="26440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47C9EE-A2C2-0736-E933-535DDC76F4FF}"/>
                  </a:ext>
                </a:extLst>
              </p14:cNvPr>
              <p14:cNvContentPartPr/>
              <p14:nvPr/>
            </p14:nvContentPartPr>
            <p14:xfrm>
              <a:off x="8841045" y="285174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47C9EE-A2C2-0736-E933-535DDC76F4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78045" y="278874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0050" y="-247540"/>
            <a:ext cx="19168100" cy="10782081"/>
            <a:chOff x="0" y="0"/>
            <a:chExt cx="25557466" cy="1437610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57480" cy="14376146"/>
            </a:xfrm>
            <a:custGeom>
              <a:avLst/>
              <a:gdLst/>
              <a:ahLst/>
              <a:cxnLst/>
              <a:rect l="l" t="t" r="r" b="b"/>
              <a:pathLst>
                <a:path w="25557480" h="14376146">
                  <a:moveTo>
                    <a:pt x="25557480" y="0"/>
                  </a:moveTo>
                  <a:lnTo>
                    <a:pt x="25557480" y="14376146"/>
                  </a:lnTo>
                  <a:lnTo>
                    <a:pt x="0" y="14376146"/>
                  </a:lnTo>
                  <a:lnTo>
                    <a:pt x="0" y="0"/>
                  </a:lnTo>
                  <a:lnTo>
                    <a:pt x="25557480" y="0"/>
                  </a:lnTo>
                  <a:close/>
                </a:path>
              </a:pathLst>
            </a:custGeom>
            <a:blipFill>
              <a:blip r:embed="rId2"/>
              <a:stretch>
                <a:fillRect t="-16688" b="-16688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635967" y="-443457"/>
            <a:ext cx="19559933" cy="11173914"/>
            <a:chOff x="0" y="0"/>
            <a:chExt cx="26079911" cy="1489855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079958" cy="14898497"/>
            </a:xfrm>
            <a:custGeom>
              <a:avLst/>
              <a:gdLst/>
              <a:ahLst/>
              <a:cxnLst/>
              <a:rect l="l" t="t" r="r" b="b"/>
              <a:pathLst>
                <a:path w="26079958" h="14898497">
                  <a:moveTo>
                    <a:pt x="26079958" y="0"/>
                  </a:moveTo>
                  <a:lnTo>
                    <a:pt x="26079958" y="14898497"/>
                  </a:lnTo>
                  <a:lnTo>
                    <a:pt x="0" y="14898497"/>
                  </a:lnTo>
                  <a:lnTo>
                    <a:pt x="0" y="0"/>
                  </a:lnTo>
                  <a:lnTo>
                    <a:pt x="26079958" y="0"/>
                  </a:lnTo>
                  <a:close/>
                </a:path>
              </a:pathLst>
            </a:custGeom>
            <a:blipFill>
              <a:blip r:embed="rId3"/>
              <a:stretch>
                <a:fillRect l="-15" r="-15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6116638" y="0"/>
            <a:ext cx="6054722" cy="10287000"/>
          </a:xfrm>
          <a:custGeom>
            <a:avLst/>
            <a:gdLst/>
            <a:ahLst/>
            <a:cxnLst/>
            <a:rect l="l" t="t" r="r" b="b"/>
            <a:pathLst>
              <a:path w="6054722" h="10287000">
                <a:moveTo>
                  <a:pt x="0" y="0"/>
                </a:moveTo>
                <a:lnTo>
                  <a:pt x="6054722" y="0"/>
                </a:lnTo>
                <a:lnTo>
                  <a:pt x="605472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3605476" y="2028119"/>
            <a:ext cx="11075801" cy="6230761"/>
            <a:chOff x="0" y="0"/>
            <a:chExt cx="14767734" cy="830768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767688" cy="8307705"/>
            </a:xfrm>
            <a:custGeom>
              <a:avLst/>
              <a:gdLst/>
              <a:ahLst/>
              <a:cxnLst/>
              <a:rect l="l" t="t" r="r" b="b"/>
              <a:pathLst>
                <a:path w="14767688" h="8307705">
                  <a:moveTo>
                    <a:pt x="0" y="7619746"/>
                  </a:moveTo>
                  <a:lnTo>
                    <a:pt x="0" y="687832"/>
                  </a:lnTo>
                  <a:cubicBezTo>
                    <a:pt x="0" y="307340"/>
                    <a:pt x="307340" y="0"/>
                    <a:pt x="687832" y="0"/>
                  </a:cubicBezTo>
                  <a:lnTo>
                    <a:pt x="14079855" y="0"/>
                  </a:lnTo>
                  <a:cubicBezTo>
                    <a:pt x="14460347" y="0"/>
                    <a:pt x="14767688" y="307340"/>
                    <a:pt x="14767688" y="687832"/>
                  </a:cubicBezTo>
                  <a:lnTo>
                    <a:pt x="14767688" y="7618095"/>
                  </a:lnTo>
                  <a:cubicBezTo>
                    <a:pt x="14767688" y="7998587"/>
                    <a:pt x="14460347" y="8305926"/>
                    <a:pt x="14079855" y="8305926"/>
                  </a:cubicBezTo>
                  <a:lnTo>
                    <a:pt x="687832" y="8305926"/>
                  </a:lnTo>
                  <a:cubicBezTo>
                    <a:pt x="308991" y="8307705"/>
                    <a:pt x="0" y="8000238"/>
                    <a:pt x="0" y="7619746"/>
                  </a:cubicBezTo>
                  <a:close/>
                </a:path>
              </a:pathLst>
            </a:custGeom>
            <a:blipFill>
              <a:blip r:embed="rId6"/>
              <a:stretch>
                <a:fillRect t="-16625" b="-16646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5255174" y="4166870"/>
            <a:ext cx="7777651" cy="1629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39"/>
              </a:lnSpc>
            </a:pPr>
            <a:r>
              <a:rPr lang="en-US" sz="8599" b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031208" y="0"/>
            <a:ext cx="4353345" cy="10287000"/>
          </a:xfrm>
          <a:custGeom>
            <a:avLst/>
            <a:gdLst/>
            <a:ahLst/>
            <a:cxnLst/>
            <a:rect l="l" t="t" r="r" b="b"/>
            <a:pathLst>
              <a:path w="4353345" h="10287000">
                <a:moveTo>
                  <a:pt x="0" y="0"/>
                </a:moveTo>
                <a:lnTo>
                  <a:pt x="4353345" y="0"/>
                </a:lnTo>
                <a:lnTo>
                  <a:pt x="435334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031208" y="682308"/>
            <a:ext cx="3900488" cy="5572125"/>
            <a:chOff x="0" y="0"/>
            <a:chExt cx="5200651" cy="7429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00650" cy="7429500"/>
            </a:xfrm>
            <a:custGeom>
              <a:avLst/>
              <a:gdLst/>
              <a:ahLst/>
              <a:cxnLst/>
              <a:rect l="l" t="t" r="r" b="b"/>
              <a:pathLst>
                <a:path w="5200650" h="7429500">
                  <a:moveTo>
                    <a:pt x="4011930" y="7429500"/>
                  </a:moveTo>
                  <a:lnTo>
                    <a:pt x="1188720" y="7429500"/>
                  </a:lnTo>
                  <a:cubicBezTo>
                    <a:pt x="532003" y="7429500"/>
                    <a:pt x="0" y="6897497"/>
                    <a:pt x="0" y="6240780"/>
                  </a:cubicBezTo>
                  <a:lnTo>
                    <a:pt x="0" y="1188720"/>
                  </a:lnTo>
                  <a:cubicBezTo>
                    <a:pt x="0" y="532003"/>
                    <a:pt x="532003" y="0"/>
                    <a:pt x="1188720" y="0"/>
                  </a:cubicBezTo>
                  <a:lnTo>
                    <a:pt x="4011930" y="0"/>
                  </a:lnTo>
                  <a:cubicBezTo>
                    <a:pt x="4668647" y="0"/>
                    <a:pt x="5200650" y="532003"/>
                    <a:pt x="5200650" y="1188720"/>
                  </a:cubicBezTo>
                  <a:lnTo>
                    <a:pt x="5200650" y="6240780"/>
                  </a:lnTo>
                  <a:cubicBezTo>
                    <a:pt x="5200650" y="6897497"/>
                    <a:pt x="4668647" y="7429500"/>
                    <a:pt x="4011930" y="7429500"/>
                  </a:cubicBezTo>
                  <a:close/>
                </a:path>
              </a:pathLst>
            </a:custGeom>
            <a:blipFill>
              <a:blip r:embed="rId4"/>
              <a:stretch>
                <a:fillRect l="-21428" r="-21428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627317" y="510858"/>
            <a:ext cx="7820807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 b="1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Problem statement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358812" y="3468370"/>
            <a:ext cx="3900488" cy="5572125"/>
            <a:chOff x="0" y="0"/>
            <a:chExt cx="5200651" cy="7429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200650" cy="7429500"/>
            </a:xfrm>
            <a:custGeom>
              <a:avLst/>
              <a:gdLst/>
              <a:ahLst/>
              <a:cxnLst/>
              <a:rect l="l" t="t" r="r" b="b"/>
              <a:pathLst>
                <a:path w="5200650" h="7429500">
                  <a:moveTo>
                    <a:pt x="4011930" y="7429500"/>
                  </a:moveTo>
                  <a:lnTo>
                    <a:pt x="1188720" y="7429500"/>
                  </a:lnTo>
                  <a:cubicBezTo>
                    <a:pt x="532003" y="7429500"/>
                    <a:pt x="0" y="6897497"/>
                    <a:pt x="0" y="6240780"/>
                  </a:cubicBezTo>
                  <a:lnTo>
                    <a:pt x="0" y="1188720"/>
                  </a:lnTo>
                  <a:cubicBezTo>
                    <a:pt x="0" y="532003"/>
                    <a:pt x="532003" y="0"/>
                    <a:pt x="1188720" y="0"/>
                  </a:cubicBezTo>
                  <a:lnTo>
                    <a:pt x="4011930" y="0"/>
                  </a:lnTo>
                  <a:cubicBezTo>
                    <a:pt x="4668647" y="0"/>
                    <a:pt x="5200650" y="532003"/>
                    <a:pt x="5200650" y="1188720"/>
                  </a:cubicBezTo>
                  <a:lnTo>
                    <a:pt x="5200650" y="6240780"/>
                  </a:lnTo>
                  <a:cubicBezTo>
                    <a:pt x="5200650" y="6897497"/>
                    <a:pt x="4668647" y="7429500"/>
                    <a:pt x="4011930" y="7429500"/>
                  </a:cubicBezTo>
                  <a:close/>
                </a:path>
              </a:pathLst>
            </a:custGeom>
            <a:blipFill>
              <a:blip r:embed="rId5"/>
              <a:stretch>
                <a:fillRect l="-3571" r="-3571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0606727" y="1375092"/>
            <a:ext cx="6860627" cy="7327389"/>
          </a:xfrm>
          <a:custGeom>
            <a:avLst/>
            <a:gdLst/>
            <a:ahLst/>
            <a:cxnLst/>
            <a:rect l="l" t="t" r="r" b="b"/>
            <a:pathLst>
              <a:path w="6860627" h="7327389">
                <a:moveTo>
                  <a:pt x="0" y="0"/>
                </a:moveTo>
                <a:lnTo>
                  <a:pt x="6860627" y="0"/>
                </a:lnTo>
                <a:lnTo>
                  <a:pt x="6860627" y="7327389"/>
                </a:lnTo>
                <a:lnTo>
                  <a:pt x="0" y="73273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65720" y="2426891"/>
            <a:ext cx="9144000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today's fast-paced world, there is a growing demand for seamless and efficient backend systems to support dynamic and user-friendly applications. Our project aims to develop a robust backend for a food app that enables users to learn cooking, engage in social interactions, and shop for kitchen essentials, all on a single platform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751788"/>
            <a:ext cx="18449820" cy="3535212"/>
          </a:xfrm>
          <a:custGeom>
            <a:avLst/>
            <a:gdLst/>
            <a:ahLst/>
            <a:cxnLst/>
            <a:rect l="l" t="t" r="r" b="b"/>
            <a:pathLst>
              <a:path w="18449820" h="3535212">
                <a:moveTo>
                  <a:pt x="0" y="0"/>
                </a:moveTo>
                <a:lnTo>
                  <a:pt x="18449820" y="0"/>
                </a:lnTo>
                <a:lnTo>
                  <a:pt x="18449820" y="3535212"/>
                </a:lnTo>
                <a:lnTo>
                  <a:pt x="0" y="3535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41265" y="1442132"/>
            <a:ext cx="7402735" cy="7404216"/>
            <a:chOff x="0" y="0"/>
            <a:chExt cx="9870313" cy="98722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70313" cy="9872218"/>
            </a:xfrm>
            <a:custGeom>
              <a:avLst/>
              <a:gdLst/>
              <a:ahLst/>
              <a:cxnLst/>
              <a:rect l="l" t="t" r="r" b="b"/>
              <a:pathLst>
                <a:path w="9870313" h="9872218">
                  <a:moveTo>
                    <a:pt x="0" y="9256395"/>
                  </a:moveTo>
                  <a:lnTo>
                    <a:pt x="0" y="613918"/>
                  </a:lnTo>
                  <a:cubicBezTo>
                    <a:pt x="0" y="274447"/>
                    <a:pt x="274447" y="0"/>
                    <a:pt x="613918" y="0"/>
                  </a:cubicBezTo>
                  <a:lnTo>
                    <a:pt x="9258300" y="0"/>
                  </a:lnTo>
                  <a:cubicBezTo>
                    <a:pt x="9595866" y="0"/>
                    <a:pt x="9870313" y="274447"/>
                    <a:pt x="9870313" y="613918"/>
                  </a:cubicBezTo>
                  <a:lnTo>
                    <a:pt x="9870313" y="9258300"/>
                  </a:lnTo>
                  <a:cubicBezTo>
                    <a:pt x="9870313" y="9597898"/>
                    <a:pt x="9595866" y="9872218"/>
                    <a:pt x="9256395" y="9872218"/>
                  </a:cubicBezTo>
                  <a:lnTo>
                    <a:pt x="613918" y="9872218"/>
                  </a:lnTo>
                  <a:cubicBezTo>
                    <a:pt x="274447" y="9870313"/>
                    <a:pt x="0" y="9595866"/>
                    <a:pt x="0" y="9256395"/>
                  </a:cubicBezTo>
                  <a:close/>
                </a:path>
              </a:pathLst>
            </a:custGeom>
            <a:blipFill>
              <a:blip r:embed="rId4"/>
              <a:stretch>
                <a:fillRect l="-32255" r="-32255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270611" y="2045535"/>
            <a:ext cx="7311251" cy="7319927"/>
          </a:xfrm>
          <a:custGeom>
            <a:avLst/>
            <a:gdLst/>
            <a:ahLst/>
            <a:cxnLst/>
            <a:rect l="l" t="t" r="r" b="b"/>
            <a:pathLst>
              <a:path w="7311251" h="7319927">
                <a:moveTo>
                  <a:pt x="0" y="0"/>
                </a:moveTo>
                <a:lnTo>
                  <a:pt x="7311251" y="0"/>
                </a:lnTo>
                <a:lnTo>
                  <a:pt x="7311251" y="7319927"/>
                </a:lnTo>
                <a:lnTo>
                  <a:pt x="0" y="73199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603385" y="1988385"/>
            <a:ext cx="8404905" cy="8127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Canva Sans" panose="020B0604020202020204" charset="0"/>
                <a:ea typeface="Canva Sans Bold"/>
                <a:cs typeface="Canva Sans Bold"/>
                <a:sym typeface="Canva Sans Bold"/>
              </a:rPr>
              <a:t>The aim of our project is to develop a backend system that: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Canva Sans" panose="020B0604020202020204" charset="0"/>
                <a:ea typeface="Canva Sans Bold"/>
                <a:cs typeface="Canva Sans Bold"/>
                <a:sym typeface="Canva Sans Bold"/>
              </a:rPr>
              <a:t>Efficiently manages user data and interactions.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Canva Sans" panose="020B0604020202020204" charset="0"/>
                <a:ea typeface="Canva Sans Bold"/>
                <a:cs typeface="Canva Sans Bold"/>
                <a:sym typeface="Canva Sans Bold"/>
              </a:rPr>
              <a:t>Supports interactive tutorials and video lessons.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Canva Sans" panose="020B0604020202020204" charset="0"/>
                <a:ea typeface="Canva Sans Bold"/>
                <a:cs typeface="Canva Sans Bold"/>
                <a:sym typeface="Canva Sans Bold"/>
              </a:rPr>
              <a:t>Facilitates real-time chat functionality for community engagement.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Canva Sans" panose="020B0604020202020204" charset="0"/>
                <a:ea typeface="Canva Sans Bold"/>
                <a:cs typeface="Canva Sans Bold"/>
                <a:sym typeface="Canva Sans Bold"/>
              </a:rPr>
              <a:t>Integrates a secure and scalable e-commerce platform for purchasing kitchen essentials.</a:t>
            </a:r>
          </a:p>
          <a:p>
            <a:pPr algn="l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Canva Sans" panose="020B0604020202020204" charset="0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477455" y="141605"/>
            <a:ext cx="392182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803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Aim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351790-F285-2F71-7967-B46DE96CA4C4}"/>
                  </a:ext>
                </a:extLst>
              </p14:cNvPr>
              <p14:cNvContentPartPr/>
              <p14:nvPr/>
            </p14:nvContentPartPr>
            <p14:xfrm>
              <a:off x="-100058" y="2957535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351790-F285-2F71-7967-B46DE96CA4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09058" y="29488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D87A228-44AE-5A04-5DDB-1732E643CBFF}"/>
                  </a:ext>
                </a:extLst>
              </p14:cNvPr>
              <p14:cNvContentPartPr/>
              <p14:nvPr/>
            </p14:nvContentPartPr>
            <p14:xfrm>
              <a:off x="-1671458" y="757215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D87A228-44AE-5A04-5DDB-1732E643CB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680458" y="74821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93111" y="132969"/>
            <a:ext cx="9480708" cy="101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58"/>
              </a:lnSpc>
            </a:pPr>
            <a:r>
              <a:rPr lang="en-US" sz="5899" b="1">
                <a:solidFill>
                  <a:srgbClr val="008037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Solution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9622" y="1960707"/>
            <a:ext cx="17338378" cy="752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approach for this project is focused on developing a robust backend using: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 Development </a:t>
            </a: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Utilizing Node.js.</a:t>
            </a:r>
          </a:p>
          <a:p>
            <a:pPr marL="1511298" lvl="2" indent="-503766" algn="l">
              <a:lnSpc>
                <a:spcPts val="4899"/>
              </a:lnSpc>
              <a:buFont typeface="Arial"/>
              <a:buChar char="⚬"/>
            </a:pPr>
            <a:r>
              <a:rPr lang="en-US" sz="34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Frameworks and Libraries:</a:t>
            </a: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499" b="1" u="sng">
                <a:solidFill>
                  <a:srgbClr val="38B6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 tooltip="https://express.js/"/>
              </a:rPr>
              <a:t>Express.js </a:t>
            </a: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building the server, Mongoose for MongoDB integration, and bcrypt for secure login functionalities.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 Connection</a:t>
            </a: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Integrating the backend with a React frontend.</a:t>
            </a:r>
          </a:p>
          <a:p>
            <a:pPr marL="1511298" lvl="2" indent="-503766" algn="l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Frontend Technologies: React.js, HTML/CSS, JavaScript.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Routes</a:t>
            </a: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  <a:p>
            <a:pPr marL="1554477" lvl="2" indent="-518159" algn="l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Home Page: Displays general information and navigation.</a:t>
            </a:r>
          </a:p>
          <a:p>
            <a:pPr marL="1554477" lvl="2" indent="-518159" algn="l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Social (Chat): Allows users to chat with others in real-time.</a:t>
            </a:r>
          </a:p>
          <a:p>
            <a:pPr marL="1554477" lvl="2" indent="-518159" algn="l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Recipe: Provides a to-do list for cooking tutorials.</a:t>
            </a:r>
          </a:p>
          <a:p>
            <a:pPr marL="1554477" lvl="2" indent="-518159" algn="l">
              <a:lnSpc>
                <a:spcPts val="5039"/>
              </a:lnSpc>
              <a:buFont typeface="Arial"/>
              <a:buChar char="⚬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Cart: Manages the shopping cart for kitchen essentials.</a:t>
            </a:r>
          </a:p>
          <a:p>
            <a:pPr marL="1554477" lvl="2" indent="-518159" algn="l">
              <a:lnSpc>
                <a:spcPts val="5039"/>
              </a:lnSpc>
              <a:buFont typeface="Arial"/>
              <a:buChar char="⚬"/>
            </a:pPr>
            <a:endParaRPr lang="en-US" sz="35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65" y="-892995"/>
            <a:ext cx="5725598" cy="11179995"/>
          </a:xfrm>
          <a:custGeom>
            <a:avLst/>
            <a:gdLst/>
            <a:ahLst/>
            <a:cxnLst/>
            <a:rect l="l" t="t" r="r" b="b"/>
            <a:pathLst>
              <a:path w="5725598" h="11179995">
                <a:moveTo>
                  <a:pt x="0" y="0"/>
                </a:moveTo>
                <a:lnTo>
                  <a:pt x="5725598" y="0"/>
                </a:lnTo>
                <a:lnTo>
                  <a:pt x="5725598" y="11179995"/>
                </a:lnTo>
                <a:lnTo>
                  <a:pt x="0" y="11179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728655" y="129794"/>
            <a:ext cx="6115972" cy="2279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64"/>
              </a:lnSpc>
            </a:pPr>
            <a:r>
              <a:rPr lang="en-US" sz="6188" spc="-61">
                <a:solidFill>
                  <a:srgbClr val="014920"/>
                </a:solidFill>
                <a:latin typeface="Impact"/>
                <a:ea typeface="Impact"/>
                <a:cs typeface="Impact"/>
                <a:sym typeface="Impact"/>
              </a:rPr>
              <a:t>Tech Stack</a:t>
            </a:r>
          </a:p>
          <a:p>
            <a:pPr algn="ctr">
              <a:lnSpc>
                <a:spcPts val="8664"/>
              </a:lnSpc>
            </a:pPr>
            <a:endParaRPr lang="en-US" sz="6188" spc="-61">
              <a:solidFill>
                <a:srgbClr val="01492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353154" y="1956695"/>
            <a:ext cx="5725598" cy="6339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 spc="1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 </a:t>
            </a:r>
          </a:p>
          <a:p>
            <a:pPr algn="l">
              <a:lnSpc>
                <a:spcPts val="5039"/>
              </a:lnSpc>
            </a:pPr>
            <a:endParaRPr lang="en-US" sz="3599" b="1" spc="194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 spc="1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Backend:</a:t>
            </a:r>
          </a:p>
          <a:p>
            <a:pPr algn="l">
              <a:lnSpc>
                <a:spcPts val="5039"/>
              </a:lnSpc>
            </a:pPr>
            <a:r>
              <a:rPr lang="en-US" sz="3599" b="1" spc="1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 spc="1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Security:</a:t>
            </a:r>
          </a:p>
          <a:p>
            <a:pPr algn="l">
              <a:lnSpc>
                <a:spcPts val="5039"/>
              </a:lnSpc>
            </a:pPr>
            <a:r>
              <a:rPr lang="en-US" sz="3599" b="1" spc="1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 spc="1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Development Tools:</a:t>
            </a:r>
          </a:p>
          <a:p>
            <a:pPr algn="l">
              <a:lnSpc>
                <a:spcPts val="5039"/>
              </a:lnSpc>
            </a:pPr>
            <a:endParaRPr lang="en-US" sz="3599" b="1" spc="194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 spc="1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Cloud Services: </a:t>
            </a:r>
          </a:p>
          <a:p>
            <a:pPr algn="l">
              <a:lnSpc>
                <a:spcPts val="4899"/>
              </a:lnSpc>
            </a:pPr>
            <a:endParaRPr lang="en-US" sz="3599" b="1" spc="194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70864" y="1928120"/>
            <a:ext cx="11188436" cy="5713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react.js/"/>
              </a:rPr>
              <a:t>React.js</a:t>
            </a:r>
          </a:p>
          <a:p>
            <a:pPr algn="l">
              <a:lnSpc>
                <a:spcPts val="5065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  <a:hlinkClick r:id="rId4" tooltip="https://react.js/"/>
            </a:endParaRPr>
          </a:p>
          <a:p>
            <a:pPr algn="l">
              <a:lnSpc>
                <a:spcPts val="50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Node.js, Express.js, Mongoose for MongoDB</a:t>
            </a:r>
          </a:p>
          <a:p>
            <a:pPr algn="l">
              <a:lnSpc>
                <a:spcPts val="5065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0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bcrypt for secure login functionalities</a:t>
            </a:r>
          </a:p>
          <a:p>
            <a:pPr algn="l">
              <a:lnSpc>
                <a:spcPts val="5065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0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VS Code, Git</a:t>
            </a:r>
          </a:p>
          <a:p>
            <a:pPr algn="l">
              <a:lnSpc>
                <a:spcPts val="5065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0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MongoDB atlas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7208" y="1848998"/>
            <a:ext cx="16580398" cy="3005197"/>
          </a:xfrm>
          <a:custGeom>
            <a:avLst/>
            <a:gdLst/>
            <a:ahLst/>
            <a:cxnLst/>
            <a:rect l="l" t="t" r="r" b="b"/>
            <a:pathLst>
              <a:path w="16580398" h="3005197">
                <a:moveTo>
                  <a:pt x="0" y="0"/>
                </a:moveTo>
                <a:lnTo>
                  <a:pt x="16580398" y="0"/>
                </a:lnTo>
                <a:lnTo>
                  <a:pt x="16580398" y="3005197"/>
                </a:lnTo>
                <a:lnTo>
                  <a:pt x="0" y="30051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741368" y="193553"/>
            <a:ext cx="4805263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Architecture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4912" y="1153038"/>
            <a:ext cx="2402681" cy="695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Diagram 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0394" y="4797045"/>
            <a:ext cx="17927606" cy="5989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Explanation</a:t>
            </a: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Start/Begin Process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Entry point for the application.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Registration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Decision point for new or returning users. New users go through Registration, and existing users proceed to Login.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Main Page: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After logging in, users reach the main page with options to:</a:t>
            </a:r>
          </a:p>
          <a:p>
            <a:pPr marL="2202178" lvl="3" indent="-550545" algn="l">
              <a:lnSpc>
                <a:spcPts val="4759"/>
              </a:lnSpc>
              <a:buFont typeface="Arial"/>
              <a:buChar char="￭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View Recipes</a:t>
            </a:r>
          </a:p>
          <a:p>
            <a:pPr marL="2202178" lvl="3" indent="-550545" algn="l">
              <a:lnSpc>
                <a:spcPts val="4759"/>
              </a:lnSpc>
              <a:buFont typeface="Arial"/>
              <a:buChar char="￭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View Socials (Chat)</a:t>
            </a:r>
          </a:p>
          <a:p>
            <a:pPr marL="2202178" lvl="3" indent="-550545" algn="l">
              <a:lnSpc>
                <a:spcPts val="4759"/>
              </a:lnSpc>
              <a:buFont typeface="Arial"/>
              <a:buChar char="￭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Buy Ingredients (which leads to Checkout/Process Payment)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 paths eventually lead to Logout.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77224" y="108585"/>
            <a:ext cx="4133552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22209" y="1915878"/>
            <a:ext cx="16937091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Authentication and Authorization: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Secure login and sign-up using bcrypt.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HTTP-based Data Handling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Managing real-time interactions through regular HTTP requests, storing data in MongoDB.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Cooking Tutorials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Managed through the Recipe route.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E-commerce Integration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Facilitating purchases through the Cart route.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Management and Storage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Efficient handling of user data with MongoDB and Mongoose.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67000" y="537527"/>
            <a:ext cx="1234440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spc="-5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and Solutions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2766" y="1581769"/>
            <a:ext cx="16956534" cy="683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7"/>
              </a:lnSpc>
            </a:pPr>
            <a:r>
              <a:rPr lang="en-US" sz="35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 1:</a:t>
            </a: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Managing Real-Time Data with HTTP</a:t>
            </a:r>
          </a:p>
          <a:p>
            <a:pPr marL="734059" lvl="1" indent="-367030" algn="l">
              <a:lnSpc>
                <a:spcPts val="5371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Efficiently handling real-time data through regular HTTP requests, pushing updates to MongoDB.</a:t>
            </a:r>
          </a:p>
          <a:p>
            <a:pPr algn="l">
              <a:lnSpc>
                <a:spcPts val="5687"/>
              </a:lnSpc>
            </a:pPr>
            <a:r>
              <a:rPr lang="en-US" sz="35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 2</a:t>
            </a: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Secure Data Storage and Management</a:t>
            </a:r>
          </a:p>
          <a:p>
            <a:pPr marL="734059" lvl="1" indent="-367030" algn="l">
              <a:lnSpc>
                <a:spcPts val="5371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Using </a:t>
            </a: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bcrypt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encryption and Mongoose for effective database management.</a:t>
            </a:r>
          </a:p>
          <a:p>
            <a:pPr algn="l">
              <a:lnSpc>
                <a:spcPts val="5687"/>
              </a:lnSpc>
            </a:pPr>
            <a:r>
              <a:rPr lang="en-US" sz="35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 3</a:t>
            </a: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Scalability and Performance</a:t>
            </a:r>
          </a:p>
          <a:p>
            <a:pPr marL="734059" lvl="1" indent="-367030" algn="l">
              <a:lnSpc>
                <a:spcPts val="5371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Solution: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Optimizing code, employing efficient data handling practices, and ensuring the system can handle increasing loads.</a:t>
            </a:r>
          </a:p>
          <a:p>
            <a:pPr algn="l">
              <a:lnSpc>
                <a:spcPts val="5371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34200" y="508952"/>
            <a:ext cx="3814068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Reference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64159" y="2216182"/>
            <a:ext cx="14759683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</a:t>
            </a: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2" tooltip="https://nodejs.org/en/learn/getting-started/introduction-to-nodejs"/>
              </a:rPr>
              <a:t>https://nodejs.org/en/learn/getting-started/introduction-to-nodejs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</a:t>
            </a: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netninja.dev/p/node-js-crash-course"/>
              </a:rPr>
              <a:t>https://netninja.dev/p/node-js-crash-course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</a:t>
            </a: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www.mongodb.com/docs/"/>
              </a:rPr>
              <a:t>https://www.mongodb.com/docs/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</a:t>
            </a: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www.npmjs.com/"/>
              </a:rPr>
              <a:t>https://www.npmjs.com/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</a:t>
            </a: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6" tooltip="https://mongoosejs.com/"/>
              </a:rPr>
              <a:t>https://mongoosejs.com/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·</a:t>
            </a: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7" tooltip="https://www.mongodb.com/atlas"/>
              </a:rPr>
              <a:t>https://www.mongodb.com/atlas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555</Words>
  <Application>Microsoft Office PowerPoint</Application>
  <PresentationFormat>Custom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Montserrat Ultra-Bold</vt:lpstr>
      <vt:lpstr>Canva Sans</vt:lpstr>
      <vt:lpstr>Arial</vt:lpstr>
      <vt:lpstr>Impact</vt:lpstr>
      <vt:lpstr>Canva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g22_pg4_ppt_ET.pptx</dc:title>
  <dc:creator>Samiksha Singh</dc:creator>
  <cp:lastModifiedBy>Samiksha Singh</cp:lastModifiedBy>
  <cp:revision>2</cp:revision>
  <dcterms:created xsi:type="dcterms:W3CDTF">2006-08-16T00:00:00Z</dcterms:created>
  <dcterms:modified xsi:type="dcterms:W3CDTF">2024-10-09T11:20:37Z</dcterms:modified>
  <dc:identifier>DAGTBc92P9o</dc:identifier>
</cp:coreProperties>
</file>