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7" r:id="rId6"/>
    <p:sldId id="269" r:id="rId7"/>
    <p:sldId id="270" r:id="rId8"/>
    <p:sldId id="279" r:id="rId9"/>
    <p:sldId id="271" r:id="rId10"/>
    <p:sldId id="284" r:id="rId11"/>
    <p:sldId id="280" r:id="rId12"/>
    <p:sldId id="283" r:id="rId13"/>
    <p:sldId id="288" r:id="rId14"/>
    <p:sldId id="282" r:id="rId15"/>
    <p:sldId id="285" r:id="rId16"/>
    <p:sldId id="286" r:id="rId17"/>
    <p:sldId id="287" r:id="rId18"/>
    <p:sldId id="278" r:id="rId19"/>
    <p:sldId id="268" r:id="rId20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B2E2"/>
    <a:srgbClr val="2A66AC"/>
    <a:srgbClr val="75A4DD"/>
    <a:srgbClr val="2E6CB8"/>
    <a:srgbClr val="2A65AC"/>
    <a:srgbClr val="255997"/>
    <a:srgbClr val="3379CD"/>
    <a:srgbClr val="558ED5"/>
    <a:srgbClr val="78A6DE"/>
    <a:srgbClr val="9DBE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 showGuides="1">
      <p:cViewPr varScale="1">
        <p:scale>
          <a:sx n="70" d="100"/>
          <a:sy n="70" d="100"/>
        </p:scale>
        <p:origin x="1180" y="32"/>
      </p:cViewPr>
      <p:guideLst>
        <p:guide orient="horz" pos="2160"/>
        <p:guide pos="28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2B5EB-424D-4C39-A8AB-65F1D7895EF3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Name of the faculty [Group: G00] [Sem:2nd]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99376-55CE-4213-A97D-9D70929AC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8BC1CF-45D5-4DEE-AAB8-8C5341844FC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Name of the faculty [Group: G00] [Sem:2nd]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7523A-12D4-4E0F-9409-B3F845B4833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A7523A-12D4-4E0F-9409-B3F845B48333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Name of the faculty [Group: G00] [Sem:2nd]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Name of the faculty [Group: G00] [Sem:2nd]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7523A-12D4-4E0F-9409-B3F845B48333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5486040" cy="423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stomShape 1"/>
          <p:cNvSpPr/>
          <p:nvPr/>
        </p:nvSpPr>
        <p:spPr>
          <a:xfrm>
            <a:off x="0" y="0"/>
            <a:ext cx="9143640" cy="837720"/>
          </a:xfrm>
          <a:prstGeom prst="rect">
            <a:avLst/>
          </a:prstGeom>
          <a:solidFill>
            <a:srgbClr val="FF33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CustomShape 2"/>
          <p:cNvSpPr/>
          <p:nvPr/>
        </p:nvSpPr>
        <p:spPr>
          <a:xfrm flipV="1">
            <a:off x="0" y="6704640"/>
            <a:ext cx="9143640" cy="197640"/>
          </a:xfrm>
          <a:prstGeom prst="rect">
            <a:avLst/>
          </a:prstGeom>
          <a:solidFill>
            <a:srgbClr val="FF0000"/>
          </a:solidFill>
          <a:ln w="9360">
            <a:noFill/>
          </a:ln>
          <a:scene3d>
            <a:camera prst="orthographicFront"/>
            <a:lightRig rig="threeP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Picture 10" descr="LOGO.gif"/>
          <p:cNvPicPr/>
          <p:nvPr/>
        </p:nvPicPr>
        <p:blipFill>
          <a:blip r:embed="rId14"/>
          <a:srcRect b="10718"/>
          <a:stretch>
            <a:fillRect/>
          </a:stretch>
        </p:blipFill>
        <p:spPr>
          <a:xfrm>
            <a:off x="6553080" y="228600"/>
            <a:ext cx="2057040" cy="634680"/>
          </a:xfrm>
          <a:prstGeom prst="rect">
            <a:avLst/>
          </a:prstGeom>
          <a:ln w="9360">
            <a:noFill/>
          </a:ln>
        </p:spPr>
      </p:pic>
      <p:pic>
        <p:nvPicPr>
          <p:cNvPr id="3" name="Picture 10" descr="LOGO.gif"/>
          <p:cNvPicPr/>
          <p:nvPr/>
        </p:nvPicPr>
        <p:blipFill>
          <a:blip r:embed="rId14"/>
          <a:srcRect b="10718"/>
          <a:stretch>
            <a:fillRect/>
          </a:stretch>
        </p:blipFill>
        <p:spPr>
          <a:xfrm>
            <a:off x="6553080" y="228600"/>
            <a:ext cx="2057040" cy="634680"/>
          </a:xfrm>
          <a:prstGeom prst="rect">
            <a:avLst/>
          </a:prstGeom>
          <a:ln w="9360">
            <a:noFill/>
          </a:ln>
        </p:spPr>
      </p:pic>
      <p:grpSp>
        <p:nvGrpSpPr>
          <p:cNvPr id="4" name="Group 3"/>
          <p:cNvGrpSpPr/>
          <p:nvPr/>
        </p:nvGrpSpPr>
        <p:grpSpPr>
          <a:xfrm>
            <a:off x="6146640" y="0"/>
            <a:ext cx="2997000" cy="875880"/>
            <a:chOff x="6146640" y="0"/>
            <a:chExt cx="2997000" cy="875880"/>
          </a:xfrm>
        </p:grpSpPr>
        <p:sp>
          <p:nvSpPr>
            <p:cNvPr id="5" name="CustomShape 4"/>
            <p:cNvSpPr/>
            <p:nvPr/>
          </p:nvSpPr>
          <p:spPr>
            <a:xfrm>
              <a:off x="6146640" y="0"/>
              <a:ext cx="2997000" cy="837720"/>
            </a:xfrm>
            <a:prstGeom prst="rect">
              <a:avLst/>
            </a:prstGeom>
            <a:solidFill>
              <a:srgbClr val="FF330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6" name="Picture 9" descr="LOGO.gif"/>
            <p:cNvPicPr/>
            <p:nvPr/>
          </p:nvPicPr>
          <p:blipFill>
            <a:blip r:embed="rId14"/>
            <a:srcRect b="10718"/>
            <a:stretch>
              <a:fillRect/>
            </a:stretch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7" name="CustomShape 5"/>
            <p:cNvSpPr/>
            <p:nvPr/>
          </p:nvSpPr>
          <p:spPr>
            <a:xfrm>
              <a:off x="6527880" y="190440"/>
              <a:ext cx="2076120" cy="685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8" name="Picture 15" descr="logo.jpg"/>
          <p:cNvPicPr/>
          <p:nvPr/>
        </p:nvPicPr>
        <p:blipFill>
          <a:blip r:embed="rId15"/>
          <a:stretch>
            <a:fillRect/>
          </a:stretch>
        </p:blipFill>
        <p:spPr>
          <a:xfrm>
            <a:off x="6553080" y="228600"/>
            <a:ext cx="1920600" cy="609120"/>
          </a:xfrm>
          <a:prstGeom prst="rect">
            <a:avLst/>
          </a:prstGeom>
          <a:ln w="9360">
            <a:noFill/>
          </a:ln>
        </p:spPr>
      </p:pic>
      <p:pic>
        <p:nvPicPr>
          <p:cNvPr id="9" name="Picture 10" descr="LOGO.gif"/>
          <p:cNvPicPr/>
          <p:nvPr/>
        </p:nvPicPr>
        <p:blipFill>
          <a:blip r:embed="rId14"/>
          <a:srcRect b="10718"/>
          <a:stretch>
            <a:fillRect/>
          </a:stretch>
        </p:blipFill>
        <p:spPr>
          <a:xfrm>
            <a:off x="6553080" y="228600"/>
            <a:ext cx="2057040" cy="634680"/>
          </a:xfrm>
          <a:prstGeom prst="rect">
            <a:avLst/>
          </a:prstGeom>
          <a:ln w="9360">
            <a:noFill/>
          </a:ln>
        </p:spPr>
      </p:pic>
      <p:grpSp>
        <p:nvGrpSpPr>
          <p:cNvPr id="10" name="Group 6"/>
          <p:cNvGrpSpPr/>
          <p:nvPr/>
        </p:nvGrpSpPr>
        <p:grpSpPr>
          <a:xfrm>
            <a:off x="6146640" y="0"/>
            <a:ext cx="2997000" cy="875880"/>
            <a:chOff x="6146640" y="0"/>
            <a:chExt cx="2997000" cy="875880"/>
          </a:xfrm>
        </p:grpSpPr>
        <p:sp>
          <p:nvSpPr>
            <p:cNvPr id="11" name="CustomShape 7"/>
            <p:cNvSpPr/>
            <p:nvPr/>
          </p:nvSpPr>
          <p:spPr>
            <a:xfrm>
              <a:off x="6146640" y="0"/>
              <a:ext cx="2997000" cy="837720"/>
            </a:xfrm>
            <a:prstGeom prst="rect">
              <a:avLst/>
            </a:prstGeom>
            <a:solidFill>
              <a:srgbClr val="FF330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12" name="Picture 9" descr="LOGO.gif"/>
            <p:cNvPicPr/>
            <p:nvPr/>
          </p:nvPicPr>
          <p:blipFill>
            <a:blip r:embed="rId14"/>
            <a:srcRect b="10718"/>
            <a:stretch>
              <a:fillRect/>
            </a:stretch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13" name="CustomShape 8"/>
            <p:cNvSpPr/>
            <p:nvPr/>
          </p:nvSpPr>
          <p:spPr>
            <a:xfrm>
              <a:off x="6527880" y="190440"/>
              <a:ext cx="2076120" cy="685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14" name="Picture 15" descr="logo.jpg"/>
          <p:cNvPicPr/>
          <p:nvPr/>
        </p:nvPicPr>
        <p:blipFill>
          <a:blip r:embed="rId15"/>
          <a:stretch>
            <a:fillRect/>
          </a:stretch>
        </p:blipFill>
        <p:spPr>
          <a:xfrm>
            <a:off x="6553080" y="228600"/>
            <a:ext cx="1920600" cy="609120"/>
          </a:xfrm>
          <a:prstGeom prst="rect">
            <a:avLst/>
          </a:prstGeom>
          <a:ln w="9360">
            <a:noFill/>
          </a:ln>
        </p:spPr>
      </p:pic>
      <p:sp>
        <p:nvSpPr>
          <p:cNvPr id="15" name="PlaceHolder 9"/>
          <p:cNvSpPr>
            <a:spLocks noGrp="1"/>
          </p:cNvSpPr>
          <p:nvPr>
            <p:ph type="title"/>
          </p:nvPr>
        </p:nvSpPr>
        <p:spPr>
          <a:xfrm>
            <a:off x="0" y="0"/>
            <a:ext cx="6476760" cy="8377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Calibri" panose="020F0502020204030204"/>
                <a:ea typeface="MS PGothic" panose="020B0600070205080204" charset="-128"/>
              </a:rPr>
              <a:t>Click to edit Master title style</a:t>
            </a:r>
            <a:endParaRPr lang="en-US" sz="3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10"/>
          <p:cNvSpPr>
            <a:spLocks noGrp="1"/>
          </p:cNvSpPr>
          <p:nvPr>
            <p:ph type="body"/>
          </p:nvPr>
        </p:nvSpPr>
        <p:spPr>
          <a:xfrm>
            <a:off x="457200" y="1371600"/>
            <a:ext cx="8229240" cy="45255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 panose="020F0502020204030204"/>
                <a:ea typeface="MS PGothic" panose="020B0600070205080204" charset="-128"/>
              </a:rPr>
              <a:t>Click to edit Master text styles</a:t>
            </a:r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742950" lvl="1" indent="-285750">
              <a:lnSpc>
                <a:spcPct val="100000"/>
              </a:lnSpc>
              <a:spcBef>
                <a:spcPts val="560"/>
              </a:spcBef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  <a:ea typeface="MS PGothic" panose="020B0600070205080204" charset="-128"/>
              </a:rPr>
              <a:t>Second level</a:t>
            </a: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1143000" lvl="2" indent="-227965">
              <a:lnSpc>
                <a:spcPct val="100000"/>
              </a:lnSpc>
              <a:spcBef>
                <a:spcPts val="48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  <a:ea typeface="MS PGothic" panose="020B0600070205080204" charset="-128"/>
              </a:rPr>
              <a:t>Third level</a:t>
            </a:r>
            <a:endParaRPr lang="en-US" sz="24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1600200" lvl="3" indent="-227965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  <a:ea typeface="MS PGothic" panose="020B0600070205080204" charset="-128"/>
              </a:rPr>
              <a:t>Fourth level</a:t>
            </a:r>
            <a:endParaRPr lang="en-US" sz="20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2057400" lvl="4" indent="-227965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 panose="020B0604020202020204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  <a:ea typeface="MS PGothic" panose="020B0600070205080204" charset="-128"/>
              </a:rPr>
              <a:t>Fifth level</a:t>
            </a:r>
            <a:endParaRPr lang="en-US" sz="20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7" name="PlaceHolder 1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endParaRPr lang="en-GB" sz="1200" b="0" strike="noStrike" spc="-1">
              <a:latin typeface="Times New Roman" panose="02020603050405020304"/>
            </a:endParaRPr>
          </a:p>
        </p:txBody>
      </p:sp>
      <p:sp>
        <p:nvSpPr>
          <p:cNvPr id="18" name="PlaceHolder 1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en-GB" sz="2400" b="0" strike="noStrike" spc="-1">
                <a:latin typeface="Times New Roman" panose="02020603050405020304"/>
              </a:rPr>
              <a:t>Name</a:t>
            </a:r>
          </a:p>
        </p:txBody>
      </p:sp>
      <p:sp>
        <p:nvSpPr>
          <p:cNvPr id="19" name="PlaceHolder 1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CFDC92E-FF5D-4613-8499-B15BC16E50D9}" type="slidenum">
              <a:rPr lang="en-US" sz="1200" b="0" strike="noStrike" spc="-1">
                <a:solidFill>
                  <a:srgbClr val="898989"/>
                </a:solidFill>
                <a:latin typeface="Calibri" panose="020F0502020204030204"/>
                <a:ea typeface="MS PGothic" panose="020B0600070205080204" charset="-128"/>
              </a:rPr>
              <a:t>‹#›</a:t>
            </a:fld>
            <a:endParaRPr lang="en-GB" sz="12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0" y="840631"/>
            <a:ext cx="9144000" cy="5377289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endParaRPr lang="en-IN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Presentation 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IN" alt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DevInsights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b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charset="-128"/>
                <a:cs typeface="Times New Roman" panose="02020603050405020304" pitchFamily="18" charset="0"/>
              </a:rPr>
            </a:br>
            <a:r>
              <a:rPr lang="en-IN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charset="-128"/>
                <a:cs typeface="Times New Roman" panose="02020603050405020304" pitchFamily="18" charset="0"/>
              </a:rPr>
              <a:t>Sanskriti</a:t>
            </a:r>
            <a:r>
              <a:rPr lang="en-IN" altLang="en-US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charset="-128"/>
                <a:cs typeface="Times New Roman" panose="02020603050405020304" pitchFamily="18" charset="0"/>
              </a:rPr>
              <a:t> - 2210992252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IN" altLang="en-US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charset="-128"/>
                <a:cs typeface="Times New Roman" panose="02020603050405020304" pitchFamily="18" charset="0"/>
              </a:rPr>
              <a:t>Sanya – 2210992255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IN" altLang="en-US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charset="-128"/>
                <a:cs typeface="Times New Roman" panose="02020603050405020304" pitchFamily="18" charset="0"/>
              </a:rPr>
              <a:t>Ishaan Singla – 2210992582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Nutan</a:t>
            </a:r>
            <a:r>
              <a:rPr lang="en-IN" sz="1800" spc="-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PGothic" panose="020B0600070205080204" charset="-128"/>
                <a:cs typeface="Times New Roman" panose="02020603050405020304" pitchFamily="18" charset="0"/>
              </a:rPr>
              <a:t> </a:t>
            </a:r>
            <a:r>
              <a:rPr lang="en-IN" altLang="en-US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charset="-128"/>
                <a:cs typeface="Times New Roman" panose="02020603050405020304" pitchFamily="18" charset="0"/>
              </a:rPr>
              <a:t>– 2210992005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 dirty="0">
              <a:solidFill>
                <a:srgbClr val="000000"/>
              </a:solidFill>
              <a:latin typeface="Times New Roman" panose="02020603050405020304" pitchFamily="18" charset="0"/>
              <a:ea typeface="MS PGothic" panose="020B0600070205080204" charset="-128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charset="-128"/>
                <a:cs typeface="Times New Roman" panose="02020603050405020304" pitchFamily="18" charset="0"/>
              </a:rPr>
              <a:t>Supervised By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IN" alt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charset="-128"/>
                <a:cs typeface="Times New Roman" panose="02020603050405020304" pitchFamily="18" charset="0"/>
              </a:rPr>
              <a:t>Ms</a:t>
            </a:r>
            <a:r>
              <a:rPr lang="en-IN" altLang="en-US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charset="-128"/>
                <a:cs typeface="Times New Roman" panose="02020603050405020304" pitchFamily="18" charset="0"/>
              </a:rPr>
              <a:t>. Lekha Rani</a:t>
            </a:r>
            <a:endParaRPr lang="en-US" sz="2000" spc="-1" dirty="0">
              <a:latin typeface="Times New Roman" panose="02020603050405020304" pitchFamily="18" charset="0"/>
              <a:ea typeface="MS PGothic" panose="020B0600070205080204" charset="-128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endParaRPr lang="en-US" sz="2000" spc="-1" dirty="0">
              <a:latin typeface="Times New Roman" panose="02020603050405020304" pitchFamily="18" charset="0"/>
              <a:ea typeface="MS PGothic" panose="020B0600070205080204" charset="-128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400" spc="-1" dirty="0">
                <a:latin typeface="Times New Roman" panose="02020603050405020304" pitchFamily="18" charset="0"/>
                <a:ea typeface="MS PGothic" panose="020B0600070205080204" charset="-128"/>
                <a:cs typeface="Times New Roman" panose="02020603050405020304" pitchFamily="18" charset="0"/>
              </a:rPr>
              <a:t>Department of </a:t>
            </a:r>
            <a:r>
              <a:rPr lang="en-US" sz="2400" b="0" strike="noStrike" spc="-1" dirty="0">
                <a:latin typeface="Times New Roman" panose="02020603050405020304" pitchFamily="18" charset="0"/>
                <a:ea typeface="MS PGothic" panose="020B0600070205080204" charset="-128"/>
                <a:cs typeface="Times New Roman" panose="02020603050405020304" pitchFamily="18" charset="0"/>
              </a:rPr>
              <a:t>Computer Science and Engineering, 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400" b="0" strike="noStrike" spc="-1" dirty="0">
                <a:latin typeface="Times New Roman" panose="02020603050405020304" pitchFamily="18" charset="0"/>
                <a:ea typeface="MS PGothic" panose="020B0600070205080204" charset="-128"/>
                <a:cs typeface="Times New Roman" panose="02020603050405020304" pitchFamily="18" charset="0"/>
              </a:rPr>
              <a:t>Chitkara University, Punjab</a:t>
            </a:r>
          </a:p>
          <a:p>
            <a:pPr algn="ctr">
              <a:lnSpc>
                <a:spcPct val="150000"/>
              </a:lnSpc>
              <a:spcBef>
                <a:spcPts val="400"/>
              </a:spcBef>
            </a:pPr>
            <a:endParaRPr lang="en-US" sz="2000" b="0" strike="noStrike" spc="-1" dirty="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  <a:spcBef>
                <a:spcPts val="640"/>
              </a:spcBef>
            </a:pPr>
            <a:endParaRPr lang="en-US" sz="2000" b="0" strike="noStrike" spc="-1" dirty="0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3A42071-65AB-4B75-F1C8-8978CE449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66" y="1655353"/>
            <a:ext cx="8113868" cy="354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341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8C09B3C-9E65-3511-5D38-073C0C75E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99" y="1447130"/>
            <a:ext cx="7679267" cy="455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907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C74F15-D76C-7C1E-79DC-AFA9E4528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470" y="3787869"/>
            <a:ext cx="5994729" cy="28896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4D3A32-5274-7FC8-E644-898831F543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285" y="914040"/>
            <a:ext cx="5961914" cy="287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877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453C76-01E2-2A43-85D0-3D4098212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53" y="1661869"/>
            <a:ext cx="7391918" cy="353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03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C4400-13B6-285C-5362-FD2E0F456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1026367"/>
            <a:ext cx="3900196" cy="821093"/>
          </a:xfrm>
        </p:spPr>
        <p:txBody>
          <a:bodyPr/>
          <a:lstStyle/>
          <a:p>
            <a:r>
              <a:rPr lang="en-IN" dirty="0"/>
              <a:t> 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EF87C-C573-E764-C3B4-B4E2E09AAD4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57200" y="2360644"/>
            <a:ext cx="8229240" cy="322115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Saves Time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No need to manually go through commit logs.</a:t>
            </a:r>
            <a:b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Boosts Productivity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AI-assisted code search &amp; commit summaries.</a:t>
            </a:r>
            <a:b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Collaboration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Meeting insights &amp; searchable transcriptions.</a:t>
            </a:r>
            <a:b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Integration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Works with GitHub for seamless project management.</a:t>
            </a:r>
            <a:b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Seamless Integration with GitHub -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Syncs with GitHub repositories in real-time.</a:t>
            </a:r>
            <a:b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633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D7B350C2-560B-25FE-D3FD-624A32A9CBF0}"/>
              </a:ext>
            </a:extLst>
          </p:cNvPr>
          <p:cNvSpPr>
            <a:spLocks noGrp="1" noChangeArrowheads="1"/>
          </p:cNvSpPr>
          <p:nvPr>
            <p:ph type="subTitle"/>
          </p:nvPr>
        </p:nvSpPr>
        <p:spPr bwMode="auto">
          <a:xfrm>
            <a:off x="243700" y="788141"/>
            <a:ext cx="8656600" cy="59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Chatbot for Project Queries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an interactive AI assistant that can answer repository-related queries, suggest best practices, and even debug code snippets.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Multi-Platform Support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Extend support to other version control platforms like GitLab, Bitbucket, and Azure DevOps to reach a broader audience.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Enable seamless integration with CI/CD pipelines to track deployment insights.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AI-Based Auto-Generated Documentation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Automate detailed and structured documentation for repositories, making it easier for new developers to onboard.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Generate release notes and changelogs based on commit history.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Enhanced Collaboration Features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Introduce real-time developer activity tracking to monitor contributions across different repositories.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 automated pull request summaries to speed up code reviews.</a:t>
            </a:r>
          </a:p>
        </p:txBody>
      </p:sp>
    </p:spTree>
    <p:extLst>
      <p:ext uri="{BB962C8B-B14F-4D97-AF65-F5344CB8AC3E}">
        <p14:creationId xmlns:p14="http://schemas.microsoft.com/office/powerpoint/2010/main" val="2873428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1297577" y="2821578"/>
            <a:ext cx="6705599" cy="1410788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5400" b="1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D4FEEEE-7AC5-48A9-86F4-13448BE87B58}" type="slidenum">
              <a:rPr lang="en-US" sz="1200" b="1" strike="noStrike" spc="-1">
                <a:solidFill>
                  <a:srgbClr val="000000"/>
                </a:solidFill>
                <a:latin typeface="Calibri" panose="020F0502020204030204"/>
                <a:ea typeface="MS PGothic" panose="020B0600070205080204" charset="-128"/>
              </a:rPr>
              <a:t>2</a:t>
            </a:fld>
            <a:endParaRPr lang="en-GB" sz="1200" b="0" strike="noStrike" spc="-1">
              <a:latin typeface="Times New Roman" panose="02020603050405020304"/>
            </a:endParaRPr>
          </a:p>
        </p:txBody>
      </p:sp>
      <p:sp>
        <p:nvSpPr>
          <p:cNvPr id="5" name="TextShape 2"/>
          <p:cNvSpPr txBox="1"/>
          <p:nvPr/>
        </p:nvSpPr>
        <p:spPr>
          <a:xfrm>
            <a:off x="152717" y="1052460"/>
            <a:ext cx="8838565" cy="54864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  <a:spcBef>
                <a:spcPts val="400"/>
              </a:spcBef>
            </a:pPr>
            <a:r>
              <a:rPr lang="en-IN" altLang="en-US" sz="36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571500" indent="-57150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Developers struggle to track and manage code changes in large repositories.</a:t>
            </a:r>
          </a:p>
          <a:p>
            <a:pPr marL="571500" indent="-57150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Manually reviewing commits and searching code is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time-consuming &amp; inefficient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571500" indent="-57150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an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AI-powered tool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to:</a:t>
            </a:r>
          </a:p>
          <a:p>
            <a:pPr marL="1028700" lvl="1" indent="-57150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🔍 Summarize commits &amp; provide meaningful insights</a:t>
            </a:r>
          </a:p>
          <a:p>
            <a:pPr marL="1028700" lvl="1" indent="-57150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🗂️ Enable natural language code search</a:t>
            </a:r>
          </a:p>
          <a:p>
            <a:pPr marL="1028700" lvl="1" indent="-57150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🤖 Answer developer queries about project files</a:t>
            </a:r>
            <a:endParaRPr lang="en-IN" altLang="en-US" sz="20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512581" y="1195641"/>
            <a:ext cx="7966710" cy="54908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algn="ctr"/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 Insights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An AI-powered tool for GitHub repo analysis.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Summarizes project updates &amp; commit histories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insightful answers to user queries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Understands code &amp; answers questions about files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AI/ML to simplify project monitoring &amp; trend analysis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developers, managers, and contributors quickly understand project progress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498148" y="311518"/>
            <a:ext cx="7820025" cy="636360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EY FEATURES INCLUDE: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Effortless Project Summarization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Instantly generates a concise, AI-driven summary of any GitHub repository, eliminating the need for manual exploration.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Commit Analysis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Tracks and analyzes commit history, offering clear insights into code changes, feature additions, and contributions from team members.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AI-Powered Q&amp;A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users to ask questions about the project and receive intelligent, data-backed responses, enhancing accessibility and understanding.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Seamless Code Change Interpretation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developers quickly grasp the impact of their commits by summarizing modifications and highlighting critical updates.</a:t>
            </a:r>
          </a:p>
          <a:p>
            <a:endParaRPr lang="en-US" sz="1400" dirty="0"/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5679BB8-48CB-E41B-A233-CBC823B4DBEC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219456" y="1122299"/>
            <a:ext cx="8442600" cy="4895945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Boosts Productivity and Efficiency –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Saves valuable time by automating project analysis, allowing developers to focus on building and innovating.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Collaboration &amp; Transparency –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clear overview of contributions,    making teamwork more efficient and ensuring transparency across the development process.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Empowered Informed Decision-Making –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Equips project managers,       developers, and stakeholders with actionable insights to track progress and optimize development strategies.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Simplifies Onboarding for New Developers –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a structured project summary, making it easier for newcomers to understand the codebase and contribute effectively.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Transcription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Converts meeting discussions into text using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better documentation and accessibility.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762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210150-5E36-CE2D-AA82-E24A6D15801D}"/>
              </a:ext>
            </a:extLst>
          </p:cNvPr>
          <p:cNvSpPr txBox="1"/>
          <p:nvPr/>
        </p:nvSpPr>
        <p:spPr>
          <a:xfrm>
            <a:off x="622967" y="639055"/>
            <a:ext cx="7404591" cy="6315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 Stack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 Fast JavaScript runtime &amp; package manager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Next.js --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framework for Server Side rendering &amp; static sites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 --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Typed superset of JavaScript for safer code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Prisma –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Management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Gemini API --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Google’s AI model for NLP tasks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Assembly API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For generating Meeting Summary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API --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for repo &amp; data access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LangChain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Framework for AI-driven applications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TailwindCSS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Utility-first CSS framework for styling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ShadCN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Prebuilt UI components for React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SupaBase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—For Storing Files of  the meetings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67DE3D-4F88-18DA-3644-FAD5207C2E25}"/>
              </a:ext>
            </a:extLst>
          </p:cNvPr>
          <p:cNvSpPr txBox="1"/>
          <p:nvPr/>
        </p:nvSpPr>
        <p:spPr>
          <a:xfrm>
            <a:off x="3277415" y="1008211"/>
            <a:ext cx="25891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Demo</a:t>
            </a:r>
          </a:p>
        </p:txBody>
      </p:sp>
      <p:pic>
        <p:nvPicPr>
          <p:cNvPr id="6" name="Picture 5" descr="A screenshot of a sign up form">
            <a:extLst>
              <a:ext uri="{FF2B5EF4-FFF2-40B4-BE49-F238E27FC236}">
                <a16:creationId xmlns:a16="http://schemas.microsoft.com/office/drawing/2014/main" id="{917E8DB2-CB29-9E48-1518-3F51C4524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21" y="2317114"/>
            <a:ext cx="3927459" cy="36671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C138BD-D15F-6E41-42F5-4BD067F62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665" y="2317114"/>
            <a:ext cx="3826935" cy="382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299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9FB1E4E-A693-A3F9-CF1E-35EFA1616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128" y="822915"/>
            <a:ext cx="5486040" cy="914040"/>
          </a:xfrm>
        </p:spPr>
        <p:txBody>
          <a:bodyPr/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Demonstration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185B3D-600E-3C26-7325-0B8D330B4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51" y="1736955"/>
            <a:ext cx="8500188" cy="409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439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3D8BD8-FD66-2547-EE0F-A0637389F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15" y="1662891"/>
            <a:ext cx="8035911" cy="384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956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6F1BF43DDE004485E7A868D137D60A" ma:contentTypeVersion="0" ma:contentTypeDescription="Create a new document." ma:contentTypeScope="" ma:versionID="47fff7f98a9c49c088ba096c14cf445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05e9f2c4932a6a674126b9dde7716e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62A602-78C1-468C-BB25-57CD481DB741}">
  <ds:schemaRefs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491DF113-39A2-46D5-BFDA-E63300A9ECAB}">
  <ds:schemaRefs/>
</ds:datastoreItem>
</file>

<file path=customXml/itemProps3.xml><?xml version="1.0" encoding="utf-8"?>
<ds:datastoreItem xmlns:ds="http://schemas.openxmlformats.org/officeDocument/2006/customXml" ds:itemID="{737ED6F0-5E4C-4CD0-9B68-9C53F925A6F7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670</Words>
  <Application>Microsoft Office PowerPoint</Application>
  <PresentationFormat>On-screen Show (4:3)</PresentationFormat>
  <Paragraphs>78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 Demonstration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Advantages</vt:lpstr>
      <vt:lpstr>PowerPoint Presentation</vt:lpstr>
      <vt:lpstr>PowerPoint Presentation</vt:lpstr>
    </vt:vector>
  </TitlesOfParts>
  <Company>CCC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ABC</dc:creator>
  <cp:lastModifiedBy>Shunsuke ‎‎‎‎‎</cp:lastModifiedBy>
  <cp:revision>2316</cp:revision>
  <dcterms:created xsi:type="dcterms:W3CDTF">2010-04-09T07:36:00Z</dcterms:created>
  <dcterms:modified xsi:type="dcterms:W3CDTF">2025-03-25T12:48:25Z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CCC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37</vt:i4>
  </property>
  <property fmtid="{D5CDD505-2E9C-101B-9397-08002B2CF9AE}" pid="13" name="ContentTypeId">
    <vt:lpwstr>0x010100096F1BF43DDE004485E7A868D137D60A</vt:lpwstr>
  </property>
  <property fmtid="{D5CDD505-2E9C-101B-9397-08002B2CF9AE}" pid="14" name="ICV">
    <vt:lpwstr>12E51F81B3C94D06BD4E2CCDBA38152B_13</vt:lpwstr>
  </property>
  <property fmtid="{D5CDD505-2E9C-101B-9397-08002B2CF9AE}" pid="15" name="KSOProductBuildVer">
    <vt:lpwstr>1033-12.2.0.17562</vt:lpwstr>
  </property>
  <property fmtid="{D5CDD505-2E9C-101B-9397-08002B2CF9AE}" pid="16" name="MSIP_Label_defa4170-0d19-0005-0004-bc88714345d2_Enabled">
    <vt:lpwstr>true</vt:lpwstr>
  </property>
  <property fmtid="{D5CDD505-2E9C-101B-9397-08002B2CF9AE}" pid="17" name="MSIP_Label_defa4170-0d19-0005-0004-bc88714345d2_SetDate">
    <vt:lpwstr>2025-03-03T20:10:30Z</vt:lpwstr>
  </property>
  <property fmtid="{D5CDD505-2E9C-101B-9397-08002B2CF9AE}" pid="18" name="MSIP_Label_defa4170-0d19-0005-0004-bc88714345d2_Method">
    <vt:lpwstr>Standard</vt:lpwstr>
  </property>
  <property fmtid="{D5CDD505-2E9C-101B-9397-08002B2CF9AE}" pid="19" name="MSIP_Label_defa4170-0d19-0005-0004-bc88714345d2_Name">
    <vt:lpwstr>defa4170-0d19-0005-0004-bc88714345d2</vt:lpwstr>
  </property>
  <property fmtid="{D5CDD505-2E9C-101B-9397-08002B2CF9AE}" pid="20" name="MSIP_Label_defa4170-0d19-0005-0004-bc88714345d2_SiteId">
    <vt:lpwstr>2113a880-ca86-4b73-9e00-653b69c61387</vt:lpwstr>
  </property>
  <property fmtid="{D5CDD505-2E9C-101B-9397-08002B2CF9AE}" pid="21" name="MSIP_Label_defa4170-0d19-0005-0004-bc88714345d2_ActionId">
    <vt:lpwstr>e9d847f7-15b4-40d5-a9f6-85f218dbdbcb</vt:lpwstr>
  </property>
  <property fmtid="{D5CDD505-2E9C-101B-9397-08002B2CF9AE}" pid="22" name="MSIP_Label_defa4170-0d19-0005-0004-bc88714345d2_ContentBits">
    <vt:lpwstr>0</vt:lpwstr>
  </property>
  <property fmtid="{D5CDD505-2E9C-101B-9397-08002B2CF9AE}" pid="23" name="MSIP_Label_defa4170-0d19-0005-0004-bc88714345d2_Tag">
    <vt:lpwstr>10, 3, 0, 1</vt:lpwstr>
  </property>
</Properties>
</file>