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58"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CDC12-E20F-4E9B-851A-5C01EBF1C21E}" type="datetimeFigureOut">
              <a:rPr lang="en-IN" smtClean="0"/>
              <a:t>17-09-2022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7F0B8-1DF0-464E-BD0D-E388FA076180}" type="slidenum">
              <a:rPr lang="en-IN" smtClean="0"/>
              <a:t>‹#›</a:t>
            </a:fld>
            <a:endParaRPr lang="en-IN"/>
          </a:p>
        </p:txBody>
      </p:sp>
    </p:spTree>
    <p:extLst>
      <p:ext uri="{BB962C8B-B14F-4D97-AF65-F5344CB8AC3E}">
        <p14:creationId xmlns:p14="http://schemas.microsoft.com/office/powerpoint/2010/main" val="252316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2BB4-266C-424B-B0DB-3FF6CD60DF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864090-2A7A-13E3-0AD0-B195A520D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64408D-A31B-14FE-C318-86F3E5573F48}"/>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5" name="Footer Placeholder 4">
            <a:extLst>
              <a:ext uri="{FF2B5EF4-FFF2-40B4-BE49-F238E27FC236}">
                <a16:creationId xmlns:a16="http://schemas.microsoft.com/office/drawing/2014/main" id="{7618CCC6-D8A3-83CA-9399-48036CA03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A3AEF-E9CB-87EA-9F3A-1614341D8ED7}"/>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7840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6770-FF8E-AD05-41F8-7A3BA11EC4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D6246-5733-EB73-EE85-6A8FE53147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F2807-E5BB-3B70-16D7-499F680631B2}"/>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5" name="Footer Placeholder 4">
            <a:extLst>
              <a:ext uri="{FF2B5EF4-FFF2-40B4-BE49-F238E27FC236}">
                <a16:creationId xmlns:a16="http://schemas.microsoft.com/office/drawing/2014/main" id="{67AD0C40-AE1D-8264-A88B-3E301B9E4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8CFD1-587C-7424-1B03-FA36E2059F59}"/>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165791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5C356-108F-3628-18E8-FBF5611EA2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7A298-3B0D-852E-1B35-B77DEC396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99661-3C6F-6A69-9CBA-99CFE6B59B73}"/>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5" name="Footer Placeholder 4">
            <a:extLst>
              <a:ext uri="{FF2B5EF4-FFF2-40B4-BE49-F238E27FC236}">
                <a16:creationId xmlns:a16="http://schemas.microsoft.com/office/drawing/2014/main" id="{7F4B3469-CDA8-C6E8-316E-856C8E801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DCEB9-8526-8BFB-0C05-27A6E4919780}"/>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70152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6BDF-C52E-2A21-02EC-9E98F24260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15B74-8517-CC96-6083-19418066DA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B2F34-D4C8-9D1D-5F5F-A30272D820E9}"/>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5" name="Footer Placeholder 4">
            <a:extLst>
              <a:ext uri="{FF2B5EF4-FFF2-40B4-BE49-F238E27FC236}">
                <a16:creationId xmlns:a16="http://schemas.microsoft.com/office/drawing/2014/main" id="{A369FB3E-8A6F-5E48-F7FD-F4BF1D91C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23185-6E33-1A79-515B-CD47C454A36C}"/>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170125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4FA8-8313-A361-1C5C-0D0F68E61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B7E60F-40B4-006C-218E-ECE86FA3F5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142B52-8A58-DACF-AB08-D8DFD6A83849}"/>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5" name="Footer Placeholder 4">
            <a:extLst>
              <a:ext uri="{FF2B5EF4-FFF2-40B4-BE49-F238E27FC236}">
                <a16:creationId xmlns:a16="http://schemas.microsoft.com/office/drawing/2014/main" id="{33524DCE-0996-93F0-1C90-662908EFA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F2E9D-0B5A-2BB7-56A7-3BD11A5772B6}"/>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105497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F6A9-4355-7967-6811-B2F836A8C3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DEAC33-C05A-AD42-49F2-0157737D8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290EBB-A0A1-01C1-632A-C5820E172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4ED3AB-2A8E-FE47-1DA9-15A84F382D88}"/>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6" name="Footer Placeholder 5">
            <a:extLst>
              <a:ext uri="{FF2B5EF4-FFF2-40B4-BE49-F238E27FC236}">
                <a16:creationId xmlns:a16="http://schemas.microsoft.com/office/drawing/2014/main" id="{981A8FB5-A3E7-D2EF-A57F-8901B2FB2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C47B5-7221-E454-4C8B-40C3E04003C5}"/>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230886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DCEB-19D6-0D67-6D9C-9ECA89F78F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CAE1AC-0F7D-907A-388D-A3D217AC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8EAA8A-1D02-7E8E-E6E7-A40E0FB66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3ECA06-8B1E-8320-89C6-3BAB5094F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AF816-D591-5C04-8DE9-8F3209263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95EC0F-3529-C247-91AB-39746671E5F4}"/>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8" name="Footer Placeholder 7">
            <a:extLst>
              <a:ext uri="{FF2B5EF4-FFF2-40B4-BE49-F238E27FC236}">
                <a16:creationId xmlns:a16="http://schemas.microsoft.com/office/drawing/2014/main" id="{5ED5C84A-11AE-CF05-B267-CCEDC4CE8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E56CBC-8067-1B91-6328-7004905EA9C2}"/>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29767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2519-C1BB-A177-7194-1764B976AB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4DF0A-B59E-C369-2961-80DE704CEB5A}"/>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4" name="Footer Placeholder 3">
            <a:extLst>
              <a:ext uri="{FF2B5EF4-FFF2-40B4-BE49-F238E27FC236}">
                <a16:creationId xmlns:a16="http://schemas.microsoft.com/office/drawing/2014/main" id="{424FB3A2-35BB-8E1F-00CD-C7B8FADD74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D14A7B-6713-5498-299D-469D34D6F1E5}"/>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88162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D3C1E-5967-954E-E186-3E58D82FB8E0}"/>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3" name="Footer Placeholder 2">
            <a:extLst>
              <a:ext uri="{FF2B5EF4-FFF2-40B4-BE49-F238E27FC236}">
                <a16:creationId xmlns:a16="http://schemas.microsoft.com/office/drawing/2014/main" id="{05164970-E6D9-08B8-D27E-3A71B1D81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7645D3-69B6-47B2-5D69-430BB5006477}"/>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75895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AAF5-3D05-7E90-DAFB-7EF4666CE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5244F9-FC69-5798-34B4-914461DEB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D943D2-CD74-A064-B70F-BDEA2338D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BEB4A-00ED-C6BC-448E-B40AE31072E0}"/>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6" name="Footer Placeholder 5">
            <a:extLst>
              <a:ext uri="{FF2B5EF4-FFF2-40B4-BE49-F238E27FC236}">
                <a16:creationId xmlns:a16="http://schemas.microsoft.com/office/drawing/2014/main" id="{260F4E5A-4121-D8CF-3DAD-4704E1F12D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4A4F7A-6BD8-27F7-EDF8-CCCE2A91DCC9}"/>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197779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0202-1422-0C70-7E86-9441CE26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A5B3E5-CC37-36A0-85A1-71B1E305D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3D2F2-3EF0-110C-2BF8-46BD535EF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7281B-4D04-54EE-0F61-EBF6DABCF103}"/>
              </a:ext>
            </a:extLst>
          </p:cNvPr>
          <p:cNvSpPr>
            <a:spLocks noGrp="1"/>
          </p:cNvSpPr>
          <p:nvPr>
            <p:ph type="dt" sz="half" idx="10"/>
          </p:nvPr>
        </p:nvSpPr>
        <p:spPr/>
        <p:txBody>
          <a:bodyPr/>
          <a:lstStyle/>
          <a:p>
            <a:fld id="{719C995A-A9D3-4037-B524-4EFF7C38A118}" type="datetimeFigureOut">
              <a:rPr lang="en-IN" smtClean="0"/>
              <a:t>17-09-2022</a:t>
            </a:fld>
            <a:endParaRPr lang="en-IN"/>
          </a:p>
        </p:txBody>
      </p:sp>
      <p:sp>
        <p:nvSpPr>
          <p:cNvPr id="6" name="Footer Placeholder 5">
            <a:extLst>
              <a:ext uri="{FF2B5EF4-FFF2-40B4-BE49-F238E27FC236}">
                <a16:creationId xmlns:a16="http://schemas.microsoft.com/office/drawing/2014/main" id="{2A27FF37-E32E-0F93-1BD3-69BEF8CB7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107908-6D2B-C41E-B480-E146585C38C6}"/>
              </a:ext>
            </a:extLst>
          </p:cNvPr>
          <p:cNvSpPr>
            <a:spLocks noGrp="1"/>
          </p:cNvSpPr>
          <p:nvPr>
            <p:ph type="sldNum" sz="quarter" idx="12"/>
          </p:nvPr>
        </p:nvSpPr>
        <p:spPr/>
        <p:txBody>
          <a:bodyPr/>
          <a:lstStyle/>
          <a:p>
            <a:fld id="{D086E687-1453-49D7-8165-055843CC3103}" type="slidenum">
              <a:rPr lang="en-IN" smtClean="0"/>
              <a:t>‹#›</a:t>
            </a:fld>
            <a:endParaRPr lang="en-IN"/>
          </a:p>
        </p:txBody>
      </p:sp>
    </p:spTree>
    <p:extLst>
      <p:ext uri="{BB962C8B-B14F-4D97-AF65-F5344CB8AC3E}">
        <p14:creationId xmlns:p14="http://schemas.microsoft.com/office/powerpoint/2010/main" val="144401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5630E0-AE0E-3756-95B8-F48728E4C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F5C439-3639-3475-3AA5-647BA27E7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420D7-42D0-ACF5-88F8-B16B7389B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C995A-A9D3-4037-B524-4EFF7C38A118}" type="datetimeFigureOut">
              <a:rPr lang="en-IN" smtClean="0"/>
              <a:t>17-09-2022</a:t>
            </a:fld>
            <a:endParaRPr lang="en-IN"/>
          </a:p>
        </p:txBody>
      </p:sp>
      <p:sp>
        <p:nvSpPr>
          <p:cNvPr id="5" name="Footer Placeholder 4">
            <a:extLst>
              <a:ext uri="{FF2B5EF4-FFF2-40B4-BE49-F238E27FC236}">
                <a16:creationId xmlns:a16="http://schemas.microsoft.com/office/drawing/2014/main" id="{260C5C29-DFEB-06D0-129F-FACB369DB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D95CE5-77B1-F162-A0F3-AD6EA7C71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E687-1453-49D7-8165-055843CC3103}" type="slidenum">
              <a:rPr lang="en-IN" smtClean="0"/>
              <a:t>‹#›</a:t>
            </a:fld>
            <a:endParaRPr lang="en-IN"/>
          </a:p>
        </p:txBody>
      </p:sp>
    </p:spTree>
    <p:extLst>
      <p:ext uri="{BB962C8B-B14F-4D97-AF65-F5344CB8AC3E}">
        <p14:creationId xmlns:p14="http://schemas.microsoft.com/office/powerpoint/2010/main" val="2893113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uiltin.com/learn/ap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chnofaq.org/posts/2020/05/why-web-design-and-front-end-development-need-each-other/"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lovefields.github.io/front_end/2017/03/28/post30.html"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ubikloadpack.com/our-services.ph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8713BB-83BD-E674-3C86-A721AB29025F}"/>
              </a:ext>
            </a:extLst>
          </p:cNvPr>
          <p:cNvSpPr txBox="1"/>
          <p:nvPr/>
        </p:nvSpPr>
        <p:spPr>
          <a:xfrm>
            <a:off x="780176" y="335560"/>
            <a:ext cx="10637241" cy="2308324"/>
          </a:xfrm>
          <a:prstGeom prst="rect">
            <a:avLst/>
          </a:prstGeom>
          <a:noFill/>
        </p:spPr>
        <p:txBody>
          <a:bodyPr wrap="square" rtlCol="0">
            <a:spAutoFit/>
          </a:bodyPr>
          <a:lstStyle/>
          <a:p>
            <a:pPr algn="ctr"/>
            <a:r>
              <a:rPr lang="en-US" sz="4800" b="1" dirty="0">
                <a:solidFill>
                  <a:srgbClr val="FF0000"/>
                </a:solidFill>
              </a:rPr>
              <a:t>IBM </a:t>
            </a:r>
          </a:p>
          <a:p>
            <a:pPr algn="ctr"/>
            <a:r>
              <a:rPr lang="en-US" sz="4800" b="1" dirty="0">
                <a:solidFill>
                  <a:srgbClr val="FF0000"/>
                </a:solidFill>
              </a:rPr>
              <a:t>FULL STACK WEB DEVELOPMENT PROJECT</a:t>
            </a:r>
            <a:endParaRPr lang="en-IN" sz="4800" b="1" dirty="0">
              <a:solidFill>
                <a:srgbClr val="FF0000"/>
              </a:solidFill>
            </a:endParaRPr>
          </a:p>
        </p:txBody>
      </p:sp>
      <p:sp>
        <p:nvSpPr>
          <p:cNvPr id="5" name="TextBox 4">
            <a:extLst>
              <a:ext uri="{FF2B5EF4-FFF2-40B4-BE49-F238E27FC236}">
                <a16:creationId xmlns:a16="http://schemas.microsoft.com/office/drawing/2014/main" id="{B61800E4-FFE2-6BA5-E80F-8D13917F363C}"/>
              </a:ext>
            </a:extLst>
          </p:cNvPr>
          <p:cNvSpPr txBox="1"/>
          <p:nvPr/>
        </p:nvSpPr>
        <p:spPr>
          <a:xfrm>
            <a:off x="1157681" y="2883716"/>
            <a:ext cx="10259736" cy="2492990"/>
          </a:xfrm>
          <a:prstGeom prst="rect">
            <a:avLst/>
          </a:prstGeom>
          <a:noFill/>
        </p:spPr>
        <p:txBody>
          <a:bodyPr wrap="square" rtlCol="0">
            <a:spAutoFit/>
          </a:bodyPr>
          <a:lstStyle/>
          <a:p>
            <a:r>
              <a:rPr lang="en-US" sz="6000" dirty="0"/>
              <a:t>			</a:t>
            </a:r>
            <a:r>
              <a:rPr lang="en-US" sz="6000" b="1" u="sng" dirty="0">
                <a:solidFill>
                  <a:schemeClr val="tx1">
                    <a:lumMod val="95000"/>
                    <a:lumOff val="5000"/>
                  </a:schemeClr>
                </a:solidFill>
              </a:rPr>
              <a:t>Garage24X7</a:t>
            </a:r>
          </a:p>
          <a:p>
            <a:r>
              <a:rPr lang="en-US" sz="2400" dirty="0">
                <a:solidFill>
                  <a:schemeClr val="tx1">
                    <a:lumMod val="95000"/>
                    <a:lumOff val="5000"/>
                  </a:schemeClr>
                </a:solidFill>
              </a:rPr>
              <a:t>		        </a:t>
            </a:r>
            <a:r>
              <a:rPr lang="en-US" sz="2400" u="sng" dirty="0">
                <a:solidFill>
                  <a:schemeClr val="tx1">
                    <a:lumMod val="95000"/>
                    <a:lumOff val="5000"/>
                  </a:schemeClr>
                </a:solidFill>
              </a:rPr>
              <a:t>Website for Car Services And Repair</a:t>
            </a:r>
            <a:r>
              <a:rPr lang="en-US" sz="2400" u="sng" dirty="0"/>
              <a:t> </a:t>
            </a:r>
          </a:p>
          <a:p>
            <a:r>
              <a:rPr lang="en-US" dirty="0"/>
              <a:t>	</a:t>
            </a:r>
          </a:p>
          <a:p>
            <a:r>
              <a:rPr lang="en-US" dirty="0"/>
              <a:t>			             Made by : ISHAAN GUPTA</a:t>
            </a:r>
          </a:p>
          <a:p>
            <a:r>
              <a:rPr lang="en-US" dirty="0"/>
              <a:t>			             Course/Branch : </a:t>
            </a:r>
            <a:r>
              <a:rPr lang="en-US" dirty="0" err="1"/>
              <a:t>B.Tech</a:t>
            </a:r>
            <a:r>
              <a:rPr lang="en-US" dirty="0"/>
              <a:t> (IT)</a:t>
            </a:r>
          </a:p>
          <a:p>
            <a:r>
              <a:rPr lang="en-US" dirty="0"/>
              <a:t>		</a:t>
            </a:r>
            <a:r>
              <a:rPr lang="en-US"/>
              <a:t>	             Enrollment </a:t>
            </a:r>
            <a:r>
              <a:rPr lang="en-US" dirty="0"/>
              <a:t>no : 05715603120</a:t>
            </a:r>
            <a:endParaRPr lang="en-IN" dirty="0"/>
          </a:p>
        </p:txBody>
      </p:sp>
    </p:spTree>
    <p:extLst>
      <p:ext uri="{BB962C8B-B14F-4D97-AF65-F5344CB8AC3E}">
        <p14:creationId xmlns:p14="http://schemas.microsoft.com/office/powerpoint/2010/main" val="36235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55365-C571-1148-4606-E6E1E8AAF6E5}"/>
              </a:ext>
            </a:extLst>
          </p:cNvPr>
          <p:cNvPicPr>
            <a:picLocks noChangeAspect="1"/>
          </p:cNvPicPr>
          <p:nvPr/>
        </p:nvPicPr>
        <p:blipFill>
          <a:blip r:embed="rId2"/>
          <a:stretch>
            <a:fillRect/>
          </a:stretch>
        </p:blipFill>
        <p:spPr>
          <a:xfrm>
            <a:off x="3309723" y="198293"/>
            <a:ext cx="5439995" cy="6461413"/>
          </a:xfrm>
          <a:prstGeom prst="rect">
            <a:avLst/>
          </a:prstGeom>
        </p:spPr>
      </p:pic>
    </p:spTree>
    <p:extLst>
      <p:ext uri="{BB962C8B-B14F-4D97-AF65-F5344CB8AC3E}">
        <p14:creationId xmlns:p14="http://schemas.microsoft.com/office/powerpoint/2010/main" val="188646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5534F93-CE6C-8A43-C10A-130C31BCA458}"/>
              </a:ext>
            </a:extLst>
          </p:cNvPr>
          <p:cNvSpPr>
            <a:spLocks noGrp="1"/>
          </p:cNvSpPr>
          <p:nvPr>
            <p:ph idx="1"/>
          </p:nvPr>
        </p:nvSpPr>
        <p:spPr>
          <a:xfrm>
            <a:off x="838200" y="494950"/>
            <a:ext cx="10515600" cy="5682013"/>
          </a:xfrm>
        </p:spPr>
        <p:txBody>
          <a:bodyPr/>
          <a:lstStyle/>
          <a:p>
            <a:pPr algn="ctr">
              <a:buFont typeface="Wingdings" panose="05000000000000000000" pitchFamily="2" charset="2"/>
              <a:buChar char="Ø"/>
            </a:pPr>
            <a:r>
              <a:rPr lang="en-US" dirty="0"/>
              <a:t>Check Out Nearby Stores</a:t>
            </a:r>
          </a:p>
          <a:p>
            <a:pPr marL="0" indent="0">
              <a:buNone/>
            </a:pPr>
            <a:r>
              <a:rPr lang="en-US" dirty="0"/>
              <a:t>Client can check out the nearby store on which they have to go for they car service on that date and time and get their car serviced . </a:t>
            </a:r>
          </a:p>
          <a:p>
            <a:pPr marL="0" indent="0">
              <a:buNone/>
            </a:pPr>
            <a:r>
              <a:rPr lang="en-US" dirty="0"/>
              <a:t>Working : to show different </a:t>
            </a:r>
            <a:r>
              <a:rPr lang="en-US" dirty="0" err="1"/>
              <a:t>different</a:t>
            </a:r>
            <a:r>
              <a:rPr lang="en-US" dirty="0"/>
              <a:t> stores we have used flexbox in CSS by which all the elements got align horizontally .</a:t>
            </a:r>
          </a:p>
          <a:p>
            <a:pPr marL="0" indent="0">
              <a:buNone/>
            </a:pPr>
            <a:r>
              <a:rPr lang="en-US" dirty="0"/>
              <a:t> </a:t>
            </a:r>
            <a:endParaRPr lang="en-IN" dirty="0"/>
          </a:p>
        </p:txBody>
      </p:sp>
      <p:pic>
        <p:nvPicPr>
          <p:cNvPr id="8" name="Picture 7">
            <a:extLst>
              <a:ext uri="{FF2B5EF4-FFF2-40B4-BE49-F238E27FC236}">
                <a16:creationId xmlns:a16="http://schemas.microsoft.com/office/drawing/2014/main" id="{5C5B160C-5602-43E2-1FA1-C3373F9870A7}"/>
              </a:ext>
            </a:extLst>
          </p:cNvPr>
          <p:cNvPicPr>
            <a:picLocks noChangeAspect="1"/>
          </p:cNvPicPr>
          <p:nvPr/>
        </p:nvPicPr>
        <p:blipFill>
          <a:blip r:embed="rId2"/>
          <a:stretch>
            <a:fillRect/>
          </a:stretch>
        </p:blipFill>
        <p:spPr>
          <a:xfrm>
            <a:off x="2776754" y="2903862"/>
            <a:ext cx="7083105" cy="3828389"/>
          </a:xfrm>
          <a:prstGeom prst="rect">
            <a:avLst/>
          </a:prstGeom>
        </p:spPr>
      </p:pic>
    </p:spTree>
    <p:extLst>
      <p:ext uri="{BB962C8B-B14F-4D97-AF65-F5344CB8AC3E}">
        <p14:creationId xmlns:p14="http://schemas.microsoft.com/office/powerpoint/2010/main" val="164456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4E3FC-5A23-8D6F-B4C6-B5571C554218}"/>
              </a:ext>
            </a:extLst>
          </p:cNvPr>
          <p:cNvSpPr>
            <a:spLocks noGrp="1"/>
          </p:cNvSpPr>
          <p:nvPr>
            <p:ph idx="1"/>
          </p:nvPr>
        </p:nvSpPr>
        <p:spPr>
          <a:xfrm>
            <a:off x="838200" y="427839"/>
            <a:ext cx="10515600" cy="5749124"/>
          </a:xfrm>
        </p:spPr>
        <p:txBody>
          <a:bodyPr/>
          <a:lstStyle/>
          <a:p>
            <a:pPr algn="ctr">
              <a:buFont typeface="Wingdings" panose="05000000000000000000" pitchFamily="2" charset="2"/>
              <a:buChar char="Ø"/>
            </a:pPr>
            <a:r>
              <a:rPr lang="en-US" dirty="0"/>
              <a:t>Customer Care </a:t>
            </a:r>
          </a:p>
          <a:p>
            <a:pPr marL="0" indent="0">
              <a:buNone/>
            </a:pPr>
            <a:r>
              <a:rPr lang="en-US" dirty="0"/>
              <a:t>Here , Client can contact our customer care service for any query , any complaint or they want to give some feedback for our company .</a:t>
            </a:r>
          </a:p>
          <a:p>
            <a:pPr marL="0" indent="0">
              <a:buNone/>
            </a:pPr>
            <a:r>
              <a:rPr lang="en-US" dirty="0"/>
              <a:t>Working: in this anchor tag of type email and phone is used so that it can automatically redirected to email and phone services . </a:t>
            </a:r>
          </a:p>
          <a:p>
            <a:pPr marL="0" indent="0">
              <a:buNone/>
            </a:pPr>
            <a:endParaRPr lang="en-IN" dirty="0"/>
          </a:p>
        </p:txBody>
      </p:sp>
      <p:pic>
        <p:nvPicPr>
          <p:cNvPr id="5" name="Picture 4">
            <a:extLst>
              <a:ext uri="{FF2B5EF4-FFF2-40B4-BE49-F238E27FC236}">
                <a16:creationId xmlns:a16="http://schemas.microsoft.com/office/drawing/2014/main" id="{61468FC5-736B-2CA6-F6E3-CF8E4D8BAE99}"/>
              </a:ext>
            </a:extLst>
          </p:cNvPr>
          <p:cNvPicPr>
            <a:picLocks noChangeAspect="1"/>
          </p:cNvPicPr>
          <p:nvPr/>
        </p:nvPicPr>
        <p:blipFill>
          <a:blip r:embed="rId2"/>
          <a:stretch>
            <a:fillRect/>
          </a:stretch>
        </p:blipFill>
        <p:spPr>
          <a:xfrm>
            <a:off x="2130802" y="2825575"/>
            <a:ext cx="7510943" cy="3915658"/>
          </a:xfrm>
          <a:prstGeom prst="rect">
            <a:avLst/>
          </a:prstGeom>
        </p:spPr>
      </p:pic>
    </p:spTree>
    <p:extLst>
      <p:ext uri="{BB962C8B-B14F-4D97-AF65-F5344CB8AC3E}">
        <p14:creationId xmlns:p14="http://schemas.microsoft.com/office/powerpoint/2010/main" val="18395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24259C-C2F7-80FB-AE67-181B06EE55B6}"/>
              </a:ext>
            </a:extLst>
          </p:cNvPr>
          <p:cNvPicPr>
            <a:picLocks noChangeAspect="1"/>
          </p:cNvPicPr>
          <p:nvPr/>
        </p:nvPicPr>
        <p:blipFill>
          <a:blip r:embed="rId2"/>
          <a:stretch>
            <a:fillRect/>
          </a:stretch>
        </p:blipFill>
        <p:spPr>
          <a:xfrm>
            <a:off x="1066193" y="0"/>
            <a:ext cx="10059613" cy="6858000"/>
          </a:xfrm>
          <a:prstGeom prst="rect">
            <a:avLst/>
          </a:prstGeom>
        </p:spPr>
      </p:pic>
    </p:spTree>
    <p:extLst>
      <p:ext uri="{BB962C8B-B14F-4D97-AF65-F5344CB8AC3E}">
        <p14:creationId xmlns:p14="http://schemas.microsoft.com/office/powerpoint/2010/main" val="140619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3C637-09F2-9B3A-6B56-E2F6F053AE7C}"/>
              </a:ext>
            </a:extLst>
          </p:cNvPr>
          <p:cNvSpPr>
            <a:spLocks noGrp="1"/>
          </p:cNvSpPr>
          <p:nvPr>
            <p:ph idx="1"/>
          </p:nvPr>
        </p:nvSpPr>
        <p:spPr>
          <a:xfrm>
            <a:off x="470019" y="1640793"/>
            <a:ext cx="11654191" cy="5281301"/>
          </a:xfrm>
        </p:spPr>
        <p:txBody>
          <a:bodyPr>
            <a:noAutofit/>
          </a:bodyPr>
          <a:lstStyle/>
          <a:p>
            <a:pPr algn="ctr">
              <a:buFont typeface="Wingdings" panose="05000000000000000000" pitchFamily="2" charset="2"/>
              <a:buChar char="v"/>
            </a:pPr>
            <a:r>
              <a:rPr lang="en-US" sz="3200" b="1" dirty="0">
                <a:latin typeface="Ink Free" panose="03080402000500000000" pitchFamily="66" charset="0"/>
              </a:rPr>
              <a:t>WHAT IS WEB DEVELOPMENT.</a:t>
            </a:r>
          </a:p>
          <a:p>
            <a:pPr algn="ctr">
              <a:buFont typeface="Wingdings" panose="05000000000000000000" pitchFamily="2" charset="2"/>
              <a:buChar char="v"/>
            </a:pPr>
            <a:r>
              <a:rPr lang="en-US" sz="3200" b="1" dirty="0">
                <a:latin typeface="Ink Free" panose="03080402000500000000" pitchFamily="66" charset="0"/>
              </a:rPr>
              <a:t>FRONTEND WEB DEVELOPMENT.</a:t>
            </a:r>
          </a:p>
          <a:p>
            <a:pPr algn="ctr">
              <a:buFont typeface="Wingdings" panose="05000000000000000000" pitchFamily="2" charset="2"/>
              <a:buChar char="v"/>
            </a:pPr>
            <a:r>
              <a:rPr lang="en-US" sz="3200" b="1" dirty="0">
                <a:latin typeface="Ink Free" panose="03080402000500000000" pitchFamily="66" charset="0"/>
              </a:rPr>
              <a:t>BACKEND WEB </a:t>
            </a:r>
            <a:r>
              <a:rPr lang="en-US" sz="3200" b="1">
                <a:latin typeface="Ink Free" panose="03080402000500000000" pitchFamily="66" charset="0"/>
              </a:rPr>
              <a:t>DEVELOPMENT.</a:t>
            </a:r>
            <a:endParaRPr lang="en-US" sz="3200" b="1" dirty="0">
              <a:latin typeface="Ink Free" panose="03080402000500000000" pitchFamily="66" charset="0"/>
            </a:endParaRPr>
          </a:p>
          <a:p>
            <a:pPr algn="ctr">
              <a:buFont typeface="Wingdings" panose="05000000000000000000" pitchFamily="2" charset="2"/>
              <a:buChar char="v"/>
            </a:pPr>
            <a:r>
              <a:rPr lang="en-US" sz="3200" b="1" dirty="0">
                <a:latin typeface="Ink Free" panose="03080402000500000000" pitchFamily="66" charset="0"/>
              </a:rPr>
              <a:t>DESCRIPTION OF THE PROJECT.</a:t>
            </a:r>
          </a:p>
          <a:p>
            <a:pPr algn="ctr">
              <a:buFont typeface="Wingdings" panose="05000000000000000000" pitchFamily="2" charset="2"/>
              <a:buChar char="v"/>
            </a:pPr>
            <a:r>
              <a:rPr lang="en-US" sz="3200" b="1" dirty="0">
                <a:latin typeface="Ink Free" panose="03080402000500000000" pitchFamily="66" charset="0"/>
              </a:rPr>
              <a:t>COMPONENTS OF THE PROJECT.</a:t>
            </a:r>
          </a:p>
        </p:txBody>
      </p:sp>
      <p:sp>
        <p:nvSpPr>
          <p:cNvPr id="4" name="TextBox 3">
            <a:extLst>
              <a:ext uri="{FF2B5EF4-FFF2-40B4-BE49-F238E27FC236}">
                <a16:creationId xmlns:a16="http://schemas.microsoft.com/office/drawing/2014/main" id="{9A8CAB12-DFA8-05BE-3359-86115A5DBBFB}"/>
              </a:ext>
            </a:extLst>
          </p:cNvPr>
          <p:cNvSpPr txBox="1"/>
          <p:nvPr/>
        </p:nvSpPr>
        <p:spPr>
          <a:xfrm>
            <a:off x="470019" y="196552"/>
            <a:ext cx="11503702" cy="1323439"/>
          </a:xfrm>
          <a:prstGeom prst="rect">
            <a:avLst/>
          </a:prstGeom>
          <a:noFill/>
        </p:spPr>
        <p:txBody>
          <a:bodyPr wrap="square" rtlCol="0">
            <a:spAutoFit/>
          </a:bodyPr>
          <a:lstStyle/>
          <a:p>
            <a:pPr algn="ctr"/>
            <a:r>
              <a:rPr lang="en-US" sz="8000" b="1" u="sng" dirty="0">
                <a:solidFill>
                  <a:schemeClr val="accent1">
                    <a:lumMod val="75000"/>
                  </a:schemeClr>
                </a:solidFill>
              </a:rPr>
              <a:t>CONTENT</a:t>
            </a:r>
            <a:endParaRPr lang="en-IN" sz="8000" b="1" u="sng" dirty="0">
              <a:solidFill>
                <a:schemeClr val="accent1">
                  <a:lumMod val="75000"/>
                </a:schemeClr>
              </a:solidFill>
            </a:endParaRPr>
          </a:p>
        </p:txBody>
      </p:sp>
    </p:spTree>
    <p:extLst>
      <p:ext uri="{BB962C8B-B14F-4D97-AF65-F5344CB8AC3E}">
        <p14:creationId xmlns:p14="http://schemas.microsoft.com/office/powerpoint/2010/main" val="213930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B782-0958-EA6F-35A2-712B7A2728CD}"/>
              </a:ext>
            </a:extLst>
          </p:cNvPr>
          <p:cNvSpPr>
            <a:spLocks noGrp="1"/>
          </p:cNvSpPr>
          <p:nvPr>
            <p:ph type="title"/>
          </p:nvPr>
        </p:nvSpPr>
        <p:spPr/>
        <p:txBody>
          <a:bodyPr/>
          <a:lstStyle/>
          <a:p>
            <a:r>
              <a:rPr lang="en-US" dirty="0"/>
              <a:t>              </a:t>
            </a:r>
            <a:r>
              <a:rPr lang="en-US" sz="6000" b="1" dirty="0"/>
              <a:t>: </a:t>
            </a:r>
            <a:r>
              <a:rPr lang="en-US" sz="6000" b="1" u="sng" dirty="0">
                <a:solidFill>
                  <a:srgbClr val="FF0000"/>
                </a:solidFill>
              </a:rPr>
              <a:t>WEB DEVELOPMENT</a:t>
            </a:r>
            <a:r>
              <a:rPr lang="en-US" sz="6000" b="1" dirty="0">
                <a:solidFill>
                  <a:srgbClr val="FF0000"/>
                </a:solidFill>
              </a:rPr>
              <a:t> </a:t>
            </a:r>
            <a:r>
              <a:rPr lang="en-US" sz="6000" b="1" dirty="0"/>
              <a:t>:</a:t>
            </a:r>
            <a:endParaRPr lang="en-IN" b="1" dirty="0"/>
          </a:p>
        </p:txBody>
      </p:sp>
      <p:sp>
        <p:nvSpPr>
          <p:cNvPr id="4" name="TextBox 3">
            <a:extLst>
              <a:ext uri="{FF2B5EF4-FFF2-40B4-BE49-F238E27FC236}">
                <a16:creationId xmlns:a16="http://schemas.microsoft.com/office/drawing/2014/main" id="{832F9F17-D952-0857-47C0-A11A5E063CF4}"/>
              </a:ext>
            </a:extLst>
          </p:cNvPr>
          <p:cNvSpPr txBox="1"/>
          <p:nvPr/>
        </p:nvSpPr>
        <p:spPr>
          <a:xfrm>
            <a:off x="1222048" y="1732487"/>
            <a:ext cx="9542092" cy="3170099"/>
          </a:xfrm>
          <a:prstGeom prst="rect">
            <a:avLst/>
          </a:prstGeom>
          <a:noFill/>
        </p:spPr>
        <p:txBody>
          <a:bodyPr wrap="square" rtlCol="0">
            <a:spAutoFit/>
          </a:bodyPr>
          <a:lstStyle/>
          <a:p>
            <a:pPr algn="ctr"/>
            <a:r>
              <a:rPr lang="en-US" sz="2000" i="0" dirty="0">
                <a:solidFill>
                  <a:srgbClr val="3A3B41"/>
                </a:solidFill>
                <a:effectLst/>
                <a:latin typeface="Comic Sans MS" panose="030F0702030302020204" pitchFamily="66" charset="0"/>
              </a:rPr>
              <a:t>Web development is the act of building, creating and maintaining websites. The field encompasses a broad range of tasks that include everything from coding to the technical design to the performance of a website or application running on the internet.</a:t>
            </a:r>
          </a:p>
          <a:p>
            <a:pPr algn="ctr"/>
            <a:endParaRPr lang="en-US" sz="2000" i="0" dirty="0">
              <a:solidFill>
                <a:srgbClr val="3A3B41"/>
              </a:solidFill>
              <a:effectLst/>
              <a:latin typeface="Comic Sans MS" panose="030F0702030302020204" pitchFamily="66" charset="0"/>
            </a:endParaRPr>
          </a:p>
          <a:p>
            <a:r>
              <a:rPr lang="en-US" sz="2000" i="0" dirty="0">
                <a:solidFill>
                  <a:srgbClr val="3A3B41"/>
                </a:solidFill>
                <a:effectLst/>
                <a:latin typeface="Comic Sans MS" panose="030F0702030302020204" pitchFamily="66" charset="0"/>
              </a:rPr>
              <a:t>Web development consists of front-end and back-end components:</a:t>
            </a:r>
          </a:p>
          <a:p>
            <a:pPr>
              <a:buFont typeface="Arial" panose="020B0604020202020204" pitchFamily="34" charset="0"/>
              <a:buChar char="•"/>
            </a:pPr>
            <a:r>
              <a:rPr lang="en-US" sz="2000" i="0" dirty="0">
                <a:solidFill>
                  <a:srgbClr val="3A3B41"/>
                </a:solidFill>
                <a:effectLst/>
                <a:latin typeface="Comic Sans MS" panose="030F0702030302020204" pitchFamily="66" charset="0"/>
              </a:rPr>
              <a:t>Front-end development consists of the user interface and the look and feel of the website or application. </a:t>
            </a:r>
          </a:p>
          <a:p>
            <a:pPr>
              <a:buFont typeface="Arial" panose="020B0604020202020204" pitchFamily="34" charset="0"/>
              <a:buChar char="•"/>
            </a:pPr>
            <a:r>
              <a:rPr lang="en-US" sz="2000" i="0" dirty="0">
                <a:solidFill>
                  <a:srgbClr val="3A3B41"/>
                </a:solidFill>
                <a:effectLst/>
                <a:latin typeface="Comic Sans MS" panose="030F0702030302020204" pitchFamily="66" charset="0"/>
              </a:rPr>
              <a:t>Back-end development consists of the databases, logic, </a:t>
            </a:r>
            <a:r>
              <a:rPr lang="en-US" sz="2000" i="0" u="none" strike="noStrike" dirty="0">
                <a:solidFill>
                  <a:srgbClr val="3A3B41"/>
                </a:solidFill>
                <a:effectLst/>
                <a:latin typeface="Comic Sans MS" panose="030F0702030302020204" pitchFamily="66" charset="0"/>
                <a:hlinkClick r:id="rId2"/>
              </a:rPr>
              <a:t>APIs</a:t>
            </a:r>
            <a:r>
              <a:rPr lang="en-US" sz="2000" i="0" dirty="0">
                <a:solidFill>
                  <a:srgbClr val="3A3B41"/>
                </a:solidFill>
                <a:effectLst/>
                <a:latin typeface="Comic Sans MS" panose="030F0702030302020204" pitchFamily="66" charset="0"/>
              </a:rPr>
              <a:t>, servers and everything else that powers the website behind the scenes.</a:t>
            </a:r>
          </a:p>
        </p:txBody>
      </p:sp>
    </p:spTree>
    <p:extLst>
      <p:ext uri="{BB962C8B-B14F-4D97-AF65-F5344CB8AC3E}">
        <p14:creationId xmlns:p14="http://schemas.microsoft.com/office/powerpoint/2010/main" val="292739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7C6-E462-9B0A-12AD-99E913910572}"/>
              </a:ext>
            </a:extLst>
          </p:cNvPr>
          <p:cNvSpPr>
            <a:spLocks noGrp="1"/>
          </p:cNvSpPr>
          <p:nvPr>
            <p:ph type="title"/>
          </p:nvPr>
        </p:nvSpPr>
        <p:spPr>
          <a:xfrm>
            <a:off x="838200" y="365125"/>
            <a:ext cx="10515600" cy="1827569"/>
          </a:xfrm>
        </p:spPr>
        <p:txBody>
          <a:bodyPr>
            <a:normAutofit/>
          </a:bodyPr>
          <a:lstStyle/>
          <a:p>
            <a:r>
              <a:rPr lang="en-IN" b="1" dirty="0">
                <a:solidFill>
                  <a:srgbClr val="FF0000"/>
                </a:solidFill>
              </a:rPr>
              <a:t>	  </a:t>
            </a:r>
            <a:r>
              <a:rPr lang="en-IN" sz="5300" b="1" u="sng" dirty="0">
                <a:solidFill>
                  <a:srgbClr val="FF0000"/>
                </a:solidFill>
              </a:rPr>
              <a:t>FRONTEND WEB DEVELOPMENT</a:t>
            </a:r>
            <a:br>
              <a:rPr lang="en-IN" b="1" u="sng" dirty="0">
                <a:solidFill>
                  <a:srgbClr val="FF0000"/>
                </a:solidFill>
              </a:rPr>
            </a:br>
            <a:endParaRPr lang="en-IN" b="1" u="sng" dirty="0">
              <a:solidFill>
                <a:srgbClr val="FF0000"/>
              </a:solidFill>
            </a:endParaRPr>
          </a:p>
        </p:txBody>
      </p:sp>
      <p:sp>
        <p:nvSpPr>
          <p:cNvPr id="3" name="Content Placeholder 2">
            <a:extLst>
              <a:ext uri="{FF2B5EF4-FFF2-40B4-BE49-F238E27FC236}">
                <a16:creationId xmlns:a16="http://schemas.microsoft.com/office/drawing/2014/main" id="{C6D2106E-8312-3143-D90C-B1A7BE4DFD3B}"/>
              </a:ext>
            </a:extLst>
          </p:cNvPr>
          <p:cNvSpPr>
            <a:spLocks noGrp="1"/>
          </p:cNvSpPr>
          <p:nvPr>
            <p:ph idx="1"/>
          </p:nvPr>
        </p:nvSpPr>
        <p:spPr>
          <a:xfrm>
            <a:off x="838200" y="2192695"/>
            <a:ext cx="4807591" cy="3729934"/>
          </a:xfrm>
        </p:spPr>
        <p:txBody>
          <a:bodyPr>
            <a:normAutofit/>
          </a:bodyPr>
          <a:lstStyle/>
          <a:p>
            <a:r>
              <a:rPr lang="en-US" sz="2000" dirty="0">
                <a:latin typeface="Comic Sans MS" panose="030F0702030302020204" pitchFamily="66" charset="0"/>
                <a:cs typeface="Arial" panose="020B0604020202020204" pitchFamily="34" charset="0"/>
              </a:rPr>
              <a:t>FRONTEND WEB DEVELOPMENT IS USED TO DESIGN THE LAYOUT AND DESIGN OF ANY WEBPAGE.</a:t>
            </a:r>
          </a:p>
          <a:p>
            <a:r>
              <a:rPr lang="en-US" sz="2000" dirty="0">
                <a:latin typeface="Comic Sans MS" panose="030F0702030302020204" pitchFamily="66" charset="0"/>
                <a:cs typeface="Arial" panose="020B0604020202020204" pitchFamily="34" charset="0"/>
              </a:rPr>
              <a:t>TECHNOLOGIES USED IN FRONTEND WEB DEVELOPMENT ARE:</a:t>
            </a:r>
          </a:p>
          <a:p>
            <a:r>
              <a:rPr lang="en-IN" sz="2000" dirty="0">
                <a:latin typeface="Comic Sans MS" panose="030F0702030302020204" pitchFamily="66" charset="0"/>
                <a:cs typeface="Arial" panose="020B0604020202020204" pitchFamily="34" charset="0"/>
              </a:rPr>
              <a:t>HTML</a:t>
            </a:r>
          </a:p>
          <a:p>
            <a:r>
              <a:rPr lang="en-IN" sz="2000" dirty="0">
                <a:latin typeface="Comic Sans MS" panose="030F0702030302020204" pitchFamily="66" charset="0"/>
                <a:cs typeface="Arial" panose="020B0604020202020204" pitchFamily="34" charset="0"/>
              </a:rPr>
              <a:t>CSS</a:t>
            </a:r>
          </a:p>
          <a:p>
            <a:r>
              <a:rPr lang="en-IN" sz="2000" dirty="0">
                <a:latin typeface="Comic Sans MS" panose="030F0702030302020204" pitchFamily="66" charset="0"/>
                <a:cs typeface="Arial" panose="020B0604020202020204" pitchFamily="34" charset="0"/>
              </a:rPr>
              <a:t>JAVASCRIPT</a:t>
            </a:r>
          </a:p>
        </p:txBody>
      </p:sp>
      <p:pic>
        <p:nvPicPr>
          <p:cNvPr id="5" name="Picture 4">
            <a:extLst>
              <a:ext uri="{FF2B5EF4-FFF2-40B4-BE49-F238E27FC236}">
                <a16:creationId xmlns:a16="http://schemas.microsoft.com/office/drawing/2014/main" id="{3D7B24FE-D655-7C57-07C8-48598BC024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889361"/>
            <a:ext cx="3747080" cy="2010796"/>
          </a:xfrm>
          <a:prstGeom prst="rect">
            <a:avLst/>
          </a:prstGeom>
        </p:spPr>
      </p:pic>
      <p:pic>
        <p:nvPicPr>
          <p:cNvPr id="8" name="Picture 7">
            <a:extLst>
              <a:ext uri="{FF2B5EF4-FFF2-40B4-BE49-F238E27FC236}">
                <a16:creationId xmlns:a16="http://schemas.microsoft.com/office/drawing/2014/main" id="{7E740944-9FB9-4616-0300-7B27E05BF6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18646" y="3965257"/>
            <a:ext cx="4048868" cy="2024434"/>
          </a:xfrm>
          <a:prstGeom prst="rect">
            <a:avLst/>
          </a:prstGeom>
        </p:spPr>
      </p:pic>
    </p:spTree>
    <p:extLst>
      <p:ext uri="{BB962C8B-B14F-4D97-AF65-F5344CB8AC3E}">
        <p14:creationId xmlns:p14="http://schemas.microsoft.com/office/powerpoint/2010/main" val="199480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5FD0-4A76-C566-6921-5808C1BE5B3F}"/>
              </a:ext>
            </a:extLst>
          </p:cNvPr>
          <p:cNvSpPr>
            <a:spLocks noGrp="1"/>
          </p:cNvSpPr>
          <p:nvPr>
            <p:ph type="title"/>
          </p:nvPr>
        </p:nvSpPr>
        <p:spPr/>
        <p:txBody>
          <a:bodyPr/>
          <a:lstStyle/>
          <a:p>
            <a:r>
              <a:rPr lang="en-IN" b="1" dirty="0">
                <a:solidFill>
                  <a:srgbClr val="FF0000"/>
                </a:solidFill>
              </a:rPr>
              <a:t>	  </a:t>
            </a:r>
            <a:r>
              <a:rPr lang="en-IN" sz="4400" b="1" u="sng" dirty="0">
                <a:solidFill>
                  <a:srgbClr val="FF0000"/>
                </a:solidFill>
              </a:rPr>
              <a:t>BACKEND WEB DEVELOPMENT</a:t>
            </a:r>
            <a:br>
              <a:rPr lang="en-IN" b="1" u="sng" dirty="0">
                <a:solidFill>
                  <a:srgbClr val="FF0000"/>
                </a:solidFill>
              </a:rPr>
            </a:br>
            <a:endParaRPr lang="en-IN" dirty="0"/>
          </a:p>
        </p:txBody>
      </p:sp>
      <p:sp>
        <p:nvSpPr>
          <p:cNvPr id="3" name="Content Placeholder 2">
            <a:extLst>
              <a:ext uri="{FF2B5EF4-FFF2-40B4-BE49-F238E27FC236}">
                <a16:creationId xmlns:a16="http://schemas.microsoft.com/office/drawing/2014/main" id="{81844D9D-E9EF-6000-7201-D52E90645757}"/>
              </a:ext>
            </a:extLst>
          </p:cNvPr>
          <p:cNvSpPr>
            <a:spLocks noGrp="1"/>
          </p:cNvSpPr>
          <p:nvPr>
            <p:ph idx="1"/>
          </p:nvPr>
        </p:nvSpPr>
        <p:spPr>
          <a:xfrm>
            <a:off x="838200" y="1825625"/>
            <a:ext cx="5445154" cy="4071836"/>
          </a:xfrm>
        </p:spPr>
        <p:txBody>
          <a:bodyPr>
            <a:normAutofit/>
          </a:bodyPr>
          <a:lstStyle/>
          <a:p>
            <a:pPr algn="ctr"/>
            <a:r>
              <a:rPr lang="en-US" sz="2400" b="0" i="0" dirty="0">
                <a:solidFill>
                  <a:srgbClr val="111111"/>
                </a:solidFill>
                <a:effectLst/>
                <a:latin typeface="Comic Sans MS" panose="030F0702030302020204" pitchFamily="66" charset="0"/>
              </a:rPr>
              <a:t>Back-end development means working on</a:t>
            </a:r>
            <a:r>
              <a:rPr lang="en-US" sz="2400" b="1" i="0" dirty="0">
                <a:solidFill>
                  <a:srgbClr val="111111"/>
                </a:solidFill>
                <a:effectLst/>
                <a:latin typeface="Comic Sans MS" panose="030F0702030302020204" pitchFamily="66" charset="0"/>
              </a:rPr>
              <a:t> server-side software</a:t>
            </a:r>
            <a:r>
              <a:rPr lang="en-US" sz="2400" b="0" i="0" dirty="0">
                <a:solidFill>
                  <a:srgbClr val="111111"/>
                </a:solidFill>
                <a:effectLst/>
                <a:latin typeface="Comic Sans MS" panose="030F0702030302020204" pitchFamily="66" charset="0"/>
              </a:rPr>
              <a:t>, which focuses on everything you can’t see on a website. Back-end developers ensure the website performs correctly, focusing on databases, back-end logic, application programming interface (APIs), architecture, and servers.</a:t>
            </a:r>
            <a:endParaRPr lang="en-IN" sz="2400" b="0" i="0" dirty="0">
              <a:solidFill>
                <a:srgbClr val="111111"/>
              </a:solidFill>
              <a:effectLst/>
              <a:latin typeface="Comic Sans MS" panose="030F0702030302020204" pitchFamily="66" charset="0"/>
            </a:endParaRPr>
          </a:p>
          <a:p>
            <a:pPr marL="0" indent="0">
              <a:buNone/>
            </a:pPr>
            <a:r>
              <a:rPr lang="en-IN" sz="2400" b="0" i="0" dirty="0">
                <a:solidFill>
                  <a:srgbClr val="111111"/>
                </a:solidFill>
                <a:effectLst/>
                <a:latin typeface="Comic Sans MS" panose="030F0702030302020204" pitchFamily="66" charset="0"/>
              </a:rPr>
              <a:t>Datab</a:t>
            </a:r>
            <a:r>
              <a:rPr lang="en-IN" sz="2400" dirty="0">
                <a:solidFill>
                  <a:srgbClr val="111111"/>
                </a:solidFill>
                <a:latin typeface="Comic Sans MS" panose="030F0702030302020204" pitchFamily="66" charset="0"/>
              </a:rPr>
              <a:t>ases like : </a:t>
            </a:r>
            <a:r>
              <a:rPr lang="en-IN" sz="2400" dirty="0" err="1">
                <a:solidFill>
                  <a:srgbClr val="111111"/>
                </a:solidFill>
                <a:latin typeface="Comic Sans MS" panose="030F0702030302020204" pitchFamily="66" charset="0"/>
              </a:rPr>
              <a:t>MySql</a:t>
            </a:r>
            <a:r>
              <a:rPr lang="en-IN" sz="2400" dirty="0">
                <a:solidFill>
                  <a:srgbClr val="111111"/>
                </a:solidFill>
                <a:latin typeface="Comic Sans MS" panose="030F0702030302020204" pitchFamily="66" charset="0"/>
              </a:rPr>
              <a:t> , </a:t>
            </a:r>
            <a:r>
              <a:rPr lang="en-IN" sz="2400" dirty="0" err="1">
                <a:solidFill>
                  <a:srgbClr val="111111"/>
                </a:solidFill>
                <a:latin typeface="Comic Sans MS" panose="030F0702030302020204" pitchFamily="66" charset="0"/>
              </a:rPr>
              <a:t>MongoDb</a:t>
            </a:r>
            <a:r>
              <a:rPr lang="en-IN" sz="2400" dirty="0">
                <a:solidFill>
                  <a:srgbClr val="111111"/>
                </a:solidFill>
                <a:latin typeface="Comic Sans MS" panose="030F0702030302020204" pitchFamily="66" charset="0"/>
              </a:rPr>
              <a:t> etc.</a:t>
            </a:r>
          </a:p>
          <a:p>
            <a:pPr marL="0" indent="0">
              <a:buNone/>
            </a:pPr>
            <a:endParaRPr lang="en-US" sz="2400" b="0" i="0" dirty="0">
              <a:solidFill>
                <a:srgbClr val="111111"/>
              </a:solidFill>
              <a:effectLst/>
              <a:latin typeface="Comic Sans MS" panose="030F0702030302020204" pitchFamily="66" charset="0"/>
            </a:endParaRPr>
          </a:p>
        </p:txBody>
      </p:sp>
      <p:pic>
        <p:nvPicPr>
          <p:cNvPr id="5" name="Picture 4">
            <a:extLst>
              <a:ext uri="{FF2B5EF4-FFF2-40B4-BE49-F238E27FC236}">
                <a16:creationId xmlns:a16="http://schemas.microsoft.com/office/drawing/2014/main" id="{98F4A049-5A12-32A1-47D9-AAE5A3E327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57025" y="1966518"/>
            <a:ext cx="3331217" cy="3331217"/>
          </a:xfrm>
          <a:prstGeom prst="rect">
            <a:avLst/>
          </a:prstGeom>
        </p:spPr>
      </p:pic>
    </p:spTree>
    <p:extLst>
      <p:ext uri="{BB962C8B-B14F-4D97-AF65-F5344CB8AC3E}">
        <p14:creationId xmlns:p14="http://schemas.microsoft.com/office/powerpoint/2010/main" val="198925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F2C0-8F68-3DEF-03A0-CC588949484E}"/>
              </a:ext>
            </a:extLst>
          </p:cNvPr>
          <p:cNvSpPr>
            <a:spLocks noGrp="1"/>
          </p:cNvSpPr>
          <p:nvPr>
            <p:ph type="title"/>
          </p:nvPr>
        </p:nvSpPr>
        <p:spPr/>
        <p:txBody>
          <a:bodyPr>
            <a:normAutofit/>
          </a:bodyPr>
          <a:lstStyle/>
          <a:p>
            <a:pPr algn="ctr"/>
            <a:r>
              <a:rPr lang="en-US" sz="4800" b="1" u="sng" dirty="0">
                <a:solidFill>
                  <a:srgbClr val="FF0000"/>
                </a:solidFill>
              </a:rPr>
              <a:t>DESCRIPTION OF THE PROJECT</a:t>
            </a:r>
            <a:endParaRPr lang="en-IN" sz="4800" b="1" u="sng" dirty="0">
              <a:solidFill>
                <a:srgbClr val="FF0000"/>
              </a:solidFill>
            </a:endParaRPr>
          </a:p>
        </p:txBody>
      </p:sp>
      <p:sp>
        <p:nvSpPr>
          <p:cNvPr id="3" name="Content Placeholder 2">
            <a:extLst>
              <a:ext uri="{FF2B5EF4-FFF2-40B4-BE49-F238E27FC236}">
                <a16:creationId xmlns:a16="http://schemas.microsoft.com/office/drawing/2014/main" id="{8B24033D-652A-2B11-992C-B3EB45D173B1}"/>
              </a:ext>
            </a:extLst>
          </p:cNvPr>
          <p:cNvSpPr>
            <a:spLocks noGrp="1"/>
          </p:cNvSpPr>
          <p:nvPr>
            <p:ph idx="1"/>
          </p:nvPr>
        </p:nvSpPr>
        <p:spPr>
          <a:xfrm>
            <a:off x="838200" y="1825625"/>
            <a:ext cx="5257800" cy="4063447"/>
          </a:xfrm>
        </p:spPr>
        <p:txBody>
          <a:bodyPr>
            <a:normAutofit lnSpcReduction="10000"/>
          </a:bodyPr>
          <a:lstStyle/>
          <a:p>
            <a:pPr algn="ctr">
              <a:buFont typeface="Wingdings" panose="05000000000000000000" pitchFamily="2" charset="2"/>
              <a:buChar char="q"/>
            </a:pPr>
            <a:r>
              <a:rPr lang="en-US" sz="2400" dirty="0">
                <a:solidFill>
                  <a:schemeClr val="tx1">
                    <a:lumMod val="95000"/>
                    <a:lumOff val="5000"/>
                  </a:schemeClr>
                </a:solidFill>
                <a:latin typeface="Comic Sans MS" panose="030F0702030302020204" pitchFamily="66" charset="0"/>
              </a:rPr>
              <a:t>GARAGE24X7 IS AN INDIAN WEBSITE FOR THE CARS . THIS PROJECT IS ALL ABOUT THE GARAGE SYSTEM OF VECHILES IN INDIA . IN THIS , WE HAVE SERVICES OF CAR REPAIRING , CARS REVIEWS , CAR PARTS ETC . THE FRONTEND OF THE PROJECT IS MADE BY USING HTML , CSS  AND JAVASCRIPT . THE BACKEND DATABASE IS MONGODB . </a:t>
            </a:r>
            <a:endParaRPr lang="en-IN" sz="2400" dirty="0">
              <a:solidFill>
                <a:schemeClr val="tx1">
                  <a:lumMod val="95000"/>
                  <a:lumOff val="5000"/>
                </a:schemeClr>
              </a:solidFill>
              <a:latin typeface="Comic Sans MS" panose="030F0702030302020204" pitchFamily="66" charset="0"/>
            </a:endParaRPr>
          </a:p>
        </p:txBody>
      </p:sp>
      <p:pic>
        <p:nvPicPr>
          <p:cNvPr id="5" name="Picture 4">
            <a:extLst>
              <a:ext uri="{FF2B5EF4-FFF2-40B4-BE49-F238E27FC236}">
                <a16:creationId xmlns:a16="http://schemas.microsoft.com/office/drawing/2014/main" id="{238857D3-EBBD-5657-FCB6-3B0BFB3398A8}"/>
              </a:ext>
            </a:extLst>
          </p:cNvPr>
          <p:cNvPicPr>
            <a:picLocks noChangeAspect="1"/>
          </p:cNvPicPr>
          <p:nvPr/>
        </p:nvPicPr>
        <p:blipFill>
          <a:blip r:embed="rId2"/>
          <a:stretch>
            <a:fillRect/>
          </a:stretch>
        </p:blipFill>
        <p:spPr>
          <a:xfrm>
            <a:off x="6398004" y="2281805"/>
            <a:ext cx="5422084" cy="2832261"/>
          </a:xfrm>
          <a:prstGeom prst="rect">
            <a:avLst/>
          </a:prstGeom>
        </p:spPr>
      </p:pic>
    </p:spTree>
    <p:extLst>
      <p:ext uri="{BB962C8B-B14F-4D97-AF65-F5344CB8AC3E}">
        <p14:creationId xmlns:p14="http://schemas.microsoft.com/office/powerpoint/2010/main" val="132075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4729-7625-BD3A-D665-697E98441C28}"/>
              </a:ext>
            </a:extLst>
          </p:cNvPr>
          <p:cNvSpPr>
            <a:spLocks noGrp="1"/>
          </p:cNvSpPr>
          <p:nvPr>
            <p:ph type="title"/>
          </p:nvPr>
        </p:nvSpPr>
        <p:spPr/>
        <p:txBody>
          <a:bodyPr>
            <a:normAutofit/>
          </a:bodyPr>
          <a:lstStyle/>
          <a:p>
            <a:pPr algn="ctr"/>
            <a:r>
              <a:rPr lang="en-US" sz="5400" b="1" u="sng" dirty="0">
                <a:solidFill>
                  <a:srgbClr val="FF0000"/>
                </a:solidFill>
              </a:rPr>
              <a:t>COMPONENTS OF THE PROJECT</a:t>
            </a:r>
            <a:endParaRPr lang="en-IN" sz="5400" b="1" u="sng" dirty="0">
              <a:solidFill>
                <a:srgbClr val="FF0000"/>
              </a:solidFill>
            </a:endParaRPr>
          </a:p>
        </p:txBody>
      </p:sp>
      <p:sp>
        <p:nvSpPr>
          <p:cNvPr id="3" name="Content Placeholder 2">
            <a:extLst>
              <a:ext uri="{FF2B5EF4-FFF2-40B4-BE49-F238E27FC236}">
                <a16:creationId xmlns:a16="http://schemas.microsoft.com/office/drawing/2014/main" id="{BE7D4D81-B5EE-E2A4-3124-9373E330D1D4}"/>
              </a:ext>
            </a:extLst>
          </p:cNvPr>
          <p:cNvSpPr>
            <a:spLocks noGrp="1"/>
          </p:cNvSpPr>
          <p:nvPr>
            <p:ph idx="1"/>
          </p:nvPr>
        </p:nvSpPr>
        <p:spPr>
          <a:xfrm>
            <a:off x="838200" y="1825625"/>
            <a:ext cx="5411598" cy="3400716"/>
          </a:xfrm>
        </p:spPr>
        <p:txBody>
          <a:bodyPr>
            <a:normAutofit lnSpcReduction="10000"/>
          </a:bodyPr>
          <a:lstStyle/>
          <a:p>
            <a:pPr algn="ctr">
              <a:buFont typeface="Wingdings" panose="05000000000000000000" pitchFamily="2" charset="2"/>
              <a:buChar char="Ø"/>
            </a:pPr>
            <a:r>
              <a:rPr lang="en-US" dirty="0"/>
              <a:t>LOGIN AND SIGNUP PAGE</a:t>
            </a:r>
          </a:p>
          <a:p>
            <a:pPr marL="0" indent="0" algn="just">
              <a:buNone/>
            </a:pPr>
            <a:r>
              <a:rPr lang="en-US" dirty="0"/>
              <a:t>In this client have to first signup with his/her details and have to make a account in our database with a proper username and password and after login with his/her details they can access our services like Booking car service , Reviewing Cars etc. </a:t>
            </a:r>
          </a:p>
          <a:p>
            <a:pPr marL="0" indent="0" algn="just">
              <a:buNone/>
            </a:pPr>
            <a:endParaRPr lang="en-US" dirty="0"/>
          </a:p>
          <a:p>
            <a:pPr marL="0" indent="0" algn="ctr">
              <a:buNone/>
            </a:pPr>
            <a:endParaRPr lang="en-IN" dirty="0"/>
          </a:p>
        </p:txBody>
      </p:sp>
      <p:pic>
        <p:nvPicPr>
          <p:cNvPr id="5" name="Picture 4">
            <a:extLst>
              <a:ext uri="{FF2B5EF4-FFF2-40B4-BE49-F238E27FC236}">
                <a16:creationId xmlns:a16="http://schemas.microsoft.com/office/drawing/2014/main" id="{BB5BAF79-0044-5A18-3C15-347A221C3460}"/>
              </a:ext>
            </a:extLst>
          </p:cNvPr>
          <p:cNvPicPr>
            <a:picLocks noChangeAspect="1"/>
          </p:cNvPicPr>
          <p:nvPr/>
        </p:nvPicPr>
        <p:blipFill>
          <a:blip r:embed="rId2"/>
          <a:stretch>
            <a:fillRect/>
          </a:stretch>
        </p:blipFill>
        <p:spPr>
          <a:xfrm>
            <a:off x="7053147" y="2046914"/>
            <a:ext cx="3849127" cy="3546187"/>
          </a:xfrm>
          <a:prstGeom prst="rect">
            <a:avLst/>
          </a:prstGeom>
        </p:spPr>
      </p:pic>
    </p:spTree>
    <p:extLst>
      <p:ext uri="{BB962C8B-B14F-4D97-AF65-F5344CB8AC3E}">
        <p14:creationId xmlns:p14="http://schemas.microsoft.com/office/powerpoint/2010/main" val="171448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6A48F-4515-8D25-94B8-A69D5E32AF61}"/>
              </a:ext>
            </a:extLst>
          </p:cNvPr>
          <p:cNvSpPr>
            <a:spLocks noGrp="1"/>
          </p:cNvSpPr>
          <p:nvPr>
            <p:ph idx="1"/>
          </p:nvPr>
        </p:nvSpPr>
        <p:spPr>
          <a:xfrm>
            <a:off x="838200" y="352338"/>
            <a:ext cx="10515600" cy="5824625"/>
          </a:xfrm>
        </p:spPr>
        <p:txBody>
          <a:bodyPr/>
          <a:lstStyle/>
          <a:p>
            <a:pPr marL="0" indent="0">
              <a:buNone/>
            </a:pPr>
            <a:r>
              <a:rPr lang="en-US" dirty="0"/>
              <a:t>Working : First the data of the user during signup time is inserted into the </a:t>
            </a:r>
            <a:r>
              <a:rPr lang="en-US" dirty="0" err="1"/>
              <a:t>mongodb</a:t>
            </a:r>
            <a:r>
              <a:rPr lang="en-US" dirty="0"/>
              <a:t> database using </a:t>
            </a:r>
            <a:r>
              <a:rPr lang="en-US" dirty="0" err="1"/>
              <a:t>nodejs</a:t>
            </a:r>
            <a:r>
              <a:rPr lang="en-US" dirty="0"/>
              <a:t> and </a:t>
            </a:r>
            <a:r>
              <a:rPr lang="en-US" dirty="0" err="1"/>
              <a:t>mongodb</a:t>
            </a:r>
            <a:r>
              <a:rPr lang="en-US" dirty="0"/>
              <a:t> connectivity . And during login time if the details of the user is present in the database then only he can login into our website and get redirected to our home page to access all services provided by GARAGE24X7.</a:t>
            </a:r>
            <a:endParaRPr lang="en-IN" dirty="0"/>
          </a:p>
        </p:txBody>
      </p:sp>
      <p:pic>
        <p:nvPicPr>
          <p:cNvPr id="5" name="Picture 4">
            <a:extLst>
              <a:ext uri="{FF2B5EF4-FFF2-40B4-BE49-F238E27FC236}">
                <a16:creationId xmlns:a16="http://schemas.microsoft.com/office/drawing/2014/main" id="{348C3A7D-520D-D231-AA97-29FB03928036}"/>
              </a:ext>
            </a:extLst>
          </p:cNvPr>
          <p:cNvPicPr>
            <a:picLocks noChangeAspect="1"/>
          </p:cNvPicPr>
          <p:nvPr/>
        </p:nvPicPr>
        <p:blipFill>
          <a:blip r:embed="rId2"/>
          <a:stretch>
            <a:fillRect/>
          </a:stretch>
        </p:blipFill>
        <p:spPr>
          <a:xfrm>
            <a:off x="2969703" y="2784613"/>
            <a:ext cx="7166994" cy="3526237"/>
          </a:xfrm>
          <a:prstGeom prst="rect">
            <a:avLst/>
          </a:prstGeom>
        </p:spPr>
      </p:pic>
    </p:spTree>
    <p:extLst>
      <p:ext uri="{BB962C8B-B14F-4D97-AF65-F5344CB8AC3E}">
        <p14:creationId xmlns:p14="http://schemas.microsoft.com/office/powerpoint/2010/main" val="104898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A9605-3B43-ADBF-20C2-AEC00CC0BA24}"/>
              </a:ext>
            </a:extLst>
          </p:cNvPr>
          <p:cNvSpPr>
            <a:spLocks noGrp="1"/>
          </p:cNvSpPr>
          <p:nvPr>
            <p:ph idx="1"/>
          </p:nvPr>
        </p:nvSpPr>
        <p:spPr>
          <a:xfrm>
            <a:off x="838200" y="369116"/>
            <a:ext cx="10515600" cy="5807847"/>
          </a:xfrm>
        </p:spPr>
        <p:txBody>
          <a:bodyPr/>
          <a:lstStyle/>
          <a:p>
            <a:pPr algn="ctr">
              <a:buFont typeface="Wingdings" panose="05000000000000000000" pitchFamily="2" charset="2"/>
              <a:buChar char="Ø"/>
            </a:pPr>
            <a:r>
              <a:rPr lang="en-US" dirty="0"/>
              <a:t>Booking Car Service </a:t>
            </a:r>
          </a:p>
          <a:p>
            <a:pPr marL="0" indent="0">
              <a:buNone/>
            </a:pPr>
            <a:r>
              <a:rPr lang="en-IN" dirty="0"/>
              <a:t>In this client have to fill up the details related to the Car Service Like Date Of Service , Time Of Service , Car Name , Car Type , Car Number , Model , Type Of Service he/she want , Customer Information etc. .and after that his/her service slot will be booked and they get a proper details of time and date of the service of their car.</a:t>
            </a:r>
          </a:p>
        </p:txBody>
      </p:sp>
    </p:spTree>
    <p:extLst>
      <p:ext uri="{BB962C8B-B14F-4D97-AF65-F5344CB8AC3E}">
        <p14:creationId xmlns:p14="http://schemas.microsoft.com/office/powerpoint/2010/main" val="2515033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632</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Comic Sans MS</vt:lpstr>
      <vt:lpstr>Ink Free</vt:lpstr>
      <vt:lpstr>Wingdings</vt:lpstr>
      <vt:lpstr>Office Theme</vt:lpstr>
      <vt:lpstr>PowerPoint Presentation</vt:lpstr>
      <vt:lpstr>PowerPoint Presentation</vt:lpstr>
      <vt:lpstr>              : WEB DEVELOPMENT :</vt:lpstr>
      <vt:lpstr>   FRONTEND WEB DEVELOPMENT </vt:lpstr>
      <vt:lpstr>   BACKEND WEB DEVELOPMENT </vt:lpstr>
      <vt:lpstr>DESCRIPTION OF THE PROJECT</vt:lpstr>
      <vt:lpstr>COMPONENTS OF THE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ISHAAN GUPTA</dc:creator>
  <cp:lastModifiedBy>ISHAAN GUPTA</cp:lastModifiedBy>
  <cp:revision>5</cp:revision>
  <dcterms:created xsi:type="dcterms:W3CDTF">2022-09-17T03:53:16Z</dcterms:created>
  <dcterms:modified xsi:type="dcterms:W3CDTF">2022-09-17T08:26:15Z</dcterms:modified>
</cp:coreProperties>
</file>