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 name="Shape 17"/>
        <p:cNvGrpSpPr/>
        <p:nvPr/>
      </p:nvGrpSpPr>
      <p:grpSpPr>
        <a:xfrm>
          <a:off x="0" y="0"/>
          <a:ext cx="0" cy="0"/>
          <a:chOff x="0" y="0"/>
          <a:chExt cx="0" cy="0"/>
        </a:xfrm>
      </p:grpSpPr>
      <p:sp>
        <p:nvSpPr>
          <p:cNvPr id="18" name="Google Shape;18;p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towardsdatascience.com/machine-learning-basics-with-the-k-nearest-neighbors-algorithm-6a6e71d01761#:~:text=KNN%20works%20by%20finding%20the,in%20the%20case%20of%20regression" TargetMode="External"/><Relationship Id="rId4" Type="http://schemas.openxmlformats.org/officeDocument/2006/relationships/hyperlink" Target="https://towardsdatascience.com/machine-learning-basics-with-the-k-nearest-neighbors-algorithm-6a6e71d01761#:~:text=KNN%20works%20by%20finding%20the,in%20the%20case%20of%20regression" TargetMode="External"/><Relationship Id="rId5" Type="http://schemas.openxmlformats.org/officeDocument/2006/relationships/hyperlink" Target="https://www.analyticsvidhya.com/blog/2018/10/predicting-stock-price-machine-learningnd-deep-learning-techniques-python/" TargetMode="External"/><Relationship Id="rId6" Type="http://schemas.openxmlformats.org/officeDocument/2006/relationships/hyperlink" Target="https://scikit-learn.org/stable/modules/generated/sklearn.metrics.accuracy_score.html" TargetMode="External"/><Relationship Id="rId7" Type="http://schemas.openxmlformats.org/officeDocument/2006/relationships/hyperlink" Target="https://towardsai.net/p/machine-learning/netflix-stock-prediction-model-a-comparative-study-of-linear-regression-k-nearest-neighbor-knn-4527ff17939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369888"/>
            <a:ext cx="9144000" cy="92075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400"/>
              <a:t>Python Stock Prediction</a:t>
            </a:r>
            <a:endParaRPr b="1" sz="4400"/>
          </a:p>
        </p:txBody>
      </p:sp>
      <p:sp>
        <p:nvSpPr>
          <p:cNvPr id="85" name="Google Shape;85;p13"/>
          <p:cNvSpPr txBox="1"/>
          <p:nvPr/>
        </p:nvSpPr>
        <p:spPr>
          <a:xfrm>
            <a:off x="1609725" y="3286125"/>
            <a:ext cx="2743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Presented By: Team 11</a:t>
            </a:r>
            <a:endParaRPr b="0" i="0" sz="1400" u="none" cap="none" strike="noStrike">
              <a:solidFill>
                <a:srgbClr val="000000"/>
              </a:solidFill>
              <a:latin typeface="Arial"/>
              <a:ea typeface="Arial"/>
              <a:cs typeface="Arial"/>
              <a:sym typeface="Arial"/>
            </a:endParaRPr>
          </a:p>
        </p:txBody>
      </p:sp>
      <p:sp>
        <p:nvSpPr>
          <p:cNvPr id="86" name="Google Shape;86;p13"/>
          <p:cNvSpPr txBox="1"/>
          <p:nvPr/>
        </p:nvSpPr>
        <p:spPr>
          <a:xfrm>
            <a:off x="1609725" y="3619500"/>
            <a:ext cx="274320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 Ishaan Chawla</a:t>
            </a:r>
            <a:endParaRPr b="1" i="0" sz="1800" u="none" cap="none" strike="noStrike">
              <a:solidFill>
                <a:schemeClr val="dk1"/>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b="0" l="0" r="0" t="0"/>
          <a:stretch/>
        </p:blipFill>
        <p:spPr>
          <a:xfrm>
            <a:off x="5679275" y="2151723"/>
            <a:ext cx="6084099" cy="367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Online References</a:t>
            </a:r>
            <a:endParaRPr b="1">
              <a:highlight>
                <a:srgbClr val="FFFFFF"/>
              </a:highlight>
            </a:endParaRPr>
          </a:p>
        </p:txBody>
      </p:sp>
      <p:sp>
        <p:nvSpPr>
          <p:cNvPr id="143" name="Google Shape;143;p22"/>
          <p:cNvSpPr txBox="1"/>
          <p:nvPr>
            <p:ph idx="4294967295" type="body"/>
          </p:nvPr>
        </p:nvSpPr>
        <p:spPr>
          <a:xfrm>
            <a:off x="838203" y="1372398"/>
            <a:ext cx="10515600" cy="46707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SzPts val="1900"/>
              <a:buChar char="•"/>
            </a:pPr>
            <a:r>
              <a:rPr lang="en-US" sz="1900" u="sng">
                <a:solidFill>
                  <a:schemeClr val="hlink"/>
                </a:solidFill>
                <a:highlight>
                  <a:srgbClr val="FFFFFF"/>
                </a:highlight>
                <a:hlinkClick r:id="rId3"/>
              </a:rPr>
              <a:t>https://towardsdatascience.com/machine-learning-basics-with-the-k-nearest-neighbors-algorithm-6a6e71d01761#:~:text=KNN%20works%20by%20finding%20the,in%20the%20case%20of%20regression</a:t>
            </a:r>
            <a:r>
              <a:rPr lang="en-US" sz="1900">
                <a:highlight>
                  <a:srgbClr val="FFFFFF"/>
                </a:highlight>
              </a:rPr>
              <a:t>)</a:t>
            </a:r>
            <a:endParaRPr sz="1900">
              <a:highlight>
                <a:srgbClr val="FFFFFF"/>
              </a:highlight>
            </a:endParaRPr>
          </a:p>
          <a:p>
            <a:pPr indent="0" lvl="0" marL="457200" rtl="0" algn="l">
              <a:lnSpc>
                <a:spcPct val="115000"/>
              </a:lnSpc>
              <a:spcBef>
                <a:spcPts val="0"/>
              </a:spcBef>
              <a:spcAft>
                <a:spcPts val="0"/>
              </a:spcAft>
              <a:buSzPts val="2800"/>
              <a:buNone/>
            </a:pPr>
            <a:r>
              <a:t/>
            </a:r>
            <a:endParaRPr sz="1900">
              <a:highlight>
                <a:srgbClr val="FFFFFF"/>
              </a:highlight>
            </a:endParaRPr>
          </a:p>
          <a:p>
            <a:pPr indent="-349250" lvl="0" marL="457200" rtl="0" algn="l">
              <a:lnSpc>
                <a:spcPct val="115000"/>
              </a:lnSpc>
              <a:spcBef>
                <a:spcPts val="0"/>
              </a:spcBef>
              <a:spcAft>
                <a:spcPts val="0"/>
              </a:spcAft>
              <a:buSzPts val="1900"/>
              <a:buChar char="•"/>
            </a:pPr>
            <a:r>
              <a:rPr lang="en-US" sz="1900" u="sng">
                <a:solidFill>
                  <a:schemeClr val="hlink"/>
                </a:solidFill>
                <a:highlight>
                  <a:srgbClr val="FFFFFF"/>
                </a:highlight>
                <a:hlinkClick r:id="rId4"/>
              </a:rPr>
              <a:t>https://towardsdatascience.com/machine-learning-basics-with-the-k-nearest-neighbors-algorithm-6a6e71d01761#:~:text=KNN%20works%20by%20finding%20the,in%20the%20case%20of%20regression</a:t>
            </a:r>
            <a:r>
              <a:rPr lang="en-US" sz="1900">
                <a:highlight>
                  <a:srgbClr val="FFFFFF"/>
                </a:highlight>
              </a:rPr>
              <a:t>)</a:t>
            </a:r>
            <a:endParaRPr sz="1900">
              <a:highlight>
                <a:srgbClr val="FFFFFF"/>
              </a:highlight>
            </a:endParaRPr>
          </a:p>
          <a:p>
            <a:pPr indent="0" lvl="0" marL="457200" rtl="0" algn="l">
              <a:lnSpc>
                <a:spcPct val="115000"/>
              </a:lnSpc>
              <a:spcBef>
                <a:spcPts val="0"/>
              </a:spcBef>
              <a:spcAft>
                <a:spcPts val="0"/>
              </a:spcAft>
              <a:buSzPts val="2800"/>
              <a:buNone/>
            </a:pPr>
            <a:r>
              <a:t/>
            </a:r>
            <a:endParaRPr sz="1900">
              <a:highlight>
                <a:srgbClr val="FFFFFF"/>
              </a:highlight>
            </a:endParaRPr>
          </a:p>
          <a:p>
            <a:pPr indent="-349250" lvl="0" marL="457200" rtl="0" algn="l">
              <a:lnSpc>
                <a:spcPct val="115000"/>
              </a:lnSpc>
              <a:spcBef>
                <a:spcPts val="0"/>
              </a:spcBef>
              <a:spcAft>
                <a:spcPts val="0"/>
              </a:spcAft>
              <a:buSzPts val="1900"/>
              <a:buChar char="•"/>
            </a:pPr>
            <a:r>
              <a:rPr lang="en-US" sz="1900" u="sng">
                <a:solidFill>
                  <a:schemeClr val="hlink"/>
                </a:solidFill>
                <a:highlight>
                  <a:srgbClr val="FFFFFF"/>
                </a:highlight>
                <a:hlinkClick r:id="rId5"/>
              </a:rPr>
              <a:t>https://www.analyticsvidhya.com/blog/2018/10/predicting-stock-price-machine-learningnd-deep-learning-techniques-python/</a:t>
            </a:r>
            <a:endParaRPr sz="1900">
              <a:highlight>
                <a:srgbClr val="FFFFFF"/>
              </a:highlight>
            </a:endParaRPr>
          </a:p>
          <a:p>
            <a:pPr indent="0" lvl="0" marL="457200" rtl="0" algn="l">
              <a:lnSpc>
                <a:spcPct val="115000"/>
              </a:lnSpc>
              <a:spcBef>
                <a:spcPts val="0"/>
              </a:spcBef>
              <a:spcAft>
                <a:spcPts val="0"/>
              </a:spcAft>
              <a:buSzPts val="2800"/>
              <a:buNone/>
            </a:pPr>
            <a:r>
              <a:t/>
            </a:r>
            <a:endParaRPr sz="1900">
              <a:highlight>
                <a:srgbClr val="FFFFFF"/>
              </a:highlight>
            </a:endParaRPr>
          </a:p>
          <a:p>
            <a:pPr indent="-349250" lvl="0" marL="457200" rtl="0" algn="l">
              <a:lnSpc>
                <a:spcPct val="115000"/>
              </a:lnSpc>
              <a:spcBef>
                <a:spcPts val="0"/>
              </a:spcBef>
              <a:spcAft>
                <a:spcPts val="0"/>
              </a:spcAft>
              <a:buSzPts val="1900"/>
              <a:buChar char="•"/>
            </a:pPr>
            <a:r>
              <a:rPr lang="en-US" sz="1900" u="sng">
                <a:solidFill>
                  <a:schemeClr val="hlink"/>
                </a:solidFill>
                <a:highlight>
                  <a:srgbClr val="FFFFFF"/>
                </a:highlight>
                <a:hlinkClick r:id="rId6"/>
              </a:rPr>
              <a:t>https://scikit-learn.org/stable/modules/generated/sklearn.metrics.accuracy_score.html</a:t>
            </a:r>
            <a:endParaRPr sz="1900">
              <a:highlight>
                <a:srgbClr val="FFFFFF"/>
              </a:highlight>
            </a:endParaRPr>
          </a:p>
          <a:p>
            <a:pPr indent="0" lvl="0" marL="457200" rtl="0" algn="l">
              <a:lnSpc>
                <a:spcPct val="115000"/>
              </a:lnSpc>
              <a:spcBef>
                <a:spcPts val="0"/>
              </a:spcBef>
              <a:spcAft>
                <a:spcPts val="0"/>
              </a:spcAft>
              <a:buSzPts val="2800"/>
              <a:buNone/>
            </a:pPr>
            <a:r>
              <a:t/>
            </a:r>
            <a:endParaRPr sz="1900">
              <a:highlight>
                <a:srgbClr val="FFFFFF"/>
              </a:highlight>
            </a:endParaRPr>
          </a:p>
          <a:p>
            <a:pPr indent="-349250" lvl="0" marL="457200" rtl="0" algn="l">
              <a:lnSpc>
                <a:spcPct val="115000"/>
              </a:lnSpc>
              <a:spcBef>
                <a:spcPts val="0"/>
              </a:spcBef>
              <a:spcAft>
                <a:spcPts val="0"/>
              </a:spcAft>
              <a:buSzPts val="1900"/>
              <a:buChar char="•"/>
            </a:pPr>
            <a:r>
              <a:rPr lang="en-US" sz="1900" u="sng">
                <a:solidFill>
                  <a:schemeClr val="hlink"/>
                </a:solidFill>
                <a:highlight>
                  <a:srgbClr val="FFFFFF"/>
                </a:highlight>
                <a:hlinkClick r:id="rId7"/>
              </a:rPr>
              <a:t>https://towardsai.net/p/machine-learning/netflix-stock-prediction-model-a-comparative-study-of-linear-regression-k-nearest-neighbor-knn-4527ff17939b</a:t>
            </a:r>
            <a:endParaRPr sz="19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5000625" y="3038475"/>
            <a:ext cx="27432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0232" y="323850"/>
            <a:ext cx="8490600" cy="1019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a:t>Introduction of Stock Prediction</a:t>
            </a:r>
            <a:endParaRPr/>
          </a:p>
        </p:txBody>
      </p:sp>
      <p:sp>
        <p:nvSpPr>
          <p:cNvPr id="93" name="Google Shape;93;p14"/>
          <p:cNvSpPr txBox="1"/>
          <p:nvPr>
            <p:ph idx="1" type="body"/>
          </p:nvPr>
        </p:nvSpPr>
        <p:spPr>
          <a:xfrm>
            <a:off x="839788" y="1552575"/>
            <a:ext cx="3941762" cy="4630738"/>
          </a:xfrm>
          <a:prstGeom prst="rect">
            <a:avLst/>
          </a:prstGeom>
          <a:noFill/>
          <a:ln>
            <a:noFill/>
          </a:ln>
        </p:spPr>
        <p:txBody>
          <a:bodyPr anchorCtr="0" anchor="t" bIns="45700" lIns="91425" spcFirstLastPara="1" rIns="91425" wrap="square" tIns="45700">
            <a:noAutofit/>
          </a:bodyPr>
          <a:lstStyle/>
          <a:p>
            <a:pPr indent="-285750" lvl="0" marL="285750" rtl="0" algn="just">
              <a:lnSpc>
                <a:spcPct val="90000"/>
              </a:lnSpc>
              <a:spcBef>
                <a:spcPts val="1000"/>
              </a:spcBef>
              <a:spcAft>
                <a:spcPts val="0"/>
              </a:spcAft>
              <a:buClr>
                <a:schemeClr val="dk1"/>
              </a:buClr>
              <a:buSzPts val="2200"/>
              <a:buChar char="•"/>
            </a:pPr>
            <a:r>
              <a:rPr lang="en-US" sz="2200">
                <a:solidFill>
                  <a:srgbClr val="202124"/>
                </a:solidFill>
                <a:highlight>
                  <a:srgbClr val="FFFFFF"/>
                </a:highlight>
              </a:rPr>
              <a:t>Stock market prediction is the act of trying to determine the future value of a company stock or other financial instrument traded on an exchange. The successful prediction of a stock's future price could yield significant profit.</a:t>
            </a:r>
            <a:endParaRPr sz="2200"/>
          </a:p>
        </p:txBody>
      </p:sp>
      <p:pic>
        <p:nvPicPr>
          <p:cNvPr id="94" name="Google Shape;94;p14"/>
          <p:cNvPicPr preferRelativeResize="0"/>
          <p:nvPr/>
        </p:nvPicPr>
        <p:blipFill rotWithShape="1">
          <a:blip r:embed="rId3">
            <a:alphaModFix/>
          </a:blip>
          <a:srcRect b="0" l="0" r="0" t="0"/>
          <a:stretch/>
        </p:blipFill>
        <p:spPr>
          <a:xfrm>
            <a:off x="5905500" y="1552573"/>
            <a:ext cx="6084099" cy="367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Problem Definition</a:t>
            </a:r>
            <a:endParaRPr b="1"/>
          </a:p>
        </p:txBody>
      </p:sp>
      <p:sp>
        <p:nvSpPr>
          <p:cNvPr id="100" name="Google Shape;100;p15"/>
          <p:cNvSpPr txBox="1"/>
          <p:nvPr>
            <p:ph idx="1"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SzPts val="2200"/>
              <a:buChar char="•"/>
            </a:pPr>
            <a:r>
              <a:rPr lang="en-US" sz="2200"/>
              <a:t>Most of the people don’t have any knowledge how to invest in stock market.</a:t>
            </a:r>
            <a:endParaRPr sz="2200"/>
          </a:p>
          <a:p>
            <a:pPr indent="-368300" lvl="0" marL="457200" rtl="0" algn="l">
              <a:lnSpc>
                <a:spcPct val="115000"/>
              </a:lnSpc>
              <a:spcBef>
                <a:spcPts val="0"/>
              </a:spcBef>
              <a:spcAft>
                <a:spcPts val="0"/>
              </a:spcAft>
              <a:buSzPts val="2200"/>
              <a:buChar char="•"/>
            </a:pPr>
            <a:r>
              <a:rPr lang="en-US" sz="2200"/>
              <a:t>People invest in stocks with any knowledge of market move or pattern.</a:t>
            </a:r>
            <a:endParaRPr sz="2200"/>
          </a:p>
          <a:p>
            <a:pPr indent="-368300" lvl="0" marL="457200" rtl="0" algn="l">
              <a:lnSpc>
                <a:spcPct val="115000"/>
              </a:lnSpc>
              <a:spcBef>
                <a:spcPts val="0"/>
              </a:spcBef>
              <a:spcAft>
                <a:spcPts val="0"/>
              </a:spcAft>
              <a:buSzPts val="2200"/>
              <a:buChar char="•"/>
            </a:pPr>
            <a:r>
              <a:rPr lang="en-US" sz="2200"/>
              <a:t>Thus result in huge loss of money.</a:t>
            </a:r>
            <a:endParaRPr sz="2200"/>
          </a:p>
          <a:p>
            <a:pPr indent="-368300" lvl="0" marL="457200" rtl="0" algn="l">
              <a:lnSpc>
                <a:spcPct val="115000"/>
              </a:lnSpc>
              <a:spcBef>
                <a:spcPts val="0"/>
              </a:spcBef>
              <a:spcAft>
                <a:spcPts val="0"/>
              </a:spcAft>
              <a:buSzPts val="2200"/>
              <a:buChar char="•"/>
            </a:pPr>
            <a:r>
              <a:rPr lang="en-US" sz="2200"/>
              <a:t>Python </a:t>
            </a:r>
            <a:r>
              <a:rPr lang="en-US" sz="2200"/>
              <a:t>prediction</a:t>
            </a:r>
            <a:r>
              <a:rPr lang="en-US" sz="2200"/>
              <a:t> model will help </a:t>
            </a:r>
            <a:r>
              <a:rPr lang="en-US" sz="2200"/>
              <a:t>whether</a:t>
            </a:r>
            <a:r>
              <a:rPr lang="en-US" sz="2200"/>
              <a:t> to invest in particular stock or not.</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1036450" y="1545450"/>
            <a:ext cx="11058900" cy="46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The dataset used here is from yahoo finance directly by pandas datareader.</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Code Snippet: </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200"/>
              <a:buFont typeface="Arial"/>
              <a:buNone/>
            </a:pPr>
            <a:r>
              <a:rPr b="0" i="0" lang="en-US" sz="1500" u="none" cap="none" strike="noStrike">
                <a:solidFill>
                  <a:srgbClr val="AF00DB"/>
                </a:solidFill>
                <a:highlight>
                  <a:srgbClr val="FFFFFE"/>
                </a:highlight>
                <a:latin typeface="Courier New"/>
                <a:ea typeface="Courier New"/>
                <a:cs typeface="Courier New"/>
                <a:sym typeface="Courier New"/>
              </a:rPr>
              <a:t>import</a:t>
            </a:r>
            <a:r>
              <a:rPr b="0" i="0" lang="en-US" sz="1500" u="none" cap="none" strike="noStrike">
                <a:solidFill>
                  <a:schemeClr val="dk1"/>
                </a:solidFill>
                <a:highlight>
                  <a:srgbClr val="FFFFFE"/>
                </a:highlight>
                <a:latin typeface="Courier New"/>
                <a:ea typeface="Courier New"/>
                <a:cs typeface="Courier New"/>
                <a:sym typeface="Courier New"/>
              </a:rPr>
              <a:t> datetime</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2200"/>
              <a:buFont typeface="Arial"/>
              <a:buNone/>
            </a:pPr>
            <a:r>
              <a:rPr b="0" i="0" lang="en-US" sz="1500" u="none" cap="none" strike="noStrike">
                <a:solidFill>
                  <a:srgbClr val="AF00DB"/>
                </a:solidFill>
                <a:highlight>
                  <a:srgbClr val="FFFFFE"/>
                </a:highlight>
                <a:latin typeface="Courier New"/>
                <a:ea typeface="Courier New"/>
                <a:cs typeface="Courier New"/>
                <a:sym typeface="Courier New"/>
              </a:rPr>
              <a:t>import</a:t>
            </a:r>
            <a:r>
              <a:rPr b="0" i="0" lang="en-US" sz="1500" u="none" cap="none" strike="noStrike">
                <a:solidFill>
                  <a:schemeClr val="dk1"/>
                </a:solidFill>
                <a:highlight>
                  <a:srgbClr val="FFFFFE"/>
                </a:highlight>
                <a:latin typeface="Courier New"/>
                <a:ea typeface="Courier New"/>
                <a:cs typeface="Courier New"/>
                <a:sym typeface="Courier New"/>
              </a:rPr>
              <a:t> pandas_datareader </a:t>
            </a:r>
            <a:r>
              <a:rPr b="0" i="0" lang="en-US" sz="1500" u="none" cap="none" strike="noStrike">
                <a:solidFill>
                  <a:srgbClr val="AF00DB"/>
                </a:solidFill>
                <a:highlight>
                  <a:srgbClr val="FFFFFE"/>
                </a:highlight>
                <a:latin typeface="Courier New"/>
                <a:ea typeface="Courier New"/>
                <a:cs typeface="Courier New"/>
                <a:sym typeface="Courier New"/>
              </a:rPr>
              <a:t>as</a:t>
            </a:r>
            <a:r>
              <a:rPr b="0" i="0" lang="en-US" sz="1500" u="none" cap="none" strike="noStrike">
                <a:solidFill>
                  <a:schemeClr val="dk1"/>
                </a:solidFill>
                <a:highlight>
                  <a:srgbClr val="FFFFFE"/>
                </a:highlight>
                <a:latin typeface="Courier New"/>
                <a:ea typeface="Courier New"/>
                <a:cs typeface="Courier New"/>
                <a:sym typeface="Courier New"/>
              </a:rPr>
              <a:t> web</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22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start = datetime.datetime(</a:t>
            </a:r>
            <a:r>
              <a:rPr b="0" i="0" lang="en-US" sz="1500" u="none" cap="none" strike="noStrike">
                <a:solidFill>
                  <a:srgbClr val="09885A"/>
                </a:solidFill>
                <a:highlight>
                  <a:srgbClr val="FFFFFE"/>
                </a:highlight>
                <a:latin typeface="Courier New"/>
                <a:ea typeface="Courier New"/>
                <a:cs typeface="Courier New"/>
                <a:sym typeface="Courier New"/>
              </a:rPr>
              <a:t>2010</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85A"/>
                </a:solidFill>
                <a:highlight>
                  <a:srgbClr val="FFFFFE"/>
                </a:highlight>
                <a:latin typeface="Courier New"/>
                <a:ea typeface="Courier New"/>
                <a:cs typeface="Courier New"/>
                <a:sym typeface="Courier New"/>
              </a:rPr>
              <a:t>1</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85A"/>
                </a:solidFill>
                <a:highlight>
                  <a:srgbClr val="FFFFFE"/>
                </a:highlight>
                <a:latin typeface="Courier New"/>
                <a:ea typeface="Courier New"/>
                <a:cs typeface="Courier New"/>
                <a:sym typeface="Courier New"/>
              </a:rPr>
              <a:t>1</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end = datetime.datetime(</a:t>
            </a:r>
            <a:r>
              <a:rPr b="0" i="0" lang="en-US" sz="1500" u="none" cap="none" strike="noStrike">
                <a:solidFill>
                  <a:srgbClr val="09885A"/>
                </a:solidFill>
                <a:highlight>
                  <a:srgbClr val="FFFFFE"/>
                </a:highlight>
                <a:latin typeface="Courier New"/>
                <a:ea typeface="Courier New"/>
                <a:cs typeface="Courier New"/>
                <a:sym typeface="Courier New"/>
              </a:rPr>
              <a:t>2017</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85A"/>
                </a:solidFill>
                <a:highlight>
                  <a:srgbClr val="FFFFFE"/>
                </a:highlight>
                <a:latin typeface="Courier New"/>
                <a:ea typeface="Courier New"/>
                <a:cs typeface="Courier New"/>
                <a:sym typeface="Courier New"/>
              </a:rPr>
              <a:t>1</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85A"/>
                </a:solidFill>
                <a:highlight>
                  <a:srgbClr val="FFFFFE"/>
                </a:highlight>
                <a:latin typeface="Courier New"/>
                <a:ea typeface="Courier New"/>
                <a:cs typeface="Courier New"/>
                <a:sym typeface="Courier New"/>
              </a:rPr>
              <a:t>11</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50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500" u="none" cap="none" strike="noStrike">
                <a:solidFill>
                  <a:srgbClr val="008000"/>
                </a:solidFill>
                <a:highlight>
                  <a:srgbClr val="FFFFFE"/>
                </a:highlight>
                <a:latin typeface="Courier New"/>
                <a:ea typeface="Courier New"/>
                <a:cs typeface="Courier New"/>
                <a:sym typeface="Courier New"/>
              </a:rPr>
              <a:t># Read &amp; display the data for Apple</a:t>
            </a:r>
            <a:endParaRPr b="0" i="0" sz="150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dfa = web.DataReader(</a:t>
            </a:r>
            <a:r>
              <a:rPr b="0" i="0" lang="en-US" sz="1500" u="none" cap="none" strike="noStrike">
                <a:solidFill>
                  <a:srgbClr val="A31515"/>
                </a:solidFill>
                <a:highlight>
                  <a:srgbClr val="FFFFFE"/>
                </a:highlight>
                <a:latin typeface="Courier New"/>
                <a:ea typeface="Courier New"/>
                <a:cs typeface="Courier New"/>
                <a:sym typeface="Courier New"/>
              </a:rPr>
              <a:t>"AAPL"</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A31515"/>
                </a:solidFill>
                <a:highlight>
                  <a:srgbClr val="FFFFFE"/>
                </a:highlight>
                <a:latin typeface="Courier New"/>
                <a:ea typeface="Courier New"/>
                <a:cs typeface="Courier New"/>
                <a:sym typeface="Courier New"/>
              </a:rPr>
              <a:t>'yahoo'</a:t>
            </a:r>
            <a:r>
              <a:rPr b="0" i="0" lang="en-US" sz="1500" u="none" cap="none" strike="noStrike">
                <a:solidFill>
                  <a:schemeClr val="dk1"/>
                </a:solidFill>
                <a:highlight>
                  <a:srgbClr val="FFFFFE"/>
                </a:highlight>
                <a:latin typeface="Courier New"/>
                <a:ea typeface="Courier New"/>
                <a:cs typeface="Courier New"/>
                <a:sym typeface="Courier New"/>
              </a:rPr>
              <a:t>, start, end)</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dfa.tail(</a:t>
            </a:r>
            <a:r>
              <a:rPr b="0" i="0" lang="en-US" sz="1500" u="none" cap="none" strike="noStrike">
                <a:solidFill>
                  <a:srgbClr val="09885A"/>
                </a:solidFill>
                <a:highlight>
                  <a:srgbClr val="FFFFFE"/>
                </a:highlight>
                <a:latin typeface="Courier New"/>
                <a:ea typeface="Courier New"/>
                <a:cs typeface="Courier New"/>
                <a:sym typeface="Courier New"/>
              </a:rPr>
              <a:t>10</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1371600" marR="0" rtl="0" algn="l">
              <a:lnSpc>
                <a:spcPct val="135714"/>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1371600" marR="0" rtl="0" algn="l">
              <a:lnSpc>
                <a:spcPct val="135714"/>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6" name="Google Shape;106;p16"/>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a:t>Dataset Used</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Algorithms used:</a:t>
            </a:r>
            <a:endParaRPr b="1"/>
          </a:p>
        </p:txBody>
      </p:sp>
      <p:sp>
        <p:nvSpPr>
          <p:cNvPr id="112" name="Google Shape;112;p17"/>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SzPts val="2200"/>
              <a:buChar char="•"/>
            </a:pPr>
            <a:r>
              <a:rPr b="1" lang="en-US" sz="2200">
                <a:highlight>
                  <a:srgbClr val="FFFFFF"/>
                </a:highlight>
              </a:rPr>
              <a:t>Linear Regression</a:t>
            </a:r>
            <a:r>
              <a:rPr lang="en-US" sz="2200">
                <a:highlight>
                  <a:srgbClr val="FFFFFF"/>
                </a:highlight>
              </a:rPr>
              <a:t>: </a:t>
            </a:r>
            <a:r>
              <a:rPr lang="en-US" sz="2200">
                <a:solidFill>
                  <a:srgbClr val="292929"/>
                </a:solidFill>
                <a:highlight>
                  <a:srgbClr val="FFFFFF"/>
                </a:highlight>
              </a:rPr>
              <a:t>Linear Regression can be considered a Machine Learning algorithm that allows us to map numeric inputs to numeric outputs, fitting a line into the data points.</a:t>
            </a:r>
            <a:endParaRPr sz="2200">
              <a:solidFill>
                <a:srgbClr val="292929"/>
              </a:solidFill>
              <a:highlight>
                <a:srgbClr val="FFFFFF"/>
              </a:highlight>
            </a:endParaRPr>
          </a:p>
          <a:p>
            <a:pPr indent="0" lvl="0" marL="457200" rtl="0" algn="l">
              <a:lnSpc>
                <a:spcPct val="90000"/>
              </a:lnSpc>
              <a:spcBef>
                <a:spcPts val="1000"/>
              </a:spcBef>
              <a:spcAft>
                <a:spcPts val="0"/>
              </a:spcAft>
              <a:buSzPts val="2800"/>
              <a:buNone/>
            </a:pPr>
            <a:r>
              <a:rPr lang="en-US" sz="2200">
                <a:solidFill>
                  <a:srgbClr val="292929"/>
                </a:solidFill>
                <a:highlight>
                  <a:srgbClr val="FFFFFF"/>
                </a:highlight>
              </a:rPr>
              <a:t>By this way one can model the relationship between one or more variables.</a:t>
            </a:r>
            <a:endParaRPr sz="2200">
              <a:solidFill>
                <a:srgbClr val="292929"/>
              </a:solidFill>
              <a:highlight>
                <a:srgbClr val="FFFFFF"/>
              </a:highlight>
            </a:endParaRPr>
          </a:p>
          <a:p>
            <a:pPr indent="0" lvl="0" marL="457200" rtl="0" algn="l">
              <a:lnSpc>
                <a:spcPct val="90000"/>
              </a:lnSpc>
              <a:spcBef>
                <a:spcPts val="1000"/>
              </a:spcBef>
              <a:spcAft>
                <a:spcPts val="0"/>
              </a:spcAft>
              <a:buSzPts val="2800"/>
              <a:buNone/>
            </a:pPr>
            <a:r>
              <a:rPr b="1" lang="en-US" sz="2200">
                <a:solidFill>
                  <a:srgbClr val="292929"/>
                </a:solidFill>
                <a:highlight>
                  <a:srgbClr val="FFFFFF"/>
                </a:highlight>
              </a:rPr>
              <a:t>Working of Linear Regression:</a:t>
            </a:r>
            <a:endParaRPr b="1" sz="2200">
              <a:solidFill>
                <a:srgbClr val="292929"/>
              </a:solidFill>
              <a:highlight>
                <a:srgbClr val="FFFFFF"/>
              </a:highlight>
            </a:endParaRPr>
          </a:p>
          <a:p>
            <a:pPr indent="0" lvl="0" marL="457200" rtl="0" algn="l">
              <a:lnSpc>
                <a:spcPct val="90000"/>
              </a:lnSpc>
              <a:spcBef>
                <a:spcPts val="1000"/>
              </a:spcBef>
              <a:spcAft>
                <a:spcPts val="0"/>
              </a:spcAft>
              <a:buSzPts val="2800"/>
              <a:buNone/>
            </a:pPr>
            <a:r>
              <a:rPr lang="en-US" sz="2200">
                <a:solidFill>
                  <a:srgbClr val="292929"/>
                </a:solidFill>
                <a:highlight>
                  <a:srgbClr val="FFFFFF"/>
                </a:highlight>
              </a:rPr>
              <a:t>The essence of LR is to find the line that best fits the data </a:t>
            </a:r>
            <a:endParaRPr sz="2200">
              <a:solidFill>
                <a:srgbClr val="292929"/>
              </a:solidFill>
              <a:highlight>
                <a:srgbClr val="FFFFFF"/>
              </a:highlight>
            </a:endParaRPr>
          </a:p>
          <a:p>
            <a:pPr indent="0" lvl="0" marL="457200" rtl="0" algn="l">
              <a:lnSpc>
                <a:spcPct val="90000"/>
              </a:lnSpc>
              <a:spcBef>
                <a:spcPts val="1000"/>
              </a:spcBef>
              <a:spcAft>
                <a:spcPts val="0"/>
              </a:spcAft>
              <a:buSzPts val="2800"/>
              <a:buNone/>
            </a:pPr>
            <a:r>
              <a:rPr lang="en-US" sz="2200">
                <a:solidFill>
                  <a:srgbClr val="292929"/>
                </a:solidFill>
                <a:highlight>
                  <a:srgbClr val="FFFFFF"/>
                </a:highlight>
              </a:rPr>
              <a:t>points on the plot,</a:t>
            </a:r>
            <a:endParaRPr sz="2200">
              <a:solidFill>
                <a:srgbClr val="292929"/>
              </a:solidFill>
              <a:highlight>
                <a:srgbClr val="FFFFFF"/>
              </a:highlight>
            </a:endParaRPr>
          </a:p>
          <a:p>
            <a:pPr indent="0" lvl="0" marL="457200" rtl="0" algn="l">
              <a:lnSpc>
                <a:spcPct val="90000"/>
              </a:lnSpc>
              <a:spcBef>
                <a:spcPts val="1000"/>
              </a:spcBef>
              <a:spcAft>
                <a:spcPts val="0"/>
              </a:spcAft>
              <a:buSzPts val="2800"/>
              <a:buNone/>
            </a:pPr>
            <a:r>
              <a:rPr lang="en-US" sz="2200">
                <a:solidFill>
                  <a:srgbClr val="292929"/>
                </a:solidFill>
                <a:highlight>
                  <a:srgbClr val="FFFFFF"/>
                </a:highlight>
              </a:rPr>
              <a:t> so that we can, more or less, know exactly where the </a:t>
            </a:r>
            <a:endParaRPr sz="2200">
              <a:solidFill>
                <a:srgbClr val="292929"/>
              </a:solidFill>
              <a:highlight>
                <a:srgbClr val="FFFFFF"/>
              </a:highlight>
            </a:endParaRPr>
          </a:p>
          <a:p>
            <a:pPr indent="0" lvl="0" marL="457200" rtl="0" algn="l">
              <a:lnSpc>
                <a:spcPct val="90000"/>
              </a:lnSpc>
              <a:spcBef>
                <a:spcPts val="1000"/>
              </a:spcBef>
              <a:spcAft>
                <a:spcPts val="0"/>
              </a:spcAft>
              <a:buSzPts val="2800"/>
              <a:buNone/>
            </a:pPr>
            <a:r>
              <a:rPr lang="en-US" sz="2200">
                <a:solidFill>
                  <a:srgbClr val="292929"/>
                </a:solidFill>
                <a:highlight>
                  <a:srgbClr val="FFFFFF"/>
                </a:highlight>
              </a:rPr>
              <a:t>predicted value is likely to fall.</a:t>
            </a:r>
            <a:endParaRPr sz="2200">
              <a:solidFill>
                <a:srgbClr val="292929"/>
              </a:solidFill>
              <a:highlight>
                <a:srgbClr val="FFFFFF"/>
              </a:highlight>
            </a:endParaRPr>
          </a:p>
        </p:txBody>
      </p:sp>
      <p:pic>
        <p:nvPicPr>
          <p:cNvPr id="113" name="Google Shape;113;p17"/>
          <p:cNvPicPr preferRelativeResize="0"/>
          <p:nvPr/>
        </p:nvPicPr>
        <p:blipFill rotWithShape="1">
          <a:blip r:embed="rId3">
            <a:alphaModFix/>
          </a:blip>
          <a:srcRect b="0" l="0" r="0" t="0"/>
          <a:stretch/>
        </p:blipFill>
        <p:spPr>
          <a:xfrm>
            <a:off x="8773425" y="3788175"/>
            <a:ext cx="3166025" cy="277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rgbClr val="202124"/>
                </a:solidFill>
                <a:highlight>
                  <a:srgbClr val="FFFFFF"/>
                </a:highlight>
              </a:rPr>
              <a:t>K-Nearest Neighbors (KNN)</a:t>
            </a:r>
            <a:endParaRPr b="1"/>
          </a:p>
        </p:txBody>
      </p:sp>
      <p:sp>
        <p:nvSpPr>
          <p:cNvPr id="119" name="Google Shape;119;p18"/>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2800"/>
              <a:buNone/>
            </a:pPr>
            <a:r>
              <a:rPr lang="en-US" sz="2200">
                <a:solidFill>
                  <a:srgbClr val="202124"/>
                </a:solidFill>
                <a:highlight>
                  <a:srgbClr val="FFFFFF"/>
                </a:highlight>
              </a:rPr>
              <a:t>K-Nearest Neighbors (KNN) is one of the simplest algorithms used in Machine Learning for regression and classification problem. KNN algorithms use data and classify new data points based on similarity measures (e.g. distance function). Classification is done by a majority vote to its neighbors.</a:t>
            </a:r>
            <a:endParaRPr sz="2200">
              <a:solidFill>
                <a:srgbClr val="202124"/>
              </a:solidFill>
              <a:highlight>
                <a:srgbClr val="FFFFFF"/>
              </a:highlight>
            </a:endParaRPr>
          </a:p>
          <a:p>
            <a:pPr indent="0" lvl="0" marL="0" rtl="0" algn="l">
              <a:lnSpc>
                <a:spcPct val="115000"/>
              </a:lnSpc>
              <a:spcBef>
                <a:spcPts val="0"/>
              </a:spcBef>
              <a:spcAft>
                <a:spcPts val="0"/>
              </a:spcAft>
              <a:buSzPts val="2800"/>
              <a:buNone/>
            </a:pPr>
            <a:r>
              <a:rPr b="1" lang="en-US" sz="2200">
                <a:solidFill>
                  <a:srgbClr val="202124"/>
                </a:solidFill>
                <a:highlight>
                  <a:srgbClr val="FFFFFF"/>
                </a:highlight>
              </a:rPr>
              <a:t>Working of KNN:</a:t>
            </a:r>
            <a:endParaRPr b="1" sz="2200">
              <a:solidFill>
                <a:srgbClr val="202124"/>
              </a:solidFill>
              <a:highlight>
                <a:srgbClr val="FFFFFF"/>
              </a:highlight>
            </a:endParaRPr>
          </a:p>
          <a:p>
            <a:pPr indent="-368300" lvl="0" marL="457200" rtl="0" algn="l">
              <a:lnSpc>
                <a:spcPct val="115000"/>
              </a:lnSpc>
              <a:spcBef>
                <a:spcPts val="0"/>
              </a:spcBef>
              <a:spcAft>
                <a:spcPts val="0"/>
              </a:spcAft>
              <a:buClr>
                <a:srgbClr val="202124"/>
              </a:buClr>
              <a:buSzPts val="2200"/>
              <a:buChar char="•"/>
            </a:pPr>
            <a:r>
              <a:rPr lang="en-US" sz="2200">
                <a:solidFill>
                  <a:srgbClr val="202124"/>
                </a:solidFill>
                <a:highlight>
                  <a:srgbClr val="FFFFFF"/>
                </a:highlight>
              </a:rPr>
              <a:t>Determine parameters K as number of nearest neighbours.</a:t>
            </a:r>
            <a:endParaRPr sz="2200">
              <a:solidFill>
                <a:srgbClr val="202124"/>
              </a:solidFill>
              <a:highlight>
                <a:srgbClr val="FFFFFF"/>
              </a:highlight>
            </a:endParaRPr>
          </a:p>
          <a:p>
            <a:pPr indent="-368300" lvl="0" marL="457200" rtl="0" algn="l">
              <a:lnSpc>
                <a:spcPct val="115000"/>
              </a:lnSpc>
              <a:spcBef>
                <a:spcPts val="0"/>
              </a:spcBef>
              <a:spcAft>
                <a:spcPts val="0"/>
              </a:spcAft>
              <a:buClr>
                <a:srgbClr val="202124"/>
              </a:buClr>
              <a:buSzPts val="2200"/>
              <a:buChar char="•"/>
            </a:pPr>
            <a:r>
              <a:rPr lang="en-US" sz="2200">
                <a:solidFill>
                  <a:srgbClr val="202124"/>
                </a:solidFill>
                <a:highlight>
                  <a:srgbClr val="FFFFFF"/>
                </a:highlight>
              </a:rPr>
              <a:t>Calculate the distance between the query-instance and all the training samples.</a:t>
            </a:r>
            <a:endParaRPr sz="2200">
              <a:solidFill>
                <a:srgbClr val="202124"/>
              </a:solidFill>
              <a:highlight>
                <a:srgbClr val="FFFFFF"/>
              </a:highlight>
            </a:endParaRPr>
          </a:p>
          <a:p>
            <a:pPr indent="-368300" lvl="0" marL="457200" rtl="0" algn="l">
              <a:lnSpc>
                <a:spcPct val="115000"/>
              </a:lnSpc>
              <a:spcBef>
                <a:spcPts val="0"/>
              </a:spcBef>
              <a:spcAft>
                <a:spcPts val="0"/>
              </a:spcAft>
              <a:buClr>
                <a:srgbClr val="202124"/>
              </a:buClr>
              <a:buSzPts val="2200"/>
              <a:buFont typeface="Calibri"/>
              <a:buChar char="•"/>
            </a:pPr>
            <a:r>
              <a:rPr lang="en-US" sz="2200">
                <a:highlight>
                  <a:srgbClr val="FFFFFF"/>
                </a:highlight>
              </a:rPr>
              <a:t>Sort values in ascending order based on distance values.</a:t>
            </a:r>
            <a:endParaRPr sz="2200">
              <a:highlight>
                <a:srgbClr val="FFFFFF"/>
              </a:highlight>
            </a:endParaRPr>
          </a:p>
          <a:p>
            <a:pPr indent="-368300" lvl="0" marL="457200" rtl="0" algn="l">
              <a:lnSpc>
                <a:spcPct val="115000"/>
              </a:lnSpc>
              <a:spcBef>
                <a:spcPts val="0"/>
              </a:spcBef>
              <a:spcAft>
                <a:spcPts val="0"/>
              </a:spcAft>
              <a:buSzPts val="2200"/>
              <a:buChar char="•"/>
            </a:pPr>
            <a:r>
              <a:rPr lang="en-US" sz="2200">
                <a:highlight>
                  <a:srgbClr val="FFFFFF"/>
                </a:highlight>
              </a:rPr>
              <a:t>KNN will help to choose the top k rows of sorted array.</a:t>
            </a:r>
            <a:endParaRPr sz="2200">
              <a:highlight>
                <a:srgbClr val="FFFFFF"/>
              </a:highlight>
            </a:endParaRPr>
          </a:p>
          <a:p>
            <a:pPr indent="-368300" lvl="0" marL="457200" rtl="0" algn="l">
              <a:lnSpc>
                <a:spcPct val="115000"/>
              </a:lnSpc>
              <a:spcBef>
                <a:spcPts val="0"/>
              </a:spcBef>
              <a:spcAft>
                <a:spcPts val="0"/>
              </a:spcAft>
              <a:buSzPts val="2200"/>
              <a:buFont typeface="Calibri"/>
              <a:buChar char="•"/>
            </a:pPr>
            <a:r>
              <a:rPr lang="en-US" sz="2200">
                <a:highlight>
                  <a:srgbClr val="FFFFFF"/>
                </a:highlight>
              </a:rPr>
              <a:t>KNN will assign a class to the test point based on most frequent class of these rows.</a:t>
            </a:r>
            <a:endParaRPr sz="2200">
              <a:highlight>
                <a:srgbClr val="FFFFFF"/>
              </a:highlight>
            </a:endParaRPr>
          </a:p>
          <a:p>
            <a:pPr indent="0" lvl="0" marL="457200" rtl="0" algn="l">
              <a:lnSpc>
                <a:spcPct val="90000"/>
              </a:lnSpc>
              <a:spcBef>
                <a:spcPts val="1000"/>
              </a:spcBef>
              <a:spcAft>
                <a:spcPts val="0"/>
              </a:spcAft>
              <a:buSzPts val="2800"/>
              <a:buNone/>
            </a:pPr>
            <a:r>
              <a:t/>
            </a:r>
            <a:endParaRPr b="1" sz="22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b="0" l="0" r="0" t="0"/>
          <a:stretch/>
        </p:blipFill>
        <p:spPr>
          <a:xfrm>
            <a:off x="621200" y="1659275"/>
            <a:ext cx="4655350" cy="3115875"/>
          </a:xfrm>
          <a:prstGeom prst="rect">
            <a:avLst/>
          </a:prstGeom>
          <a:noFill/>
          <a:ln>
            <a:noFill/>
          </a:ln>
        </p:spPr>
      </p:pic>
      <p:pic>
        <p:nvPicPr>
          <p:cNvPr id="125" name="Google Shape;125;p19"/>
          <p:cNvPicPr preferRelativeResize="0"/>
          <p:nvPr/>
        </p:nvPicPr>
        <p:blipFill rotWithShape="1">
          <a:blip r:embed="rId4">
            <a:alphaModFix/>
          </a:blip>
          <a:srcRect b="0" l="0" r="0" t="0"/>
          <a:stretch/>
        </p:blipFill>
        <p:spPr>
          <a:xfrm>
            <a:off x="5659950" y="1438275"/>
            <a:ext cx="5429700" cy="355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rgbClr val="202124"/>
                </a:solidFill>
                <a:highlight>
                  <a:srgbClr val="FFFFFF"/>
                </a:highlight>
              </a:rPr>
              <a:t>Project Implementation</a:t>
            </a:r>
            <a:endParaRPr b="1"/>
          </a:p>
        </p:txBody>
      </p:sp>
      <p:sp>
        <p:nvSpPr>
          <p:cNvPr id="131" name="Google Shape;131;p20"/>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202124"/>
              </a:buClr>
              <a:buSzPts val="2200"/>
              <a:buChar char="•"/>
            </a:pPr>
            <a:r>
              <a:rPr lang="en-US" sz="2200">
                <a:solidFill>
                  <a:srgbClr val="202124"/>
                </a:solidFill>
                <a:highlight>
                  <a:srgbClr val="FFFFFF"/>
                </a:highlight>
              </a:rPr>
              <a:t>Importing the data from Yahoo finance.</a:t>
            </a:r>
            <a:endParaRPr sz="2200">
              <a:solidFill>
                <a:srgbClr val="202124"/>
              </a:solidFill>
              <a:highlight>
                <a:srgbClr val="FFFFFF"/>
              </a:highlight>
            </a:endParaRPr>
          </a:p>
          <a:p>
            <a:pPr indent="-368300" lvl="0" marL="457200" rtl="0" algn="l">
              <a:lnSpc>
                <a:spcPct val="115000"/>
              </a:lnSpc>
              <a:spcBef>
                <a:spcPts val="0"/>
              </a:spcBef>
              <a:spcAft>
                <a:spcPts val="0"/>
              </a:spcAft>
              <a:buClr>
                <a:srgbClr val="202124"/>
              </a:buClr>
              <a:buSzPts val="2200"/>
              <a:buChar char="•"/>
            </a:pPr>
            <a:r>
              <a:rPr lang="en-US" sz="2200">
                <a:solidFill>
                  <a:srgbClr val="202124"/>
                </a:solidFill>
                <a:highlight>
                  <a:srgbClr val="FFFFFF"/>
                </a:highlight>
              </a:rPr>
              <a:t>Data visualization based on features.</a:t>
            </a:r>
            <a:endParaRPr sz="2200">
              <a:solidFill>
                <a:srgbClr val="202124"/>
              </a:solidFill>
              <a:highlight>
                <a:srgbClr val="FFFFFF"/>
              </a:highlight>
            </a:endParaRPr>
          </a:p>
          <a:p>
            <a:pPr indent="-368300" lvl="0" marL="457200" rtl="0" algn="l">
              <a:lnSpc>
                <a:spcPct val="115000"/>
              </a:lnSpc>
              <a:spcBef>
                <a:spcPts val="0"/>
              </a:spcBef>
              <a:spcAft>
                <a:spcPts val="0"/>
              </a:spcAft>
              <a:buClr>
                <a:srgbClr val="202124"/>
              </a:buClr>
              <a:buSzPts val="2200"/>
              <a:buChar char="•"/>
            </a:pPr>
            <a:r>
              <a:rPr lang="en-US" sz="2200">
                <a:solidFill>
                  <a:srgbClr val="202124"/>
                </a:solidFill>
                <a:highlight>
                  <a:srgbClr val="FFFFFF"/>
                </a:highlight>
              </a:rPr>
              <a:t>Finding the </a:t>
            </a:r>
            <a:r>
              <a:rPr lang="en-US" sz="2200">
                <a:solidFill>
                  <a:srgbClr val="000000"/>
                </a:solidFill>
                <a:highlight>
                  <a:srgbClr val="FFFFFE"/>
                </a:highlight>
              </a:rPr>
              <a:t>Correlation multiple stocks with each other.</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Plotting stocks in terms of risk of buying the stock and selling for profit.</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Data Splitting</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Model Training &amp; testing</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Plotting actual and predicted value</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Function cost and accuracy</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Model cross validation</a:t>
            </a:r>
            <a:endParaRPr sz="2200">
              <a:solidFill>
                <a:srgbClr val="000000"/>
              </a:solidFill>
              <a:highlight>
                <a:srgbClr val="FFFFFE"/>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E"/>
                </a:highlight>
              </a:rPr>
              <a:t>Cross validated model accuracy score</a:t>
            </a:r>
            <a:endParaRPr sz="2200">
              <a:solidFill>
                <a:srgbClr val="000000"/>
              </a:solidFill>
              <a:highlight>
                <a:srgbClr val="FFFFFE"/>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rgbClr val="202124"/>
                </a:solidFill>
                <a:highlight>
                  <a:srgbClr val="FFFFFF"/>
                </a:highlight>
              </a:rPr>
              <a:t>Conclusion</a:t>
            </a:r>
            <a:endParaRPr b="1"/>
          </a:p>
        </p:txBody>
      </p:sp>
      <p:sp>
        <p:nvSpPr>
          <p:cNvPr id="137" name="Google Shape;137;p21"/>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lang="en-US" sz="2000">
                <a:highlight>
                  <a:srgbClr val="FFFFFF"/>
                </a:highlight>
              </a:rPr>
              <a:t>There are multiple algorithms for predicting future stock prices.</a:t>
            </a:r>
            <a:endParaRPr sz="2000">
              <a:highlight>
                <a:srgbClr val="FFFFFF"/>
              </a:highlight>
            </a:endParaRPr>
          </a:p>
          <a:p>
            <a:pPr indent="-355600" lvl="0" marL="457200" rtl="0" algn="l">
              <a:lnSpc>
                <a:spcPct val="115000"/>
              </a:lnSpc>
              <a:spcBef>
                <a:spcPts val="1000"/>
              </a:spcBef>
              <a:spcAft>
                <a:spcPts val="0"/>
              </a:spcAft>
              <a:buSzPts val="2000"/>
              <a:buChar char="•"/>
            </a:pPr>
            <a:r>
              <a:rPr lang="en-US" sz="2000">
                <a:highlight>
                  <a:srgbClr val="FFFFFF"/>
                </a:highlight>
              </a:rPr>
              <a:t>KNN is better than linear </a:t>
            </a:r>
            <a:r>
              <a:rPr lang="en-US" sz="2000">
                <a:highlight>
                  <a:srgbClr val="FFFFFF"/>
                </a:highlight>
              </a:rPr>
              <a:t>regression when working with scikit learn.</a:t>
            </a:r>
            <a:r>
              <a:rPr lang="en-US" sz="2000">
                <a:highlight>
                  <a:srgbClr val="FFFFFF"/>
                </a:highlight>
              </a:rPr>
              <a:t> </a:t>
            </a:r>
            <a:endParaRPr sz="2000">
              <a:highlight>
                <a:srgbClr val="FFFFFF"/>
              </a:highlight>
            </a:endParaRPr>
          </a:p>
          <a:p>
            <a:pPr indent="-355600" lvl="0" marL="457200" rtl="0" algn="l">
              <a:lnSpc>
                <a:spcPct val="115000"/>
              </a:lnSpc>
              <a:spcBef>
                <a:spcPts val="0"/>
              </a:spcBef>
              <a:spcAft>
                <a:spcPts val="0"/>
              </a:spcAft>
              <a:buSzPts val="2000"/>
              <a:buChar char="•"/>
            </a:pPr>
            <a:r>
              <a:rPr lang="en-US" sz="2000">
                <a:highlight>
                  <a:srgbClr val="FFFFFF"/>
                </a:highlight>
              </a:rPr>
              <a:t>Like Tensorflow, Keras which are widely used in industry for forecast in multiple area like weather, stock prediction, covid 19 prediction, housing cost prediction &amp; much more.</a:t>
            </a:r>
            <a:endParaRPr sz="2000">
              <a:highlight>
                <a:srgbClr val="FFFFFF"/>
              </a:highlight>
            </a:endParaRPr>
          </a:p>
          <a:p>
            <a:pPr indent="-355600" lvl="0" marL="457200" rtl="0" algn="l">
              <a:lnSpc>
                <a:spcPct val="115000"/>
              </a:lnSpc>
              <a:spcBef>
                <a:spcPts val="0"/>
              </a:spcBef>
              <a:spcAft>
                <a:spcPts val="0"/>
              </a:spcAft>
              <a:buSzPts val="2000"/>
              <a:buChar char="•"/>
            </a:pPr>
            <a:r>
              <a:rPr lang="en-US" sz="2000">
                <a:highlight>
                  <a:schemeClr val="lt1"/>
                </a:highlight>
              </a:rPr>
              <a:t>Prediction model is good for long term investment</a:t>
            </a:r>
            <a:endParaRPr sz="2000">
              <a:highlight>
                <a:srgbClr val="FFFFFF"/>
              </a:highlight>
            </a:endParaRPr>
          </a:p>
          <a:p>
            <a:pPr indent="-355600" lvl="0" marL="457200" rtl="0" algn="l">
              <a:lnSpc>
                <a:spcPct val="115000"/>
              </a:lnSpc>
              <a:spcBef>
                <a:spcPts val="0"/>
              </a:spcBef>
              <a:spcAft>
                <a:spcPts val="0"/>
              </a:spcAft>
              <a:buSzPts val="2000"/>
              <a:buChar char="•"/>
            </a:pPr>
            <a:r>
              <a:rPr lang="en-US" sz="2000">
                <a:highlight>
                  <a:srgbClr val="FFFFFF"/>
                </a:highlight>
              </a:rPr>
              <a:t>Apart from these stock market works on emotions no matter how much data can be calculated, plotted, predicted.</a:t>
            </a:r>
            <a:endParaRPr sz="2000">
              <a:highlight>
                <a:srgbClr val="FFFFFF"/>
              </a:highlight>
            </a:endParaRPr>
          </a:p>
          <a:p>
            <a:pPr indent="-355600" lvl="0" marL="457200" rtl="0" algn="l">
              <a:lnSpc>
                <a:spcPct val="115000"/>
              </a:lnSpc>
              <a:spcBef>
                <a:spcPts val="0"/>
              </a:spcBef>
              <a:spcAft>
                <a:spcPts val="0"/>
              </a:spcAft>
              <a:buSzPts val="2000"/>
              <a:buFont typeface="Calibri"/>
              <a:buChar char="•"/>
            </a:pPr>
            <a:r>
              <a:rPr lang="en-US" sz="2000">
                <a:solidFill>
                  <a:srgbClr val="292929"/>
                </a:solidFill>
                <a:highlight>
                  <a:srgbClr val="FFFFFF"/>
                </a:highlight>
              </a:rPr>
              <a:t>Fundamental Analysis — involves the economic factors that influence the price of a stock.</a:t>
            </a:r>
            <a:endParaRPr sz="2000">
              <a:solidFill>
                <a:srgbClr val="292929"/>
              </a:solidFill>
              <a:highlight>
                <a:srgbClr val="FFFFFF"/>
              </a:highlight>
            </a:endParaRPr>
          </a:p>
          <a:p>
            <a:pPr indent="-355600" lvl="0" marL="457200" rtl="0" algn="l">
              <a:lnSpc>
                <a:spcPct val="115000"/>
              </a:lnSpc>
              <a:spcBef>
                <a:spcPts val="0"/>
              </a:spcBef>
              <a:spcAft>
                <a:spcPts val="0"/>
              </a:spcAft>
              <a:buClr>
                <a:srgbClr val="292929"/>
              </a:buClr>
              <a:buSzPts val="2000"/>
              <a:buChar char="•"/>
            </a:pPr>
            <a:r>
              <a:rPr lang="en-US" sz="2000">
                <a:solidFill>
                  <a:srgbClr val="292929"/>
                </a:solidFill>
                <a:highlight>
                  <a:srgbClr val="FFFFFF"/>
                </a:highlight>
              </a:rPr>
              <a:t>Technical Analysis — this is used to anticipate what other </a:t>
            </a:r>
            <a:r>
              <a:rPr lang="en-US" sz="2000">
                <a:solidFill>
                  <a:srgbClr val="292929"/>
                </a:solidFill>
                <a:highlight>
                  <a:srgbClr val="FFFFFF"/>
                </a:highlight>
              </a:rPr>
              <a:t>stockholders</a:t>
            </a:r>
            <a:r>
              <a:rPr lang="en-US" sz="2000">
                <a:solidFill>
                  <a:srgbClr val="292929"/>
                </a:solidFill>
                <a:highlight>
                  <a:srgbClr val="FFFFFF"/>
                </a:highlight>
              </a:rPr>
              <a:t> are thinking based on price and volume of stock being traded.</a:t>
            </a:r>
            <a:endParaRPr sz="2000">
              <a:solidFill>
                <a:srgbClr val="292929"/>
              </a:solidFill>
              <a:highlight>
                <a:srgbClr val="FFFFFF"/>
              </a:highlight>
            </a:endParaRPr>
          </a:p>
          <a:p>
            <a:pPr indent="-355600" lvl="0" marL="457200" rtl="0" algn="l">
              <a:lnSpc>
                <a:spcPct val="115000"/>
              </a:lnSpc>
              <a:spcBef>
                <a:spcPts val="0"/>
              </a:spcBef>
              <a:spcAft>
                <a:spcPts val="0"/>
              </a:spcAft>
              <a:buSzPts val="2000"/>
              <a:buChar char="•"/>
            </a:pPr>
            <a:r>
              <a:rPr lang="en-US" sz="2000">
                <a:highlight>
                  <a:srgbClr val="FFFFFF"/>
                </a:highlight>
              </a:rPr>
              <a:t>But cannot predict market crash.</a:t>
            </a:r>
            <a:endParaRPr sz="20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