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 name="Shape 17"/>
        <p:cNvGrpSpPr/>
        <p:nvPr/>
      </p:nvGrpSpPr>
      <p:grpSpPr>
        <a:xfrm>
          <a:off x="0" y="0"/>
          <a:ext cx="0" cy="0"/>
          <a:chOff x="0" y="0"/>
          <a:chExt cx="0" cy="0"/>
        </a:xfrm>
      </p:grpSpPr>
      <p:sp>
        <p:nvSpPr>
          <p:cNvPr id="18" name="Google Shape;18;p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api.mongodb.com/python/current/installation.html" TargetMode="External"/><Relationship Id="rId4" Type="http://schemas.openxmlformats.org/officeDocument/2006/relationships/hyperlink" Target="https://stackoverflow.com/questions/52930341/pymongo-mongodbsrv-dnspython-must-be-installed-error" TargetMode="External"/><Relationship Id="rId5" Type="http://schemas.openxmlformats.org/officeDocument/2006/relationships/hyperlink" Target="https://pypi.org/project/slackclient/" TargetMode="External"/><Relationship Id="rId6" Type="http://schemas.openxmlformats.org/officeDocument/2006/relationships/hyperlink" Target="https://pypi.org/project/bs4/" TargetMode="External"/><Relationship Id="rId7" Type="http://schemas.openxmlformats.org/officeDocument/2006/relationships/hyperlink" Target="https://pypi.org/project/pip/" TargetMode="External"/><Relationship Id="rId8" Type="http://schemas.openxmlformats.org/officeDocument/2006/relationships/hyperlink" Target="https://towardsdatascience.com/a-quick-introduction-to-the-pandas-python-library-f1b678f3467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www.npmjs.com/package/openpixel" TargetMode="External"/><Relationship Id="rId4" Type="http://schemas.openxmlformats.org/officeDocument/2006/relationships/hyperlink" Target="https://docs.anaconda.com/anaconda/navigator/tutorials/pandas/" TargetMode="External"/><Relationship Id="rId5" Type="http://schemas.openxmlformats.org/officeDocument/2006/relationships/hyperlink" Target="https://realpython.com/python-requests/" TargetMode="External"/><Relationship Id="rId6" Type="http://schemas.openxmlformats.org/officeDocument/2006/relationships/hyperlink" Target="https://matplotlib.org/tutorials/introductory/pyplot.html" TargetMode="External"/><Relationship Id="rId7" Type="http://schemas.openxmlformats.org/officeDocument/2006/relationships/hyperlink" Target="https://meet.google.com/linkredirect?authuser=0&amp;dest=https%3A%2F%2Fdevcenter.heroku.com%2Fcategories%2Freference" TargetMode="External"/><Relationship Id="rId8" Type="http://schemas.openxmlformats.org/officeDocument/2006/relationships/hyperlink" Target="https://devcenter.heroku.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6.jpg"/><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369888"/>
            <a:ext cx="9144000" cy="92075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400"/>
              <a:t>Webi Scrapper</a:t>
            </a:r>
            <a:endParaRPr b="1" sz="4400"/>
          </a:p>
        </p:txBody>
      </p:sp>
      <p:sp>
        <p:nvSpPr>
          <p:cNvPr id="85" name="Google Shape;85;p13"/>
          <p:cNvSpPr txBox="1"/>
          <p:nvPr/>
        </p:nvSpPr>
        <p:spPr>
          <a:xfrm>
            <a:off x="1609725" y="3286125"/>
            <a:ext cx="2743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Presented By: Team 4 </a:t>
            </a:r>
            <a:endParaRPr b="0" i="0" sz="1400" u="none" cap="none" strike="noStrike">
              <a:solidFill>
                <a:srgbClr val="000000"/>
              </a:solidFill>
              <a:latin typeface="Arial"/>
              <a:ea typeface="Arial"/>
              <a:cs typeface="Arial"/>
              <a:sym typeface="Arial"/>
            </a:endParaRPr>
          </a:p>
        </p:txBody>
      </p:sp>
      <p:sp>
        <p:nvSpPr>
          <p:cNvPr id="86" name="Google Shape;86;p13"/>
          <p:cNvSpPr txBox="1"/>
          <p:nvPr/>
        </p:nvSpPr>
        <p:spPr>
          <a:xfrm>
            <a:off x="7429500" y="3286125"/>
            <a:ext cx="332834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Presented To: Prof. Llesh Miraj</a:t>
            </a:r>
            <a:endParaRPr b="1" i="0" sz="1800" u="none" cap="none" strike="noStrike">
              <a:solidFill>
                <a:schemeClr val="dk1"/>
              </a:solidFill>
              <a:latin typeface="Calibri"/>
              <a:ea typeface="Calibri"/>
              <a:cs typeface="Calibri"/>
              <a:sym typeface="Calibri"/>
            </a:endParaRPr>
          </a:p>
        </p:txBody>
      </p:sp>
      <p:sp>
        <p:nvSpPr>
          <p:cNvPr id="87" name="Google Shape;87;p13"/>
          <p:cNvSpPr txBox="1"/>
          <p:nvPr/>
        </p:nvSpPr>
        <p:spPr>
          <a:xfrm>
            <a:off x="1609725" y="3619500"/>
            <a:ext cx="274320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 Manisha Shinde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 Prajakta Jathar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 Vikas Sanhotra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 Ishaan Chawla</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idx="4294967295" type="body"/>
          </p:nvPr>
        </p:nvSpPr>
        <p:spPr>
          <a:xfrm>
            <a:off x="838200" y="247251"/>
            <a:ext cx="10515600" cy="63831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Font typeface="Arial"/>
              <a:buChar char="•"/>
            </a:pPr>
            <a:r>
              <a:rPr b="1" lang="en-US" sz="2200">
                <a:highlight>
                  <a:srgbClr val="FFFFFF"/>
                </a:highlight>
              </a:rPr>
              <a:t>Slack client</a:t>
            </a:r>
            <a:r>
              <a:rPr lang="en-US" sz="2200">
                <a:highlight>
                  <a:srgbClr val="FFFFFF"/>
                </a:highlight>
              </a:rPr>
              <a:t>: </a:t>
            </a:r>
            <a:r>
              <a:rPr lang="en-US" sz="2200">
                <a:highlight>
                  <a:srgbClr val="FDFDFD"/>
                </a:highlight>
              </a:rPr>
              <a:t>Slack Developer Kit for Python allows you to leverage the flexibility of Python to get your project up and running as quickly as possible.</a:t>
            </a:r>
            <a:endParaRPr sz="2200">
              <a:highlight>
                <a:srgbClr val="FFFFFF"/>
              </a:highlight>
            </a:endParaRPr>
          </a:p>
          <a:p>
            <a:pPr indent="0" lvl="0" marL="914400" rtl="0" algn="l">
              <a:lnSpc>
                <a:spcPct val="115000"/>
              </a:lnSpc>
              <a:spcBef>
                <a:spcPts val="0"/>
              </a:spcBef>
              <a:spcAft>
                <a:spcPts val="0"/>
              </a:spcAft>
              <a:buSzPts val="2800"/>
              <a:buNone/>
            </a:pPr>
            <a:r>
              <a:rPr b="1" lang="en-US" sz="2200">
                <a:highlight>
                  <a:srgbClr val="FFFFFF"/>
                </a:highlight>
              </a:rPr>
              <a:t>Installation command:</a:t>
            </a:r>
            <a:r>
              <a:rPr lang="en-US" sz="2200">
                <a:highlight>
                  <a:srgbClr val="FFFFFF"/>
                </a:highlight>
              </a:rPr>
              <a:t> </a:t>
            </a:r>
            <a:r>
              <a:rPr lang="en-US" sz="2200">
                <a:highlight>
                  <a:srgbClr val="F9F9F9"/>
                </a:highlight>
              </a:rPr>
              <a:t>pip3 install slackclient.</a:t>
            </a:r>
            <a:endParaRPr sz="2200">
              <a:highlight>
                <a:srgbClr val="F9F9F9"/>
              </a:highlight>
            </a:endParaRPr>
          </a:p>
          <a:p>
            <a:pPr indent="0" lvl="0" marL="914400" rtl="0" algn="l">
              <a:lnSpc>
                <a:spcPct val="115000"/>
              </a:lnSpc>
              <a:spcBef>
                <a:spcPts val="0"/>
              </a:spcBef>
              <a:spcAft>
                <a:spcPts val="0"/>
              </a:spcAft>
              <a:buSzPts val="2800"/>
              <a:buNone/>
            </a:pPr>
            <a:r>
              <a:t/>
            </a:r>
            <a:endParaRPr sz="2200">
              <a:highlight>
                <a:srgbClr val="F9F9F9"/>
              </a:highlight>
            </a:endParaRPr>
          </a:p>
          <a:p>
            <a:pPr indent="-368300" lvl="0" marL="457200" rtl="0" algn="l">
              <a:lnSpc>
                <a:spcPct val="115000"/>
              </a:lnSpc>
              <a:spcBef>
                <a:spcPts val="0"/>
              </a:spcBef>
              <a:spcAft>
                <a:spcPts val="0"/>
              </a:spcAft>
              <a:buSzPts val="2200"/>
              <a:buFont typeface="Arial"/>
              <a:buChar char="•"/>
            </a:pPr>
            <a:r>
              <a:rPr b="1" lang="en-US" sz="2200">
                <a:highlight>
                  <a:srgbClr val="FFFFFF"/>
                </a:highlight>
              </a:rPr>
              <a:t>Matplotlib</a:t>
            </a:r>
            <a:r>
              <a:rPr lang="en-US" sz="2200">
                <a:highlight>
                  <a:srgbClr val="FFFFFF"/>
                </a:highlight>
              </a:rPr>
              <a:t>: Matplotlib is a plotting library for the Python programming language and its numerical mathematics extension NumPy.</a:t>
            </a:r>
            <a:endParaRPr sz="2200">
              <a:highlight>
                <a:srgbClr val="FFFFFF"/>
              </a:highlight>
            </a:endParaRPr>
          </a:p>
          <a:p>
            <a:pPr indent="0" lvl="0" marL="914400" rtl="0" algn="l">
              <a:lnSpc>
                <a:spcPct val="115000"/>
              </a:lnSpc>
              <a:spcBef>
                <a:spcPts val="0"/>
              </a:spcBef>
              <a:spcAft>
                <a:spcPts val="0"/>
              </a:spcAft>
              <a:buSzPts val="2800"/>
              <a:buNone/>
            </a:pPr>
            <a:r>
              <a:rPr b="1" lang="en-US" sz="2200">
                <a:highlight>
                  <a:srgbClr val="FFFFFF"/>
                </a:highlight>
              </a:rPr>
              <a:t>Installation command:</a:t>
            </a:r>
            <a:r>
              <a:rPr lang="en-US" sz="2200">
                <a:highlight>
                  <a:srgbClr val="FFFFFF"/>
                </a:highlight>
              </a:rPr>
              <a:t> </a:t>
            </a:r>
            <a:r>
              <a:rPr lang="en-US" sz="2200">
                <a:highlight>
                  <a:srgbClr val="F8F8F8"/>
                </a:highlight>
              </a:rPr>
              <a:t>pip install -U matplotlib.</a:t>
            </a:r>
            <a:endParaRPr sz="2200">
              <a:highlight>
                <a:srgbClr val="FFFFFF"/>
              </a:highlight>
            </a:endParaRPr>
          </a:p>
          <a:p>
            <a:pPr indent="0" lvl="0" marL="0" rtl="0" algn="l">
              <a:lnSpc>
                <a:spcPct val="115000"/>
              </a:lnSpc>
              <a:spcBef>
                <a:spcPts val="0"/>
              </a:spcBef>
              <a:spcAft>
                <a:spcPts val="0"/>
              </a:spcAft>
              <a:buSzPts val="2800"/>
              <a:buNone/>
            </a:pPr>
            <a:r>
              <a:t/>
            </a:r>
            <a:endParaRPr b="1" sz="22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4724400" y="142875"/>
            <a:ext cx="27432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Data Flow Diagram</a:t>
            </a:r>
            <a:endParaRPr b="1" i="0" sz="1800" u="none" cap="none" strike="noStrike">
              <a:solidFill>
                <a:schemeClr val="dk1"/>
              </a:solidFill>
              <a:latin typeface="Calibri"/>
              <a:ea typeface="Calibri"/>
              <a:cs typeface="Calibri"/>
              <a:sym typeface="Calibri"/>
            </a:endParaRPr>
          </a:p>
        </p:txBody>
      </p:sp>
      <p:pic>
        <p:nvPicPr>
          <p:cNvPr id="151" name="Google Shape;151;p23"/>
          <p:cNvPicPr preferRelativeResize="0"/>
          <p:nvPr/>
        </p:nvPicPr>
        <p:blipFill rotWithShape="1">
          <a:blip r:embed="rId3">
            <a:alphaModFix/>
          </a:blip>
          <a:srcRect b="0" l="0" r="0" t="0"/>
          <a:stretch/>
        </p:blipFill>
        <p:spPr>
          <a:xfrm>
            <a:off x="2342438" y="705475"/>
            <a:ext cx="8257276" cy="584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highlight>
                  <a:srgbClr val="FFFFFF"/>
                </a:highlight>
              </a:rPr>
              <a:t>How to start the project</a:t>
            </a:r>
            <a:endParaRPr b="1"/>
          </a:p>
        </p:txBody>
      </p:sp>
      <p:sp>
        <p:nvSpPr>
          <p:cNvPr id="157" name="Google Shape;157;p24"/>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2800"/>
              <a:buNone/>
            </a:pPr>
            <a:r>
              <a:rPr lang="en-US" sz="2200">
                <a:highlight>
                  <a:srgbClr val="FFFFFF"/>
                </a:highlight>
              </a:rPr>
              <a:t>1. Go to the project folder</a:t>
            </a:r>
            <a:endParaRPr sz="2200">
              <a:highlight>
                <a:srgbClr val="FFFFFF"/>
              </a:highlight>
            </a:endParaRPr>
          </a:p>
          <a:p>
            <a:pPr indent="0" lvl="0" marL="0" rtl="0" algn="l">
              <a:lnSpc>
                <a:spcPct val="115000"/>
              </a:lnSpc>
              <a:spcBef>
                <a:spcPts val="0"/>
              </a:spcBef>
              <a:spcAft>
                <a:spcPts val="0"/>
              </a:spcAft>
              <a:buSzPts val="2800"/>
              <a:buNone/>
            </a:pPr>
            <a:r>
              <a:rPr lang="en-US" sz="2200">
                <a:highlight>
                  <a:srgbClr val="FFFFFF"/>
                </a:highlight>
              </a:rPr>
              <a:t> 2. Start Cmd</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a:highlight>
                  <a:srgbClr val="FFFFFF"/>
                </a:highlight>
              </a:rPr>
              <a:t>3. Type: Python without_scheduler.py</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914400" rtl="0" algn="l">
              <a:lnSpc>
                <a:spcPct val="115000"/>
              </a:lnSpc>
              <a:spcBef>
                <a:spcPts val="0"/>
              </a:spcBef>
              <a:spcAft>
                <a:spcPts val="0"/>
              </a:spcAft>
              <a:buSzPts val="2800"/>
              <a:buNone/>
            </a:pPr>
            <a:r>
              <a:t/>
            </a:r>
            <a:endParaRPr sz="22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highlight>
                  <a:srgbClr val="FFFFFF"/>
                </a:highlight>
              </a:rPr>
              <a:t>Project Screenshots</a:t>
            </a:r>
            <a:endParaRPr b="1"/>
          </a:p>
        </p:txBody>
      </p:sp>
      <p:pic>
        <p:nvPicPr>
          <p:cNvPr id="163" name="Google Shape;163;p25"/>
          <p:cNvPicPr preferRelativeResize="0"/>
          <p:nvPr/>
        </p:nvPicPr>
        <p:blipFill rotWithShape="1">
          <a:blip r:embed="rId3">
            <a:alphaModFix/>
          </a:blip>
          <a:srcRect b="0" l="0" r="0" t="0"/>
          <a:stretch/>
        </p:blipFill>
        <p:spPr>
          <a:xfrm>
            <a:off x="838200" y="1598125"/>
            <a:ext cx="9350875" cy="525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nvPicPr>
        <p:blipFill rotWithShape="1">
          <a:blip r:embed="rId3">
            <a:alphaModFix/>
          </a:blip>
          <a:srcRect b="0" l="0" r="0" t="0"/>
          <a:stretch/>
        </p:blipFill>
        <p:spPr>
          <a:xfrm>
            <a:off x="152400" y="152400"/>
            <a:ext cx="11650133" cy="655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b="0" l="0" r="0" t="0"/>
          <a:stretch/>
        </p:blipFill>
        <p:spPr>
          <a:xfrm>
            <a:off x="152400" y="152400"/>
            <a:ext cx="11650133" cy="655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a:highlight>
                  <a:srgbClr val="FFFFFF"/>
                </a:highlight>
              </a:rPr>
              <a:t>Online References</a:t>
            </a:r>
            <a:endParaRPr b="1">
              <a:highlight>
                <a:srgbClr val="FFFFFF"/>
              </a:highlight>
            </a:endParaRPr>
          </a:p>
        </p:txBody>
      </p:sp>
      <p:sp>
        <p:nvSpPr>
          <p:cNvPr id="179" name="Google Shape;179;p28"/>
          <p:cNvSpPr txBox="1"/>
          <p:nvPr>
            <p:ph idx="4294967295" type="body"/>
          </p:nvPr>
        </p:nvSpPr>
        <p:spPr>
          <a:xfrm>
            <a:off x="838203" y="1372398"/>
            <a:ext cx="10515600" cy="467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chemeClr val="hlink"/>
                </a:solidFill>
                <a:highlight>
                  <a:srgbClr val="FFFFFF"/>
                </a:highlight>
                <a:hlinkClick r:id="rId3"/>
              </a:rPr>
              <a:t>https://api.mongodb.com/python/current/installation.html</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chemeClr val="hlink"/>
                </a:solidFill>
                <a:highlight>
                  <a:srgbClr val="FFFFFF"/>
                </a:highlight>
                <a:hlinkClick r:id="rId4"/>
              </a:rPr>
              <a:t>https://stackoverflow.com/questions/52930341/pymongo-mongodbsrv-dnspython-must-be-installed-error</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chemeClr val="hlink"/>
                </a:solidFill>
                <a:highlight>
                  <a:srgbClr val="FFFFFF"/>
                </a:highlight>
                <a:hlinkClick r:id="rId5"/>
              </a:rPr>
              <a:t>https://pypi.org/project/slackclient/</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chemeClr val="hlink"/>
                </a:solidFill>
                <a:highlight>
                  <a:srgbClr val="FFFFFF"/>
                </a:highlight>
                <a:hlinkClick r:id="rId6"/>
              </a:rPr>
              <a:t>https://pypi.org/project/bs4/</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u="sng">
                <a:solidFill>
                  <a:schemeClr val="hlink"/>
                </a:solidFill>
                <a:highlight>
                  <a:srgbClr val="FFFFFF"/>
                </a:highlight>
                <a:hlinkClick r:id="rId7"/>
              </a:rPr>
              <a:t>https://pypi.org/project/pip/</a:t>
            </a:r>
            <a:r>
              <a:rPr lang="en-US" sz="2200">
                <a:highlight>
                  <a:srgbClr val="FFFFFF"/>
                </a:highlight>
              </a:rPr>
              <a:t>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a:p>
            <a:pPr indent="0" lvl="0" marL="0" rtl="0" algn="l">
              <a:lnSpc>
                <a:spcPct val="115000"/>
              </a:lnSpc>
              <a:spcBef>
                <a:spcPts val="0"/>
              </a:spcBef>
              <a:spcAft>
                <a:spcPts val="0"/>
              </a:spcAft>
              <a:buSzPts val="2800"/>
              <a:buNone/>
            </a:pPr>
            <a:r>
              <a:rPr lang="en-US" sz="2200" u="sng">
                <a:solidFill>
                  <a:schemeClr val="hlink"/>
                </a:solidFill>
                <a:highlight>
                  <a:srgbClr val="FFFFFF"/>
                </a:highlight>
                <a:hlinkClick r:id="rId8"/>
              </a:rPr>
              <a:t>https://towardsdatascience.com/a-quick-introduction-to-the-pandas-python-library-f1b678f34673</a:t>
            </a:r>
            <a:r>
              <a:rPr lang="en-US" sz="2200">
                <a:highlight>
                  <a:srgbClr val="FFFFFF"/>
                </a:highlight>
              </a:rPr>
              <a:t> </a:t>
            </a:r>
            <a:endParaRPr sz="220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nvSpPr>
        <p:spPr>
          <a:xfrm>
            <a:off x="884050" y="0"/>
            <a:ext cx="11224500" cy="649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sng" cap="none" strike="noStrike">
                <a:solidFill>
                  <a:schemeClr val="hlink"/>
                </a:solidFill>
                <a:highlight>
                  <a:srgbClr val="FFFFFF"/>
                </a:highlight>
                <a:latin typeface="Calibri"/>
                <a:ea typeface="Calibri"/>
                <a:cs typeface="Calibri"/>
                <a:sym typeface="Calibri"/>
                <a:hlinkClick r:id="rId3"/>
              </a:rPr>
              <a:t>https://www.npmjs.com/package/openpixel</a:t>
            </a:r>
            <a:r>
              <a:rPr b="0" i="0" lang="en-US" sz="2200" u="none" cap="none" strike="noStrike">
                <a:solidFill>
                  <a:schemeClr val="dk1"/>
                </a:solidFill>
                <a:highlight>
                  <a:srgbClr val="FFFFFF"/>
                </a:highlight>
                <a:latin typeface="Calibri"/>
                <a:ea typeface="Calibri"/>
                <a:cs typeface="Calibri"/>
                <a:sym typeface="Calibri"/>
              </a:rPr>
              <a:t>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sng" cap="none" strike="noStrike">
                <a:solidFill>
                  <a:schemeClr val="hlink"/>
                </a:solidFill>
                <a:highlight>
                  <a:srgbClr val="FFFFFF"/>
                </a:highlight>
                <a:latin typeface="Calibri"/>
                <a:ea typeface="Calibri"/>
                <a:cs typeface="Calibri"/>
                <a:sym typeface="Calibri"/>
                <a:hlinkClick r:id="rId4"/>
              </a:rPr>
              <a:t>https://docs.anaconda.com/anaconda/navigator/tutorials/pandas/</a:t>
            </a:r>
            <a:r>
              <a:rPr b="0" i="0" lang="en-US" sz="2200" u="none" cap="none" strike="noStrike">
                <a:solidFill>
                  <a:schemeClr val="dk1"/>
                </a:solidFill>
                <a:highlight>
                  <a:srgbClr val="FFFFFF"/>
                </a:highlight>
                <a:latin typeface="Calibri"/>
                <a:ea typeface="Calibri"/>
                <a:cs typeface="Calibri"/>
                <a:sym typeface="Calibri"/>
              </a:rPr>
              <a:t>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sng" cap="none" strike="noStrike">
                <a:solidFill>
                  <a:schemeClr val="hlink"/>
                </a:solidFill>
                <a:highlight>
                  <a:srgbClr val="FFFFFF"/>
                </a:highlight>
                <a:latin typeface="Calibri"/>
                <a:ea typeface="Calibri"/>
                <a:cs typeface="Calibri"/>
                <a:sym typeface="Calibri"/>
                <a:hlinkClick r:id="rId5"/>
              </a:rPr>
              <a:t>https://realpython.com/python-requests/</a:t>
            </a:r>
            <a:r>
              <a:rPr b="0" i="0" lang="en-US" sz="2200" u="none" cap="none" strike="noStrike">
                <a:solidFill>
                  <a:schemeClr val="dk1"/>
                </a:solidFill>
                <a:highlight>
                  <a:srgbClr val="FFFFFF"/>
                </a:highlight>
                <a:latin typeface="Calibri"/>
                <a:ea typeface="Calibri"/>
                <a:cs typeface="Calibri"/>
                <a:sym typeface="Calibri"/>
              </a:rPr>
              <a:t>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sng" cap="none" strike="noStrike">
                <a:solidFill>
                  <a:schemeClr val="hlink"/>
                </a:solidFill>
                <a:highlight>
                  <a:srgbClr val="FFFFFF"/>
                </a:highlight>
                <a:latin typeface="Calibri"/>
                <a:ea typeface="Calibri"/>
                <a:cs typeface="Calibri"/>
                <a:sym typeface="Calibri"/>
                <a:hlinkClick r:id="rId6"/>
              </a:rPr>
              <a:t>https://matplotlib.org/tutorials/introductory/pyplot.html</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sng" cap="none" strike="noStrike">
                <a:solidFill>
                  <a:schemeClr val="hlink"/>
                </a:solidFill>
                <a:highlight>
                  <a:srgbClr val="FFFFFF"/>
                </a:highlight>
                <a:latin typeface="Calibri"/>
                <a:ea typeface="Calibri"/>
                <a:cs typeface="Calibri"/>
                <a:sym typeface="Calibri"/>
                <a:hlinkClick r:id="rId7"/>
              </a:rPr>
              <a:t>https://meet.google.com/linkredirect?authuser=0&amp;dest=https%3A%2F%2Fdevcenter.heroku.com%2Fcategories%2Freference</a:t>
            </a:r>
            <a:r>
              <a:rPr b="0" i="0" lang="en-US" sz="2200" u="none" cap="none" strike="noStrike">
                <a:solidFill>
                  <a:schemeClr val="dk1"/>
                </a:solidFill>
                <a:highlight>
                  <a:srgbClr val="FFFFFF"/>
                </a:highlight>
                <a:latin typeface="Calibri"/>
                <a:ea typeface="Calibri"/>
                <a:cs typeface="Calibri"/>
                <a:sym typeface="Calibri"/>
              </a:rPr>
              <a:t>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rPr b="0" i="0" lang="en-US" sz="2200" u="sng" cap="none" strike="noStrike">
                <a:solidFill>
                  <a:schemeClr val="hlink"/>
                </a:solidFill>
                <a:highlight>
                  <a:srgbClr val="FFFFFF"/>
                </a:highlight>
                <a:latin typeface="Calibri"/>
                <a:ea typeface="Calibri"/>
                <a:cs typeface="Calibri"/>
                <a:sym typeface="Calibri"/>
                <a:hlinkClick r:id="rId8"/>
              </a:rPr>
              <a:t>https://devcenter.heroku.com/</a:t>
            </a:r>
            <a:r>
              <a:rPr b="0" i="0" lang="en-US" sz="2200" u="none" cap="none" strike="noStrike">
                <a:solidFill>
                  <a:schemeClr val="dk1"/>
                </a:solidFill>
                <a:highlight>
                  <a:srgbClr val="FFFFFF"/>
                </a:highlight>
                <a:latin typeface="Calibri"/>
                <a:ea typeface="Calibri"/>
                <a:cs typeface="Calibri"/>
                <a:sym typeface="Calibri"/>
              </a:rPr>
              <a:t> </a:t>
            </a:r>
            <a:endParaRPr b="0" i="0" sz="2200" u="none" cap="none" strike="noStrike">
              <a:solidFill>
                <a:schemeClr val="dk1"/>
              </a:solidFill>
              <a:highlight>
                <a:srgbClr val="FFFFFF"/>
              </a:highlight>
              <a:latin typeface="Calibri"/>
              <a:ea typeface="Calibri"/>
              <a:cs typeface="Calibri"/>
              <a:sym typeface="Calibri"/>
            </a:endParaRPr>
          </a:p>
          <a:p>
            <a:pPr indent="0" lvl="0" marL="91440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nvSpPr>
        <p:spPr>
          <a:xfrm>
            <a:off x="5000625" y="3038475"/>
            <a:ext cx="274320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Thank You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430213" y="323850"/>
            <a:ext cx="5475287" cy="101917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a:t>Introduction of Web Scraping</a:t>
            </a:r>
            <a:endParaRPr/>
          </a:p>
        </p:txBody>
      </p:sp>
      <p:pic>
        <p:nvPicPr>
          <p:cNvPr descr="Text, whiteboard&#10;&#10;Description automatically generated" id="93" name="Google Shape;93;p14"/>
          <p:cNvPicPr preferRelativeResize="0"/>
          <p:nvPr>
            <p:ph idx="2" type="pic"/>
          </p:nvPr>
        </p:nvPicPr>
        <p:blipFill rotWithShape="1">
          <a:blip r:embed="rId3">
            <a:alphaModFix/>
          </a:blip>
          <a:srcRect b="0" l="4362" r="4360" t="0"/>
          <a:stretch/>
        </p:blipFill>
        <p:spPr>
          <a:xfrm>
            <a:off x="5916613" y="996950"/>
            <a:ext cx="5991225" cy="4711700"/>
          </a:xfrm>
          <a:prstGeom prst="rect">
            <a:avLst/>
          </a:prstGeom>
          <a:noFill/>
          <a:ln>
            <a:noFill/>
          </a:ln>
        </p:spPr>
      </p:pic>
      <p:sp>
        <p:nvSpPr>
          <p:cNvPr id="94" name="Google Shape;94;p14"/>
          <p:cNvSpPr txBox="1"/>
          <p:nvPr>
            <p:ph idx="1" type="body"/>
          </p:nvPr>
        </p:nvSpPr>
        <p:spPr>
          <a:xfrm>
            <a:off x="839788" y="1552575"/>
            <a:ext cx="3941762" cy="4630738"/>
          </a:xfrm>
          <a:prstGeom prst="rect">
            <a:avLst/>
          </a:prstGeom>
          <a:noFill/>
          <a:ln>
            <a:noFill/>
          </a:ln>
        </p:spPr>
        <p:txBody>
          <a:bodyPr anchorCtr="0" anchor="t" bIns="45700" lIns="91425" spcFirstLastPara="1" rIns="91425" wrap="square" tIns="45700">
            <a:noAutofit/>
          </a:bodyPr>
          <a:lstStyle/>
          <a:p>
            <a:pPr indent="-285750" lvl="0" marL="285750" rtl="0" algn="just">
              <a:lnSpc>
                <a:spcPct val="90000"/>
              </a:lnSpc>
              <a:spcBef>
                <a:spcPts val="0"/>
              </a:spcBef>
              <a:spcAft>
                <a:spcPts val="0"/>
              </a:spcAft>
              <a:buClr>
                <a:schemeClr val="dk1"/>
              </a:buClr>
              <a:buSzPts val="1800"/>
              <a:buChar char="•"/>
            </a:pPr>
            <a:r>
              <a:rPr lang="en-US" sz="1800"/>
              <a:t>Web scraping, web harvesting, or web data extraction is data scraping used for extracting data from websites. Web scraping software may access the World Wide Web directly using the Hypertext Transfer Protocol, or through a web browser.</a:t>
            </a:r>
            <a:endParaRPr/>
          </a:p>
          <a:p>
            <a:pPr indent="-285750" lvl="0" marL="285750" rtl="0" algn="just">
              <a:lnSpc>
                <a:spcPct val="90000"/>
              </a:lnSpc>
              <a:spcBef>
                <a:spcPts val="1000"/>
              </a:spcBef>
              <a:spcAft>
                <a:spcPts val="0"/>
              </a:spcAft>
              <a:buClr>
                <a:schemeClr val="dk1"/>
              </a:buClr>
              <a:buSzPts val="1800"/>
              <a:buChar char="•"/>
            </a:pPr>
            <a:r>
              <a:rPr lang="en-US" sz="1800"/>
              <a:t>Web scraping can be done manually by a software user, the term typically refers to automated processes implemented using a bot or web crawler.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Our Project Idea</a:t>
            </a:r>
            <a:endParaRPr b="1"/>
          </a:p>
        </p:txBody>
      </p:sp>
      <p:sp>
        <p:nvSpPr>
          <p:cNvPr id="100" name="Google Shape;100;p15"/>
          <p:cNvSpPr txBox="1"/>
          <p:nvPr>
            <p:ph idx="1"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Design &amp; code a web scraper in python to traverse the data in our database.</a:t>
            </a:r>
            <a:endParaRPr/>
          </a:p>
          <a:p>
            <a:pPr indent="-228600" lvl="0" marL="228600" rtl="0" algn="l">
              <a:lnSpc>
                <a:spcPct val="90000"/>
              </a:lnSpc>
              <a:spcBef>
                <a:spcPts val="1000"/>
              </a:spcBef>
              <a:spcAft>
                <a:spcPts val="0"/>
              </a:spcAft>
              <a:buClr>
                <a:schemeClr val="dk1"/>
              </a:buClr>
              <a:buSzPts val="2200"/>
              <a:buChar char="•"/>
            </a:pPr>
            <a:r>
              <a:rPr lang="en-US" sz="2200"/>
              <a:t>The database used will be Mongodb. It is classified as a NoSQL database program, MongoDB uses JSON-like documents.</a:t>
            </a:r>
            <a:endParaRPr/>
          </a:p>
          <a:p>
            <a:pPr indent="-228600" lvl="0" marL="228600" rtl="0" algn="l">
              <a:lnSpc>
                <a:spcPct val="90000"/>
              </a:lnSpc>
              <a:spcBef>
                <a:spcPts val="1000"/>
              </a:spcBef>
              <a:spcAft>
                <a:spcPts val="0"/>
              </a:spcAft>
              <a:buClr>
                <a:schemeClr val="dk1"/>
              </a:buClr>
              <a:buSzPts val="2200"/>
              <a:buChar char="•"/>
            </a:pPr>
            <a:r>
              <a:rPr lang="en-US" sz="2200"/>
              <a:t>The Project will be operated in a cloud environment named Heroku. Heroku is a cloud platform as a service supporting several programming languages.</a:t>
            </a:r>
            <a:endParaRPr/>
          </a:p>
          <a:p>
            <a:pPr indent="-228600" lvl="0" marL="228600" rtl="0" algn="l">
              <a:lnSpc>
                <a:spcPct val="90000"/>
              </a:lnSpc>
              <a:spcBef>
                <a:spcPts val="1000"/>
              </a:spcBef>
              <a:spcAft>
                <a:spcPts val="0"/>
              </a:spcAft>
              <a:buClr>
                <a:schemeClr val="dk1"/>
              </a:buClr>
              <a:buSzPts val="2200"/>
              <a:buChar char="•"/>
            </a:pPr>
            <a:r>
              <a:rPr lang="en-US" sz="2200"/>
              <a:t>The python code will render the data of a particular website in the database in the form of tables. </a:t>
            </a:r>
            <a:endParaRPr/>
          </a:p>
          <a:p>
            <a:pPr indent="-228600" lvl="0" marL="228600" rtl="0" algn="l">
              <a:lnSpc>
                <a:spcPct val="90000"/>
              </a:lnSpc>
              <a:spcBef>
                <a:spcPts val="1000"/>
              </a:spcBef>
              <a:spcAft>
                <a:spcPts val="0"/>
              </a:spcAft>
              <a:buClr>
                <a:schemeClr val="dk1"/>
              </a:buClr>
              <a:buSzPts val="2200"/>
              <a:buChar char="•"/>
            </a:pPr>
            <a:r>
              <a:rPr lang="en-US" sz="2200"/>
              <a:t>The process will be automated which means the code will execute in cloud environment in an interval of 6 hrs to render the data of websites.</a:t>
            </a:r>
            <a:endParaRPr/>
          </a:p>
          <a:p>
            <a:pPr indent="-228600" lvl="0" marL="228600" rtl="0" algn="l">
              <a:lnSpc>
                <a:spcPct val="90000"/>
              </a:lnSpc>
              <a:spcBef>
                <a:spcPts val="1000"/>
              </a:spcBef>
              <a:spcAft>
                <a:spcPts val="0"/>
              </a:spcAft>
              <a:buClr>
                <a:schemeClr val="dk1"/>
              </a:buClr>
              <a:buSzPts val="2200"/>
              <a:buChar char="•"/>
            </a:pPr>
            <a:r>
              <a:rPr lang="en-US" sz="2200"/>
              <a:t>Data Visualizations Computations will be performed to study the data extracted from website.</a:t>
            </a:r>
            <a:endParaRPr/>
          </a:p>
          <a:p>
            <a:pPr indent="-228600" lvl="0" marL="228600" rtl="0" algn="l">
              <a:lnSpc>
                <a:spcPct val="90000"/>
              </a:lnSpc>
              <a:spcBef>
                <a:spcPts val="1000"/>
              </a:spcBef>
              <a:spcAft>
                <a:spcPts val="0"/>
              </a:spcAft>
              <a:buClr>
                <a:schemeClr val="dk1"/>
              </a:buClr>
              <a:buSzPts val="2200"/>
              <a:buChar char="•"/>
            </a:pPr>
            <a:r>
              <a:rPr lang="en-US" sz="2200"/>
              <a:t>Once this process is complete the cloud will automatically send a notification on Slack conforming the data extraction is complete.</a:t>
            </a:r>
            <a:endParaRPr sz="2200"/>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000"/>
              </a:spcBef>
              <a:spcAft>
                <a:spcPts val="0"/>
              </a:spcAft>
              <a:buClr>
                <a:schemeClr val="dk1"/>
              </a:buClr>
              <a:buSzPts val="1100"/>
              <a:buFont typeface="Arial"/>
              <a:buNone/>
            </a:pPr>
            <a:r>
              <a:rPr b="1" lang="en-US"/>
              <a:t>Tools used in our project</a:t>
            </a:r>
            <a:endParaRPr b="1"/>
          </a:p>
        </p:txBody>
      </p:sp>
      <p:sp>
        <p:nvSpPr>
          <p:cNvPr id="106" name="Google Shape;106;p16"/>
          <p:cNvSpPr txBox="1"/>
          <p:nvPr/>
        </p:nvSpPr>
        <p:spPr>
          <a:xfrm>
            <a:off x="1036450" y="1545450"/>
            <a:ext cx="11058900" cy="46161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Atom.io</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Heroku Cloud</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MongoDb</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Slack</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Github</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pic>
        <p:nvPicPr>
          <p:cNvPr id="107" name="Google Shape;107;p16"/>
          <p:cNvPicPr preferRelativeResize="0"/>
          <p:nvPr/>
        </p:nvPicPr>
        <p:blipFill>
          <a:blip r:embed="rId3">
            <a:alphaModFix/>
          </a:blip>
          <a:stretch>
            <a:fillRect/>
          </a:stretch>
        </p:blipFill>
        <p:spPr>
          <a:xfrm>
            <a:off x="9685275" y="412426"/>
            <a:ext cx="1072425" cy="1231100"/>
          </a:xfrm>
          <a:prstGeom prst="rect">
            <a:avLst/>
          </a:prstGeom>
          <a:noFill/>
          <a:ln>
            <a:noFill/>
          </a:ln>
        </p:spPr>
      </p:pic>
      <p:pic>
        <p:nvPicPr>
          <p:cNvPr id="108" name="Google Shape;108;p16"/>
          <p:cNvPicPr preferRelativeResize="0"/>
          <p:nvPr/>
        </p:nvPicPr>
        <p:blipFill>
          <a:blip r:embed="rId4">
            <a:alphaModFix/>
          </a:blip>
          <a:stretch>
            <a:fillRect/>
          </a:stretch>
        </p:blipFill>
        <p:spPr>
          <a:xfrm>
            <a:off x="9639899" y="5430899"/>
            <a:ext cx="1163175" cy="1163200"/>
          </a:xfrm>
          <a:prstGeom prst="rect">
            <a:avLst/>
          </a:prstGeom>
          <a:noFill/>
          <a:ln>
            <a:noFill/>
          </a:ln>
        </p:spPr>
      </p:pic>
      <p:pic>
        <p:nvPicPr>
          <p:cNvPr id="109" name="Google Shape;109;p16"/>
          <p:cNvPicPr preferRelativeResize="0"/>
          <p:nvPr/>
        </p:nvPicPr>
        <p:blipFill>
          <a:blip r:embed="rId5">
            <a:alphaModFix/>
          </a:blip>
          <a:stretch>
            <a:fillRect/>
          </a:stretch>
        </p:blipFill>
        <p:spPr>
          <a:xfrm>
            <a:off x="9685272" y="1690835"/>
            <a:ext cx="1072425" cy="1072425"/>
          </a:xfrm>
          <a:prstGeom prst="rect">
            <a:avLst/>
          </a:prstGeom>
          <a:noFill/>
          <a:ln>
            <a:noFill/>
          </a:ln>
        </p:spPr>
      </p:pic>
      <p:pic>
        <p:nvPicPr>
          <p:cNvPr id="110" name="Google Shape;110;p16"/>
          <p:cNvPicPr preferRelativeResize="0"/>
          <p:nvPr/>
        </p:nvPicPr>
        <p:blipFill>
          <a:blip r:embed="rId6">
            <a:alphaModFix/>
          </a:blip>
          <a:stretch>
            <a:fillRect/>
          </a:stretch>
        </p:blipFill>
        <p:spPr>
          <a:xfrm>
            <a:off x="9685273" y="2963661"/>
            <a:ext cx="1072425" cy="1072425"/>
          </a:xfrm>
          <a:prstGeom prst="rect">
            <a:avLst/>
          </a:prstGeom>
          <a:noFill/>
          <a:ln>
            <a:noFill/>
          </a:ln>
        </p:spPr>
      </p:pic>
      <p:pic>
        <p:nvPicPr>
          <p:cNvPr id="111" name="Google Shape;111;p16"/>
          <p:cNvPicPr preferRelativeResize="0"/>
          <p:nvPr/>
        </p:nvPicPr>
        <p:blipFill>
          <a:blip r:embed="rId7">
            <a:alphaModFix/>
          </a:blip>
          <a:stretch>
            <a:fillRect/>
          </a:stretch>
        </p:blipFill>
        <p:spPr>
          <a:xfrm>
            <a:off x="9676748" y="4236473"/>
            <a:ext cx="1089475" cy="108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Atom.io</a:t>
            </a:r>
            <a:endParaRPr b="1"/>
          </a:p>
        </p:txBody>
      </p:sp>
      <p:sp>
        <p:nvSpPr>
          <p:cNvPr id="117" name="Google Shape;117;p17"/>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200">
                <a:highlight>
                  <a:srgbClr val="FFFFFF"/>
                </a:highlight>
              </a:rPr>
              <a:t>Atom is a free and open-source text and source code editor for macOS, Linux, and Microsoft Windows with support for plugins written in Node.js, and embedded Git Control, developed by GitHub. Atom is a desktop application built using web technologies. Most of the extending packages have free software licenses and are community-built and maintained. Atom is based on Electron (formerly known as Atom Shell), a framework that enables cross-platform desktop applications using Chromium and Node.js. It is written in CoffeeScript and Less.</a:t>
            </a:r>
            <a:endParaRPr sz="2200">
              <a:highlight>
                <a:srgbClr val="FFFFFF"/>
              </a:highlight>
            </a:endParaRPr>
          </a:p>
          <a:p>
            <a:pPr indent="-88900" lvl="0" marL="22860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idx="4294967295" type="title"/>
          </p:nvPr>
        </p:nvSpPr>
        <p:spPr>
          <a:xfrm>
            <a:off x="838200" y="365125"/>
            <a:ext cx="10828500" cy="2394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a:p>
          <a:p>
            <a:pPr indent="0" lvl="0" marL="0" rtl="0" algn="l">
              <a:lnSpc>
                <a:spcPct val="115000"/>
              </a:lnSpc>
              <a:spcBef>
                <a:spcPts val="0"/>
              </a:spcBef>
              <a:spcAft>
                <a:spcPts val="0"/>
              </a:spcAft>
              <a:buClr>
                <a:schemeClr val="dk1"/>
              </a:buClr>
              <a:buSzPts val="1100"/>
              <a:buFont typeface="Arial"/>
              <a:buNone/>
            </a:pPr>
            <a:r>
              <a:rPr b="1" lang="en-US"/>
              <a:t>Heroku Cloud</a:t>
            </a:r>
            <a:endParaRPr b="1"/>
          </a:p>
          <a:p>
            <a:pPr indent="0" lvl="0" marL="0" rtl="0" algn="l">
              <a:lnSpc>
                <a:spcPct val="115000"/>
              </a:lnSpc>
              <a:spcBef>
                <a:spcPts val="0"/>
              </a:spcBef>
              <a:spcAft>
                <a:spcPts val="0"/>
              </a:spcAft>
              <a:buClr>
                <a:schemeClr val="dk1"/>
              </a:buClr>
              <a:buSzPts val="1100"/>
              <a:buFont typeface="Arial"/>
              <a:buNone/>
            </a:pPr>
            <a:r>
              <a:rPr lang="en-US" sz="2200">
                <a:highlight>
                  <a:srgbClr val="FFFFFF"/>
                </a:highlight>
              </a:rPr>
              <a:t>Heroku is a cloud platform as a service supporting several programming languages. One of the first cloud platforms, Heroku has been in development since June 2007, when it supported only the Ruby programming language, but now supports Java, Node.js, Scala, Clojure, Python, PHP, and Go.</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a:p>
        </p:txBody>
      </p:sp>
      <p:sp>
        <p:nvSpPr>
          <p:cNvPr id="123" name="Google Shape;123;p18"/>
          <p:cNvSpPr txBox="1"/>
          <p:nvPr>
            <p:ph idx="4294967295" type="body"/>
          </p:nvPr>
        </p:nvSpPr>
        <p:spPr>
          <a:xfrm>
            <a:off x="876000" y="3314599"/>
            <a:ext cx="10440000" cy="2932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2800"/>
              <a:buNone/>
            </a:pPr>
            <a:r>
              <a:rPr b="1" lang="en-US" sz="4400">
                <a:highlight>
                  <a:srgbClr val="FFFFFF"/>
                </a:highlight>
              </a:rPr>
              <a:t>MongoDb</a:t>
            </a:r>
            <a:endParaRPr b="1" sz="4400">
              <a:highlight>
                <a:srgbClr val="FFFFFF"/>
              </a:highlight>
            </a:endParaRPr>
          </a:p>
          <a:p>
            <a:pPr indent="0" lvl="0" marL="0" rtl="0" algn="l">
              <a:lnSpc>
                <a:spcPct val="115000"/>
              </a:lnSpc>
              <a:spcBef>
                <a:spcPts val="0"/>
              </a:spcBef>
              <a:spcAft>
                <a:spcPts val="0"/>
              </a:spcAft>
              <a:buSzPts val="2800"/>
              <a:buNone/>
            </a:pPr>
            <a:r>
              <a:rPr lang="en-US" sz="2200">
                <a:highlight>
                  <a:srgbClr val="FFFFFF"/>
                </a:highlight>
              </a:rPr>
              <a:t>MongoDB is a cross-platform document-oriented database program. Classified as a NoSQL database program, MongoDB uses JSON-like documents with optional schemas. MongoDB is developed by MongoDB Inc. and licensed under the Server Side Public License.</a:t>
            </a:r>
            <a:endParaRPr sz="2200">
              <a:highlight>
                <a:srgbClr val="FFFFFF"/>
              </a:highlight>
            </a:endParaRPr>
          </a:p>
          <a:p>
            <a:pPr indent="-88900" lvl="0" marL="228600" rtl="0" algn="l">
              <a:lnSpc>
                <a:spcPct val="90000"/>
              </a:lnSpc>
              <a:spcBef>
                <a:spcPts val="1000"/>
              </a:spcBef>
              <a:spcAft>
                <a:spcPts val="0"/>
              </a:spcAft>
              <a:buClr>
                <a:schemeClr val="dk1"/>
              </a:buClr>
              <a:buSzPts val="2200"/>
              <a:buFont typeface="Arial"/>
              <a:buNone/>
            </a:pPr>
            <a:r>
              <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sz="440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4294967295" type="title"/>
          </p:nvPr>
        </p:nvSpPr>
        <p:spPr>
          <a:xfrm>
            <a:off x="838200" y="365125"/>
            <a:ext cx="10515600" cy="2311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b="1">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US">
                <a:highlight>
                  <a:srgbClr val="FFFFFF"/>
                </a:highlight>
              </a:rPr>
              <a:t>Slack</a:t>
            </a:r>
            <a:endParaRPr b="1">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200">
                <a:highlight>
                  <a:srgbClr val="FFFFFF"/>
                </a:highlight>
              </a:rPr>
              <a:t>Slack is a proprietary business communication platform developed by American software company Slack Technologies. Slack offers many IRC-style features, including persistent chat rooms organized by topic, private groups, and direct messaging.</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b="1">
              <a:highlight>
                <a:srgbClr val="FFFFFF"/>
              </a:highlight>
            </a:endParaRPr>
          </a:p>
        </p:txBody>
      </p:sp>
      <p:sp>
        <p:nvSpPr>
          <p:cNvPr id="129" name="Google Shape;129;p19"/>
          <p:cNvSpPr txBox="1"/>
          <p:nvPr>
            <p:ph idx="4294967295" type="body"/>
          </p:nvPr>
        </p:nvSpPr>
        <p:spPr>
          <a:xfrm>
            <a:off x="838200" y="3158524"/>
            <a:ext cx="10515600" cy="231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b="1" lang="en-US" sz="4400">
                <a:highlight>
                  <a:srgbClr val="FFFFFF"/>
                </a:highlight>
              </a:rPr>
              <a:t>Github</a:t>
            </a:r>
            <a:endParaRPr b="1" sz="4400"/>
          </a:p>
          <a:p>
            <a:pPr indent="0" lvl="0" marL="0" rtl="0" algn="l">
              <a:lnSpc>
                <a:spcPct val="115000"/>
              </a:lnSpc>
              <a:spcBef>
                <a:spcPts val="0"/>
              </a:spcBef>
              <a:spcAft>
                <a:spcPts val="0"/>
              </a:spcAft>
              <a:buClr>
                <a:schemeClr val="dk1"/>
              </a:buClr>
              <a:buSzPts val="1100"/>
              <a:buNone/>
            </a:pPr>
            <a:r>
              <a:rPr lang="en-US" sz="2200">
                <a:highlight>
                  <a:srgbClr val="FFFFFF"/>
                </a:highlight>
              </a:rPr>
              <a:t>GitHub, Inc. is an American multinational corporation that provides hosting for software development and version control using Git. It offers the distributed version control and source code management functionality of Git, plus its own features.</a:t>
            </a:r>
            <a:endParaRPr sz="2200">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20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What we used in our python scripting</a:t>
            </a:r>
            <a:endParaRPr b="1"/>
          </a:p>
        </p:txBody>
      </p:sp>
      <p:sp>
        <p:nvSpPr>
          <p:cNvPr id="135" name="Google Shape;135;p20"/>
          <p:cNvSpPr txBox="1"/>
          <p:nvPr>
            <p:ph idx="4294967295" type="body"/>
          </p:nvPr>
        </p:nvSpPr>
        <p:spPr>
          <a:xfrm>
            <a:off x="827903" y="1640273"/>
            <a:ext cx="10515600" cy="46707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Char char="•"/>
            </a:pPr>
            <a:r>
              <a:rPr b="1" lang="en-US" sz="2200">
                <a:highlight>
                  <a:srgbClr val="FFFFFF"/>
                </a:highlight>
              </a:rPr>
              <a:t>Pip</a:t>
            </a:r>
            <a:r>
              <a:rPr lang="en-US" sz="2200">
                <a:highlight>
                  <a:srgbClr val="FFFFFF"/>
                </a:highlight>
              </a:rPr>
              <a:t>: Pip is a standard package-management system used to install and manage software packages written in Python.</a:t>
            </a:r>
            <a:endParaRPr sz="2200">
              <a:highlight>
                <a:srgbClr val="FFFFFF"/>
              </a:highlight>
            </a:endParaRPr>
          </a:p>
          <a:p>
            <a:pPr indent="0" lvl="0" marL="914400" rtl="0" algn="l">
              <a:lnSpc>
                <a:spcPct val="115000"/>
              </a:lnSpc>
              <a:spcBef>
                <a:spcPts val="0"/>
              </a:spcBef>
              <a:spcAft>
                <a:spcPts val="0"/>
              </a:spcAft>
              <a:buSzPts val="2800"/>
              <a:buNone/>
            </a:pPr>
            <a:r>
              <a:rPr b="1" lang="en-US" sz="2200">
                <a:highlight>
                  <a:srgbClr val="FFFFFF"/>
                </a:highlight>
              </a:rPr>
              <a:t>Installation Command:</a:t>
            </a:r>
            <a:r>
              <a:rPr lang="en-US" sz="2200">
                <a:highlight>
                  <a:srgbClr val="FFFFFF"/>
                </a:highlight>
              </a:rPr>
              <a:t> </a:t>
            </a:r>
            <a:r>
              <a:rPr lang="en-US" sz="2200">
                <a:highlight>
                  <a:srgbClr val="EBEBED"/>
                </a:highlight>
              </a:rPr>
              <a:t>python get-pip.py</a:t>
            </a:r>
            <a:endParaRPr sz="2200">
              <a:highlight>
                <a:srgbClr val="EBEBED"/>
              </a:highlight>
            </a:endParaRPr>
          </a:p>
          <a:p>
            <a:pPr indent="0" lvl="0" marL="457200" rtl="0" algn="l">
              <a:lnSpc>
                <a:spcPct val="115000"/>
              </a:lnSpc>
              <a:spcBef>
                <a:spcPts val="0"/>
              </a:spcBef>
              <a:spcAft>
                <a:spcPts val="0"/>
              </a:spcAft>
              <a:buSzPts val="2800"/>
              <a:buNone/>
            </a:pPr>
            <a:r>
              <a:t/>
            </a:r>
            <a:endParaRPr sz="2200">
              <a:highlight>
                <a:srgbClr val="EBEBED"/>
              </a:highlight>
            </a:endParaRPr>
          </a:p>
          <a:p>
            <a:pPr indent="-368300" lvl="0" marL="457200" rtl="0" algn="l">
              <a:lnSpc>
                <a:spcPct val="115000"/>
              </a:lnSpc>
              <a:spcBef>
                <a:spcPts val="0"/>
              </a:spcBef>
              <a:spcAft>
                <a:spcPts val="0"/>
              </a:spcAft>
              <a:buSzPts val="2200"/>
              <a:buChar char="•"/>
            </a:pPr>
            <a:r>
              <a:rPr b="1" lang="en-US" sz="2200">
                <a:highlight>
                  <a:srgbClr val="FFFFFF"/>
                </a:highlight>
              </a:rPr>
              <a:t>Pymongo </a:t>
            </a:r>
            <a:r>
              <a:rPr lang="en-US" sz="2200">
                <a:highlight>
                  <a:srgbClr val="FFFFFF"/>
                </a:highlight>
              </a:rPr>
              <a:t>: Pymongo is a Python distribution containing tools for working with MongoDB, and is the recommended way to work with MongoDB from Python.</a:t>
            </a:r>
            <a:endParaRPr sz="2200">
              <a:highlight>
                <a:srgbClr val="FFFFFF"/>
              </a:highlight>
            </a:endParaRPr>
          </a:p>
          <a:p>
            <a:pPr indent="0" lvl="0" marL="914400" rtl="0" algn="l">
              <a:lnSpc>
                <a:spcPct val="115000"/>
              </a:lnSpc>
              <a:spcBef>
                <a:spcPts val="0"/>
              </a:spcBef>
              <a:spcAft>
                <a:spcPts val="0"/>
              </a:spcAft>
              <a:buSzPts val="2800"/>
              <a:buNone/>
            </a:pPr>
            <a:r>
              <a:rPr b="1" lang="en-US" sz="2200">
                <a:highlight>
                  <a:srgbClr val="FFFFFF"/>
                </a:highlight>
              </a:rPr>
              <a:t>Installation Command:</a:t>
            </a:r>
            <a:r>
              <a:rPr lang="en-US" sz="2200">
                <a:highlight>
                  <a:srgbClr val="FFFFFF"/>
                </a:highlight>
              </a:rPr>
              <a:t> </a:t>
            </a:r>
            <a:r>
              <a:rPr lang="en-US" sz="2200">
                <a:highlight>
                  <a:srgbClr val="D9D9D9"/>
                </a:highlight>
              </a:rPr>
              <a:t>python -m pip install pymongo</a:t>
            </a:r>
            <a:endParaRPr sz="2200">
              <a:highlight>
                <a:srgbClr val="D9D9D9"/>
              </a:highlight>
            </a:endParaRPr>
          </a:p>
          <a:p>
            <a:pPr indent="0" lvl="0" marL="457200" rtl="0" algn="l">
              <a:lnSpc>
                <a:spcPct val="115000"/>
              </a:lnSpc>
              <a:spcBef>
                <a:spcPts val="0"/>
              </a:spcBef>
              <a:spcAft>
                <a:spcPts val="0"/>
              </a:spcAft>
              <a:buSzPts val="2800"/>
              <a:buNone/>
            </a:pPr>
            <a:r>
              <a:t/>
            </a:r>
            <a:endParaRPr sz="2200">
              <a:highlight>
                <a:srgbClr val="D9D9D9"/>
              </a:highlight>
            </a:endParaRPr>
          </a:p>
          <a:p>
            <a:pPr indent="-368300" lvl="0" marL="457200" rtl="0" algn="l">
              <a:lnSpc>
                <a:spcPct val="115000"/>
              </a:lnSpc>
              <a:spcBef>
                <a:spcPts val="0"/>
              </a:spcBef>
              <a:spcAft>
                <a:spcPts val="0"/>
              </a:spcAft>
              <a:buSzPts val="2200"/>
              <a:buChar char="•"/>
            </a:pPr>
            <a:r>
              <a:rPr b="1" lang="en-US" sz="2200">
                <a:highlight>
                  <a:srgbClr val="FFFFFF"/>
                </a:highlight>
              </a:rPr>
              <a:t>Bs4</a:t>
            </a:r>
            <a:r>
              <a:rPr lang="en-US" sz="2200">
                <a:highlight>
                  <a:srgbClr val="FFFFFF"/>
                </a:highlight>
              </a:rPr>
              <a:t>: It is a Python library for pulling data out of HTML and XML files. It works with your favorite parser to provide idiomatic ways of navigating, searching, and modifying the parse tree. It commonly saves programmers hours or days of work.</a:t>
            </a:r>
            <a:endParaRPr sz="2200">
              <a:highlight>
                <a:srgbClr val="FFFFFF"/>
              </a:highlight>
            </a:endParaRPr>
          </a:p>
          <a:p>
            <a:pPr indent="0" lvl="0" marL="914400" rtl="0" algn="l">
              <a:lnSpc>
                <a:spcPct val="115000"/>
              </a:lnSpc>
              <a:spcBef>
                <a:spcPts val="0"/>
              </a:spcBef>
              <a:spcAft>
                <a:spcPts val="0"/>
              </a:spcAft>
              <a:buSzPts val="2800"/>
              <a:buNone/>
            </a:pPr>
            <a:r>
              <a:rPr b="1" lang="en-US" sz="2200">
                <a:highlight>
                  <a:srgbClr val="FFFFFF"/>
                </a:highlight>
              </a:rPr>
              <a:t>Installation Command:</a:t>
            </a:r>
            <a:r>
              <a:rPr lang="en-US" sz="2200">
                <a:highlight>
                  <a:srgbClr val="FFFFFF"/>
                </a:highlight>
              </a:rPr>
              <a:t> </a:t>
            </a:r>
            <a:r>
              <a:rPr lang="en-US" sz="2200">
                <a:highlight>
                  <a:srgbClr val="CCCCCC"/>
                </a:highlight>
              </a:rPr>
              <a:t>pip install beautifulsoup4</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4294967295" type="body"/>
          </p:nvPr>
        </p:nvSpPr>
        <p:spPr>
          <a:xfrm>
            <a:off x="838200" y="247251"/>
            <a:ext cx="10515600" cy="63831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Font typeface="Arial"/>
              <a:buChar char="•"/>
            </a:pPr>
            <a:r>
              <a:rPr b="1" lang="en-US" sz="2200">
                <a:highlight>
                  <a:srgbClr val="FFFFFF"/>
                </a:highlight>
              </a:rPr>
              <a:t>Pymongo[srv]</a:t>
            </a:r>
            <a:r>
              <a:rPr lang="en-US" sz="2200">
                <a:highlight>
                  <a:srgbClr val="FFFFFF"/>
                </a:highlight>
              </a:rPr>
              <a:t>: The +</a:t>
            </a:r>
            <a:r>
              <a:rPr b="1" lang="en-US" sz="2200">
                <a:highlight>
                  <a:srgbClr val="FFFFFF"/>
                </a:highlight>
              </a:rPr>
              <a:t>srv</a:t>
            </a:r>
            <a:r>
              <a:rPr lang="en-US" sz="2200">
                <a:highlight>
                  <a:srgbClr val="FFFFFF"/>
                </a:highlight>
              </a:rPr>
              <a:t> indicates to the client that the hostname that follows corresponds to a DNS </a:t>
            </a:r>
            <a:r>
              <a:rPr b="1" lang="en-US" sz="2200">
                <a:highlight>
                  <a:srgbClr val="FFFFFF"/>
                </a:highlight>
              </a:rPr>
              <a:t>SRV</a:t>
            </a:r>
            <a:r>
              <a:rPr lang="en-US" sz="2200">
                <a:highlight>
                  <a:srgbClr val="FFFFFF"/>
                </a:highlight>
              </a:rPr>
              <a:t> record. The driver or </a:t>
            </a:r>
            <a:r>
              <a:rPr b="1" lang="en-US" sz="2200">
                <a:highlight>
                  <a:srgbClr val="FFFFFF"/>
                </a:highlight>
              </a:rPr>
              <a:t>mongo</a:t>
            </a:r>
            <a:r>
              <a:rPr lang="en-US" sz="2200">
                <a:highlight>
                  <a:srgbClr val="FFFFFF"/>
                </a:highlight>
              </a:rPr>
              <a:t> shell will then query the DNS for the record to determine which hosts are running the mongodb instances.</a:t>
            </a:r>
            <a:endParaRPr sz="2200">
              <a:highlight>
                <a:srgbClr val="FFFFFF"/>
              </a:highlight>
            </a:endParaRPr>
          </a:p>
          <a:p>
            <a:pPr indent="0" lvl="0" marL="914400" rtl="0" algn="l">
              <a:lnSpc>
                <a:spcPct val="115000"/>
              </a:lnSpc>
              <a:spcBef>
                <a:spcPts val="0"/>
              </a:spcBef>
              <a:spcAft>
                <a:spcPts val="0"/>
              </a:spcAft>
              <a:buSzPts val="2800"/>
              <a:buNone/>
            </a:pPr>
            <a:r>
              <a:rPr b="1" lang="en-US" sz="2200">
                <a:highlight>
                  <a:srgbClr val="FFFFFF"/>
                </a:highlight>
              </a:rPr>
              <a:t>Installation command:</a:t>
            </a:r>
            <a:r>
              <a:rPr lang="en-US" sz="2200">
                <a:highlight>
                  <a:srgbClr val="FFFFFF"/>
                </a:highlight>
              </a:rPr>
              <a:t> pip install pymongo[srv].</a:t>
            </a:r>
            <a:endParaRPr sz="2200">
              <a:highlight>
                <a:srgbClr val="FFFFFF"/>
              </a:highlight>
            </a:endParaRPr>
          </a:p>
          <a:p>
            <a:pPr indent="0" lvl="0" marL="457200" rtl="0" algn="l">
              <a:lnSpc>
                <a:spcPct val="115000"/>
              </a:lnSpc>
              <a:spcBef>
                <a:spcPts val="0"/>
              </a:spcBef>
              <a:spcAft>
                <a:spcPts val="0"/>
              </a:spcAft>
              <a:buSzPts val="2800"/>
              <a:buNone/>
            </a:pPr>
            <a:r>
              <a:t/>
            </a:r>
            <a:endParaRPr sz="2200">
              <a:highlight>
                <a:srgbClr val="FFFFFF"/>
              </a:highlight>
            </a:endParaRPr>
          </a:p>
          <a:p>
            <a:pPr indent="-368300" lvl="0" marL="457200" rtl="0" algn="l">
              <a:lnSpc>
                <a:spcPct val="115000"/>
              </a:lnSpc>
              <a:spcBef>
                <a:spcPts val="0"/>
              </a:spcBef>
              <a:spcAft>
                <a:spcPts val="0"/>
              </a:spcAft>
              <a:buSzPts val="2200"/>
              <a:buFont typeface="Arial"/>
              <a:buChar char="•"/>
            </a:pPr>
            <a:r>
              <a:rPr b="1" lang="en-US" sz="2200">
                <a:highlight>
                  <a:srgbClr val="FFFFFF"/>
                </a:highlight>
              </a:rPr>
              <a:t>Pandas</a:t>
            </a:r>
            <a:r>
              <a:rPr lang="en-US" sz="2200">
                <a:highlight>
                  <a:srgbClr val="FFFFFF"/>
                </a:highlight>
              </a:rPr>
              <a:t>: Pandas is a high-level data manipulation tool developed by Wes McKinney. It is built on the Numpy package and its key data structure is called the DataFrame. DataFrames allow you to store and manipulate tabular data in rows of observations and columns of variables.</a:t>
            </a:r>
            <a:endParaRPr sz="2200">
              <a:highlight>
                <a:srgbClr val="FFFFFF"/>
              </a:highlight>
            </a:endParaRPr>
          </a:p>
          <a:p>
            <a:pPr indent="0" lvl="0" marL="914400" rtl="0" algn="l">
              <a:lnSpc>
                <a:spcPct val="115000"/>
              </a:lnSpc>
              <a:spcBef>
                <a:spcPts val="0"/>
              </a:spcBef>
              <a:spcAft>
                <a:spcPts val="0"/>
              </a:spcAft>
              <a:buSzPts val="2800"/>
              <a:buNone/>
            </a:pPr>
            <a:r>
              <a:rPr b="1" lang="en-US" sz="2200">
                <a:highlight>
                  <a:srgbClr val="FFFFFF"/>
                </a:highlight>
              </a:rPr>
              <a:t>Installation command:</a:t>
            </a:r>
            <a:r>
              <a:rPr lang="en-US" sz="2200">
                <a:highlight>
                  <a:srgbClr val="FFFFFF"/>
                </a:highlight>
              </a:rPr>
              <a:t> pip install pandas.</a:t>
            </a:r>
            <a:endParaRPr sz="2200">
              <a:highlight>
                <a:srgbClr val="FFFFFF"/>
              </a:highlight>
            </a:endParaRPr>
          </a:p>
          <a:p>
            <a:pPr indent="0" lvl="0" marL="914400" rtl="0" algn="l">
              <a:lnSpc>
                <a:spcPct val="115000"/>
              </a:lnSpc>
              <a:spcBef>
                <a:spcPts val="0"/>
              </a:spcBef>
              <a:spcAft>
                <a:spcPts val="0"/>
              </a:spcAft>
              <a:buSzPts val="2800"/>
              <a:buNone/>
            </a:pPr>
            <a:r>
              <a:t/>
            </a:r>
            <a:endParaRPr sz="2200">
              <a:highlight>
                <a:srgbClr val="FFFFFF"/>
              </a:highlight>
            </a:endParaRPr>
          </a:p>
          <a:p>
            <a:pPr indent="-368300" lvl="0" marL="457200" rtl="0" algn="l">
              <a:lnSpc>
                <a:spcPct val="115000"/>
              </a:lnSpc>
              <a:spcBef>
                <a:spcPts val="0"/>
              </a:spcBef>
              <a:spcAft>
                <a:spcPts val="0"/>
              </a:spcAft>
              <a:buSzPts val="2200"/>
              <a:buFont typeface="Arial"/>
              <a:buChar char="•"/>
            </a:pPr>
            <a:r>
              <a:rPr b="1" lang="en-US" sz="2200">
                <a:highlight>
                  <a:srgbClr val="FFFFFF"/>
                </a:highlight>
              </a:rPr>
              <a:t>Openpixel</a:t>
            </a:r>
            <a:r>
              <a:rPr lang="en-US" sz="2200">
                <a:highlight>
                  <a:srgbClr val="FFFFFF"/>
                </a:highlight>
              </a:rPr>
              <a:t>: Openpyxl is a </a:t>
            </a:r>
            <a:r>
              <a:rPr b="1" lang="en-US" sz="2200">
                <a:highlight>
                  <a:srgbClr val="FFFFFF"/>
                </a:highlight>
              </a:rPr>
              <a:t>Python</a:t>
            </a:r>
            <a:r>
              <a:rPr lang="en-US" sz="2200">
                <a:highlight>
                  <a:srgbClr val="FFFFFF"/>
                </a:highlight>
              </a:rPr>
              <a:t> library to read/write Excel 2010 xlsx/xlsm/xltx/xltm files. It was born from a lack of an existing library to read/write natively from </a:t>
            </a:r>
            <a:r>
              <a:rPr b="1" lang="en-US" sz="2200">
                <a:highlight>
                  <a:srgbClr val="FFFFFF"/>
                </a:highlight>
              </a:rPr>
              <a:t>Python</a:t>
            </a:r>
            <a:r>
              <a:rPr lang="en-US" sz="2200">
                <a:highlight>
                  <a:srgbClr val="FFFFFF"/>
                </a:highlight>
              </a:rPr>
              <a:t> the Office Open XML format. All kudos to the PHPExcel team as </a:t>
            </a:r>
            <a:r>
              <a:rPr b="1" lang="en-US" sz="2200">
                <a:highlight>
                  <a:srgbClr val="FFFFFF"/>
                </a:highlight>
              </a:rPr>
              <a:t>openpyxl</a:t>
            </a:r>
            <a:r>
              <a:rPr lang="en-US" sz="2200">
                <a:highlight>
                  <a:srgbClr val="FFFFFF"/>
                </a:highlight>
              </a:rPr>
              <a:t> was initially based on PHPExcel.</a:t>
            </a:r>
            <a:endParaRPr sz="2200">
              <a:highlight>
                <a:srgbClr val="FFFFFF"/>
              </a:highlight>
            </a:endParaRPr>
          </a:p>
          <a:p>
            <a:pPr indent="457200" lvl="0" marL="457200" rtl="0" algn="l">
              <a:lnSpc>
                <a:spcPct val="115000"/>
              </a:lnSpc>
              <a:spcBef>
                <a:spcPts val="0"/>
              </a:spcBef>
              <a:spcAft>
                <a:spcPts val="0"/>
              </a:spcAft>
              <a:buSzPts val="2800"/>
              <a:buNone/>
            </a:pPr>
            <a:r>
              <a:rPr b="1" lang="en-US" sz="2200">
                <a:highlight>
                  <a:srgbClr val="FFFFFF"/>
                </a:highlight>
              </a:rPr>
              <a:t>Installation command:</a:t>
            </a:r>
            <a:r>
              <a:rPr lang="en-US" sz="2200">
                <a:highlight>
                  <a:srgbClr val="FFFFFF"/>
                </a:highlight>
              </a:rPr>
              <a:t> pip install openpyxl.	</a:t>
            </a:r>
            <a:endParaRPr sz="2200">
              <a:highlight>
                <a:srgbClr val="FFFFFF"/>
              </a:highlight>
            </a:endParaRPr>
          </a:p>
          <a:p>
            <a:pPr indent="0" lvl="0" marL="0" rtl="0" algn="l">
              <a:lnSpc>
                <a:spcPct val="115000"/>
              </a:lnSpc>
              <a:spcBef>
                <a:spcPts val="0"/>
              </a:spcBef>
              <a:spcAft>
                <a:spcPts val="0"/>
              </a:spcAft>
              <a:buSzPts val="2800"/>
              <a:buNone/>
            </a:pPr>
            <a:r>
              <a:t/>
            </a:r>
            <a:endParaRPr b="1" sz="22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