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90" r:id="rId6"/>
    <p:sldId id="291" r:id="rId7"/>
    <p:sldId id="278" r:id="rId8"/>
    <p:sldId id="279" r:id="rId9"/>
    <p:sldId id="287" r:id="rId10"/>
    <p:sldId id="280" r:id="rId11"/>
    <p:sldId id="281" r:id="rId12"/>
    <p:sldId id="292" r:id="rId13"/>
    <p:sldId id="282" r:id="rId14"/>
    <p:sldId id="283" r:id="rId15"/>
    <p:sldId id="284" r:id="rId16"/>
    <p:sldId id="293" r:id="rId17"/>
    <p:sldId id="29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>
      <p:cViewPr varScale="1">
        <p:scale>
          <a:sx n="71" d="100"/>
          <a:sy n="71" d="100"/>
        </p:scale>
        <p:origin x="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4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0"/>
            <a:ext cx="1135099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268760"/>
            <a:ext cx="11350997" cy="55892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438" indent="-457200" algn="l" defTabSz="914400" rtl="0" eaLnBrk="1" latinLnBrk="0" hangingPunct="1">
        <a:lnSpc>
          <a:spcPct val="90000"/>
        </a:lnSpc>
        <a:spcBef>
          <a:spcPts val="16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620688"/>
            <a:ext cx="12188825" cy="252028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Data </a:t>
            </a:r>
            <a:r>
              <a:rPr lang="en-IN" sz="4400" dirty="0"/>
              <a:t>Analytics Life Cycle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Lifecycle Phase </a:t>
            </a:r>
            <a:r>
              <a:rPr lang="en-IN" dirty="0" smtClean="0"/>
              <a:t>4: 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models defined in Phase 3</a:t>
            </a:r>
          </a:p>
          <a:p>
            <a:r>
              <a:rPr lang="en-US" dirty="0"/>
              <a:t>Develop datasets for training, testing, and production</a:t>
            </a:r>
          </a:p>
          <a:p>
            <a:r>
              <a:rPr lang="en-US" dirty="0"/>
              <a:t>Develop analytic model on training data, test on test data</a:t>
            </a:r>
          </a:p>
          <a:p>
            <a:r>
              <a:rPr lang="en-US" dirty="0"/>
              <a:t>Question to consider</a:t>
            </a:r>
          </a:p>
          <a:p>
            <a:pPr lvl="1"/>
            <a:r>
              <a:rPr lang="en-US" sz="1600" dirty="0"/>
              <a:t>Does the model appear valid and accurate on the test data?</a:t>
            </a:r>
          </a:p>
          <a:p>
            <a:pPr lvl="1"/>
            <a:r>
              <a:rPr lang="en-US" sz="1600" dirty="0"/>
              <a:t>Does the model output/behavior make sense to the domain experts?</a:t>
            </a:r>
          </a:p>
          <a:p>
            <a:pPr lvl="1"/>
            <a:r>
              <a:rPr lang="en-US" sz="1600" dirty="0"/>
              <a:t>Do the parameter values make sense in the context of the domain?</a:t>
            </a:r>
          </a:p>
          <a:p>
            <a:pPr lvl="1"/>
            <a:r>
              <a:rPr lang="en-US" sz="1600" dirty="0"/>
              <a:t>Is the model sufficiently accurate to meet the goal?</a:t>
            </a:r>
          </a:p>
          <a:p>
            <a:pPr lvl="1"/>
            <a:r>
              <a:rPr lang="en-US" sz="1600" dirty="0"/>
              <a:t>Does the model avoid intolerable mistakes?  (see Chapters 3 and 7)</a:t>
            </a:r>
          </a:p>
          <a:p>
            <a:pPr lvl="1"/>
            <a:r>
              <a:rPr lang="en-US" sz="1600" dirty="0"/>
              <a:t>Are more data or inputs needed?</a:t>
            </a:r>
          </a:p>
          <a:p>
            <a:pPr lvl="1"/>
            <a:r>
              <a:rPr lang="en-US" sz="1600" dirty="0"/>
              <a:t>Will the kind of model chosen support the runtime environment?</a:t>
            </a:r>
          </a:p>
          <a:p>
            <a:pPr lvl="1"/>
            <a:r>
              <a:rPr lang="en-US" sz="1600" dirty="0"/>
              <a:t>Is a different form of the model required to address the business problem?</a:t>
            </a:r>
          </a:p>
        </p:txBody>
      </p:sp>
    </p:spTree>
    <p:extLst>
      <p:ext uri="{BB962C8B-B14F-4D97-AF65-F5344CB8AC3E}">
        <p14:creationId xmlns:p14="http://schemas.microsoft.com/office/powerpoint/2010/main" val="10088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N" sz="3300" dirty="0"/>
              <a:t>Data Analytics Lifecycle Phase </a:t>
            </a:r>
            <a:r>
              <a:rPr lang="en-IN" sz="3300" dirty="0" smtClean="0"/>
              <a:t>5: Communicate Results</a:t>
            </a:r>
            <a:endParaRPr lang="en-I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 team succeeded or failed in its objectives</a:t>
            </a:r>
          </a:p>
          <a:p>
            <a:r>
              <a:rPr lang="en-US" dirty="0"/>
              <a:t>Assess if the results are statistically significant and valid</a:t>
            </a:r>
          </a:p>
          <a:p>
            <a:pPr lvl="1"/>
            <a:r>
              <a:rPr lang="en-US" dirty="0"/>
              <a:t>If so, identify aspects of the results that present salient findings</a:t>
            </a:r>
          </a:p>
          <a:p>
            <a:pPr lvl="1"/>
            <a:r>
              <a:rPr lang="en-US" dirty="0"/>
              <a:t>Identify surprising results and those in line with the hypotheses</a:t>
            </a:r>
          </a:p>
          <a:p>
            <a:r>
              <a:rPr lang="en-US" dirty="0"/>
              <a:t>Communicate and document the key findings and major insights derived from the analysis</a:t>
            </a:r>
          </a:p>
          <a:p>
            <a:pPr lvl="1"/>
            <a:r>
              <a:rPr lang="en-US" dirty="0"/>
              <a:t>This is the most visible portion of the process to the outside stakeholders and sponsors</a:t>
            </a:r>
          </a:p>
        </p:txBody>
      </p:sp>
    </p:spTree>
    <p:extLst>
      <p:ext uri="{BB962C8B-B14F-4D97-AF65-F5344CB8AC3E}">
        <p14:creationId xmlns:p14="http://schemas.microsoft.com/office/powerpoint/2010/main" val="32760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Lifecycle Phase </a:t>
            </a:r>
            <a:r>
              <a:rPr lang="en-IN" dirty="0" smtClean="0"/>
              <a:t>6: Operationalize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last phase, the team communicates the benefits of the project more broadly and sets up a pilot project to deploy the work in a controlled way</a:t>
            </a:r>
          </a:p>
          <a:p>
            <a:r>
              <a:rPr lang="en-US" dirty="0"/>
              <a:t>Risk is managed effectively by undertaking small scope, pilot deployment before a wide-scale rollout</a:t>
            </a:r>
          </a:p>
          <a:p>
            <a:r>
              <a:rPr lang="en-US" dirty="0"/>
              <a:t>During the pilot project, the team may need to execute the algorithm more efficiently in the database rather than with in-memory tools like R, especially with larger datasets</a:t>
            </a:r>
          </a:p>
          <a:p>
            <a:r>
              <a:rPr lang="en-US" dirty="0"/>
              <a:t>To test the model in a live setting, consider running the model in a production environment for a discrete set of products or a single line of business</a:t>
            </a:r>
          </a:p>
          <a:p>
            <a:r>
              <a:rPr lang="en-US" dirty="0"/>
              <a:t>Monitor model accuracy and retrain the model if </a:t>
            </a:r>
            <a:r>
              <a:rPr lang="en-US" dirty="0" smtClean="0"/>
              <a:t>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9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outputs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user – tries to determine business benefits and 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sponsor – wants business impact, risks, ROI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manager – needs to determine if project completed on time, within budget, goals 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intelligence analyst – needs to know if reports and dashboards will be impacted and need to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engineer and DBA – must share code and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scientist – must share code and explain model to peers, managers, stakeholders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4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“Data </a:t>
            </a:r>
            <a:r>
              <a:rPr lang="en-US" dirty="0"/>
              <a:t>Science and Big Data </a:t>
            </a:r>
            <a:r>
              <a:rPr lang="en-US" dirty="0" smtClean="0"/>
              <a:t>Analytics” EMC Education Services, Wiley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3350" y="214314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2.1.1 Key Roles for a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50" y="1940805"/>
            <a:ext cx="81024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3350" y="214314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Key </a:t>
            </a:r>
            <a:r>
              <a:rPr lang="en-US" dirty="0"/>
              <a:t>Roles for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Successful </a:t>
            </a:r>
            <a:r>
              <a:rPr lang="en-US" dirty="0"/>
              <a:t>Analytics Project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2012" y="2438400"/>
            <a:ext cx="85344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Business User – understands the domain area</a:t>
            </a:r>
          </a:p>
          <a:p>
            <a:pPr eaLnBrk="1" hangingPunct="1"/>
            <a:r>
              <a:rPr lang="en-US" dirty="0"/>
              <a:t>Project Sponsor – provides requirements</a:t>
            </a:r>
          </a:p>
          <a:p>
            <a:pPr eaLnBrk="1" hangingPunct="1"/>
            <a:r>
              <a:rPr lang="en-US" dirty="0"/>
              <a:t>Project Manager – ensures meeting objectives</a:t>
            </a:r>
          </a:p>
          <a:p>
            <a:pPr eaLnBrk="1" hangingPunct="1"/>
            <a:r>
              <a:rPr lang="en-US" dirty="0"/>
              <a:t>Business Intelligence Analyst – provides business domain expertise based on deep understanding of the data</a:t>
            </a:r>
          </a:p>
          <a:p>
            <a:pPr eaLnBrk="1" hangingPunct="1"/>
            <a:r>
              <a:rPr lang="en-US" dirty="0"/>
              <a:t>Database Administrator (DBA) – creates DB environment</a:t>
            </a:r>
          </a:p>
          <a:p>
            <a:pPr eaLnBrk="1" hangingPunct="1"/>
            <a:r>
              <a:rPr lang="en-US" dirty="0"/>
              <a:t>Data Engineer – provides technical skills, assists data management and extraction, supports analytic sandbox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Data Scientist</a:t>
            </a:r>
            <a:r>
              <a:rPr lang="en-US" dirty="0"/>
              <a:t> – provides analytic techniques and modeling</a:t>
            </a:r>
          </a:p>
        </p:txBody>
      </p:sp>
    </p:spTree>
    <p:extLst>
      <p:ext uri="{BB962C8B-B14F-4D97-AF65-F5344CB8AC3E}">
        <p14:creationId xmlns:p14="http://schemas.microsoft.com/office/powerpoint/2010/main" val="32715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Analytics Lifecycle: Overview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169613"/>
            <a:ext cx="8640960" cy="55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Lifecycle </a:t>
            </a:r>
            <a:r>
              <a:rPr lang="en-IN" dirty="0" smtClean="0"/>
              <a:t>Phase 1: Discovery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7200">
              <a:buFont typeface="+mj-lt"/>
              <a:buAutoNum type="arabicPeriod"/>
            </a:pPr>
            <a:r>
              <a:rPr lang="en-IN" dirty="0" smtClean="0"/>
              <a:t>Learning the domain</a:t>
            </a:r>
          </a:p>
          <a:p>
            <a:pPr lvl="2"/>
            <a:r>
              <a:rPr lang="en-IN" dirty="0" smtClean="0"/>
              <a:t>Data Scientists</a:t>
            </a:r>
          </a:p>
          <a:p>
            <a:pPr lvl="2"/>
            <a:r>
              <a:rPr lang="en-IN" dirty="0" smtClean="0"/>
              <a:t>Domain Experts</a:t>
            </a:r>
          </a:p>
          <a:p>
            <a:pPr marL="452438" indent="-457200">
              <a:buFont typeface="+mj-lt"/>
              <a:buAutoNum type="arabicPeriod"/>
            </a:pPr>
            <a:r>
              <a:rPr lang="en-IN" dirty="0" smtClean="0"/>
              <a:t>Resources</a:t>
            </a:r>
          </a:p>
          <a:p>
            <a:pPr lvl="2"/>
            <a:r>
              <a:rPr lang="en-IN" dirty="0" smtClean="0"/>
              <a:t>Technology, Tools, Systems, Data, People </a:t>
            </a:r>
          </a:p>
          <a:p>
            <a:pPr marL="452438" indent="-457200">
              <a:buFont typeface="+mj-lt"/>
              <a:buAutoNum type="arabicPeriod"/>
            </a:pPr>
            <a:r>
              <a:rPr lang="en-IN" dirty="0" smtClean="0"/>
              <a:t>Framing the Problem</a:t>
            </a:r>
          </a:p>
          <a:p>
            <a:pPr lvl="2"/>
            <a:r>
              <a:rPr lang="en-IN" dirty="0" smtClean="0"/>
              <a:t>Process of stating the problem to be solved</a:t>
            </a:r>
          </a:p>
          <a:p>
            <a:pPr lvl="3"/>
            <a:r>
              <a:rPr lang="en-IN" dirty="0" smtClean="0"/>
              <a:t>Identify main objectives of the project, identify success criteria as well as the failure criteria of the project</a:t>
            </a:r>
          </a:p>
          <a:p>
            <a:pPr marL="452438" indent="-457200">
              <a:buFont typeface="+mj-lt"/>
              <a:buAutoNum type="arabicPeriod"/>
            </a:pPr>
            <a:r>
              <a:rPr lang="en-IN" dirty="0" smtClean="0"/>
              <a:t>Identifying key stakeholders</a:t>
            </a:r>
          </a:p>
          <a:p>
            <a:pPr lvl="2"/>
            <a:r>
              <a:rPr lang="en-IN" dirty="0" smtClean="0"/>
              <a:t>Anyone who would benefit from the project or would be significantly impacted by the project</a:t>
            </a:r>
          </a:p>
          <a:p>
            <a:pPr marL="452438" indent="-457200">
              <a:buFont typeface="+mj-lt"/>
              <a:buAutoNum type="arabicPeriod"/>
            </a:pPr>
            <a:r>
              <a:rPr lang="en-IN" dirty="0" smtClean="0"/>
              <a:t>Interviewing the Analytics sponsor</a:t>
            </a:r>
          </a:p>
          <a:p>
            <a:pPr marL="452438" indent="-457200">
              <a:buFont typeface="+mj-lt"/>
              <a:buAutoNum type="arabicPeriod"/>
            </a:pPr>
            <a:r>
              <a:rPr lang="en-IN" dirty="0" smtClean="0"/>
              <a:t>Developing initial hypothesis</a:t>
            </a:r>
          </a:p>
          <a:p>
            <a:pPr lvl="2"/>
            <a:r>
              <a:rPr lang="en-IN" dirty="0"/>
              <a:t>Forming ideas that the team can test with data</a:t>
            </a:r>
          </a:p>
        </p:txBody>
      </p:sp>
    </p:spTree>
    <p:extLst>
      <p:ext uri="{BB962C8B-B14F-4D97-AF65-F5344CB8AC3E}">
        <p14:creationId xmlns:p14="http://schemas.microsoft.com/office/powerpoint/2010/main" val="20750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Lifecycle Phase 1: </a:t>
            </a:r>
            <a:r>
              <a:rPr lang="en-IN" dirty="0" smtClean="0"/>
              <a:t>Discovery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IN" dirty="0"/>
              <a:t>Identifying Potential data sources</a:t>
            </a:r>
          </a:p>
          <a:p>
            <a:pPr lvl="2"/>
            <a:r>
              <a:rPr lang="en-IN" dirty="0" smtClean="0"/>
              <a:t>The team should perform 5 main activities in this phase-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 smtClean="0"/>
              <a:t>Identify 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 smtClean="0"/>
              <a:t>Capture aggregate 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 smtClean="0"/>
              <a:t>Review the raw data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 smtClean="0"/>
              <a:t>Evaluate the data structures and tools needed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 smtClean="0"/>
              <a:t>Scope the sort of data infrastructure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5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0"/>
            <a:ext cx="11350997" cy="764704"/>
          </a:xfrm>
        </p:spPr>
        <p:txBody>
          <a:bodyPr/>
          <a:lstStyle/>
          <a:p>
            <a:r>
              <a:rPr lang="en-IN" dirty="0"/>
              <a:t>Data Analytics Lifecycle Phase </a:t>
            </a:r>
            <a:r>
              <a:rPr lang="en-IN" dirty="0" smtClean="0"/>
              <a:t>2: 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908720"/>
            <a:ext cx="11350997" cy="59492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Preparing the Analytics Sandbox</a:t>
            </a:r>
          </a:p>
          <a:p>
            <a:pPr lvl="2"/>
            <a:r>
              <a:rPr lang="en-US" dirty="0"/>
              <a:t>Allows team to explore data without interfering with live production data</a:t>
            </a:r>
          </a:p>
          <a:p>
            <a:pPr lvl="2"/>
            <a:r>
              <a:rPr lang="en-US" dirty="0"/>
              <a:t>Sandbox collects all kinds of data (expansive approach)</a:t>
            </a:r>
          </a:p>
          <a:p>
            <a:pPr lvl="2"/>
            <a:r>
              <a:rPr lang="en-US" dirty="0"/>
              <a:t>The sandbox allows organizations to undertake ambitious projects beyond traditional data analysis and BI to perform advanced predictive analytics</a:t>
            </a:r>
          </a:p>
          <a:p>
            <a:pPr lvl="2"/>
            <a:r>
              <a:rPr lang="en-US" dirty="0"/>
              <a:t>Although the concept of an analytics sandbox is relatively new, this concept has become acceptable to data science teams and IT </a:t>
            </a:r>
            <a:r>
              <a:rPr lang="en-US" dirty="0" smtClean="0"/>
              <a:t>groups</a:t>
            </a:r>
            <a:endParaRPr lang="en-IN" dirty="0" smtClean="0"/>
          </a:p>
          <a:p>
            <a:r>
              <a:rPr lang="en-IN" dirty="0" smtClean="0"/>
              <a:t>Performing ETLT</a:t>
            </a:r>
          </a:p>
          <a:p>
            <a:pPr lvl="2"/>
            <a:r>
              <a:rPr lang="en-US" dirty="0"/>
              <a:t>In ETL users perform extract, transform, load</a:t>
            </a:r>
          </a:p>
          <a:p>
            <a:pPr lvl="2"/>
            <a:r>
              <a:rPr lang="en-US" dirty="0"/>
              <a:t>In the sandbox the process is often ELT – early load preserves the raw data which can be useful to </a:t>
            </a:r>
            <a:r>
              <a:rPr lang="en-US" dirty="0" smtClean="0"/>
              <a:t>examine</a:t>
            </a:r>
            <a:endParaRPr lang="en-IN" dirty="0" smtClean="0"/>
          </a:p>
          <a:p>
            <a:r>
              <a:rPr lang="en-IN" dirty="0" smtClean="0"/>
              <a:t>Learning about the data</a:t>
            </a:r>
          </a:p>
          <a:p>
            <a:pPr lvl="2"/>
            <a:r>
              <a:rPr lang="en-US" sz="2200" dirty="0"/>
              <a:t>Determines the data available to the team early in the project</a:t>
            </a:r>
          </a:p>
          <a:p>
            <a:pPr lvl="2"/>
            <a:r>
              <a:rPr lang="en-US" sz="2200" dirty="0"/>
              <a:t>Highlights gaps – identifies data not currently available</a:t>
            </a:r>
          </a:p>
          <a:p>
            <a:pPr lvl="2"/>
            <a:r>
              <a:rPr lang="en-US" sz="2200" dirty="0"/>
              <a:t>Identifies data outside the organization that might be useful</a:t>
            </a:r>
          </a:p>
          <a:p>
            <a:pPr lvl="3"/>
            <a:endParaRPr lang="en-IN" dirty="0" smtClean="0"/>
          </a:p>
          <a:p>
            <a:r>
              <a:rPr lang="en-IN" dirty="0" smtClean="0"/>
              <a:t>Data Conditioning</a:t>
            </a:r>
          </a:p>
          <a:p>
            <a:pPr lvl="2"/>
            <a:r>
              <a:rPr lang="en-US" dirty="0"/>
              <a:t>cleaning data, normalizing datasets, and performing </a:t>
            </a:r>
            <a:r>
              <a:rPr lang="en-US" dirty="0" smtClean="0"/>
              <a:t>transformations</a:t>
            </a:r>
            <a:endParaRPr lang="en-IN" dirty="0" smtClean="0"/>
          </a:p>
          <a:p>
            <a:r>
              <a:rPr lang="en-IN" dirty="0" smtClean="0"/>
              <a:t>Survey and Visualize</a:t>
            </a:r>
          </a:p>
          <a:p>
            <a:r>
              <a:rPr lang="en-IN" dirty="0" smtClean="0"/>
              <a:t>Common tools for Data Preparation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32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Lifecycle Phase </a:t>
            </a:r>
            <a:r>
              <a:rPr lang="en-IN" dirty="0" smtClean="0"/>
              <a:t>3: Model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Activities to consider</a:t>
            </a:r>
          </a:p>
          <a:p>
            <a:pPr lvl="1"/>
            <a:r>
              <a:rPr lang="en-US" dirty="0"/>
              <a:t>Assess the structure of the data – this dictates the tools and analytic techniques for the next phase</a:t>
            </a:r>
          </a:p>
          <a:p>
            <a:pPr lvl="1"/>
            <a:r>
              <a:rPr lang="en-US" dirty="0"/>
              <a:t>Ensure the analytic techniques enable the team to meet the business objectives and accept or reject the working hypotheses</a:t>
            </a:r>
          </a:p>
          <a:p>
            <a:pPr lvl="1"/>
            <a:r>
              <a:rPr lang="en-US" dirty="0"/>
              <a:t>Determine if the situation warrants a single model or a series of techniques as part of a larger analytic workflow</a:t>
            </a:r>
          </a:p>
          <a:p>
            <a:pPr lvl="1"/>
            <a:r>
              <a:rPr lang="en-US" dirty="0"/>
              <a:t>Research and understand how other analysts have approached this kind or similar kind of </a:t>
            </a:r>
            <a:r>
              <a:rPr lang="en-US" dirty="0" smtClean="0"/>
              <a:t>problem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775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Lifecycle Phase 3: Model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Data Exploration and Variable Selection</a:t>
            </a:r>
          </a:p>
          <a:p>
            <a:pPr lvl="2"/>
            <a:r>
              <a:rPr lang="en-US" sz="1600" dirty="0"/>
              <a:t>Explore the data to understand the relationships among the variables to inform selection of the variables and methods</a:t>
            </a:r>
          </a:p>
          <a:p>
            <a:pPr lvl="2"/>
            <a:r>
              <a:rPr lang="en-US" sz="1600" dirty="0"/>
              <a:t>A common way to do this is to use data visualization tools</a:t>
            </a:r>
          </a:p>
          <a:p>
            <a:pPr lvl="2"/>
            <a:r>
              <a:rPr lang="en-US" sz="1600" dirty="0"/>
              <a:t>Often, stakeholders and subject matter experts may have ideas</a:t>
            </a:r>
          </a:p>
          <a:p>
            <a:pPr lvl="3"/>
            <a:r>
              <a:rPr lang="en-US" sz="1400" dirty="0"/>
              <a:t>For example, some hypothesis that led to the project</a:t>
            </a:r>
          </a:p>
          <a:p>
            <a:pPr lvl="2"/>
            <a:r>
              <a:rPr lang="en-US" sz="1600" dirty="0"/>
              <a:t>Aim for capturing the most essential predictors and variables</a:t>
            </a:r>
          </a:p>
          <a:p>
            <a:pPr lvl="3"/>
            <a:r>
              <a:rPr lang="en-US" sz="1400" dirty="0"/>
              <a:t>This often requires iterations and testing to identify key variables</a:t>
            </a:r>
          </a:p>
          <a:p>
            <a:pPr lvl="2"/>
            <a:r>
              <a:rPr lang="en-US" sz="1600" dirty="0"/>
              <a:t>If the team plans to run regression analysis, identify the candidate predictors and outcome variables of the </a:t>
            </a:r>
            <a:r>
              <a:rPr lang="en-US" sz="1600" dirty="0" smtClean="0"/>
              <a:t>model</a:t>
            </a:r>
            <a:endParaRPr lang="en-IN" sz="2000" dirty="0"/>
          </a:p>
          <a:p>
            <a:r>
              <a:rPr lang="en-IN" sz="2800" dirty="0"/>
              <a:t>Model </a:t>
            </a:r>
            <a:r>
              <a:rPr lang="en-IN" sz="2800" dirty="0" smtClean="0"/>
              <a:t>Selection</a:t>
            </a:r>
          </a:p>
          <a:p>
            <a:pPr lvl="2"/>
            <a:r>
              <a:rPr lang="en-US" sz="1600" dirty="0"/>
              <a:t>We observe events in the real world and attempt to construct models that emulate this behavior with a set of rules and conditions</a:t>
            </a:r>
          </a:p>
          <a:p>
            <a:pPr lvl="3"/>
            <a:r>
              <a:rPr lang="en-US" sz="1400" dirty="0"/>
              <a:t>A model is simply an abstraction from reality</a:t>
            </a:r>
          </a:p>
          <a:p>
            <a:pPr lvl="2"/>
            <a:r>
              <a:rPr lang="en-US" sz="1600" dirty="0"/>
              <a:t>Determine whether to use techniques best suited for structured data, unstructured data, or a hybrid </a:t>
            </a:r>
            <a:r>
              <a:rPr lang="en-US" sz="1600" dirty="0" smtClean="0"/>
              <a:t>approach</a:t>
            </a:r>
            <a:endParaRPr lang="en-IN" sz="2000" dirty="0"/>
          </a:p>
          <a:p>
            <a:r>
              <a:rPr lang="en-IN" sz="2800" dirty="0"/>
              <a:t>Common </a:t>
            </a:r>
            <a:r>
              <a:rPr lang="en-IN" sz="2800" dirty="0" smtClean="0"/>
              <a:t>tools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548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1373</TotalTime>
  <Words>1044</Words>
  <Application>Microsoft Office PowerPoint</Application>
  <PresentationFormat>Custom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Euphemia</vt:lpstr>
      <vt:lpstr>Wingdings</vt:lpstr>
      <vt:lpstr>Serenity 16x9</vt:lpstr>
      <vt:lpstr>Data Analytics Life Cycle</vt:lpstr>
      <vt:lpstr>2.1.1 Key Roles for a Successful Analytics Project</vt:lpstr>
      <vt:lpstr>Key Roles for a  Successful Analytics Project</vt:lpstr>
      <vt:lpstr>Data Analytics Lifecycle: Overview</vt:lpstr>
      <vt:lpstr>Data Analytics Lifecycle Phase 1: Discovery</vt:lpstr>
      <vt:lpstr>Data Analytics Lifecycle Phase 1: Discovery (contd …)</vt:lpstr>
      <vt:lpstr>Data Analytics Lifecycle Phase 2: Data Preparation</vt:lpstr>
      <vt:lpstr>Data Analytics Lifecycle Phase 3: Model Planning</vt:lpstr>
      <vt:lpstr>Data Analytics Lifecycle Phase 3: Model Planning</vt:lpstr>
      <vt:lpstr>Data Analytics Lifecycle Phase 4: Model Building</vt:lpstr>
      <vt:lpstr>Data Analytics Lifecycle Phase 5: Communicate Results</vt:lpstr>
      <vt:lpstr>Data Analytics Lifecycle Phase 6: Operationalize</vt:lpstr>
      <vt:lpstr>Key outputs 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CSD343: Data and Knowledge Engineering  Module 1: Data Analytics Life Cycle</dc:title>
  <dc:creator>Dolly Sharma</dc:creator>
  <cp:lastModifiedBy>Dolly Sharma</cp:lastModifiedBy>
  <cp:revision>15</cp:revision>
  <dcterms:created xsi:type="dcterms:W3CDTF">2017-08-08T04:19:44Z</dcterms:created>
  <dcterms:modified xsi:type="dcterms:W3CDTF">2018-08-10T05:47:22Z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