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4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88" r:id="rId6"/>
    <p:sldId id="289" r:id="rId7"/>
    <p:sldId id="293" r:id="rId8"/>
    <p:sldId id="290" r:id="rId9"/>
    <p:sldId id="292" r:id="rId10"/>
    <p:sldId id="291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453" autoAdjust="0"/>
  </p:normalViewPr>
  <p:slideViewPr>
    <p:cSldViewPr snapToGrid="0">
      <p:cViewPr varScale="1">
        <p:scale>
          <a:sx n="54" d="100"/>
          <a:sy n="54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5DD67-3D35-4114-A831-5259C6089BC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0E21F-3E2C-49E3-9545-8998BF988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7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C732B-AF3F-4ECF-9409-D780281A71B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98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7CFBB-8D8A-4A50-B7B4-BC64A92A47A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7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2780B-F7F0-4203-80D9-98563D72BE2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045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AD27F-3AD5-48DC-B68B-89C56ECDB82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872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A37F4-AF9D-422F-9FDA-5A9F6D61CFC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14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180EA-8242-4B32-9027-B69881CE2C5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912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5D964-96C2-4FC0-8671-B5A2DCE4C9D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0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A57C6-85A8-4D43-BB30-431496CC097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98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43E4D-949A-4966-860F-A4F64BE820A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04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0FEAB-1607-44C1-BA9F-A4EC5AC9D27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63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77322-4F56-4F1E-9898-435E50EFA8A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75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275F1-02C5-4183-80C4-BD4A2994FA6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24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53E65-6D51-4807-83CC-1248A17BDD9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63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03330-AB32-40DB-A7B2-BBBF1B85DE6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27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B7FCB-BBC5-472B-B841-4B575609457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31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3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595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36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719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3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177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82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4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26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7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0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Link Prediction – Random walk based approaches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2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7" t="19196" r="40378" b="19866"/>
          <a:stretch/>
        </p:blipFill>
        <p:spPr>
          <a:xfrm>
            <a:off x="2481943" y="996042"/>
            <a:ext cx="6727372" cy="44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Random Walk in a city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588" y="462660"/>
            <a:ext cx="2833933" cy="2797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99" y="1815668"/>
            <a:ext cx="8675561" cy="1236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445" t="19018" r="62115" b="23482"/>
          <a:stretch/>
        </p:blipFill>
        <p:spPr>
          <a:xfrm>
            <a:off x="4714779" y="3172028"/>
            <a:ext cx="3709853" cy="33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Actuarial chains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71" y="1634848"/>
            <a:ext cx="10469578" cy="3879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759" y="5514664"/>
            <a:ext cx="8013190" cy="10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1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628" y="65366"/>
            <a:ext cx="9875520" cy="1356360"/>
          </a:xfrm>
        </p:spPr>
        <p:txBody>
          <a:bodyPr/>
          <a:lstStyle/>
          <a:p>
            <a:r>
              <a:rPr lang="en-IN" dirty="0" smtClean="0"/>
              <a:t>Definition of Markov Property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618" y="3853542"/>
            <a:ext cx="10118256" cy="2063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18" y="990652"/>
            <a:ext cx="9863530" cy="2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2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" y="2205766"/>
            <a:ext cx="11704320" cy="15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9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93563"/>
            <a:ext cx="9875520" cy="1356360"/>
          </a:xfrm>
        </p:spPr>
        <p:txBody>
          <a:bodyPr/>
          <a:lstStyle/>
          <a:p>
            <a:r>
              <a:rPr lang="en-IN" dirty="0" smtClean="0"/>
              <a:t>Transition Probability and Initial Distribution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83" y="1670262"/>
            <a:ext cx="10077994" cy="1450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93" y="3141584"/>
            <a:ext cx="9808827" cy="2312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376" y="5474903"/>
            <a:ext cx="9908608" cy="10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64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707" y="0"/>
            <a:ext cx="9875520" cy="1027768"/>
          </a:xfrm>
        </p:spPr>
        <p:txBody>
          <a:bodyPr/>
          <a:lstStyle/>
          <a:p>
            <a:r>
              <a:rPr lang="en-IN" dirty="0" smtClean="0"/>
              <a:t>Time Homogeneous chains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706" y="727323"/>
            <a:ext cx="8991506" cy="979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04" y="1755091"/>
            <a:ext cx="9540147" cy="50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74" y="1965960"/>
            <a:ext cx="10544921" cy="27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3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Hitting time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1" y="1965960"/>
            <a:ext cx="11256668" cy="31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0" y="1287780"/>
            <a:ext cx="10676889" cy="33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Markov Chain Example: Mouse in a cage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64" y="1561011"/>
            <a:ext cx="4151643" cy="2109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84" y="4000998"/>
            <a:ext cx="10044636" cy="1242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99" y="5431889"/>
            <a:ext cx="10044636" cy="9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92" y="1471500"/>
            <a:ext cx="7980616" cy="39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9660"/>
            <a:ext cx="9735373" cy="63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49" y="2412275"/>
            <a:ext cx="9875520" cy="1356360"/>
          </a:xfrm>
        </p:spPr>
        <p:txBody>
          <a:bodyPr/>
          <a:lstStyle/>
          <a:p>
            <a:pPr algn="ctr"/>
            <a:r>
              <a:rPr lang="en-IN" dirty="0" smtClean="0"/>
              <a:t>Pagerank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5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recursive formulation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link’s vote is proportional to the </a:t>
            </a:r>
            <a:r>
              <a:rPr lang="en-US" altLang="en-US">
                <a:solidFill>
                  <a:schemeClr val="accent2"/>
                </a:solidFill>
              </a:rPr>
              <a:t>importance</a:t>
            </a:r>
            <a:r>
              <a:rPr lang="en-US" altLang="en-US"/>
              <a:t> of its source page</a:t>
            </a:r>
          </a:p>
          <a:p>
            <a:r>
              <a:rPr lang="en-US" altLang="en-US"/>
              <a:t>If page 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/>
              <a:t> with importance </a:t>
            </a:r>
            <a:r>
              <a:rPr lang="en-US" altLang="en-US">
                <a:solidFill>
                  <a:schemeClr val="accent2"/>
                </a:solidFill>
              </a:rPr>
              <a:t>x</a:t>
            </a:r>
            <a:r>
              <a:rPr lang="en-US" altLang="en-US"/>
              <a:t> has </a:t>
            </a:r>
            <a:r>
              <a:rPr lang="en-US" altLang="en-US">
                <a:solidFill>
                  <a:schemeClr val="accent2"/>
                </a:solidFill>
              </a:rPr>
              <a:t>n</a:t>
            </a:r>
            <a:r>
              <a:rPr lang="en-US" altLang="en-US"/>
              <a:t> outlinks, each link gets </a:t>
            </a:r>
            <a:r>
              <a:rPr lang="en-US" altLang="en-US">
                <a:solidFill>
                  <a:schemeClr val="accent2"/>
                </a:solidFill>
              </a:rPr>
              <a:t>x/n</a:t>
            </a:r>
            <a:r>
              <a:rPr lang="en-US" altLang="en-US"/>
              <a:t> votes</a:t>
            </a:r>
          </a:p>
          <a:p>
            <a:r>
              <a:rPr lang="en-US" altLang="en-US"/>
              <a:t>Page 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/>
              <a:t>’s own importance is the sum of the votes on its inlinks</a:t>
            </a:r>
          </a:p>
        </p:txBody>
      </p:sp>
    </p:spTree>
    <p:extLst>
      <p:ext uri="{BB962C8B-B14F-4D97-AF65-F5344CB8AC3E}">
        <p14:creationId xmlns:p14="http://schemas.microsoft.com/office/powerpoint/2010/main" val="334578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“flow” model</a:t>
            </a:r>
          </a:p>
        </p:txBody>
      </p: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1905000" y="2390775"/>
            <a:ext cx="4038600" cy="3124200"/>
            <a:chOff x="240" y="1296"/>
            <a:chExt cx="2544" cy="1968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1152" y="1296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Yahoo</a:t>
              </a: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2016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M’soft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240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Amazon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528" y="1680"/>
              <a:ext cx="6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 flipH="1">
              <a:off x="912" y="1776"/>
              <a:ext cx="624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H="1">
              <a:off x="1008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008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0251" name="AutoShape 11"/>
            <p:cNvCxnSpPr>
              <a:cxnSpLocks noChangeShapeType="1"/>
              <a:stCxn id="10244" idx="6"/>
              <a:endCxn id="10244" idx="2"/>
            </p:cNvCxnSpPr>
            <p:nvPr/>
          </p:nvCxnSpPr>
          <p:spPr bwMode="auto">
            <a:xfrm flipH="1">
              <a:off x="1152" y="1536"/>
              <a:ext cx="768" cy="1"/>
            </a:xfrm>
            <a:prstGeom prst="curvedConnector5">
              <a:avLst>
                <a:gd name="adj1" fmla="val -18750"/>
                <a:gd name="adj2" fmla="val -38400000"/>
                <a:gd name="adj3" fmla="val 11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940050" y="2695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498725" y="5562601"/>
            <a:ext cx="335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a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105400" y="5486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m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717925" y="35814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y/2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800600" y="231457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y/2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2438400" y="3457576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a/2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3794125" y="5334001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a/2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3870325" y="4495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m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715000" y="1752600"/>
            <a:ext cx="32766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altLang="en-US" sz="2800" i="1">
                <a:latin typeface="Tahoma" panose="020B0604030504040204" pitchFamily="34" charset="0"/>
              </a:rPr>
              <a:t>y</a:t>
            </a:r>
            <a:r>
              <a:rPr lang="en-US" altLang="en-US" sz="2800">
                <a:latin typeface="Tahoma" panose="020B0604030504040204" pitchFamily="34" charset="0"/>
              </a:rPr>
              <a:t>  = </a:t>
            </a:r>
            <a:r>
              <a:rPr lang="en-US" altLang="en-US" sz="2800" i="1">
                <a:latin typeface="Tahoma" panose="020B0604030504040204" pitchFamily="34" charset="0"/>
              </a:rPr>
              <a:t>y </a:t>
            </a:r>
            <a:r>
              <a:rPr lang="en-US" altLang="en-US" sz="2800">
                <a:latin typeface="Tahoma" panose="020B0604030504040204" pitchFamily="34" charset="0"/>
              </a:rPr>
              <a:t>/2 + </a:t>
            </a:r>
            <a:r>
              <a:rPr lang="en-US" altLang="en-US" sz="2800" i="1">
                <a:latin typeface="Tahoma" panose="020B0604030504040204" pitchFamily="34" charset="0"/>
              </a:rPr>
              <a:t>a </a:t>
            </a:r>
            <a:r>
              <a:rPr lang="en-US" altLang="en-US" sz="2800">
                <a:latin typeface="Tahoma" panose="020B0604030504040204" pitchFamily="34" charset="0"/>
              </a:rPr>
              <a:t>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altLang="en-US" sz="2800" i="1">
                <a:latin typeface="Tahoma" panose="020B0604030504040204" pitchFamily="34" charset="0"/>
              </a:rPr>
              <a:t>a</a:t>
            </a:r>
            <a:r>
              <a:rPr lang="en-US" altLang="en-US" sz="2800">
                <a:latin typeface="Tahoma" panose="020B0604030504040204" pitchFamily="34" charset="0"/>
              </a:rPr>
              <a:t>  = </a:t>
            </a:r>
            <a:r>
              <a:rPr lang="en-US" altLang="en-US" sz="2800" i="1">
                <a:latin typeface="Tahoma" panose="020B0604030504040204" pitchFamily="34" charset="0"/>
              </a:rPr>
              <a:t>y </a:t>
            </a:r>
            <a:r>
              <a:rPr lang="en-US" altLang="en-US" sz="2800">
                <a:latin typeface="Tahoma" panose="020B0604030504040204" pitchFamily="34" charset="0"/>
              </a:rPr>
              <a:t>/2 + </a:t>
            </a:r>
            <a:r>
              <a:rPr lang="en-US" altLang="en-US" sz="2800" i="1">
                <a:latin typeface="Tahoma" panose="020B0604030504040204" pitchFamily="34" charset="0"/>
              </a:rPr>
              <a:t>m</a:t>
            </a:r>
            <a:endParaRPr lang="en-US" altLang="en-US" sz="280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altLang="en-US" sz="2800" i="1">
                <a:latin typeface="Tahoma" panose="020B0604030504040204" pitchFamily="34" charset="0"/>
              </a:rPr>
              <a:t>m</a:t>
            </a:r>
            <a:r>
              <a:rPr lang="en-US" altLang="en-US" sz="2800">
                <a:latin typeface="Tahoma" panose="020B0604030504040204" pitchFamily="34" charset="0"/>
              </a:rPr>
              <a:t> = </a:t>
            </a:r>
            <a:r>
              <a:rPr lang="en-US" altLang="en-US" sz="2800" i="1">
                <a:latin typeface="Tahoma" panose="020B0604030504040204" pitchFamily="34" charset="0"/>
              </a:rPr>
              <a:t>a </a:t>
            </a:r>
            <a:r>
              <a:rPr lang="en-US" altLang="en-US" sz="2800">
                <a:latin typeface="Tahoma" panose="020B0604030504040204" pitchFamily="34" charset="0"/>
              </a:rPr>
              <a:t>/2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/>
      <p:bldP spid="10257" grpId="0"/>
      <p:bldP spid="10258" grpId="0"/>
      <p:bldP spid="10259" grpId="0"/>
      <p:bldP spid="10260" grpId="0"/>
      <p:bldP spid="102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Solving the flow equations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3 equations, 3 unknowns, no constants</a:t>
            </a:r>
          </a:p>
          <a:p>
            <a:pPr lvl="1"/>
            <a:r>
              <a:rPr lang="en-US" altLang="en-US"/>
              <a:t>No unique solution</a:t>
            </a:r>
          </a:p>
          <a:p>
            <a:pPr lvl="1"/>
            <a:r>
              <a:rPr lang="en-US" altLang="en-US"/>
              <a:t>All solutions equivalent modulo scale factor</a:t>
            </a:r>
          </a:p>
          <a:p>
            <a:r>
              <a:rPr lang="en-US" altLang="en-US"/>
              <a:t>Additional constraint forces uniqueness</a:t>
            </a:r>
          </a:p>
          <a:p>
            <a:pPr lvl="1"/>
            <a:r>
              <a:rPr lang="en-US" altLang="en-US"/>
              <a:t>y+a+m = 1</a:t>
            </a:r>
          </a:p>
          <a:p>
            <a:pPr lvl="1"/>
            <a:r>
              <a:rPr lang="en-US" altLang="en-US"/>
              <a:t>y = 2/5, a = 2/5, m = 1/5</a:t>
            </a:r>
          </a:p>
          <a:p>
            <a:r>
              <a:rPr lang="en-US" altLang="en-US"/>
              <a:t>Gaussian elimination method works for small examples, but we need a better method for large graphs</a:t>
            </a:r>
          </a:p>
        </p:txBody>
      </p:sp>
    </p:spTree>
    <p:extLst>
      <p:ext uri="{BB962C8B-B14F-4D97-AF65-F5344CB8AC3E}">
        <p14:creationId xmlns:p14="http://schemas.microsoft.com/office/powerpoint/2010/main" val="419071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formulation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/>
              <a:t>Matrix </a:t>
            </a:r>
            <a:r>
              <a:rPr lang="en-US" altLang="en-US" sz="2400" b="1"/>
              <a:t>M</a:t>
            </a:r>
            <a:r>
              <a:rPr lang="en-US" altLang="en-US" sz="2400"/>
              <a:t> has one row and one column for each web page</a:t>
            </a:r>
          </a:p>
          <a:p>
            <a:r>
              <a:rPr lang="en-US" altLang="en-US" sz="2400"/>
              <a:t>Suppose page j has n outlinks</a:t>
            </a:r>
          </a:p>
          <a:p>
            <a:pPr lvl="1"/>
            <a:r>
              <a:rPr lang="en-US" altLang="en-US"/>
              <a:t>If j </a:t>
            </a:r>
            <a:r>
              <a:rPr lang="en-US" altLang="en-US">
                <a:latin typeface="cmsy10" pitchFamily="1" charset="0"/>
              </a:rPr>
              <a:t>!</a:t>
            </a:r>
            <a:r>
              <a:rPr lang="en-US" altLang="en-US"/>
              <a:t> i, then M</a:t>
            </a:r>
            <a:r>
              <a:rPr lang="en-US" altLang="en-US" baseline="-25000"/>
              <a:t>ij</a:t>
            </a:r>
            <a:r>
              <a:rPr lang="en-US" altLang="en-US"/>
              <a:t>=1/n</a:t>
            </a:r>
          </a:p>
          <a:p>
            <a:pPr lvl="1"/>
            <a:r>
              <a:rPr lang="en-US" altLang="en-US"/>
              <a:t>Else M</a:t>
            </a:r>
            <a:r>
              <a:rPr lang="en-US" altLang="en-US" baseline="-25000"/>
              <a:t>ij</a:t>
            </a:r>
            <a:r>
              <a:rPr lang="en-US" altLang="en-US"/>
              <a:t>=0</a:t>
            </a:r>
          </a:p>
          <a:p>
            <a:r>
              <a:rPr lang="en-US" altLang="en-US" sz="2400" b="1"/>
              <a:t>M</a:t>
            </a:r>
            <a:r>
              <a:rPr lang="en-US" altLang="en-US" sz="2400"/>
              <a:t> is a </a:t>
            </a:r>
            <a:r>
              <a:rPr lang="en-US" altLang="en-US" sz="2400">
                <a:solidFill>
                  <a:schemeClr val="accent2"/>
                </a:solidFill>
              </a:rPr>
              <a:t>column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stochastic matrix</a:t>
            </a:r>
          </a:p>
          <a:p>
            <a:pPr lvl="1"/>
            <a:r>
              <a:rPr lang="en-US" altLang="en-US"/>
              <a:t>Columns sum to 1</a:t>
            </a:r>
          </a:p>
          <a:p>
            <a:r>
              <a:rPr lang="en-US" altLang="en-US" sz="2400"/>
              <a:t>Suppose </a:t>
            </a:r>
            <a:r>
              <a:rPr lang="en-US" altLang="en-US" sz="2400" b="1"/>
              <a:t>r</a:t>
            </a:r>
            <a:r>
              <a:rPr lang="en-US" altLang="en-US" sz="2400"/>
              <a:t> is a vector with one entry per web page</a:t>
            </a:r>
          </a:p>
          <a:p>
            <a:pPr lvl="1"/>
            <a:r>
              <a:rPr lang="en-US" altLang="en-US"/>
              <a:t>r</a:t>
            </a:r>
            <a:r>
              <a:rPr lang="en-US" altLang="en-US" baseline="-25000"/>
              <a:t>i</a:t>
            </a:r>
            <a:r>
              <a:rPr lang="en-US" altLang="en-US"/>
              <a:t> is the importance score of page i</a:t>
            </a:r>
          </a:p>
          <a:p>
            <a:pPr lvl="1"/>
            <a:r>
              <a:rPr lang="en-US" altLang="en-US"/>
              <a:t>Call it the </a:t>
            </a:r>
            <a:r>
              <a:rPr lang="en-US" altLang="en-US">
                <a:solidFill>
                  <a:schemeClr val="accent2"/>
                </a:solidFill>
              </a:rPr>
              <a:t>rank vector</a:t>
            </a:r>
          </a:p>
          <a:p>
            <a:pPr lvl="1"/>
            <a:r>
              <a:rPr lang="en-US" altLang="en-US"/>
              <a:t>|</a:t>
            </a:r>
            <a:r>
              <a:rPr lang="en-US" altLang="en-US" b="1"/>
              <a:t>r</a:t>
            </a:r>
            <a:r>
              <a:rPr lang="en-US" altLang="en-US"/>
              <a:t>| = 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endParaRPr lang="en-US" altLang="en-US" sz="2400"/>
          </a:p>
          <a:p>
            <a:endParaRPr lang="en-US" altLang="en-US" sz="2400">
              <a:solidFill>
                <a:schemeClr val="accent2"/>
              </a:solidFill>
            </a:endParaRP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143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752600" y="1295400"/>
            <a:ext cx="555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Suppose page </a:t>
            </a:r>
            <a:r>
              <a:rPr lang="en-US" altLang="en-US" sz="2400" i="1">
                <a:latin typeface="Times New Roman" panose="02020603050405020304" pitchFamily="18" charset="0"/>
              </a:rPr>
              <a:t>j </a:t>
            </a:r>
            <a:r>
              <a:rPr lang="en-US" altLang="en-US" sz="2400">
                <a:latin typeface="Times New Roman" panose="02020603050405020304" pitchFamily="18" charset="0"/>
              </a:rPr>
              <a:t> links to 3 pages, including </a:t>
            </a:r>
            <a:r>
              <a:rPr lang="en-US" altLang="en-US" sz="2400" i="1">
                <a:latin typeface="Times New Roman" panose="02020603050405020304" pitchFamily="18" charset="0"/>
              </a:rPr>
              <a:t>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9475" name="Group 19"/>
          <p:cNvGrpSpPr>
            <a:grpSpLocks/>
          </p:cNvGrpSpPr>
          <p:nvPr/>
        </p:nvGrpSpPr>
        <p:grpSpPr bwMode="auto">
          <a:xfrm>
            <a:off x="3140076" y="1752600"/>
            <a:ext cx="2682875" cy="3352800"/>
            <a:chOff x="1018" y="1104"/>
            <a:chExt cx="1690" cy="2112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1412" y="1462"/>
              <a:ext cx="1296" cy="12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1018" y="163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2122" y="110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latin typeface="Times New Roman" panose="02020603050405020304" pitchFamily="18" charset="0"/>
                </a:rPr>
                <a:t>j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412" y="184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180" y="146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1910" y="298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M</a:t>
              </a:r>
            </a:p>
          </p:txBody>
        </p:sp>
      </p:grpSp>
      <p:grpSp>
        <p:nvGrpSpPr>
          <p:cNvPr id="19476" name="Group 20"/>
          <p:cNvGrpSpPr>
            <a:grpSpLocks/>
          </p:cNvGrpSpPr>
          <p:nvPr/>
        </p:nvGrpSpPr>
        <p:grpSpPr bwMode="auto">
          <a:xfrm>
            <a:off x="7223126" y="2286000"/>
            <a:ext cx="320675" cy="2819400"/>
            <a:chOff x="3590" y="1440"/>
            <a:chExt cx="202" cy="1776"/>
          </a:xfrm>
        </p:grpSpPr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600" y="1440"/>
              <a:ext cx="192" cy="13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3590" y="2983"/>
              <a:ext cx="1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r</a:t>
              </a:r>
            </a:p>
          </p:txBody>
        </p:sp>
      </p:grp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9051925" y="4735513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</a:t>
            </a:r>
          </a:p>
        </p:txBody>
      </p:sp>
      <p:grpSp>
        <p:nvGrpSpPr>
          <p:cNvPr id="19481" name="Group 25"/>
          <p:cNvGrpSpPr>
            <a:grpSpLocks/>
          </p:cNvGrpSpPr>
          <p:nvPr/>
        </p:nvGrpSpPr>
        <p:grpSpPr bwMode="auto">
          <a:xfrm>
            <a:off x="8137526" y="2286000"/>
            <a:ext cx="1622425" cy="2133600"/>
            <a:chOff x="4166" y="1440"/>
            <a:chExt cx="1022" cy="1344"/>
          </a:xfrm>
        </p:grpSpPr>
        <p:grpSp>
          <p:nvGrpSpPr>
            <p:cNvPr id="19478" name="Group 22"/>
            <p:cNvGrpSpPr>
              <a:grpSpLocks/>
            </p:cNvGrpSpPr>
            <p:nvPr/>
          </p:nvGrpSpPr>
          <p:grpSpPr bwMode="auto">
            <a:xfrm>
              <a:off x="4166" y="1440"/>
              <a:ext cx="778" cy="1344"/>
              <a:chOff x="4166" y="1440"/>
              <a:chExt cx="778" cy="1344"/>
            </a:xfrm>
          </p:grpSpPr>
          <p:sp>
            <p:nvSpPr>
              <p:cNvPr id="19469" name="Rectangle 13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3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71" name="Text Box 15"/>
              <p:cNvSpPr txBox="1">
                <a:spLocks noChangeArrowheads="1"/>
              </p:cNvSpPr>
              <p:nvPr/>
            </p:nvSpPr>
            <p:spPr bwMode="auto">
              <a:xfrm>
                <a:off x="4166" y="1927"/>
                <a:ext cx="19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=</a:t>
                </a:r>
              </a:p>
            </p:txBody>
          </p:sp>
        </p:grp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4752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5040" y="1728"/>
              <a:ext cx="1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i</a:t>
              </a:r>
            </a:p>
          </p:txBody>
        </p:sp>
      </p:grpSp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4984750" y="2930525"/>
            <a:ext cx="2020888" cy="914400"/>
            <a:chOff x="2180" y="1846"/>
            <a:chExt cx="1273" cy="576"/>
          </a:xfrm>
        </p:grpSpPr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092" y="2134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1/3</a:t>
              </a: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H="1" flipV="1">
              <a:off x="2180" y="184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444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 formulation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flow equations can be written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2"/>
                </a:solidFill>
              </a:rPr>
              <a:t>r </a:t>
            </a:r>
            <a:r>
              <a:rPr lang="en-US" altLang="en-US">
                <a:solidFill>
                  <a:schemeClr val="accent2"/>
                </a:solidFill>
              </a:rPr>
              <a:t>=</a:t>
            </a:r>
            <a:r>
              <a:rPr lang="en-US" altLang="en-US" b="1">
                <a:solidFill>
                  <a:schemeClr val="accent2"/>
                </a:solidFill>
              </a:rPr>
              <a:t> Mr</a:t>
            </a:r>
          </a:p>
          <a:p>
            <a:r>
              <a:rPr lang="en-US" altLang="en-US"/>
              <a:t>So the rank vector is an eigenvector of the stochastic web matrix</a:t>
            </a:r>
          </a:p>
          <a:p>
            <a:pPr lvl="1"/>
            <a:r>
              <a:rPr lang="en-US" altLang="en-US"/>
              <a:t>In fact, its first or principal eigenvector, with corresponding eigenvalue 1</a:t>
            </a:r>
          </a:p>
        </p:txBody>
      </p:sp>
    </p:spTree>
    <p:extLst>
      <p:ext uri="{BB962C8B-B14F-4D97-AF65-F5344CB8AC3E}">
        <p14:creationId xmlns:p14="http://schemas.microsoft.com/office/powerpoint/2010/main" val="10440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2057400" y="1828800"/>
            <a:ext cx="3505200" cy="2743200"/>
            <a:chOff x="240" y="1296"/>
            <a:chExt cx="2544" cy="1968"/>
          </a:xfrm>
        </p:grpSpPr>
        <p:sp>
          <p:nvSpPr>
            <p:cNvPr id="75781" name="Oval 5"/>
            <p:cNvSpPr>
              <a:spLocks noChangeArrowheads="1"/>
            </p:cNvSpPr>
            <p:nvPr/>
          </p:nvSpPr>
          <p:spPr bwMode="auto">
            <a:xfrm>
              <a:off x="1152" y="1296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Yahoo</a:t>
              </a:r>
            </a:p>
          </p:txBody>
        </p:sp>
        <p:sp>
          <p:nvSpPr>
            <p:cNvPr id="75782" name="Oval 6"/>
            <p:cNvSpPr>
              <a:spLocks noChangeArrowheads="1"/>
            </p:cNvSpPr>
            <p:nvPr/>
          </p:nvSpPr>
          <p:spPr bwMode="auto">
            <a:xfrm>
              <a:off x="2016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M’soft</a:t>
              </a:r>
            </a:p>
          </p:txBody>
        </p:sp>
        <p:sp>
          <p:nvSpPr>
            <p:cNvPr id="75783" name="Oval 7"/>
            <p:cNvSpPr>
              <a:spLocks noChangeArrowheads="1"/>
            </p:cNvSpPr>
            <p:nvPr/>
          </p:nvSpPr>
          <p:spPr bwMode="auto">
            <a:xfrm>
              <a:off x="240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Amazon</a:t>
              </a:r>
            </a:p>
          </p:txBody>
        </p:sp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 flipV="1">
              <a:off x="528" y="1680"/>
              <a:ext cx="6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 flipH="1">
              <a:off x="912" y="1776"/>
              <a:ext cx="624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 flipH="1">
              <a:off x="1008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>
              <a:off x="1008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5788" name="AutoShape 12"/>
            <p:cNvCxnSpPr>
              <a:cxnSpLocks noChangeShapeType="1"/>
              <a:stCxn id="75781" idx="6"/>
              <a:endCxn id="75781" idx="2"/>
            </p:cNvCxnSpPr>
            <p:nvPr/>
          </p:nvCxnSpPr>
          <p:spPr bwMode="auto">
            <a:xfrm flipH="1">
              <a:off x="1152" y="1536"/>
              <a:ext cx="768" cy="1"/>
            </a:xfrm>
            <a:prstGeom prst="curvedConnector5">
              <a:avLst>
                <a:gd name="adj1" fmla="val -18750"/>
                <a:gd name="adj2" fmla="val -38400000"/>
                <a:gd name="adj3" fmla="val 11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7612063" y="1863725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7138989" y="1828801"/>
            <a:ext cx="18165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y   1/2 1/2   0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a    1/2  0    1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m    0  1/2   0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7672388" y="1371600"/>
            <a:ext cx="139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y    a     m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2057400" y="4703764"/>
            <a:ext cx="327660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altLang="en-US" sz="2800" i="1">
                <a:latin typeface="Tahoma" panose="020B0604030504040204" pitchFamily="34" charset="0"/>
              </a:rPr>
              <a:t>y</a:t>
            </a:r>
            <a:r>
              <a:rPr lang="en-US" altLang="en-US" sz="2800">
                <a:latin typeface="Tahoma" panose="020B0604030504040204" pitchFamily="34" charset="0"/>
              </a:rPr>
              <a:t>  = </a:t>
            </a:r>
            <a:r>
              <a:rPr lang="en-US" altLang="en-US" sz="2800" i="1">
                <a:latin typeface="Tahoma" panose="020B0604030504040204" pitchFamily="34" charset="0"/>
              </a:rPr>
              <a:t>y </a:t>
            </a:r>
            <a:r>
              <a:rPr lang="en-US" altLang="en-US" sz="2800">
                <a:latin typeface="Tahoma" panose="020B0604030504040204" pitchFamily="34" charset="0"/>
              </a:rPr>
              <a:t>/2 + </a:t>
            </a:r>
            <a:r>
              <a:rPr lang="en-US" altLang="en-US" sz="2800" i="1">
                <a:latin typeface="Tahoma" panose="020B0604030504040204" pitchFamily="34" charset="0"/>
              </a:rPr>
              <a:t>a </a:t>
            </a:r>
            <a:r>
              <a:rPr lang="en-US" altLang="en-US" sz="2800">
                <a:latin typeface="Tahoma" panose="020B0604030504040204" pitchFamily="34" charset="0"/>
              </a:rPr>
              <a:t>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altLang="en-US" sz="2800" i="1">
                <a:latin typeface="Tahoma" panose="020B0604030504040204" pitchFamily="34" charset="0"/>
              </a:rPr>
              <a:t>a</a:t>
            </a:r>
            <a:r>
              <a:rPr lang="en-US" altLang="en-US" sz="2800">
                <a:latin typeface="Tahoma" panose="020B0604030504040204" pitchFamily="34" charset="0"/>
              </a:rPr>
              <a:t>  = </a:t>
            </a:r>
            <a:r>
              <a:rPr lang="en-US" altLang="en-US" sz="2800" i="1">
                <a:latin typeface="Tahoma" panose="020B0604030504040204" pitchFamily="34" charset="0"/>
              </a:rPr>
              <a:t>y </a:t>
            </a:r>
            <a:r>
              <a:rPr lang="en-US" altLang="en-US" sz="2800">
                <a:latin typeface="Tahoma" panose="020B0604030504040204" pitchFamily="34" charset="0"/>
              </a:rPr>
              <a:t>/2 + </a:t>
            </a:r>
            <a:r>
              <a:rPr lang="en-US" altLang="en-US" sz="2800" i="1">
                <a:latin typeface="Tahoma" panose="020B0604030504040204" pitchFamily="34" charset="0"/>
              </a:rPr>
              <a:t>m</a:t>
            </a:r>
            <a:endParaRPr lang="en-US" altLang="en-US" sz="280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altLang="en-US" sz="2800" i="1">
                <a:latin typeface="Tahoma" panose="020B0604030504040204" pitchFamily="34" charset="0"/>
              </a:rPr>
              <a:t>m</a:t>
            </a:r>
            <a:r>
              <a:rPr lang="en-US" altLang="en-US" sz="2800">
                <a:latin typeface="Tahoma" panose="020B0604030504040204" pitchFamily="34" charset="0"/>
              </a:rPr>
              <a:t> = </a:t>
            </a:r>
            <a:r>
              <a:rPr lang="en-US" altLang="en-US" sz="2800" i="1">
                <a:latin typeface="Tahoma" panose="020B0604030504040204" pitchFamily="34" charset="0"/>
              </a:rPr>
              <a:t>a </a:t>
            </a:r>
            <a:r>
              <a:rPr lang="en-US" altLang="en-US" sz="2800">
                <a:latin typeface="Tahoma" panose="020B0604030504040204" pitchFamily="34" charset="0"/>
              </a:rPr>
              <a:t>/2</a:t>
            </a:r>
          </a:p>
        </p:txBody>
      </p:sp>
      <p:grpSp>
        <p:nvGrpSpPr>
          <p:cNvPr id="75802" name="Group 26"/>
          <p:cNvGrpSpPr>
            <a:grpSpLocks/>
          </p:cNvGrpSpPr>
          <p:nvPr/>
        </p:nvGrpSpPr>
        <p:grpSpPr bwMode="auto">
          <a:xfrm>
            <a:off x="7283450" y="3581400"/>
            <a:ext cx="2774950" cy="2209800"/>
            <a:chOff x="3628" y="2256"/>
            <a:chExt cx="1748" cy="1392"/>
          </a:xfrm>
        </p:grpSpPr>
        <p:sp>
          <p:nvSpPr>
            <p:cNvPr id="75792" name="Text Box 16"/>
            <p:cNvSpPr txBox="1">
              <a:spLocks noChangeArrowheads="1"/>
            </p:cNvSpPr>
            <p:nvPr/>
          </p:nvSpPr>
          <p:spPr bwMode="auto">
            <a:xfrm>
              <a:off x="4032" y="2256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r</a:t>
              </a:r>
              <a:r>
                <a:rPr lang="en-US" altLang="en-US"/>
                <a:t> = </a:t>
              </a:r>
              <a:r>
                <a:rPr lang="en-US" altLang="en-US" b="1"/>
                <a:t>Mr</a:t>
              </a:r>
            </a:p>
          </p:txBody>
        </p:sp>
        <p:sp>
          <p:nvSpPr>
            <p:cNvPr id="75798" name="Rectangle 22"/>
            <p:cNvSpPr>
              <a:spLocks noChangeArrowheads="1"/>
            </p:cNvSpPr>
            <p:nvPr/>
          </p:nvSpPr>
          <p:spPr bwMode="auto">
            <a:xfrm>
              <a:off x="4128" y="2854"/>
              <a:ext cx="91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99" name="Text Box 23"/>
            <p:cNvSpPr txBox="1">
              <a:spLocks noChangeArrowheads="1"/>
            </p:cNvSpPr>
            <p:nvPr/>
          </p:nvSpPr>
          <p:spPr bwMode="auto">
            <a:xfrm>
              <a:off x="3628" y="2832"/>
              <a:ext cx="174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 y       1/2 1/2   0     y</a:t>
              </a:r>
            </a:p>
            <a:p>
              <a:r>
                <a:rPr lang="en-US" altLang="en-US" sz="2400">
                  <a:latin typeface="Times New Roman" panose="02020603050405020304" pitchFamily="18" charset="0"/>
                </a:rPr>
                <a:t> a   =  1/2   0    1     a</a:t>
              </a:r>
            </a:p>
            <a:p>
              <a:r>
                <a:rPr lang="en-US" altLang="en-US" sz="2400">
                  <a:latin typeface="Times New Roman" panose="02020603050405020304" pitchFamily="18" charset="0"/>
                </a:rPr>
                <a:t> m       0  1/2   0     m</a:t>
              </a:r>
            </a:p>
          </p:txBody>
        </p:sp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3648" y="2832"/>
              <a:ext cx="28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auto">
            <a:xfrm>
              <a:off x="5088" y="2832"/>
              <a:ext cx="28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18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5" y="587562"/>
            <a:ext cx="9795368" cy="53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 Iteration method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Simple iterative scheme (aka </a:t>
            </a:r>
            <a:r>
              <a:rPr lang="en-US" altLang="en-US">
                <a:solidFill>
                  <a:schemeClr val="accent2"/>
                </a:solidFill>
              </a:rPr>
              <a:t>relaxation</a:t>
            </a:r>
            <a:r>
              <a:rPr lang="en-US" altLang="en-US"/>
              <a:t>)</a:t>
            </a:r>
          </a:p>
          <a:p>
            <a:r>
              <a:rPr lang="en-US" altLang="en-US"/>
              <a:t>Suppose there are N web pages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/>
              <a:t>Initialize: </a:t>
            </a:r>
            <a:r>
              <a:rPr lang="en-US" altLang="en-US" b="1"/>
              <a:t>r</a:t>
            </a:r>
            <a:r>
              <a:rPr lang="en-US" altLang="en-US" baseline="30000"/>
              <a:t>0</a:t>
            </a:r>
            <a:r>
              <a:rPr lang="en-US" altLang="en-US"/>
              <a:t> = [1/N,….,1/N]</a:t>
            </a:r>
            <a:r>
              <a:rPr lang="en-US" altLang="en-US" baseline="30000"/>
              <a:t>T</a:t>
            </a:r>
            <a:endParaRPr lang="en-US" altLang="en-US"/>
          </a:p>
          <a:p>
            <a:r>
              <a:rPr lang="en-US" altLang="en-US"/>
              <a:t>Iterate: </a:t>
            </a:r>
            <a:r>
              <a:rPr lang="en-US" altLang="en-US" b="1"/>
              <a:t>r</a:t>
            </a:r>
            <a:r>
              <a:rPr lang="en-US" altLang="en-US" baseline="30000"/>
              <a:t>k+1</a:t>
            </a:r>
            <a:r>
              <a:rPr lang="en-US" altLang="en-US"/>
              <a:t> = </a:t>
            </a:r>
            <a:r>
              <a:rPr lang="en-US" altLang="en-US" b="1"/>
              <a:t>Mr</a:t>
            </a:r>
            <a:r>
              <a:rPr lang="en-US" altLang="en-US" baseline="30000"/>
              <a:t>k</a:t>
            </a:r>
          </a:p>
          <a:p>
            <a:r>
              <a:rPr lang="en-US" altLang="en-US"/>
              <a:t>Stop when |</a:t>
            </a:r>
            <a:r>
              <a:rPr lang="en-US" altLang="en-US" b="1"/>
              <a:t>r</a:t>
            </a:r>
            <a:r>
              <a:rPr lang="en-US" altLang="en-US" baseline="30000"/>
              <a:t>k+1 </a:t>
            </a:r>
            <a:r>
              <a:rPr lang="en-US" altLang="en-US"/>
              <a:t>- </a:t>
            </a:r>
            <a:r>
              <a:rPr lang="en-US" altLang="en-US" b="1"/>
              <a:t>r</a:t>
            </a:r>
            <a:r>
              <a:rPr lang="en-US" altLang="en-US" baseline="30000"/>
              <a:t>k</a:t>
            </a:r>
            <a:r>
              <a:rPr lang="en-US" altLang="en-US"/>
              <a:t>|</a:t>
            </a:r>
            <a:r>
              <a:rPr lang="en-US" altLang="en-US" baseline="-25000"/>
              <a:t>1</a:t>
            </a:r>
            <a:r>
              <a:rPr lang="en-US" altLang="en-US"/>
              <a:t> &lt;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</a:p>
          <a:p>
            <a:pPr lvl="1"/>
            <a:r>
              <a:rPr lang="en-US" altLang="en-US"/>
              <a:t>|</a:t>
            </a:r>
            <a:r>
              <a:rPr lang="en-US" altLang="en-US" b="1"/>
              <a:t>x</a:t>
            </a:r>
            <a:r>
              <a:rPr lang="en-US" altLang="en-US"/>
              <a:t>|</a:t>
            </a:r>
            <a:r>
              <a:rPr lang="en-US" altLang="en-US" baseline="-25000"/>
              <a:t>1</a:t>
            </a:r>
            <a:r>
              <a:rPr lang="en-US" altLang="en-US"/>
              <a:t> =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</a:t>
            </a:r>
            <a:r>
              <a:rPr lang="en-US" altLang="en-US" baseline="-25000"/>
              <a:t>1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baseline="-25000"/>
              <a:t>i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baseline="-25000"/>
              <a:t>N</a:t>
            </a:r>
            <a:r>
              <a:rPr lang="en-US" altLang="en-US"/>
              <a:t>|x</a:t>
            </a:r>
            <a:r>
              <a:rPr lang="en-US" altLang="en-US" baseline="-25000"/>
              <a:t>i</a:t>
            </a:r>
            <a:r>
              <a:rPr lang="en-US" altLang="en-US"/>
              <a:t>| is the L</a:t>
            </a:r>
            <a:r>
              <a:rPr lang="en-US" altLang="en-US" baseline="-5000"/>
              <a:t>1</a:t>
            </a:r>
            <a:r>
              <a:rPr lang="en-US" altLang="en-US"/>
              <a:t> norm </a:t>
            </a:r>
          </a:p>
          <a:p>
            <a:pPr lvl="1"/>
            <a:r>
              <a:rPr lang="en-US" altLang="en-US"/>
              <a:t>Can use any other vector norm e.g., Euclidean</a:t>
            </a:r>
            <a:endParaRPr lang="en-US" altLang="en-US" baseline="30000"/>
          </a:p>
          <a:p>
            <a:pPr lvl="1"/>
            <a:endParaRPr lang="en-US" altLang="en-US" baseline="30000"/>
          </a:p>
        </p:txBody>
      </p:sp>
    </p:spTree>
    <p:extLst>
      <p:ext uri="{BB962C8B-B14F-4D97-AF65-F5344CB8AC3E}">
        <p14:creationId xmlns:p14="http://schemas.microsoft.com/office/powerpoint/2010/main" val="238880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 Iteration Example</a:t>
            </a:r>
          </a:p>
        </p:txBody>
      </p: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1905000" y="1676400"/>
            <a:ext cx="3505200" cy="2743200"/>
            <a:chOff x="240" y="1296"/>
            <a:chExt cx="2544" cy="1968"/>
          </a:xfrm>
        </p:grpSpPr>
        <p:sp>
          <p:nvSpPr>
            <p:cNvPr id="25620" name="Oval 20"/>
            <p:cNvSpPr>
              <a:spLocks noChangeArrowheads="1"/>
            </p:cNvSpPr>
            <p:nvPr/>
          </p:nvSpPr>
          <p:spPr bwMode="auto">
            <a:xfrm>
              <a:off x="1152" y="1296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Yahoo</a:t>
              </a:r>
            </a:p>
          </p:txBody>
        </p:sp>
        <p:sp>
          <p:nvSpPr>
            <p:cNvPr id="25621" name="Oval 21"/>
            <p:cNvSpPr>
              <a:spLocks noChangeArrowheads="1"/>
            </p:cNvSpPr>
            <p:nvPr/>
          </p:nvSpPr>
          <p:spPr bwMode="auto">
            <a:xfrm>
              <a:off x="2016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M’soft</a:t>
              </a:r>
            </a:p>
          </p:txBody>
        </p:sp>
        <p:sp>
          <p:nvSpPr>
            <p:cNvPr id="25622" name="Oval 22"/>
            <p:cNvSpPr>
              <a:spLocks noChangeArrowheads="1"/>
            </p:cNvSpPr>
            <p:nvPr/>
          </p:nvSpPr>
          <p:spPr bwMode="auto">
            <a:xfrm>
              <a:off x="240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Amazon</a:t>
              </a:r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 flipV="1">
              <a:off x="528" y="1680"/>
              <a:ext cx="6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912" y="1776"/>
              <a:ext cx="624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 flipH="1">
              <a:off x="1008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1008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5627" name="AutoShape 27"/>
            <p:cNvCxnSpPr>
              <a:cxnSpLocks noChangeShapeType="1"/>
              <a:stCxn id="25620" idx="6"/>
              <a:endCxn id="25620" idx="2"/>
            </p:cNvCxnSpPr>
            <p:nvPr/>
          </p:nvCxnSpPr>
          <p:spPr bwMode="auto">
            <a:xfrm flipH="1">
              <a:off x="1152" y="1536"/>
              <a:ext cx="768" cy="1"/>
            </a:xfrm>
            <a:prstGeom prst="curvedConnector5">
              <a:avLst>
                <a:gd name="adj1" fmla="val -18750"/>
                <a:gd name="adj2" fmla="val -38400000"/>
                <a:gd name="adj3" fmla="val 11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667" name="Rectangle 67"/>
          <p:cNvSpPr>
            <a:spLocks noChangeArrowheads="1"/>
          </p:cNvSpPr>
          <p:nvPr/>
        </p:nvSpPr>
        <p:spPr bwMode="auto">
          <a:xfrm>
            <a:off x="7307263" y="2133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6834189" y="2098676"/>
            <a:ext cx="18165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y   1/2 1/2   0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a    1/2  0    1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m    0  1/2   0</a:t>
            </a:r>
          </a:p>
        </p:txBody>
      </p:sp>
      <p:sp>
        <p:nvSpPr>
          <p:cNvPr id="25669" name="Text Box 69"/>
          <p:cNvSpPr txBox="1">
            <a:spLocks noChangeArrowheads="1"/>
          </p:cNvSpPr>
          <p:nvPr/>
        </p:nvSpPr>
        <p:spPr bwMode="auto">
          <a:xfrm>
            <a:off x="7367588" y="1641475"/>
            <a:ext cx="139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y    a     m</a:t>
            </a:r>
          </a:p>
        </p:txBody>
      </p:sp>
      <p:sp>
        <p:nvSpPr>
          <p:cNvPr id="25670" name="Text Box 70"/>
          <p:cNvSpPr txBox="1">
            <a:spLocks noChangeArrowheads="1"/>
          </p:cNvSpPr>
          <p:nvPr/>
        </p:nvSpPr>
        <p:spPr bwMode="auto">
          <a:xfrm>
            <a:off x="2667001" y="4797426"/>
            <a:ext cx="8018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a    =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5671" name="Text Box 71"/>
          <p:cNvSpPr txBox="1">
            <a:spLocks noChangeArrowheads="1"/>
          </p:cNvSpPr>
          <p:nvPr/>
        </p:nvSpPr>
        <p:spPr bwMode="auto">
          <a:xfrm>
            <a:off x="4054475" y="4832351"/>
            <a:ext cx="5774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1/3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1/3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1/3</a:t>
            </a:r>
          </a:p>
        </p:txBody>
      </p:sp>
      <p:sp>
        <p:nvSpPr>
          <p:cNvPr id="25672" name="Text Box 72"/>
          <p:cNvSpPr txBox="1">
            <a:spLocks noChangeArrowheads="1"/>
          </p:cNvSpPr>
          <p:nvPr/>
        </p:nvSpPr>
        <p:spPr bwMode="auto">
          <a:xfrm>
            <a:off x="4816475" y="4832351"/>
            <a:ext cx="5774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1/3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1/2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1/6</a:t>
            </a:r>
          </a:p>
        </p:txBody>
      </p:sp>
      <p:sp>
        <p:nvSpPr>
          <p:cNvPr id="25673" name="Text Box 73"/>
          <p:cNvSpPr txBox="1">
            <a:spLocks noChangeArrowheads="1"/>
          </p:cNvSpPr>
          <p:nvPr/>
        </p:nvSpPr>
        <p:spPr bwMode="auto">
          <a:xfrm>
            <a:off x="5654675" y="4832351"/>
            <a:ext cx="7312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5/12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 1/3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 1/4</a:t>
            </a:r>
          </a:p>
        </p:txBody>
      </p:sp>
      <p:sp>
        <p:nvSpPr>
          <p:cNvPr id="25674" name="Text Box 74"/>
          <p:cNvSpPr txBox="1">
            <a:spLocks noChangeArrowheads="1"/>
          </p:cNvSpPr>
          <p:nvPr/>
        </p:nvSpPr>
        <p:spPr bwMode="auto">
          <a:xfrm>
            <a:off x="6569076" y="4832351"/>
            <a:ext cx="8737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3/8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11/24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1/6</a:t>
            </a:r>
          </a:p>
        </p:txBody>
      </p:sp>
      <p:sp>
        <p:nvSpPr>
          <p:cNvPr id="25675" name="Text Box 75"/>
          <p:cNvSpPr txBox="1">
            <a:spLocks noChangeArrowheads="1"/>
          </p:cNvSpPr>
          <p:nvPr/>
        </p:nvSpPr>
        <p:spPr bwMode="auto">
          <a:xfrm>
            <a:off x="8474075" y="4832351"/>
            <a:ext cx="5774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2/5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2/5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1/5</a:t>
            </a:r>
          </a:p>
        </p:txBody>
      </p: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7543800" y="517842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23948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70" grpId="0"/>
      <p:bldP spid="25671" grpId="0"/>
      <p:bldP spid="25672" grpId="0" autoUpdateAnimBg="0"/>
      <p:bldP spid="25673" grpId="0" autoUpdateAnimBg="0"/>
      <p:bldP spid="25674" grpId="0" autoUpdateAnimBg="0"/>
      <p:bldP spid="25675" grpId="0" autoUpdateAnimBg="0"/>
      <p:bldP spid="2567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Walk Interpretation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Imagine a </a:t>
            </a:r>
            <a:r>
              <a:rPr lang="en-US" altLang="en-US">
                <a:solidFill>
                  <a:schemeClr val="accent2"/>
                </a:solidFill>
              </a:rPr>
              <a:t>random web surfer</a:t>
            </a:r>
          </a:p>
          <a:p>
            <a:pPr lvl="1"/>
            <a:r>
              <a:rPr lang="en-US" altLang="en-US"/>
              <a:t>At any time t, surfer is on some page P</a:t>
            </a:r>
          </a:p>
          <a:p>
            <a:pPr lvl="1"/>
            <a:r>
              <a:rPr lang="en-US" altLang="en-US"/>
              <a:t>At time t+1, the surfer follows an outlink from P uniformly at random</a:t>
            </a:r>
          </a:p>
          <a:p>
            <a:pPr lvl="1"/>
            <a:r>
              <a:rPr lang="en-US" altLang="en-US"/>
              <a:t>Ends up on some page Q linked from P</a:t>
            </a:r>
          </a:p>
          <a:p>
            <a:pPr lvl="1"/>
            <a:r>
              <a:rPr lang="en-US" altLang="en-US"/>
              <a:t>Process repeats indefinitely</a:t>
            </a:r>
          </a:p>
          <a:p>
            <a:r>
              <a:rPr lang="en-US" altLang="en-US"/>
              <a:t>Let </a:t>
            </a:r>
            <a:r>
              <a:rPr lang="en-US" altLang="en-US" b="1"/>
              <a:t>p</a:t>
            </a:r>
            <a:r>
              <a:rPr lang="en-US" altLang="en-US"/>
              <a:t>(t) be a vector whose i</a:t>
            </a:r>
            <a:r>
              <a:rPr lang="en-US" altLang="en-US" baseline="30000"/>
              <a:t>th</a:t>
            </a:r>
            <a:r>
              <a:rPr lang="en-US" altLang="en-US"/>
              <a:t> component is the probability that the surfer is at page i at time t</a:t>
            </a:r>
          </a:p>
          <a:p>
            <a:pPr lvl="1"/>
            <a:r>
              <a:rPr lang="en-US" altLang="en-US" b="1"/>
              <a:t>p</a:t>
            </a:r>
            <a:r>
              <a:rPr lang="en-US" altLang="en-US"/>
              <a:t>(t) is a probability distribution on pages</a:t>
            </a:r>
          </a:p>
        </p:txBody>
      </p:sp>
    </p:spTree>
    <p:extLst>
      <p:ext uri="{BB962C8B-B14F-4D97-AF65-F5344CB8AC3E}">
        <p14:creationId xmlns:p14="http://schemas.microsoft.com/office/powerpoint/2010/main" val="9238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stationary distribution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Where is the surfer at time t+1?</a:t>
            </a:r>
          </a:p>
          <a:p>
            <a:pPr lvl="1"/>
            <a:r>
              <a:rPr lang="en-US" altLang="en-US"/>
              <a:t>Follows a link uniformly at random</a:t>
            </a:r>
          </a:p>
          <a:p>
            <a:pPr lvl="1"/>
            <a:r>
              <a:rPr lang="en-US" altLang="en-US" b="1"/>
              <a:t>p</a:t>
            </a:r>
            <a:r>
              <a:rPr lang="en-US" altLang="en-US"/>
              <a:t>(t+1) = </a:t>
            </a:r>
            <a:r>
              <a:rPr lang="en-US" altLang="en-US" b="1"/>
              <a:t>Mp</a:t>
            </a:r>
            <a:r>
              <a:rPr lang="en-US" altLang="en-US"/>
              <a:t>(t)</a:t>
            </a:r>
          </a:p>
          <a:p>
            <a:r>
              <a:rPr lang="en-US" altLang="en-US"/>
              <a:t>Suppose the random walk reaches a state such that </a:t>
            </a:r>
            <a:r>
              <a:rPr lang="en-US" altLang="en-US" b="1"/>
              <a:t>p</a:t>
            </a:r>
            <a:r>
              <a:rPr lang="en-US" altLang="en-US"/>
              <a:t>(t+1) = </a:t>
            </a:r>
            <a:r>
              <a:rPr lang="en-US" altLang="en-US" b="1"/>
              <a:t>Mp</a:t>
            </a:r>
            <a:r>
              <a:rPr lang="en-US" altLang="en-US"/>
              <a:t>(t) = </a:t>
            </a:r>
            <a:r>
              <a:rPr lang="en-US" altLang="en-US" b="1"/>
              <a:t>p</a:t>
            </a:r>
            <a:r>
              <a:rPr lang="en-US" altLang="en-US"/>
              <a:t>(t)</a:t>
            </a:r>
          </a:p>
          <a:p>
            <a:pPr lvl="1"/>
            <a:r>
              <a:rPr lang="en-US" altLang="en-US"/>
              <a:t>Then </a:t>
            </a:r>
            <a:r>
              <a:rPr lang="en-US" altLang="en-US" b="1"/>
              <a:t>p</a:t>
            </a:r>
            <a:r>
              <a:rPr lang="en-US" altLang="en-US"/>
              <a:t>(t) is called a </a:t>
            </a:r>
            <a:r>
              <a:rPr lang="en-US" altLang="en-US">
                <a:solidFill>
                  <a:schemeClr val="accent2"/>
                </a:solidFill>
              </a:rPr>
              <a:t>stationary distribution</a:t>
            </a:r>
            <a:r>
              <a:rPr lang="en-US" altLang="en-US"/>
              <a:t> for the random walk</a:t>
            </a:r>
          </a:p>
          <a:p>
            <a:r>
              <a:rPr lang="en-US" altLang="en-US"/>
              <a:t>Our rank vector </a:t>
            </a:r>
            <a:r>
              <a:rPr lang="en-US" altLang="en-US" b="1"/>
              <a:t>r</a:t>
            </a:r>
            <a:r>
              <a:rPr lang="en-US" altLang="en-US"/>
              <a:t> satisfies </a:t>
            </a:r>
            <a:r>
              <a:rPr lang="en-US" altLang="en-US" b="1"/>
              <a:t>r </a:t>
            </a:r>
            <a:r>
              <a:rPr lang="en-US" altLang="en-US"/>
              <a:t>= </a:t>
            </a:r>
            <a:r>
              <a:rPr lang="en-US" altLang="en-US" b="1"/>
              <a:t>Mr</a:t>
            </a:r>
          </a:p>
          <a:p>
            <a:pPr lvl="1"/>
            <a:r>
              <a:rPr lang="en-US" altLang="en-US"/>
              <a:t>So it is a stationary distribution for the random surfer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2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Spider traps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group of pages is a </a:t>
            </a:r>
            <a:r>
              <a:rPr lang="en-US" altLang="en-US">
                <a:solidFill>
                  <a:schemeClr val="accent2"/>
                </a:solidFill>
              </a:rPr>
              <a:t>spider trap</a:t>
            </a:r>
            <a:r>
              <a:rPr lang="en-US" altLang="en-US"/>
              <a:t> if there are no links from within the group to outside the group</a:t>
            </a:r>
          </a:p>
          <a:p>
            <a:pPr lvl="1"/>
            <a:r>
              <a:rPr lang="en-US" altLang="en-US"/>
              <a:t>Random surfer gets trapped</a:t>
            </a:r>
          </a:p>
          <a:p>
            <a:r>
              <a:rPr lang="en-US" altLang="en-US"/>
              <a:t>Spider traps violate the conditions needed for the random walk theorem</a:t>
            </a:r>
          </a:p>
        </p:txBody>
      </p:sp>
    </p:spTree>
    <p:extLst>
      <p:ext uri="{BB962C8B-B14F-4D97-AF65-F5344CB8AC3E}">
        <p14:creationId xmlns:p14="http://schemas.microsoft.com/office/powerpoint/2010/main" val="5210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Microsoft becomes a spider trap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3162301" y="1676400"/>
            <a:ext cx="1057275" cy="668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Yahoo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4351338" y="3751264"/>
            <a:ext cx="1058862" cy="668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M’soft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905001" y="3751264"/>
            <a:ext cx="1058863" cy="668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Amazon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2301876" y="2211389"/>
            <a:ext cx="925513" cy="153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2830514" y="2344738"/>
            <a:ext cx="860425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2963864" y="4114800"/>
            <a:ext cx="138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2778" name="AutoShape 10"/>
          <p:cNvCxnSpPr>
            <a:cxnSpLocks noChangeShapeType="1"/>
            <a:stCxn id="32772" idx="6"/>
            <a:endCxn id="32772" idx="2"/>
          </p:cNvCxnSpPr>
          <p:nvPr/>
        </p:nvCxnSpPr>
        <p:spPr bwMode="auto">
          <a:xfrm flipH="1">
            <a:off x="3162301" y="2011364"/>
            <a:ext cx="1057275" cy="1587"/>
          </a:xfrm>
          <a:prstGeom prst="curvedConnector5">
            <a:avLst>
              <a:gd name="adj1" fmla="val -18750"/>
              <a:gd name="adj2" fmla="val -38400000"/>
              <a:gd name="adj3" fmla="val 11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9" name="AutoShape 11"/>
          <p:cNvCxnSpPr>
            <a:cxnSpLocks noChangeShapeType="1"/>
          </p:cNvCxnSpPr>
          <p:nvPr/>
        </p:nvCxnSpPr>
        <p:spPr bwMode="auto">
          <a:xfrm flipH="1">
            <a:off x="4343401" y="4038600"/>
            <a:ext cx="1057275" cy="1588"/>
          </a:xfrm>
          <a:prstGeom prst="curvedConnector5">
            <a:avLst>
              <a:gd name="adj1" fmla="val -18750"/>
              <a:gd name="adj2" fmla="val -38400000"/>
              <a:gd name="adj3" fmla="val 11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7483475" y="23622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7010401" y="2327276"/>
            <a:ext cx="18165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y   1/2 1/2   0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a    1/2  0    0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m    0  1/2   1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7543801" y="1870075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y    a     m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2879726" y="4537076"/>
            <a:ext cx="8018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a    =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4267200" y="4572001"/>
            <a:ext cx="3385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5029200" y="4572001"/>
            <a:ext cx="5774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1/2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3/2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867400" y="4572001"/>
            <a:ext cx="5774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3/4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1/2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7/4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781800" y="4572001"/>
            <a:ext cx="5774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5/8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3/8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8686800" y="4572001"/>
            <a:ext cx="3385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7756525" y="49180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95378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5" grpId="0" autoUpdateAnimBg="0"/>
      <p:bldP spid="32786" grpId="0" autoUpdateAnimBg="0"/>
      <p:bldP spid="32787" grpId="0" autoUpdateAnimBg="0"/>
      <p:bldP spid="32788" grpId="0" autoUpdateAnimBg="0"/>
      <p:bldP spid="3278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teleports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Google solution for spider traps</a:t>
            </a:r>
          </a:p>
          <a:p>
            <a:r>
              <a:rPr lang="en-US" altLang="en-US"/>
              <a:t>At each time step, the random surfer has two options:</a:t>
            </a:r>
          </a:p>
          <a:p>
            <a:pPr lvl="1"/>
            <a:r>
              <a:rPr lang="en-US" altLang="en-US"/>
              <a:t>With probability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en-US"/>
              <a:t>, follow a link at random</a:t>
            </a:r>
          </a:p>
          <a:p>
            <a:pPr lvl="1"/>
            <a:r>
              <a:rPr lang="en-US" altLang="en-US"/>
              <a:t>With probability 1-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en-US"/>
              <a:t>, jump to some page uniformly at random</a:t>
            </a:r>
          </a:p>
          <a:p>
            <a:pPr lvl="1"/>
            <a:r>
              <a:rPr lang="en-US" altLang="en-US"/>
              <a:t>Common values for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en-US"/>
              <a:t> are in the range 0.8 to 0.9</a:t>
            </a:r>
          </a:p>
          <a:p>
            <a:r>
              <a:rPr lang="en-US" altLang="en-US"/>
              <a:t>Surfer will teleport out of spider trap within a few time steps</a:t>
            </a:r>
          </a:p>
        </p:txBody>
      </p:sp>
    </p:spTree>
    <p:extLst>
      <p:ext uri="{BB962C8B-B14F-4D97-AF65-F5344CB8AC3E}">
        <p14:creationId xmlns:p14="http://schemas.microsoft.com/office/powerpoint/2010/main" val="41391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teleports (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 = 0.8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endParaRPr lang="en-US" altLang="en-US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93187" name="Oval 3"/>
          <p:cNvSpPr>
            <a:spLocks noChangeArrowheads="1"/>
          </p:cNvSpPr>
          <p:nvPr/>
        </p:nvSpPr>
        <p:spPr bwMode="auto">
          <a:xfrm>
            <a:off x="3162301" y="1676400"/>
            <a:ext cx="1057275" cy="668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Yahoo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4351338" y="3751264"/>
            <a:ext cx="1058862" cy="668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M’soft</a:t>
            </a: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1905001" y="3751264"/>
            <a:ext cx="1058863" cy="668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Amazon</a:t>
            </a: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V="1">
            <a:off x="2209801" y="2133600"/>
            <a:ext cx="1001713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H="1">
            <a:off x="2590801" y="2286000"/>
            <a:ext cx="860425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2963864" y="4114800"/>
            <a:ext cx="138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93193" name="AutoShape 9"/>
          <p:cNvCxnSpPr>
            <a:cxnSpLocks noChangeShapeType="1"/>
            <a:stCxn id="93187" idx="6"/>
            <a:endCxn id="93187" idx="2"/>
          </p:cNvCxnSpPr>
          <p:nvPr/>
        </p:nvCxnSpPr>
        <p:spPr bwMode="auto">
          <a:xfrm flipH="1">
            <a:off x="3162301" y="2011364"/>
            <a:ext cx="1057275" cy="1587"/>
          </a:xfrm>
          <a:prstGeom prst="curvedConnector5">
            <a:avLst>
              <a:gd name="adj1" fmla="val -18750"/>
              <a:gd name="adj2" fmla="val -38400000"/>
              <a:gd name="adj3" fmla="val 11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194" name="AutoShape 10"/>
          <p:cNvCxnSpPr>
            <a:cxnSpLocks noChangeShapeType="1"/>
          </p:cNvCxnSpPr>
          <p:nvPr/>
        </p:nvCxnSpPr>
        <p:spPr bwMode="auto">
          <a:xfrm flipH="1">
            <a:off x="4343401" y="4038600"/>
            <a:ext cx="1057275" cy="1588"/>
          </a:xfrm>
          <a:prstGeom prst="curvedConnector5">
            <a:avLst>
              <a:gd name="adj1" fmla="val -18750"/>
              <a:gd name="adj2" fmla="val -38400000"/>
              <a:gd name="adj3" fmla="val 11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5" name="Line 21"/>
          <p:cNvSpPr>
            <a:spLocks noChangeShapeType="1"/>
          </p:cNvSpPr>
          <p:nvPr/>
        </p:nvSpPr>
        <p:spPr bwMode="auto">
          <a:xfrm flipH="1">
            <a:off x="2743200" y="2362200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3733800" y="2362200"/>
            <a:ext cx="7620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93207" name="AutoShape 23"/>
          <p:cNvCxnSpPr>
            <a:cxnSpLocks noChangeShapeType="1"/>
            <a:endCxn id="93187" idx="1"/>
          </p:cNvCxnSpPr>
          <p:nvPr/>
        </p:nvCxnSpPr>
        <p:spPr bwMode="auto">
          <a:xfrm rot="10800000">
            <a:off x="3317875" y="1774825"/>
            <a:ext cx="749300" cy="6350"/>
          </a:xfrm>
          <a:prstGeom prst="curvedConnector4">
            <a:avLst>
              <a:gd name="adj1" fmla="val 1694"/>
              <a:gd name="adj2" fmla="val 43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2667000" y="2514600"/>
            <a:ext cx="471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4343400" y="1524000"/>
            <a:ext cx="471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2057401" y="281940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0.8*1/2</a:t>
            </a:r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4267201" y="182880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0.8*1/2</a:t>
            </a:r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3048001" y="3200400"/>
            <a:ext cx="8787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0.2*1/3</a:t>
            </a:r>
          </a:p>
        </p:txBody>
      </p:sp>
      <p:sp>
        <p:nvSpPr>
          <p:cNvPr id="93213" name="Text Box 29"/>
          <p:cNvSpPr txBox="1">
            <a:spLocks noChangeArrowheads="1"/>
          </p:cNvSpPr>
          <p:nvPr/>
        </p:nvSpPr>
        <p:spPr bwMode="auto">
          <a:xfrm>
            <a:off x="3965576" y="2743200"/>
            <a:ext cx="8787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0.2*1/3</a:t>
            </a:r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2743201" y="1279525"/>
            <a:ext cx="8787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0.2*1/3</a:t>
            </a:r>
          </a:p>
        </p:txBody>
      </p:sp>
      <p:grpSp>
        <p:nvGrpSpPr>
          <p:cNvPr id="93235" name="Group 51"/>
          <p:cNvGrpSpPr>
            <a:grpSpLocks/>
          </p:cNvGrpSpPr>
          <p:nvPr/>
        </p:nvGrpSpPr>
        <p:grpSpPr bwMode="auto">
          <a:xfrm>
            <a:off x="6172201" y="1295400"/>
            <a:ext cx="4367213" cy="1752600"/>
            <a:chOff x="2913" y="816"/>
            <a:chExt cx="2751" cy="1104"/>
          </a:xfrm>
        </p:grpSpPr>
        <p:sp>
          <p:nvSpPr>
            <p:cNvPr id="93216" name="Rectangle 32"/>
            <p:cNvSpPr>
              <a:spLocks noChangeArrowheads="1"/>
            </p:cNvSpPr>
            <p:nvPr/>
          </p:nvSpPr>
          <p:spPr bwMode="auto">
            <a:xfrm>
              <a:off x="3211" y="1152"/>
              <a:ext cx="341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217" name="Text Box 33"/>
            <p:cNvSpPr txBox="1">
              <a:spLocks noChangeArrowheads="1"/>
            </p:cNvSpPr>
            <p:nvPr/>
          </p:nvSpPr>
          <p:spPr bwMode="auto">
            <a:xfrm>
              <a:off x="2913" y="1130"/>
              <a:ext cx="64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y   1/2</a:t>
              </a:r>
            </a:p>
            <a:p>
              <a:r>
                <a:rPr lang="en-US" altLang="en-US" sz="2400">
                  <a:latin typeface="Times New Roman" panose="02020603050405020304" pitchFamily="18" charset="0"/>
                </a:rPr>
                <a:t>a    1/2</a:t>
              </a:r>
            </a:p>
            <a:p>
              <a:r>
                <a:rPr lang="en-US" altLang="en-US" sz="2400">
                  <a:latin typeface="Times New Roman" panose="02020603050405020304" pitchFamily="18" charset="0"/>
                </a:rPr>
                <a:t>m    0</a:t>
              </a:r>
            </a:p>
          </p:txBody>
        </p:sp>
        <p:sp>
          <p:nvSpPr>
            <p:cNvPr id="93218" name="Text Box 34"/>
            <p:cNvSpPr txBox="1">
              <a:spLocks noChangeArrowheads="1"/>
            </p:cNvSpPr>
            <p:nvPr/>
          </p:nvSpPr>
          <p:spPr bwMode="auto">
            <a:xfrm>
              <a:off x="3249" y="8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3219" name="Rectangle 35"/>
            <p:cNvSpPr>
              <a:spLocks noChangeArrowheads="1"/>
            </p:cNvSpPr>
            <p:nvPr/>
          </p:nvSpPr>
          <p:spPr bwMode="auto">
            <a:xfrm>
              <a:off x="4267" y="1152"/>
              <a:ext cx="341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220" name="Text Box 36"/>
            <p:cNvSpPr txBox="1">
              <a:spLocks noChangeArrowheads="1"/>
            </p:cNvSpPr>
            <p:nvPr/>
          </p:nvSpPr>
          <p:spPr bwMode="auto">
            <a:xfrm>
              <a:off x="3969" y="1130"/>
              <a:ext cx="60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     1/2</a:t>
              </a:r>
            </a:p>
            <a:p>
              <a:r>
                <a:rPr lang="en-US" altLang="en-US" sz="2400">
                  <a:latin typeface="Times New Roman" panose="02020603050405020304" pitchFamily="18" charset="0"/>
                </a:rPr>
                <a:t>     1/2</a:t>
              </a:r>
            </a:p>
            <a:p>
              <a:r>
                <a:rPr lang="en-US" altLang="en-US" sz="2400">
                  <a:latin typeface="Times New Roman" panose="02020603050405020304" pitchFamily="18" charset="0"/>
                </a:rPr>
                <a:t>       0</a:t>
              </a:r>
            </a:p>
          </p:txBody>
        </p:sp>
        <p:sp>
          <p:nvSpPr>
            <p:cNvPr id="93221" name="Text Box 37"/>
            <p:cNvSpPr txBox="1">
              <a:spLocks noChangeArrowheads="1"/>
            </p:cNvSpPr>
            <p:nvPr/>
          </p:nvSpPr>
          <p:spPr bwMode="auto">
            <a:xfrm>
              <a:off x="4305" y="8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3222" name="Text Box 38"/>
            <p:cNvSpPr txBox="1">
              <a:spLocks noChangeArrowheads="1"/>
            </p:cNvSpPr>
            <p:nvPr/>
          </p:nvSpPr>
          <p:spPr bwMode="auto">
            <a:xfrm>
              <a:off x="3840" y="1363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0.8*</a:t>
              </a:r>
            </a:p>
          </p:txBody>
        </p:sp>
        <p:sp>
          <p:nvSpPr>
            <p:cNvPr id="93223" name="Rectangle 39"/>
            <p:cNvSpPr>
              <a:spLocks noChangeArrowheads="1"/>
            </p:cNvSpPr>
            <p:nvPr/>
          </p:nvSpPr>
          <p:spPr bwMode="auto">
            <a:xfrm>
              <a:off x="5323" y="1126"/>
              <a:ext cx="341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224" name="Text Box 40"/>
            <p:cNvSpPr txBox="1">
              <a:spLocks noChangeArrowheads="1"/>
            </p:cNvSpPr>
            <p:nvPr/>
          </p:nvSpPr>
          <p:spPr bwMode="auto">
            <a:xfrm>
              <a:off x="5025" y="1104"/>
              <a:ext cx="60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     1/3</a:t>
              </a:r>
            </a:p>
            <a:p>
              <a:r>
                <a:rPr lang="en-US" altLang="en-US" sz="2400">
                  <a:latin typeface="Times New Roman" panose="02020603050405020304" pitchFamily="18" charset="0"/>
                </a:rPr>
                <a:t>     1/3</a:t>
              </a:r>
            </a:p>
            <a:p>
              <a:r>
                <a:rPr lang="en-US" altLang="en-US" sz="2400">
                  <a:latin typeface="Times New Roman" panose="02020603050405020304" pitchFamily="18" charset="0"/>
                </a:rPr>
                <a:t>     1/3</a:t>
              </a:r>
            </a:p>
          </p:txBody>
        </p:sp>
        <p:sp>
          <p:nvSpPr>
            <p:cNvPr id="93225" name="Text Box 41"/>
            <p:cNvSpPr txBox="1">
              <a:spLocks noChangeArrowheads="1"/>
            </p:cNvSpPr>
            <p:nvPr/>
          </p:nvSpPr>
          <p:spPr bwMode="auto">
            <a:xfrm>
              <a:off x="5361" y="8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3226" name="Text Box 42"/>
            <p:cNvSpPr txBox="1">
              <a:spLocks noChangeArrowheads="1"/>
            </p:cNvSpPr>
            <p:nvPr/>
          </p:nvSpPr>
          <p:spPr bwMode="auto">
            <a:xfrm>
              <a:off x="4704" y="1337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+ 0.2*</a:t>
              </a:r>
            </a:p>
          </p:txBody>
        </p:sp>
      </p:grpSp>
      <p:sp>
        <p:nvSpPr>
          <p:cNvPr id="93227" name="Rectangle 43"/>
          <p:cNvSpPr>
            <a:spLocks noChangeArrowheads="1"/>
          </p:cNvSpPr>
          <p:nvPr/>
        </p:nvSpPr>
        <p:spPr bwMode="auto">
          <a:xfrm>
            <a:off x="6324600" y="3463925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228" name="Text Box 44"/>
          <p:cNvSpPr txBox="1">
            <a:spLocks noChangeArrowheads="1"/>
          </p:cNvSpPr>
          <p:nvPr/>
        </p:nvSpPr>
        <p:spPr bwMode="auto">
          <a:xfrm>
            <a:off x="5921376" y="3429001"/>
            <a:ext cx="18165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     1/2 1/2   0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     1/2   0    0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      0   1/2   1</a:t>
            </a:r>
          </a:p>
        </p:txBody>
      </p:sp>
      <p:sp>
        <p:nvSpPr>
          <p:cNvPr id="93229" name="Rectangle 45"/>
          <p:cNvSpPr>
            <a:spLocks noChangeArrowheads="1"/>
          </p:cNvSpPr>
          <p:nvPr/>
        </p:nvSpPr>
        <p:spPr bwMode="auto">
          <a:xfrm>
            <a:off x="9067800" y="3463925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230" name="Text Box 46"/>
          <p:cNvSpPr txBox="1">
            <a:spLocks noChangeArrowheads="1"/>
          </p:cNvSpPr>
          <p:nvPr/>
        </p:nvSpPr>
        <p:spPr bwMode="auto">
          <a:xfrm>
            <a:off x="8775700" y="3429001"/>
            <a:ext cx="17475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   1/3 1/3 1/3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   1/3 1/3 1/3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   1/3 1/3 1/3</a:t>
            </a:r>
          </a:p>
        </p:txBody>
      </p:sp>
      <p:sp>
        <p:nvSpPr>
          <p:cNvPr id="93231" name="Rectangle 47"/>
          <p:cNvSpPr>
            <a:spLocks noChangeArrowheads="1"/>
          </p:cNvSpPr>
          <p:nvPr/>
        </p:nvSpPr>
        <p:spPr bwMode="auto">
          <a:xfrm>
            <a:off x="7315200" y="5064126"/>
            <a:ext cx="2216150" cy="126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232" name="Text Box 48"/>
          <p:cNvSpPr txBox="1">
            <a:spLocks noChangeArrowheads="1"/>
          </p:cNvSpPr>
          <p:nvPr/>
        </p:nvSpPr>
        <p:spPr bwMode="auto">
          <a:xfrm>
            <a:off x="6911975" y="5064126"/>
            <a:ext cx="26789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y   7/15  7/15   1/15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a   7/15  1/15   1/15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m  1/15  7/15  13/15</a:t>
            </a:r>
          </a:p>
        </p:txBody>
      </p:sp>
      <p:sp>
        <p:nvSpPr>
          <p:cNvPr id="93233" name="Text Box 49"/>
          <p:cNvSpPr txBox="1">
            <a:spLocks noChangeArrowheads="1"/>
          </p:cNvSpPr>
          <p:nvPr/>
        </p:nvSpPr>
        <p:spPr bwMode="auto">
          <a:xfrm>
            <a:off x="5715000" y="3768726"/>
            <a:ext cx="583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0.8</a:t>
            </a:r>
          </a:p>
        </p:txBody>
      </p:sp>
      <p:sp>
        <p:nvSpPr>
          <p:cNvPr id="93234" name="Text Box 50"/>
          <p:cNvSpPr txBox="1">
            <a:spLocks noChangeArrowheads="1"/>
          </p:cNvSpPr>
          <p:nvPr/>
        </p:nvSpPr>
        <p:spPr bwMode="auto">
          <a:xfrm>
            <a:off x="8213726" y="3732214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+ 0.2</a:t>
            </a:r>
          </a:p>
        </p:txBody>
      </p:sp>
    </p:spTree>
    <p:extLst>
      <p:ext uri="{BB962C8B-B14F-4D97-AF65-F5344CB8AC3E}">
        <p14:creationId xmlns:p14="http://schemas.microsoft.com/office/powerpoint/2010/main" val="164235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8" grpId="0"/>
      <p:bldP spid="93208" grpId="1"/>
      <p:bldP spid="93209" grpId="0"/>
      <p:bldP spid="93209" grpId="1"/>
      <p:bldP spid="93210" grpId="0"/>
      <p:bldP spid="93211" grpId="0"/>
      <p:bldP spid="93212" grpId="0"/>
      <p:bldP spid="93213" grpId="0"/>
      <p:bldP spid="93214" grpId="0"/>
      <p:bldP spid="93228" grpId="0"/>
      <p:bldP spid="93230" grpId="0"/>
      <p:bldP spid="93232" grpId="0"/>
      <p:bldP spid="93233" grpId="0"/>
      <p:bldP spid="932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Random Walk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95" y="1581609"/>
            <a:ext cx="10336596" cy="47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49" t="19196" r="34907" b="21518"/>
          <a:stretch/>
        </p:blipFill>
        <p:spPr>
          <a:xfrm>
            <a:off x="1946365" y="888274"/>
            <a:ext cx="8007532" cy="43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44" t="19375" r="36113" b="21696"/>
          <a:stretch/>
        </p:blipFill>
        <p:spPr>
          <a:xfrm>
            <a:off x="2194559" y="1097280"/>
            <a:ext cx="8020595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29" t="21205" r="37047" b="22365"/>
          <a:stretch/>
        </p:blipFill>
        <p:spPr>
          <a:xfrm>
            <a:off x="1912364" y="1287780"/>
            <a:ext cx="7536436" cy="41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6" t="19196" r="34807" b="22054"/>
          <a:stretch/>
        </p:blipFill>
        <p:spPr>
          <a:xfrm>
            <a:off x="2364377" y="1287780"/>
            <a:ext cx="8151223" cy="42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49" t="19732" r="35986" b="22322"/>
          <a:stretch/>
        </p:blipFill>
        <p:spPr>
          <a:xfrm>
            <a:off x="1645920" y="1133203"/>
            <a:ext cx="7906294" cy="42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106</TotalTime>
  <Words>856</Words>
  <Application>Microsoft Office PowerPoint</Application>
  <PresentationFormat>Widescreen</PresentationFormat>
  <Paragraphs>220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Calibri</vt:lpstr>
      <vt:lpstr>cmsy10</vt:lpstr>
      <vt:lpstr>Corbel</vt:lpstr>
      <vt:lpstr>Monotype Sorts</vt:lpstr>
      <vt:lpstr>Symbol</vt:lpstr>
      <vt:lpstr>Tahoma</vt:lpstr>
      <vt:lpstr>Times New Roman</vt:lpstr>
      <vt:lpstr>Wingdings</vt:lpstr>
      <vt:lpstr>Basis</vt:lpstr>
      <vt:lpstr>Link Prediction – Random walk based approaches</vt:lpstr>
      <vt:lpstr>Markov Chain Example: Mouse in a cage</vt:lpstr>
      <vt:lpstr>PowerPoint Presentation</vt:lpstr>
      <vt:lpstr>Simple Random Walk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Random Walk in a city</vt:lpstr>
      <vt:lpstr>Actuarial chains</vt:lpstr>
      <vt:lpstr>Definition of Markov Property</vt:lpstr>
      <vt:lpstr>PowerPoint Presentation</vt:lpstr>
      <vt:lpstr>Transition Probability and Initial Distribution</vt:lpstr>
      <vt:lpstr>Time Homogeneous chains</vt:lpstr>
      <vt:lpstr>PowerPoint Presentation</vt:lpstr>
      <vt:lpstr>Hitting time</vt:lpstr>
      <vt:lpstr>PowerPoint Presentation</vt:lpstr>
      <vt:lpstr>PowerPoint Presentation</vt:lpstr>
      <vt:lpstr>PowerPoint Presentation</vt:lpstr>
      <vt:lpstr>Pagerank Algorithm</vt:lpstr>
      <vt:lpstr>Simple recursive formulation</vt:lpstr>
      <vt:lpstr>Simple “flow” model</vt:lpstr>
      <vt:lpstr>Solving the flow equations</vt:lpstr>
      <vt:lpstr>Matrix formulation</vt:lpstr>
      <vt:lpstr>Example</vt:lpstr>
      <vt:lpstr>Eigenvector formulation</vt:lpstr>
      <vt:lpstr>Example</vt:lpstr>
      <vt:lpstr>Power Iteration method</vt:lpstr>
      <vt:lpstr>Power Iteration Example</vt:lpstr>
      <vt:lpstr>Random Walk Interpretation</vt:lpstr>
      <vt:lpstr>The stationary distribution</vt:lpstr>
      <vt:lpstr>Spider traps</vt:lpstr>
      <vt:lpstr>Microsoft becomes a spider trap</vt:lpstr>
      <vt:lpstr>Random teleports</vt:lpstr>
      <vt:lpstr>Random teleports ( = 0.8)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Prediction – Random walk based approaches</dc:title>
  <dc:creator>Dolly Sharma</dc:creator>
  <cp:lastModifiedBy>Dolly Sharma</cp:lastModifiedBy>
  <cp:revision>9</cp:revision>
  <dcterms:created xsi:type="dcterms:W3CDTF">2018-09-03T04:36:44Z</dcterms:created>
  <dcterms:modified xsi:type="dcterms:W3CDTF">2018-09-03T06:23:24Z</dcterms:modified>
</cp:coreProperties>
</file>