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bb64ae5804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bb64ae5804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b64ae5804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bb64ae5804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b64ae5804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b64ae5804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b64ae5804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b64ae5804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bb64ae5804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bb64ae5804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bb64ae5804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bb64ae5804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b64ae5804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bb64ae5804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bb64ae5804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bb64ae5804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bb64ae5804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bb64ae5804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bb64ae5804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bb64ae5804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eb.stanford.edu/class/ee368/Project_Spring_1415/Reports/Stramer.pdf" TargetMode="External"/><Relationship Id="rId4" Type="http://schemas.openxmlformats.org/officeDocument/2006/relationships/hyperlink" Target="https://arxiv.org/pdf/1908.03608.pdf" TargetMode="External"/><Relationship Id="rId5" Type="http://schemas.openxmlformats.org/officeDocument/2006/relationships/hyperlink" Target="https://www.mdpi.com/2076-3417/9/13/2645/pdf" TargetMode="External"/><Relationship Id="rId6" Type="http://schemas.openxmlformats.org/officeDocument/2006/relationships/hyperlink" Target="https://www.mdpi.com/2076-3417/8/4/606" TargetMode="External"/><Relationship Id="rId7" Type="http://schemas.openxmlformats.org/officeDocument/2006/relationships/hyperlink" Target="https://towardsdatascience.com/i-built-a-music-sheet-transcriber-heres-how-74708fe7c04c" TargetMode="External"/><Relationship Id="rId8" Type="http://schemas.openxmlformats.org/officeDocument/2006/relationships/hyperlink" Target="https://www.naratek.com/en/artificial-intelligence/2019/Using-deep-learning-to-create-a-digital-sheet-music-stand.ph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MUSIC READER/PLAYER</a:t>
            </a:r>
            <a:endParaRPr/>
          </a:p>
          <a:p>
            <a:pPr indent="0" lvl="0" marL="0" rtl="0" algn="l">
              <a:spcBef>
                <a:spcPts val="0"/>
              </a:spcBef>
              <a:spcAft>
                <a:spcPts val="0"/>
              </a:spcAft>
              <a:buNone/>
            </a:pPr>
            <a:r>
              <a:rPr lang="en"/>
              <a:t>(TRANSCRIBER)</a:t>
            </a:r>
            <a:endParaRPr/>
          </a:p>
        </p:txBody>
      </p:sp>
      <p:sp>
        <p:nvSpPr>
          <p:cNvPr id="278" name="Google Shape;278;p13"/>
          <p:cNvSpPr txBox="1"/>
          <p:nvPr>
            <p:ph idx="1" type="subTitle"/>
          </p:nvPr>
        </p:nvSpPr>
        <p:spPr>
          <a:xfrm>
            <a:off x="824000" y="3596300"/>
            <a:ext cx="6037200" cy="695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t/>
            </a:r>
            <a:endParaRPr b="1" sz="1660"/>
          </a:p>
          <a:p>
            <a:pPr indent="0" lvl="0" marL="0" rtl="0" algn="l">
              <a:lnSpc>
                <a:spcPct val="80000"/>
              </a:lnSpc>
              <a:spcBef>
                <a:spcPts val="0"/>
              </a:spcBef>
              <a:spcAft>
                <a:spcPts val="0"/>
              </a:spcAft>
              <a:buSzPts val="935"/>
              <a:buNone/>
            </a:pPr>
            <a:r>
              <a:rPr b="1" lang="en" sz="1660"/>
              <a:t>PRIYANK KOUL (PES2201800381)</a:t>
            </a:r>
            <a:endParaRPr b="1" sz="1660"/>
          </a:p>
          <a:p>
            <a:pPr indent="0" lvl="0" marL="0" rtl="0" algn="l">
              <a:lnSpc>
                <a:spcPct val="80000"/>
              </a:lnSpc>
              <a:spcBef>
                <a:spcPts val="0"/>
              </a:spcBef>
              <a:spcAft>
                <a:spcPts val="0"/>
              </a:spcAft>
              <a:buSzPts val="935"/>
              <a:buNone/>
            </a:pPr>
            <a:r>
              <a:rPr b="1" lang="en" sz="1660"/>
              <a:t>ISHAAN SAMANT (PES2201800036)</a:t>
            </a:r>
            <a:endParaRPr b="1" sz="1660"/>
          </a:p>
          <a:p>
            <a:pPr indent="0" lvl="0" marL="0" rtl="0" algn="l">
              <a:lnSpc>
                <a:spcPct val="80000"/>
              </a:lnSpc>
              <a:spcBef>
                <a:spcPts val="0"/>
              </a:spcBef>
              <a:spcAft>
                <a:spcPts val="0"/>
              </a:spcAft>
              <a:buSzPts val="935"/>
              <a:buNone/>
            </a:pPr>
            <a:r>
              <a:rPr b="1" lang="en" sz="1660"/>
              <a:t>SHEVGOOR ADITHYA KAMATH (PES2201800023)</a:t>
            </a:r>
            <a:endParaRPr b="1" sz="1660"/>
          </a:p>
          <a:p>
            <a:pPr indent="0" lvl="0" marL="0" rtl="0" algn="l">
              <a:lnSpc>
                <a:spcPct val="80000"/>
              </a:lnSpc>
              <a:spcBef>
                <a:spcPts val="0"/>
              </a:spcBef>
              <a:spcAft>
                <a:spcPts val="0"/>
              </a:spcAft>
              <a:buSzPts val="935"/>
              <a:buNone/>
            </a:pPr>
            <a:r>
              <a:rPr b="1" lang="en" sz="1660"/>
              <a:t>ARIF SIDIQ WANI (PES2201800260)</a:t>
            </a:r>
            <a:endParaRPr b="1" sz="1660"/>
          </a:p>
          <a:p>
            <a:pPr indent="0" lvl="0" marL="0" rtl="0" algn="l">
              <a:lnSpc>
                <a:spcPct val="80000"/>
              </a:lnSpc>
              <a:spcBef>
                <a:spcPts val="0"/>
              </a:spcBef>
              <a:spcAft>
                <a:spcPts val="0"/>
              </a:spcAft>
              <a:buSzPts val="935"/>
              <a:buNone/>
            </a:pPr>
            <a:r>
              <a:t/>
            </a:r>
            <a:endParaRPr b="1" sz="1660"/>
          </a:p>
          <a:p>
            <a:pPr indent="0" lvl="0" marL="0" rtl="0" algn="l">
              <a:lnSpc>
                <a:spcPct val="80000"/>
              </a:lnSpc>
              <a:spcBef>
                <a:spcPts val="0"/>
              </a:spcBef>
              <a:spcAft>
                <a:spcPts val="0"/>
              </a:spcAft>
              <a:buSzPts val="935"/>
              <a:buNone/>
            </a:pPr>
            <a:r>
              <a:t/>
            </a:r>
            <a:endParaRPr b="1" sz="166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DELIVERABLES</a:t>
            </a:r>
            <a:endParaRPr/>
          </a:p>
        </p:txBody>
      </p:sp>
      <p:sp>
        <p:nvSpPr>
          <p:cNvPr id="332" name="Google Shape;332;p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Model that performs OMR on digital images of a musical sheet.</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Feature extraction of the musical notes from the image.</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Model that outputs the sequence of a given set of notes.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Translating musical scores on monophonic notation to ABC scores .</a:t>
            </a:r>
            <a:endParaRPr/>
          </a:p>
          <a:p>
            <a:pPr indent="0" lvl="0" marL="45720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1269975" y="20721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292929"/>
                </a:solidFill>
                <a:highlight>
                  <a:srgbClr val="FFFFFF"/>
                </a:highlight>
              </a:rPr>
              <a:t>The fields of machine learning and deep learning have undergone enormous transformations in the past few years and have brought about many useful applications in many areas. One area of interest is Optical Music Recognition (OMR). According to Wikipedia, OMR is a field of research that investigates how to computationally read music notation in documents. </a:t>
            </a:r>
            <a:r>
              <a:rPr b="1" lang="en" sz="1500">
                <a:solidFill>
                  <a:srgbClr val="292929"/>
                </a:solidFill>
                <a:highlight>
                  <a:srgbClr val="FFFFFF"/>
                </a:highlight>
              </a:rPr>
              <a:t>The goal of OMR is to teach the computer to read and interpret sheet music and produce a machine-readable version of the written music score.</a:t>
            </a:r>
            <a:endParaRPr b="1"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SCOPE</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500">
                <a:solidFill>
                  <a:srgbClr val="1F1F1F"/>
                </a:solidFill>
                <a:highlight>
                  <a:srgbClr val="FFFFFF"/>
                </a:highlight>
              </a:rPr>
              <a:t>Digital sheet music is handy for professional musicians.</a:t>
            </a:r>
            <a:endParaRPr sz="1500">
              <a:solidFill>
                <a:srgbClr val="1F1F1F"/>
              </a:solidFill>
              <a:highlight>
                <a:srgbClr val="FFFFFF"/>
              </a:highlight>
            </a:endParaRPr>
          </a:p>
          <a:p>
            <a:pPr indent="-323850" lvl="0" marL="457200" rtl="0" algn="l">
              <a:spcBef>
                <a:spcPts val="0"/>
              </a:spcBef>
              <a:spcAft>
                <a:spcPts val="0"/>
              </a:spcAft>
              <a:buClr>
                <a:srgbClr val="1F1F1F"/>
              </a:buClr>
              <a:buSzPts val="1500"/>
              <a:buChar char="●"/>
            </a:pPr>
            <a:r>
              <a:rPr lang="en" sz="1500">
                <a:solidFill>
                  <a:srgbClr val="1F1F1F"/>
                </a:solidFill>
                <a:highlight>
                  <a:srgbClr val="FFFFFF"/>
                </a:highlight>
              </a:rPr>
              <a:t>Instead of hauling reams of paper around, all they need is to digitize machine-readable music.</a:t>
            </a:r>
            <a:endParaRPr sz="1500">
              <a:solidFill>
                <a:srgbClr val="1F1F1F"/>
              </a:solidFill>
              <a:highlight>
                <a:srgbClr val="FFFFFF"/>
              </a:highlight>
            </a:endParaRPr>
          </a:p>
          <a:p>
            <a:pPr indent="-323850" lvl="0" marL="457200" rtl="0" algn="l">
              <a:spcBef>
                <a:spcPts val="0"/>
              </a:spcBef>
              <a:spcAft>
                <a:spcPts val="0"/>
              </a:spcAft>
              <a:buClr>
                <a:srgbClr val="1F1F1F"/>
              </a:buClr>
              <a:buSzPts val="1500"/>
              <a:buChar char="●"/>
            </a:pPr>
            <a:r>
              <a:rPr lang="en" sz="1500">
                <a:solidFill>
                  <a:srgbClr val="1F1F1F"/>
                </a:solidFill>
                <a:highlight>
                  <a:srgbClr val="FFFFFF"/>
                </a:highlight>
              </a:rPr>
              <a:t>The key is an artificial neural network that uses deep learning methods to teach itself how to read sheet music and determine its content.</a:t>
            </a:r>
            <a:endParaRPr sz="1500">
              <a:solidFill>
                <a:srgbClr val="1F1F1F"/>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584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SURVEY</a:t>
            </a:r>
            <a:endParaRPr/>
          </a:p>
          <a:p>
            <a:pPr indent="0" lvl="0" marL="0" rtl="0" algn="l">
              <a:spcBef>
                <a:spcPts val="0"/>
              </a:spcBef>
              <a:spcAft>
                <a:spcPts val="0"/>
              </a:spcAft>
              <a:buNone/>
            </a:pPr>
            <a:r>
              <a:rPr lang="en" sz="2000"/>
              <a:t>TAKING UP THE TOPIC</a:t>
            </a:r>
            <a:endParaRPr sz="2000"/>
          </a:p>
        </p:txBody>
      </p:sp>
      <p:sp>
        <p:nvSpPr>
          <p:cNvPr id="296" name="Google Shape;296;p16"/>
          <p:cNvSpPr txBox="1"/>
          <p:nvPr>
            <p:ph idx="1" type="body"/>
          </p:nvPr>
        </p:nvSpPr>
        <p:spPr>
          <a:xfrm>
            <a:off x="1078200" y="1967500"/>
            <a:ext cx="7708500" cy="2541600"/>
          </a:xfrm>
          <a:prstGeom prst="rect">
            <a:avLst/>
          </a:prstGeom>
        </p:spPr>
        <p:txBody>
          <a:bodyPr anchorCtr="0" anchor="t" bIns="91425" lIns="91425" spcFirstLastPara="1" rIns="91425" wrap="square" tIns="91425">
            <a:normAutofit fontScale="92500" lnSpcReduction="20000"/>
          </a:bodyPr>
          <a:lstStyle/>
          <a:p>
            <a:pPr indent="0" lvl="0" marL="457200" rtl="0" algn="l">
              <a:spcBef>
                <a:spcPts val="0"/>
              </a:spcBef>
              <a:spcAft>
                <a:spcPts val="0"/>
              </a:spcAft>
              <a:buNone/>
            </a:pPr>
            <a:r>
              <a:rPr b="1" lang="en" u="sng"/>
              <a:t>PUBLICATIONS/PAPERS</a:t>
            </a:r>
            <a:endParaRPr b="1" u="sng"/>
          </a:p>
          <a:p>
            <a:pPr indent="-304958" lvl="0" marL="457200" rtl="0" algn="l">
              <a:spcBef>
                <a:spcPts val="1200"/>
              </a:spcBef>
              <a:spcAft>
                <a:spcPts val="0"/>
              </a:spcAft>
              <a:buSzPct val="100000"/>
              <a:buChar char="●"/>
            </a:pPr>
            <a:r>
              <a:rPr lang="en" u="sng">
                <a:solidFill>
                  <a:schemeClr val="hlink"/>
                </a:solidFill>
                <a:hlinkClick r:id="rId3"/>
              </a:rPr>
              <a:t>https://web.stanford.edu/class/ee368/Project_Spring_1415/Reports/Stramer.pdf</a:t>
            </a:r>
            <a:endParaRPr/>
          </a:p>
          <a:p>
            <a:pPr indent="-304958" lvl="0" marL="457200" rtl="0" algn="l">
              <a:spcBef>
                <a:spcPts val="0"/>
              </a:spcBef>
              <a:spcAft>
                <a:spcPts val="0"/>
              </a:spcAft>
              <a:buSzPct val="100000"/>
              <a:buChar char="●"/>
            </a:pPr>
            <a:r>
              <a:rPr lang="en" u="sng">
                <a:solidFill>
                  <a:schemeClr val="hlink"/>
                </a:solidFill>
                <a:hlinkClick r:id="rId4"/>
              </a:rPr>
              <a:t>https://arxiv.org/pdf/1908.03608.pdf</a:t>
            </a:r>
            <a:endParaRPr/>
          </a:p>
          <a:p>
            <a:pPr indent="-304958" lvl="0" marL="457200" rtl="0" algn="l">
              <a:spcBef>
                <a:spcPts val="0"/>
              </a:spcBef>
              <a:spcAft>
                <a:spcPts val="0"/>
              </a:spcAft>
              <a:buSzPct val="100000"/>
              <a:buChar char="●"/>
            </a:pPr>
            <a:r>
              <a:rPr lang="en" u="sng">
                <a:solidFill>
                  <a:schemeClr val="hlink"/>
                </a:solidFill>
                <a:hlinkClick r:id="rId5"/>
              </a:rPr>
              <a:t>https://www.mdpi.com/2076-3417/9/13/2645/pdf</a:t>
            </a:r>
            <a:endParaRPr/>
          </a:p>
          <a:p>
            <a:pPr indent="-304958" lvl="0" marL="457200" rtl="0" algn="l">
              <a:spcBef>
                <a:spcPts val="0"/>
              </a:spcBef>
              <a:spcAft>
                <a:spcPts val="0"/>
              </a:spcAft>
              <a:buSzPct val="100000"/>
              <a:buChar char="●"/>
            </a:pPr>
            <a:r>
              <a:rPr lang="en" u="sng">
                <a:solidFill>
                  <a:schemeClr val="hlink"/>
                </a:solidFill>
                <a:hlinkClick r:id="rId6"/>
              </a:rPr>
              <a:t>https://www.mdpi.com/2076-3417/8/4/606</a:t>
            </a:r>
            <a:endParaRPr/>
          </a:p>
          <a:p>
            <a:pPr indent="0" lvl="0" marL="457200" rtl="0" algn="l">
              <a:spcBef>
                <a:spcPts val="1200"/>
              </a:spcBef>
              <a:spcAft>
                <a:spcPts val="0"/>
              </a:spcAft>
              <a:buNone/>
            </a:pPr>
            <a:r>
              <a:rPr b="1" lang="en" u="sng"/>
              <a:t>BLOGS/ARTICLES</a:t>
            </a:r>
            <a:endParaRPr b="1" u="sng"/>
          </a:p>
          <a:p>
            <a:pPr indent="-304958" lvl="0" marL="457200" rtl="0" algn="l">
              <a:spcBef>
                <a:spcPts val="1200"/>
              </a:spcBef>
              <a:spcAft>
                <a:spcPts val="0"/>
              </a:spcAft>
              <a:buSzPct val="100000"/>
              <a:buChar char="●"/>
            </a:pPr>
            <a:r>
              <a:rPr lang="en" u="sng">
                <a:solidFill>
                  <a:schemeClr val="hlink"/>
                </a:solidFill>
                <a:hlinkClick r:id="rId7"/>
              </a:rPr>
              <a:t>https://towardsdatascience.com/i-built-a-music-sheet-transcriber-heres-how-74708fe7c04c</a:t>
            </a:r>
            <a:endParaRPr/>
          </a:p>
          <a:p>
            <a:pPr indent="-304958" lvl="0" marL="457200" rtl="0" algn="l">
              <a:spcBef>
                <a:spcPts val="0"/>
              </a:spcBef>
              <a:spcAft>
                <a:spcPts val="0"/>
              </a:spcAft>
              <a:buSzPct val="100000"/>
              <a:buChar char="●"/>
            </a:pPr>
            <a:r>
              <a:rPr lang="en" u="sng">
                <a:solidFill>
                  <a:schemeClr val="hlink"/>
                </a:solidFill>
                <a:hlinkClick r:id="rId8"/>
              </a:rPr>
              <a:t>https://www.naratek.com/en/artificial-intelligence/2019/Using-deep-learning-to-create-a-digital-sheet-music-stand.php</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133"/>
              <a:t>LITERATURE SURVEY</a:t>
            </a:r>
            <a:endParaRPr sz="3133"/>
          </a:p>
          <a:p>
            <a:pPr indent="0" lvl="0" marL="0" rtl="0" algn="l">
              <a:spcBef>
                <a:spcPts val="0"/>
              </a:spcBef>
              <a:spcAft>
                <a:spcPts val="0"/>
              </a:spcAft>
              <a:buNone/>
            </a:pPr>
            <a:r>
              <a:rPr lang="en" sz="2355"/>
              <a:t>INFERENCES</a:t>
            </a:r>
            <a:endParaRPr sz="2355"/>
          </a:p>
        </p:txBody>
      </p:sp>
      <p:sp>
        <p:nvSpPr>
          <p:cNvPr id="302" name="Google Shape;302;p17"/>
          <p:cNvSpPr txBox="1"/>
          <p:nvPr>
            <p:ph idx="1" type="body"/>
          </p:nvPr>
        </p:nvSpPr>
        <p:spPr>
          <a:xfrm>
            <a:off x="1303800" y="1956200"/>
            <a:ext cx="7030500" cy="25416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Char char="●"/>
            </a:pPr>
            <a:r>
              <a:rPr lang="en"/>
              <a:t> One of the previously mentioned papers analyzed how OMR inverts the music encoding process to recover the musical notation and the musical semantics from documents.  Additionally, it was discussed how deep learning affects modern OMR research, as opposed to the traditional pipeline.</a:t>
            </a:r>
            <a:endParaRPr/>
          </a:p>
          <a:p>
            <a:pPr indent="-304958" lvl="0" marL="457200" rtl="0" algn="l">
              <a:spcBef>
                <a:spcPts val="0"/>
              </a:spcBef>
              <a:spcAft>
                <a:spcPts val="0"/>
              </a:spcAft>
              <a:buSzPct val="100000"/>
              <a:buChar char="●"/>
            </a:pPr>
            <a:r>
              <a:rPr lang="en"/>
              <a:t>In recent years, with the development of computer vision technology, the convolutional neural network (CNN) based on deep learning technology has been increasingly applied to OCR and has achieved good results. So, the object-detection based approaches were </a:t>
            </a:r>
            <a:r>
              <a:rPr lang="en"/>
              <a:t>prevalent</a:t>
            </a:r>
            <a:r>
              <a:rPr lang="en"/>
              <a:t> initially.</a:t>
            </a:r>
            <a:endParaRPr/>
          </a:p>
          <a:p>
            <a:pPr indent="-304958" lvl="0" marL="457200" rtl="0" algn="l">
              <a:spcBef>
                <a:spcPts val="0"/>
              </a:spcBef>
              <a:spcAft>
                <a:spcPts val="0"/>
              </a:spcAft>
              <a:buSzPct val="100000"/>
              <a:buChar char="●"/>
            </a:pPr>
            <a:r>
              <a:rPr lang="en"/>
              <a:t>Other approaches used sequence-to-sequence architecture to translate OMR issues into translation problems. In the absence of context, instead of training a single segmentation symbol, the entire line of music is translated simultaneously. These approaches mainly use convolutional neural networks (CNN) and recurrent neural networks (RNN).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308" name="Google Shape;308;p18"/>
          <p:cNvSpPr txBox="1"/>
          <p:nvPr>
            <p:ph idx="1" type="body"/>
          </p:nvPr>
        </p:nvSpPr>
        <p:spPr>
          <a:xfrm>
            <a:off x="650900" y="1705075"/>
            <a:ext cx="7683300" cy="2826600"/>
          </a:xfrm>
          <a:prstGeom prst="rect">
            <a:avLst/>
          </a:prstGeom>
        </p:spPr>
        <p:txBody>
          <a:bodyPr anchorCtr="0" anchor="t" bIns="91425" lIns="91425" spcFirstLastPara="1" rIns="91425" wrap="square" tIns="91425">
            <a:normAutofit fontScale="25000" lnSpcReduction="20000"/>
          </a:bodyPr>
          <a:lstStyle/>
          <a:p>
            <a:pPr indent="-301459" lvl="0" marL="457200" rtl="0" algn="l">
              <a:spcBef>
                <a:spcPts val="0"/>
              </a:spcBef>
              <a:spcAft>
                <a:spcPts val="0"/>
              </a:spcAft>
              <a:buSzPct val="100000"/>
              <a:buChar char="●"/>
            </a:pPr>
            <a:r>
              <a:rPr lang="en" sz="4589"/>
              <a:t>The dataset that we intend to use for this project is the </a:t>
            </a:r>
            <a:r>
              <a:rPr lang="en" sz="4589">
                <a:solidFill>
                  <a:srgbClr val="000000"/>
                </a:solidFill>
              </a:rPr>
              <a:t>Printed Images of Music Staves (PrIMuS) dataset.</a:t>
            </a:r>
            <a:endParaRPr sz="4589">
              <a:solidFill>
                <a:srgbClr val="000000"/>
              </a:solidFill>
            </a:endParaRPr>
          </a:p>
          <a:p>
            <a:pPr indent="0" lvl="0" marL="457200" rtl="0" algn="l">
              <a:spcBef>
                <a:spcPts val="1200"/>
              </a:spcBef>
              <a:spcAft>
                <a:spcPts val="0"/>
              </a:spcAft>
              <a:buNone/>
            </a:pPr>
            <a:r>
              <a:t/>
            </a:r>
            <a:endParaRPr sz="4589">
              <a:solidFill>
                <a:srgbClr val="000000"/>
              </a:solidFill>
            </a:endParaRPr>
          </a:p>
          <a:p>
            <a:pPr indent="-301459" lvl="0" marL="457200" rtl="0" algn="l">
              <a:spcBef>
                <a:spcPts val="1200"/>
              </a:spcBef>
              <a:spcAft>
                <a:spcPts val="0"/>
              </a:spcAft>
              <a:buClr>
                <a:srgbClr val="000000"/>
              </a:buClr>
              <a:buSzPct val="100000"/>
              <a:buChar char="●"/>
            </a:pPr>
            <a:r>
              <a:rPr lang="en" sz="4589">
                <a:solidFill>
                  <a:srgbClr val="000000"/>
                </a:solidFill>
              </a:rPr>
              <a:t>It contains 87678 real music incipits which are represented by five files:Plaine and Easie code , image with rendered score, musical symbolic representation of  incipit  in Music Encoding Initiative format (MEI) and semantic encoding and  finally agnostic encoded files.</a:t>
            </a:r>
            <a:endParaRPr sz="4589">
              <a:solidFill>
                <a:srgbClr val="000000"/>
              </a:solidFill>
            </a:endParaRPr>
          </a:p>
          <a:p>
            <a:pPr indent="0" lvl="0" marL="457200" rtl="0" algn="l">
              <a:spcBef>
                <a:spcPts val="1200"/>
              </a:spcBef>
              <a:spcAft>
                <a:spcPts val="0"/>
              </a:spcAft>
              <a:buNone/>
            </a:pPr>
            <a:r>
              <a:t/>
            </a:r>
            <a:endParaRPr sz="4589">
              <a:solidFill>
                <a:srgbClr val="000000"/>
              </a:solidFill>
            </a:endParaRPr>
          </a:p>
          <a:p>
            <a:pPr indent="-301459" lvl="0" marL="457200" rtl="0" algn="l">
              <a:spcBef>
                <a:spcPts val="1200"/>
              </a:spcBef>
              <a:spcAft>
                <a:spcPts val="0"/>
              </a:spcAft>
              <a:buClr>
                <a:srgbClr val="000000"/>
              </a:buClr>
              <a:buSzPct val="100000"/>
              <a:buChar char="●"/>
            </a:pPr>
            <a:r>
              <a:rPr lang="en" sz="4589">
                <a:solidFill>
                  <a:srgbClr val="000000"/>
                </a:solidFill>
              </a:rPr>
              <a:t>The semantic encoding is an on purpose simplified encoding.</a:t>
            </a:r>
            <a:r>
              <a:rPr lang="en" sz="4589">
                <a:solidFill>
                  <a:srgbClr val="000000"/>
                </a:solidFill>
              </a:rPr>
              <a:t> </a:t>
            </a:r>
            <a:endParaRPr sz="4589">
              <a:solidFill>
                <a:srgbClr val="000000"/>
              </a:solidFill>
            </a:endParaRPr>
          </a:p>
          <a:p>
            <a:pPr indent="0" lvl="0" marL="457200" rtl="0" algn="l">
              <a:spcBef>
                <a:spcPts val="1200"/>
              </a:spcBef>
              <a:spcAft>
                <a:spcPts val="0"/>
              </a:spcAft>
              <a:buNone/>
            </a:pPr>
            <a:r>
              <a:t/>
            </a:r>
            <a:endParaRPr sz="4589">
              <a:solidFill>
                <a:srgbClr val="000000"/>
              </a:solidFill>
            </a:endParaRPr>
          </a:p>
          <a:p>
            <a:pPr indent="-301459" lvl="0" marL="457200" rtl="0" algn="l">
              <a:spcBef>
                <a:spcPts val="1200"/>
              </a:spcBef>
              <a:spcAft>
                <a:spcPts val="0"/>
              </a:spcAft>
              <a:buClr>
                <a:srgbClr val="000000"/>
              </a:buClr>
              <a:buSzPct val="100000"/>
              <a:buChar char="●"/>
            </a:pPr>
            <a:r>
              <a:rPr lang="en" sz="4589">
                <a:solidFill>
                  <a:srgbClr val="000000"/>
                </a:solidFill>
              </a:rPr>
              <a:t>The agnostic encoding is a sequence containing graphical symbols with their position in the staff without their Musical meaning.</a:t>
            </a:r>
            <a:endParaRPr sz="4589">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GRAPHICAL SCHEME/ARCHITECTURE</a:t>
            </a:r>
            <a:endParaRPr/>
          </a:p>
        </p:txBody>
      </p:sp>
      <p:pic>
        <p:nvPicPr>
          <p:cNvPr id="314" name="Google Shape;314;p19"/>
          <p:cNvPicPr preferRelativeResize="0"/>
          <p:nvPr/>
        </p:nvPicPr>
        <p:blipFill>
          <a:blip r:embed="rId3">
            <a:alphaModFix/>
          </a:blip>
          <a:stretch>
            <a:fillRect/>
          </a:stretch>
        </p:blipFill>
        <p:spPr>
          <a:xfrm>
            <a:off x="1333035" y="1297400"/>
            <a:ext cx="6972024" cy="3792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FRAMEWORKS</a:t>
            </a:r>
            <a:endParaRPr/>
          </a:p>
        </p:txBody>
      </p:sp>
      <p:sp>
        <p:nvSpPr>
          <p:cNvPr id="320" name="Google Shape;320;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sz="1500"/>
              <a:t>Python</a:t>
            </a:r>
            <a:endParaRPr b="1" sz="1500"/>
          </a:p>
          <a:p>
            <a:pPr indent="-323850" lvl="0" marL="457200" rtl="0" algn="l">
              <a:spcBef>
                <a:spcPts val="0"/>
              </a:spcBef>
              <a:spcAft>
                <a:spcPts val="0"/>
              </a:spcAft>
              <a:buSzPts val="1500"/>
              <a:buChar char="●"/>
            </a:pPr>
            <a:r>
              <a:rPr b="1" lang="en" sz="1500"/>
              <a:t>Tensorflow </a:t>
            </a:r>
            <a:endParaRPr b="1" sz="1500"/>
          </a:p>
          <a:p>
            <a:pPr indent="-323850" lvl="0" marL="457200" rtl="0" algn="l">
              <a:spcBef>
                <a:spcPts val="0"/>
              </a:spcBef>
              <a:spcAft>
                <a:spcPts val="0"/>
              </a:spcAft>
              <a:buSzPts val="1500"/>
              <a:buChar char="●"/>
            </a:pPr>
            <a:r>
              <a:rPr b="1" lang="en" sz="1500"/>
              <a:t>Convolution Recurrent Neural Networks</a:t>
            </a:r>
            <a:endParaRPr b="1" sz="1500"/>
          </a:p>
          <a:p>
            <a:pPr indent="-323850" lvl="0" marL="457200" rtl="0" algn="l">
              <a:spcBef>
                <a:spcPts val="0"/>
              </a:spcBef>
              <a:spcAft>
                <a:spcPts val="0"/>
              </a:spcAft>
              <a:buSzPts val="1500"/>
              <a:buChar char="●"/>
            </a:pPr>
            <a:r>
              <a:rPr b="1" lang="en" sz="1500"/>
              <a:t>Connectionist Temporal Classification loss function(CTC Learning)</a:t>
            </a:r>
            <a:endParaRPr b="1" sz="1500"/>
          </a:p>
          <a:p>
            <a:pPr indent="-323850" lvl="0" marL="457200" rtl="0" algn="l">
              <a:spcBef>
                <a:spcPts val="0"/>
              </a:spcBef>
              <a:spcAft>
                <a:spcPts val="0"/>
              </a:spcAft>
              <a:buSzPts val="1500"/>
              <a:buChar char="●"/>
            </a:pPr>
            <a:r>
              <a:rPr b="1" lang="en" sz="1500"/>
              <a:t>Semantic and Agnostic model (for different notes)</a:t>
            </a:r>
            <a:endParaRPr b="1" sz="1500"/>
          </a:p>
          <a:p>
            <a:pPr indent="-323850" lvl="0" marL="457200" rtl="0" algn="l">
              <a:spcBef>
                <a:spcPts val="0"/>
              </a:spcBef>
              <a:spcAft>
                <a:spcPts val="0"/>
              </a:spcAft>
              <a:buSzPts val="1500"/>
              <a:buChar char="●"/>
            </a:pPr>
            <a:r>
              <a:rPr b="1" lang="en" sz="1500"/>
              <a:t>Bidirectional Long Short Term Memory (BLSTM)</a:t>
            </a:r>
            <a:endParaRPr b="1"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MINIMUM HARDWARE</a:t>
            </a:r>
            <a:r>
              <a:rPr lang="en"/>
              <a:t> REQUIREMENTS</a:t>
            </a:r>
            <a:endParaRPr/>
          </a:p>
          <a:p>
            <a:pPr indent="0" lvl="0" marL="0" rtl="0" algn="l">
              <a:spcBef>
                <a:spcPts val="0"/>
              </a:spcBef>
              <a:spcAft>
                <a:spcPts val="0"/>
              </a:spcAft>
              <a:buNone/>
            </a:pPr>
            <a:r>
              <a:t/>
            </a:r>
            <a:endParaRPr/>
          </a:p>
        </p:txBody>
      </p:sp>
      <p:sp>
        <p:nvSpPr>
          <p:cNvPr id="326" name="Google Shape;326;p21"/>
          <p:cNvSpPr txBox="1"/>
          <p:nvPr>
            <p:ph idx="1" type="body"/>
          </p:nvPr>
        </p:nvSpPr>
        <p:spPr>
          <a:xfrm>
            <a:off x="1303800" y="1922350"/>
            <a:ext cx="7030500" cy="2541600"/>
          </a:xfrm>
          <a:prstGeom prst="rect">
            <a:avLst/>
          </a:prstGeom>
        </p:spPr>
        <p:txBody>
          <a:bodyPr anchorCtr="0" anchor="t" bIns="91425" lIns="91425" spcFirstLastPara="1" rIns="91425" wrap="square" tIns="91425">
            <a:noAutofit/>
          </a:bodyPr>
          <a:lstStyle/>
          <a:p>
            <a:pPr indent="-307181" lvl="0" marL="457200" rtl="0" algn="l">
              <a:lnSpc>
                <a:spcPct val="105000"/>
              </a:lnSpc>
              <a:spcBef>
                <a:spcPts val="0"/>
              </a:spcBef>
              <a:spcAft>
                <a:spcPts val="0"/>
              </a:spcAft>
              <a:buSzPts val="1238"/>
              <a:buChar char="●"/>
            </a:pPr>
            <a:r>
              <a:rPr b="1" lang="en" sz="1237"/>
              <a:t>RAM:- 8GB and above.</a:t>
            </a:r>
            <a:endParaRPr b="1" sz="1237"/>
          </a:p>
          <a:p>
            <a:pPr indent="0" lvl="0" marL="0" rtl="0" algn="l">
              <a:lnSpc>
                <a:spcPct val="105000"/>
              </a:lnSpc>
              <a:spcBef>
                <a:spcPts val="1200"/>
              </a:spcBef>
              <a:spcAft>
                <a:spcPts val="0"/>
              </a:spcAft>
              <a:buSzPts val="688"/>
              <a:buNone/>
            </a:pPr>
            <a:r>
              <a:t/>
            </a:r>
            <a:endParaRPr b="1" sz="1237"/>
          </a:p>
          <a:p>
            <a:pPr indent="-307181" lvl="0" marL="457200" rtl="0" algn="l">
              <a:lnSpc>
                <a:spcPct val="105000"/>
              </a:lnSpc>
              <a:spcBef>
                <a:spcPts val="1200"/>
              </a:spcBef>
              <a:spcAft>
                <a:spcPts val="0"/>
              </a:spcAft>
              <a:buSzPts val="1238"/>
              <a:buChar char="●"/>
            </a:pPr>
            <a:r>
              <a:rPr b="1" lang="en" sz="1237"/>
              <a:t>CPU:- i5 8th generation / Ryzen 3000 series and above.</a:t>
            </a:r>
            <a:endParaRPr b="1" sz="1237"/>
          </a:p>
          <a:p>
            <a:pPr indent="0" lvl="0" marL="0" rtl="0" algn="l">
              <a:lnSpc>
                <a:spcPct val="105000"/>
              </a:lnSpc>
              <a:spcBef>
                <a:spcPts val="1200"/>
              </a:spcBef>
              <a:spcAft>
                <a:spcPts val="0"/>
              </a:spcAft>
              <a:buSzPts val="688"/>
              <a:buNone/>
            </a:pPr>
            <a:r>
              <a:t/>
            </a:r>
            <a:endParaRPr b="1" sz="1237"/>
          </a:p>
          <a:p>
            <a:pPr indent="-307181" lvl="0" marL="457200" rtl="0" algn="l">
              <a:lnSpc>
                <a:spcPct val="105000"/>
              </a:lnSpc>
              <a:spcBef>
                <a:spcPts val="1200"/>
              </a:spcBef>
              <a:spcAft>
                <a:spcPts val="0"/>
              </a:spcAft>
              <a:buSzPts val="1238"/>
              <a:buChar char="●"/>
            </a:pPr>
            <a:r>
              <a:rPr b="1" lang="en" sz="1237"/>
              <a:t>GPU:- NVIDIA MX150 4GB. </a:t>
            </a:r>
            <a:endParaRPr b="1" sz="1237"/>
          </a:p>
          <a:p>
            <a:pPr indent="0" lvl="0" marL="457200" rtl="0" algn="l">
              <a:lnSpc>
                <a:spcPct val="105000"/>
              </a:lnSpc>
              <a:spcBef>
                <a:spcPts val="1200"/>
              </a:spcBef>
              <a:spcAft>
                <a:spcPts val="0"/>
              </a:spcAft>
              <a:buNone/>
            </a:pPr>
            <a:r>
              <a:rPr b="1" lang="en" sz="1237"/>
              <a:t>(It takes around 1 second per score in a general-purpose computer like an Intel Core i5-2400 CPU at 3.10 GHz with </a:t>
            </a:r>
            <a:r>
              <a:rPr b="1" lang="en" sz="1237"/>
              <a:t>4GB</a:t>
            </a:r>
            <a:r>
              <a:rPr b="1" lang="en" sz="1237"/>
              <a:t> of RAM, and without speeding-up the computation with GPUs.)</a:t>
            </a:r>
            <a:endParaRPr b="1" sz="1237"/>
          </a:p>
          <a:p>
            <a:pPr indent="0" lvl="0" marL="0" rtl="0" algn="l">
              <a:lnSpc>
                <a:spcPct val="105000"/>
              </a:lnSpc>
              <a:spcBef>
                <a:spcPts val="1200"/>
              </a:spcBef>
              <a:spcAft>
                <a:spcPts val="1200"/>
              </a:spcAft>
              <a:buSzPts val="688"/>
              <a:buNone/>
            </a:pPr>
            <a:r>
              <a:t/>
            </a:r>
            <a:endParaRPr sz="1237"/>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