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c25899bf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c25899bf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52aadc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52aadc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52aadcab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52aadcab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52aadca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52aadca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2aadc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2aadc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c25899bf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c25899bf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c25899b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c25899b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c25899bf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c25899bf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c25899bf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c25899bf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c25899bf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c25899bf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82e509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82e509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25899bf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25899bf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c25899bf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c25899bf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25899bf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25899bf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drive.google.com/file/d/0B4wY8oEgAUnjX3NzSUJCNVZHbmc/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sci-hub.se/https://ieeexplore.ieee.org/document/883939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sci-hub.se/https://ieeexplore.ieee.org/document/8839521" TargetMode="External"/><Relationship Id="rId4" Type="http://schemas.openxmlformats.org/officeDocument/2006/relationships/hyperlink" Target="https://sci-hub.se/https://ieeexplore.ieee.org/document/88395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ci-hub.se/https://ieeexplore.ieee.org/document/910287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Music Generation Using Deep Learning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Topics of Deep Learning</a:t>
            </a:r>
            <a:endParaRPr/>
          </a:p>
          <a:p>
            <a:pPr indent="0" lvl="0" marL="0" rtl="0" algn="l">
              <a:spcBef>
                <a:spcPts val="0"/>
              </a:spcBef>
              <a:spcAft>
                <a:spcPts val="0"/>
              </a:spcAft>
              <a:buNone/>
            </a:pPr>
            <a:r>
              <a:t/>
            </a:r>
            <a:endParaRPr/>
          </a:p>
        </p:txBody>
      </p:sp>
      <p:sp>
        <p:nvSpPr>
          <p:cNvPr id="66" name="Google Shape;66;p13"/>
          <p:cNvSpPr txBox="1"/>
          <p:nvPr/>
        </p:nvSpPr>
        <p:spPr>
          <a:xfrm>
            <a:off x="4905000" y="3297650"/>
            <a:ext cx="3660600" cy="1111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solidFill>
                  <a:schemeClr val="lt1"/>
                </a:solidFill>
                <a:latin typeface="Roboto"/>
                <a:ea typeface="Roboto"/>
                <a:cs typeface="Roboto"/>
                <a:sym typeface="Roboto"/>
              </a:rPr>
              <a:t>Team</a:t>
            </a:r>
            <a:endParaRPr>
              <a:solidFill>
                <a:schemeClr val="lt1"/>
              </a:solidFill>
              <a:latin typeface="Roboto"/>
              <a:ea typeface="Roboto"/>
              <a:cs typeface="Roboto"/>
              <a:sym typeface="Roboto"/>
            </a:endParaRPr>
          </a:p>
          <a:p>
            <a:pPr indent="0" lvl="0" marL="0" rtl="0" algn="r">
              <a:lnSpc>
                <a:spcPct val="115000"/>
              </a:lnSpc>
              <a:spcBef>
                <a:spcPts val="0"/>
              </a:spcBef>
              <a:spcAft>
                <a:spcPts val="0"/>
              </a:spcAft>
              <a:buNone/>
            </a:pPr>
            <a:r>
              <a:rPr lang="en-GB">
                <a:solidFill>
                  <a:schemeClr val="lt1"/>
                </a:solidFill>
                <a:latin typeface="Roboto"/>
                <a:ea typeface="Roboto"/>
                <a:cs typeface="Roboto"/>
                <a:sym typeface="Roboto"/>
              </a:rPr>
              <a:t>Kokila K N	    PES2201800625</a:t>
            </a:r>
            <a:endParaRPr>
              <a:solidFill>
                <a:schemeClr val="lt1"/>
              </a:solidFill>
              <a:latin typeface="Roboto"/>
              <a:ea typeface="Roboto"/>
              <a:cs typeface="Roboto"/>
              <a:sym typeface="Roboto"/>
            </a:endParaRPr>
          </a:p>
          <a:p>
            <a:pPr indent="0" lvl="0" marL="0" rtl="0" algn="r">
              <a:lnSpc>
                <a:spcPct val="115000"/>
              </a:lnSpc>
              <a:spcBef>
                <a:spcPts val="0"/>
              </a:spcBef>
              <a:spcAft>
                <a:spcPts val="0"/>
              </a:spcAft>
              <a:buNone/>
            </a:pPr>
            <a:r>
              <a:rPr lang="en-GB">
                <a:solidFill>
                  <a:schemeClr val="lt1"/>
                </a:solidFill>
                <a:latin typeface="Roboto"/>
                <a:ea typeface="Roboto"/>
                <a:cs typeface="Roboto"/>
                <a:sym typeface="Roboto"/>
              </a:rPr>
              <a:t>Rajesh Manchikanti	PES2201800570</a:t>
            </a:r>
            <a:endParaRPr>
              <a:solidFill>
                <a:schemeClr val="lt1"/>
              </a:solidFill>
              <a:latin typeface="Roboto"/>
              <a:ea typeface="Roboto"/>
              <a:cs typeface="Roboto"/>
              <a:sym typeface="Roboto"/>
            </a:endParaRPr>
          </a:p>
          <a:p>
            <a:pPr indent="457200" lvl="0" marL="0" rtl="0" algn="l">
              <a:lnSpc>
                <a:spcPct val="115000"/>
              </a:lnSpc>
              <a:spcBef>
                <a:spcPts val="0"/>
              </a:spcBef>
              <a:spcAft>
                <a:spcPts val="0"/>
              </a:spcAft>
              <a:buNone/>
            </a:pPr>
            <a:r>
              <a:rPr lang="en-GB">
                <a:solidFill>
                  <a:schemeClr val="lt1"/>
                </a:solidFill>
                <a:latin typeface="Roboto"/>
                <a:ea typeface="Roboto"/>
                <a:cs typeface="Roboto"/>
                <a:sym typeface="Roboto"/>
              </a:rPr>
              <a:t>Arjun </a:t>
            </a:r>
            <a:r>
              <a:rPr lang="en-GB">
                <a:solidFill>
                  <a:schemeClr val="lt1"/>
                </a:solidFill>
                <a:latin typeface="Roboto"/>
                <a:ea typeface="Roboto"/>
                <a:cs typeface="Roboto"/>
                <a:sym typeface="Roboto"/>
              </a:rPr>
              <a:t>Shekhar	       </a:t>
            </a:r>
            <a:r>
              <a:rPr lang="en-GB">
                <a:solidFill>
                  <a:schemeClr val="lt1"/>
                </a:solidFill>
                <a:latin typeface="Roboto"/>
                <a:ea typeface="Roboto"/>
                <a:cs typeface="Roboto"/>
                <a:sym typeface="Roboto"/>
              </a:rPr>
              <a:t>PES2201800072</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Final Deliverables</a:t>
            </a:r>
            <a:endParaRPr/>
          </a:p>
        </p:txBody>
      </p:sp>
      <p:sp>
        <p:nvSpPr>
          <p:cNvPr id="126" name="Google Shape;126;p22"/>
          <p:cNvSpPr txBox="1"/>
          <p:nvPr/>
        </p:nvSpPr>
        <p:spPr>
          <a:xfrm>
            <a:off x="311725" y="1794000"/>
            <a:ext cx="8520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SRS Document.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Collection of data for model building.</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Deep Learning model for music generation.</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Functional website which generates a </a:t>
            </a:r>
            <a:r>
              <a:rPr lang="en-GB">
                <a:latin typeface="Roboto"/>
                <a:ea typeface="Roboto"/>
                <a:cs typeface="Roboto"/>
                <a:sym typeface="Roboto"/>
              </a:rPr>
              <a:t>completely</a:t>
            </a:r>
            <a:r>
              <a:rPr lang="en-GB">
                <a:latin typeface="Roboto"/>
                <a:ea typeface="Roboto"/>
                <a:cs typeface="Roboto"/>
                <a:sym typeface="Roboto"/>
              </a:rPr>
              <a:t> new music every time a user access.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IEEE format report.</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Music Generation</a:t>
            </a:r>
            <a:endParaRPr/>
          </a:p>
        </p:txBody>
      </p:sp>
      <p:sp>
        <p:nvSpPr>
          <p:cNvPr id="132" name="Google Shape;132;p23"/>
          <p:cNvSpPr txBox="1"/>
          <p:nvPr/>
        </p:nvSpPr>
        <p:spPr>
          <a:xfrm>
            <a:off x="215475" y="2670775"/>
            <a:ext cx="8159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Model Used?</a:t>
            </a:r>
            <a:endParaRPr>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latin typeface="Roboto"/>
                <a:ea typeface="Roboto"/>
                <a:cs typeface="Roboto"/>
                <a:sym typeface="Roboto"/>
              </a:rPr>
              <a:t>Long short Term Memory is used for generation model to generate music of various instruments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latin typeface="Roboto"/>
                <a:ea typeface="Roboto"/>
                <a:cs typeface="Roboto"/>
                <a:sym typeface="Roboto"/>
              </a:rPr>
              <a:t>One lstm model is used to for each instruments music present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p:txBody>
      </p:sp>
      <p:sp>
        <p:nvSpPr>
          <p:cNvPr id="133" name="Google Shape;133;p23"/>
          <p:cNvSpPr txBox="1"/>
          <p:nvPr/>
        </p:nvSpPr>
        <p:spPr>
          <a:xfrm>
            <a:off x="103575" y="1808875"/>
            <a:ext cx="7497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Data </a:t>
            </a:r>
            <a:r>
              <a:rPr lang="en-GB" sz="1600">
                <a:latin typeface="Roboto"/>
                <a:ea typeface="Roboto"/>
                <a:cs typeface="Roboto"/>
                <a:sym typeface="Roboto"/>
              </a:rPr>
              <a:t>sources</a:t>
            </a:r>
            <a:r>
              <a:rPr lang="en-GB"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u="sng">
                <a:solidFill>
                  <a:schemeClr val="hlink"/>
                </a:solidFill>
                <a:latin typeface="Roboto"/>
                <a:ea typeface="Roboto"/>
                <a:cs typeface="Roboto"/>
                <a:sym typeface="Roboto"/>
                <a:hlinkClick r:id="rId3"/>
              </a:rPr>
              <a:t>https://drive.google.com/file/d/0B4wY8oEgAUnjX3NzSUJCNVZHbmc/view</a:t>
            </a:r>
            <a:endParaRPr>
              <a:latin typeface="Roboto"/>
              <a:ea typeface="Roboto"/>
              <a:cs typeface="Roboto"/>
              <a:sym typeface="Roboto"/>
            </a:endParaRPr>
          </a:p>
        </p:txBody>
      </p:sp>
      <p:sp>
        <p:nvSpPr>
          <p:cNvPr id="134" name="Google Shape;134;p23"/>
          <p:cNvSpPr txBox="1"/>
          <p:nvPr/>
        </p:nvSpPr>
        <p:spPr>
          <a:xfrm>
            <a:off x="215475" y="3700550"/>
            <a:ext cx="789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User can play music of each instrument </a:t>
            </a:r>
            <a:r>
              <a:rPr lang="en-GB">
                <a:latin typeface="Roboto"/>
                <a:ea typeface="Roboto"/>
                <a:cs typeface="Roboto"/>
                <a:sym typeface="Roboto"/>
              </a:rPr>
              <a:t>separately</a:t>
            </a:r>
            <a:r>
              <a:rPr lang="en-GB">
                <a:latin typeface="Roboto"/>
                <a:ea typeface="Roboto"/>
                <a:cs typeface="Roboto"/>
                <a:sym typeface="Roboto"/>
              </a:rPr>
              <a:t> or mix of random 3 instruments or mix of all instruments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Recorded songs are also available for the user</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Screenshots</a:t>
            </a:r>
            <a:endParaRPr/>
          </a:p>
        </p:txBody>
      </p:sp>
      <p:pic>
        <p:nvPicPr>
          <p:cNvPr id="140" name="Google Shape;140;p24"/>
          <p:cNvPicPr preferRelativeResize="0"/>
          <p:nvPr/>
        </p:nvPicPr>
        <p:blipFill>
          <a:blip r:embed="rId3">
            <a:alphaModFix/>
          </a:blip>
          <a:stretch>
            <a:fillRect/>
          </a:stretch>
        </p:blipFill>
        <p:spPr>
          <a:xfrm>
            <a:off x="983225" y="1323700"/>
            <a:ext cx="6927431"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Screenshots</a:t>
            </a:r>
            <a:endParaRPr/>
          </a:p>
        </p:txBody>
      </p:sp>
      <p:pic>
        <p:nvPicPr>
          <p:cNvPr id="146" name="Google Shape;146;p25"/>
          <p:cNvPicPr preferRelativeResize="0"/>
          <p:nvPr/>
        </p:nvPicPr>
        <p:blipFill>
          <a:blip r:embed="rId3">
            <a:alphaModFix/>
          </a:blip>
          <a:stretch>
            <a:fillRect/>
          </a:stretch>
        </p:blipFill>
        <p:spPr>
          <a:xfrm>
            <a:off x="1263250" y="1370400"/>
            <a:ext cx="6927431" cy="371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Screenshots</a:t>
            </a:r>
            <a:endParaRPr/>
          </a:p>
        </p:txBody>
      </p:sp>
      <p:pic>
        <p:nvPicPr>
          <p:cNvPr id="152" name="Google Shape;152;p26"/>
          <p:cNvPicPr preferRelativeResize="0"/>
          <p:nvPr/>
        </p:nvPicPr>
        <p:blipFill>
          <a:blip r:embed="rId3">
            <a:alphaModFix/>
          </a:blip>
          <a:stretch>
            <a:fillRect/>
          </a:stretch>
        </p:blipFill>
        <p:spPr>
          <a:xfrm>
            <a:off x="1213550" y="1429425"/>
            <a:ext cx="6927431" cy="37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1337725" y="1874850"/>
            <a:ext cx="5973000" cy="954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solidFill>
                  <a:srgbClr val="FFFFFF"/>
                </a:solidFill>
                <a:latin typeface="Roboto"/>
                <a:ea typeface="Roboto"/>
                <a:cs typeface="Roboto"/>
                <a:sym typeface="Roboto"/>
              </a:rPr>
              <a:t>Thank You</a:t>
            </a:r>
            <a:endParaRPr sz="5000">
              <a:solidFill>
                <a:srgbClr val="FFFFFF"/>
              </a:solidFill>
              <a:highlight>
                <a:srgbClr val="FFF2CC"/>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Outline</a:t>
            </a:r>
            <a:endParaRPr/>
          </a:p>
        </p:txBody>
      </p:sp>
      <p:sp>
        <p:nvSpPr>
          <p:cNvPr id="72" name="Google Shape;72;p14"/>
          <p:cNvSpPr txBox="1"/>
          <p:nvPr/>
        </p:nvSpPr>
        <p:spPr>
          <a:xfrm>
            <a:off x="311725" y="1794000"/>
            <a:ext cx="3344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Problem Statement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Literature Review</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Flow Diagram</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Requirements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Frameworks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Deliverables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78" name="Google Shape;78;p15"/>
          <p:cNvSpPr txBox="1"/>
          <p:nvPr/>
        </p:nvSpPr>
        <p:spPr>
          <a:xfrm>
            <a:off x="311725" y="1794000"/>
            <a:ext cx="8520600" cy="2924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latin typeface="Roboto"/>
                <a:ea typeface="Roboto"/>
                <a:cs typeface="Roboto"/>
                <a:sym typeface="Roboto"/>
              </a:rPr>
              <a:t>MUSIC GENERATION USING DEEP LEARNING</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rPr lang="en-GB">
                <a:latin typeface="Roboto"/>
                <a:ea typeface="Roboto"/>
                <a:cs typeface="Roboto"/>
                <a:sym typeface="Roboto"/>
              </a:rPr>
              <a:t>	</a:t>
            </a:r>
            <a:r>
              <a:rPr lang="en-GB" sz="1600">
                <a:solidFill>
                  <a:srgbClr val="292929"/>
                </a:solidFill>
                <a:latin typeface="Roboto"/>
                <a:ea typeface="Roboto"/>
                <a:cs typeface="Roboto"/>
                <a:sym typeface="Roboto"/>
              </a:rPr>
              <a:t>Everyone like to listen interesting music and if there is some way to generate music automatically, particularly decent quality music then it’s a big leap in the world of music industry.</a:t>
            </a:r>
            <a:endParaRPr sz="1600">
              <a:solidFill>
                <a:srgbClr val="292929"/>
              </a:solidFill>
              <a:latin typeface="Roboto"/>
              <a:ea typeface="Roboto"/>
              <a:cs typeface="Roboto"/>
              <a:sym typeface="Roboto"/>
            </a:endParaRPr>
          </a:p>
          <a:p>
            <a:pPr indent="0" lvl="0" marL="0" rtl="0" algn="l">
              <a:lnSpc>
                <a:spcPct val="150000"/>
              </a:lnSpc>
              <a:spcBef>
                <a:spcPts val="0"/>
              </a:spcBef>
              <a:spcAft>
                <a:spcPts val="0"/>
              </a:spcAft>
              <a:buNone/>
            </a:pPr>
            <a:r>
              <a:rPr lang="en-GB" sz="1600">
                <a:solidFill>
                  <a:srgbClr val="292929"/>
                </a:solidFill>
                <a:latin typeface="Roboto"/>
                <a:ea typeface="Roboto"/>
                <a:cs typeface="Roboto"/>
                <a:sym typeface="Roboto"/>
              </a:rPr>
              <a:t>	</a:t>
            </a:r>
            <a:r>
              <a:rPr lang="en-GB" sz="1600">
                <a:solidFill>
                  <a:srgbClr val="292929"/>
                </a:solidFill>
                <a:highlight>
                  <a:srgbClr val="FFFFFF"/>
                </a:highlight>
                <a:latin typeface="Roboto"/>
                <a:ea typeface="Roboto"/>
                <a:cs typeface="Roboto"/>
                <a:sym typeface="Roboto"/>
              </a:rPr>
              <a:t>Music is nothing but a </a:t>
            </a:r>
            <a:r>
              <a:rPr b="1" lang="en-GB" sz="1600">
                <a:solidFill>
                  <a:srgbClr val="292929"/>
                </a:solidFill>
                <a:latin typeface="Roboto"/>
                <a:ea typeface="Roboto"/>
                <a:cs typeface="Roboto"/>
                <a:sym typeface="Roboto"/>
              </a:rPr>
              <a:t>sequence of musical notes</a:t>
            </a:r>
            <a:r>
              <a:rPr lang="en-GB" sz="1600">
                <a:solidFill>
                  <a:srgbClr val="292929"/>
                </a:solidFill>
                <a:highlight>
                  <a:srgbClr val="FFFFFF"/>
                </a:highlight>
                <a:latin typeface="Roboto"/>
                <a:ea typeface="Roboto"/>
                <a:cs typeface="Roboto"/>
                <a:sym typeface="Roboto"/>
              </a:rPr>
              <a:t>,so collection of such sequences of different musical instruments can be helpful to </a:t>
            </a:r>
            <a:r>
              <a:rPr lang="en-GB" sz="1600">
                <a:solidFill>
                  <a:srgbClr val="292929"/>
                </a:solidFill>
                <a:highlight>
                  <a:srgbClr val="FFFFFF"/>
                </a:highlight>
                <a:latin typeface="Roboto"/>
                <a:ea typeface="Roboto"/>
                <a:cs typeface="Roboto"/>
                <a:sym typeface="Roboto"/>
              </a:rPr>
              <a:t>generate</a:t>
            </a:r>
            <a:r>
              <a:rPr lang="en-GB" sz="1600">
                <a:solidFill>
                  <a:srgbClr val="292929"/>
                </a:solidFill>
                <a:highlight>
                  <a:srgbClr val="FFFFFF"/>
                </a:highlight>
                <a:latin typeface="Roboto"/>
                <a:ea typeface="Roboto"/>
                <a:cs typeface="Roboto"/>
                <a:sym typeface="Roboto"/>
              </a:rPr>
              <a:t> music with the help of AI as a human do.</a:t>
            </a:r>
            <a:endParaRPr sz="1600">
              <a:solidFill>
                <a:srgbClr val="29292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Survey</a:t>
            </a:r>
            <a:endParaRPr/>
          </a:p>
        </p:txBody>
      </p:sp>
      <p:sp>
        <p:nvSpPr>
          <p:cNvPr id="84" name="Google Shape;84;p16"/>
          <p:cNvSpPr txBox="1"/>
          <p:nvPr/>
        </p:nvSpPr>
        <p:spPr>
          <a:xfrm>
            <a:off x="311725" y="1794000"/>
            <a:ext cx="85206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latin typeface="Roboto"/>
                <a:ea typeface="Roboto"/>
                <a:cs typeface="Roboto"/>
                <a:sym typeface="Roboto"/>
                <a:hlinkClick r:id="rId3"/>
              </a:rPr>
              <a:t>Paper 1:</a:t>
            </a:r>
            <a:r>
              <a:rPr lang="en-GB">
                <a:latin typeface="Roboto"/>
                <a:ea typeface="Roboto"/>
                <a:cs typeface="Roboto"/>
                <a:sym typeface="Roboto"/>
              </a:rPr>
              <a:t>  </a:t>
            </a:r>
            <a:r>
              <a:rPr b="1" lang="en-GB"/>
              <a:t>Music</a:t>
            </a:r>
            <a:r>
              <a:rPr b="1" lang="en-GB"/>
              <a:t> Generation Using Bidirectional Recurrent Network</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GB"/>
              <a:t>This paper talks about bidirectional recurrent network,an efficient approach which generates note suitable to global perspective.To generate harmonic ,both positive direction data(previous data) and negative direction data should be considered,but traditional methods use only previous data </a:t>
            </a:r>
            <a:endParaRPr/>
          </a:p>
          <a:p>
            <a:pPr indent="457200" lvl="0" marL="0" rtl="0" algn="l">
              <a:spcBef>
                <a:spcPts val="0"/>
              </a:spcBef>
              <a:spcAft>
                <a:spcPts val="0"/>
              </a:spcAft>
              <a:buNone/>
            </a:pPr>
            <a:r>
              <a:rPr lang="en-GB"/>
              <a:t>to generate current note.</a:t>
            </a:r>
            <a:endParaRPr/>
          </a:p>
          <a:p>
            <a:pPr indent="-317500" lvl="0" marL="457200" rtl="0" algn="l">
              <a:spcBef>
                <a:spcPts val="0"/>
              </a:spcBef>
              <a:spcAft>
                <a:spcPts val="0"/>
              </a:spcAft>
              <a:buSzPts val="1400"/>
              <a:buChar char="●"/>
            </a:pPr>
            <a:r>
              <a:rPr lang="en-GB"/>
              <a:t>According to author of paper, In BRNN activation of current note is generated based on context,previous activations and next activations,an efficient lose function is used  to overcome lot of meaningless results.Quality of music generated is far better than any traditional probabilistic approach and markov models.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BRNN uses LSTM (special case of RNN) because of its capability of storing meaningful  information for long short term . Two LSTM are stacked to increase the network capacity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This paper uses 2 bit piano-roll as a input to BRNN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311725" y="17940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latin typeface="Roboto"/>
                <a:ea typeface="Roboto"/>
                <a:cs typeface="Roboto"/>
                <a:sym typeface="Roboto"/>
                <a:hlinkClick r:id="rId3"/>
              </a:rPr>
              <a:t>Paper</a:t>
            </a:r>
            <a:r>
              <a:rPr lang="en-GB" u="sng">
                <a:solidFill>
                  <a:schemeClr val="hlink"/>
                </a:solidFill>
                <a:latin typeface="Roboto"/>
                <a:ea typeface="Roboto"/>
                <a:cs typeface="Roboto"/>
                <a:sym typeface="Roboto"/>
                <a:hlinkClick r:id="rId4"/>
              </a:rPr>
              <a:t> 2:</a:t>
            </a:r>
            <a:r>
              <a:rPr lang="en-GB">
                <a:latin typeface="Roboto"/>
                <a:ea typeface="Roboto"/>
                <a:cs typeface="Roboto"/>
                <a:sym typeface="Roboto"/>
              </a:rPr>
              <a:t> </a:t>
            </a:r>
            <a:r>
              <a:rPr b="1" lang="en-GB"/>
              <a:t>Generating Music Algorithm with Deep Convolutional Generative Adversarial Networks</a:t>
            </a:r>
            <a:endParaRPr>
              <a:latin typeface="Roboto"/>
              <a:ea typeface="Roboto"/>
              <a:cs typeface="Roboto"/>
              <a:sym typeface="Roboto"/>
            </a:endParaRPr>
          </a:p>
        </p:txBody>
      </p:sp>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Survey</a:t>
            </a:r>
            <a:endParaRPr/>
          </a:p>
        </p:txBody>
      </p:sp>
      <p:sp>
        <p:nvSpPr>
          <p:cNvPr id="91" name="Google Shape;91;p17"/>
          <p:cNvSpPr txBox="1"/>
          <p:nvPr/>
        </p:nvSpPr>
        <p:spPr>
          <a:xfrm>
            <a:off x="950200" y="2795525"/>
            <a:ext cx="73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2" name="Google Shape;92;p17"/>
          <p:cNvSpPr txBox="1"/>
          <p:nvPr/>
        </p:nvSpPr>
        <p:spPr>
          <a:xfrm>
            <a:off x="821550" y="2287550"/>
            <a:ext cx="7863300" cy="289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t>This paper proposes an advanced arithmetic for generating music using Generative Adversarial Networks (GAN). The</a:t>
            </a:r>
            <a:endParaRPr sz="1100"/>
          </a:p>
          <a:p>
            <a:pPr indent="0" lvl="0" marL="0" rtl="0" algn="l">
              <a:lnSpc>
                <a:spcPct val="115000"/>
              </a:lnSpc>
              <a:spcBef>
                <a:spcPts val="0"/>
              </a:spcBef>
              <a:spcAft>
                <a:spcPts val="0"/>
              </a:spcAft>
              <a:buNone/>
            </a:pPr>
            <a:r>
              <a:rPr lang="en-GB" sz="1100"/>
              <a:t>music is divided into tracks and the note segment of tracks is expressed as a piano-roll, through trained a gan model which generator and discriminator continuous zero-sum game to generate a wonderful music integrallty. In addition to the final output layer, we use the sigmoid activation function to distinguish between </a:t>
            </a:r>
            <a:endParaRPr sz="1100"/>
          </a:p>
          <a:p>
            <a:pPr indent="0" lvl="0" marL="0" rtl="0" algn="l">
              <a:lnSpc>
                <a:spcPct val="115000"/>
              </a:lnSpc>
              <a:spcBef>
                <a:spcPts val="0"/>
              </a:spcBef>
              <a:spcAft>
                <a:spcPts val="0"/>
              </a:spcAft>
              <a:buNone/>
            </a:pPr>
            <a:r>
              <a:rPr lang="en-GB" sz="1100"/>
              <a:t>real data and generated data. </a:t>
            </a:r>
            <a:endParaRPr sz="1100"/>
          </a:p>
          <a:p>
            <a:pPr indent="0" lvl="0" marL="0" rtl="0" algn="l">
              <a:lnSpc>
                <a:spcPct val="115000"/>
              </a:lnSpc>
              <a:spcBef>
                <a:spcPts val="0"/>
              </a:spcBef>
              <a:spcAft>
                <a:spcPts val="0"/>
              </a:spcAft>
              <a:buNone/>
            </a:pPr>
            <a:r>
              <a:rPr lang="en-GB" sz="1100"/>
              <a:t>Also, the discriminator of the GAN model has been optimized according to the nature of the music data.</a:t>
            </a:r>
            <a:endParaRPr sz="1100"/>
          </a:p>
          <a:p>
            <a:pPr indent="0" lvl="0" marL="0" rtl="0" algn="l">
              <a:lnSpc>
                <a:spcPct val="115000"/>
              </a:lnSpc>
              <a:spcBef>
                <a:spcPts val="0"/>
              </a:spcBef>
              <a:spcAft>
                <a:spcPts val="0"/>
              </a:spcAft>
              <a:buNone/>
            </a:pPr>
            <a:r>
              <a:rPr lang="en-GB" sz="1100"/>
              <a:t>Because of the algorithm design of the paper, we are required to convert the prepared midi file into a piano roller blind and then transform it into the input data format that we need to train.After establishing the G-network and D-network models, we then trained the network GAN.</a:t>
            </a:r>
            <a:endParaRPr sz="1100"/>
          </a:p>
          <a:p>
            <a:pPr indent="0" lvl="0" marL="0" rtl="0" algn="l">
              <a:lnSpc>
                <a:spcPct val="115000"/>
              </a:lnSpc>
              <a:spcBef>
                <a:spcPts val="0"/>
              </a:spcBef>
              <a:spcAft>
                <a:spcPts val="0"/>
              </a:spcAft>
              <a:buNone/>
            </a:pPr>
            <a:r>
              <a:rPr lang="en-GB" sz="1100"/>
              <a:t>We used  two sets of programs to evaluate our experimental results, the first set  is based on statistically objective evaluations,while the second set is to conduct a sample survey. Experimental data and user evaluations show that the proposed model can generate music like sequence generation.The model is theoretically mature and has ideal properties.</a:t>
            </a:r>
            <a:endParaRPr sz="1100"/>
          </a:p>
          <a:p>
            <a:pPr indent="0" lvl="0" marL="0" rtl="0" algn="l">
              <a:lnSpc>
                <a:spcPct val="115000"/>
              </a:lnSpc>
              <a:spcBef>
                <a:spcPts val="0"/>
              </a:spcBef>
              <a:spcAft>
                <a:spcPts val="0"/>
              </a:spcAft>
              <a:buNone/>
            </a:pPr>
            <a:r>
              <a:rPr lang="en-GB" sz="900"/>
              <a:t> </a:t>
            </a:r>
            <a:endParaRPr sz="9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349150" y="1560200"/>
            <a:ext cx="8520600" cy="346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u="sng">
                <a:solidFill>
                  <a:schemeClr val="hlink"/>
                </a:solidFill>
                <a:latin typeface="Roboto"/>
                <a:ea typeface="Roboto"/>
                <a:cs typeface="Roboto"/>
                <a:sym typeface="Roboto"/>
                <a:hlinkClick r:id="rId3"/>
              </a:rPr>
              <a:t>Paper 3 </a:t>
            </a:r>
            <a:r>
              <a:rPr lang="en-GB">
                <a:latin typeface="Roboto"/>
                <a:ea typeface="Roboto"/>
                <a:cs typeface="Roboto"/>
                <a:sym typeface="Roboto"/>
              </a:rPr>
              <a:t>:  </a:t>
            </a:r>
            <a:r>
              <a:rPr b="1" lang="en-GB" sz="1200">
                <a:latin typeface="Roboto"/>
                <a:ea typeface="Roboto"/>
                <a:cs typeface="Roboto"/>
                <a:sym typeface="Roboto"/>
              </a:rPr>
              <a:t>STYLE-CONDITIONED MUSIC GENERATION</a:t>
            </a:r>
            <a:endParaRPr b="1" sz="1200">
              <a:latin typeface="Roboto"/>
              <a:ea typeface="Roboto"/>
              <a:cs typeface="Roboto"/>
              <a:sym typeface="Roboto"/>
            </a:endParaRPr>
          </a:p>
          <a:p>
            <a:pPr indent="0" lvl="0" marL="0" rtl="0" algn="l">
              <a:lnSpc>
                <a:spcPct val="150000"/>
              </a:lnSpc>
              <a:spcBef>
                <a:spcPts val="0"/>
              </a:spcBef>
              <a:spcAft>
                <a:spcPts val="0"/>
              </a:spcAft>
              <a:buNone/>
            </a:pPr>
            <a:r>
              <a:rPr b="1" lang="en-GB" sz="1200">
                <a:latin typeface="Roboto"/>
                <a:ea typeface="Roboto"/>
                <a:cs typeface="Roboto"/>
                <a:sym typeface="Roboto"/>
              </a:rPr>
              <a:t>	</a:t>
            </a:r>
            <a:endParaRPr b="1" sz="1200">
              <a:latin typeface="Roboto"/>
              <a:ea typeface="Roboto"/>
              <a:cs typeface="Roboto"/>
              <a:sym typeface="Roboto"/>
            </a:endParaRPr>
          </a:p>
          <a:p>
            <a:pPr indent="0" lvl="0" marL="0" rtl="0" algn="l">
              <a:lnSpc>
                <a:spcPct val="150000"/>
              </a:lnSpc>
              <a:spcBef>
                <a:spcPts val="0"/>
              </a:spcBef>
              <a:spcAft>
                <a:spcPts val="0"/>
              </a:spcAft>
              <a:buNone/>
            </a:pPr>
            <a:r>
              <a:rPr b="1" lang="en-GB" sz="1200">
                <a:latin typeface="Roboto"/>
                <a:ea typeface="Roboto"/>
                <a:cs typeface="Roboto"/>
                <a:sym typeface="Roboto"/>
              </a:rPr>
              <a:t>	</a:t>
            </a:r>
            <a:r>
              <a:rPr lang="en-GB" sz="1200">
                <a:latin typeface="Roboto"/>
                <a:ea typeface="Roboto"/>
                <a:cs typeface="Roboto"/>
                <a:sym typeface="Roboto"/>
              </a:rPr>
              <a:t>This paper talks about generating music automatically based on content and style inputs from user rather than training a single musical data and generating music. </a:t>
            </a:r>
            <a:endParaRPr sz="1200">
              <a:latin typeface="Roboto"/>
              <a:ea typeface="Roboto"/>
              <a:cs typeface="Roboto"/>
              <a:sym typeface="Roboto"/>
            </a:endParaRPr>
          </a:p>
          <a:p>
            <a:pPr indent="457200" lvl="0" marL="0" rtl="0" algn="l">
              <a:lnSpc>
                <a:spcPct val="150000"/>
              </a:lnSpc>
              <a:spcBef>
                <a:spcPts val="0"/>
              </a:spcBef>
              <a:spcAft>
                <a:spcPts val="0"/>
              </a:spcAft>
              <a:buNone/>
            </a:pPr>
            <a:r>
              <a:rPr lang="en-GB" sz="1200">
                <a:latin typeface="Roboto"/>
                <a:ea typeface="Roboto"/>
                <a:cs typeface="Roboto"/>
                <a:sym typeface="Roboto"/>
              </a:rPr>
              <a:t>This paper is based on the formulation of VAE (Variational Autoencoder) to generate music , where they have collected dataset from MIDI files (Bach Chorales (JSB) dataset and </a:t>
            </a:r>
            <a:r>
              <a:rPr lang="en-GB" sz="1200">
                <a:latin typeface="Roboto"/>
                <a:ea typeface="Roboto"/>
                <a:cs typeface="Roboto"/>
                <a:sym typeface="Roboto"/>
              </a:rPr>
              <a:t>Nottingham</a:t>
            </a:r>
            <a:r>
              <a:rPr lang="en-GB" sz="1200">
                <a:latin typeface="Roboto"/>
                <a:ea typeface="Roboto"/>
                <a:cs typeface="Roboto"/>
                <a:sym typeface="Roboto"/>
              </a:rPr>
              <a:t> Music Database (NMD)), this music data is converted to non </a:t>
            </a:r>
            <a:r>
              <a:rPr lang="en-GB" sz="1200">
                <a:latin typeface="Roboto"/>
                <a:ea typeface="Roboto"/>
                <a:cs typeface="Roboto"/>
                <a:sym typeface="Roboto"/>
              </a:rPr>
              <a:t>overlapping segments and the data has been encoded with bidirectional hyper LSTM layer an</a:t>
            </a:r>
            <a:r>
              <a:rPr lang="en-GB" sz="1200">
                <a:latin typeface="Roboto"/>
                <a:ea typeface="Roboto"/>
                <a:cs typeface="Roboto"/>
                <a:sym typeface="Roboto"/>
              </a:rPr>
              <a:t> decoded with unidirectional HYperLSTMand the model is built around 500 music sample of each data sample is generated, the number of chords and the unique pictures in the training data is compared against the generated samples and along with music generation style transfer is also done.</a:t>
            </a:r>
            <a:endParaRPr sz="1200">
              <a:latin typeface="Roboto"/>
              <a:ea typeface="Roboto"/>
              <a:cs typeface="Roboto"/>
              <a:sym typeface="Roboto"/>
            </a:endParaRPr>
          </a:p>
          <a:p>
            <a:pPr indent="457200" lvl="0" marL="0" rtl="0" algn="l">
              <a:lnSpc>
                <a:spcPct val="150000"/>
              </a:lnSpc>
              <a:spcBef>
                <a:spcPts val="0"/>
              </a:spcBef>
              <a:spcAft>
                <a:spcPts val="0"/>
              </a:spcAft>
              <a:buNone/>
            </a:pPr>
            <a:r>
              <a:rPr lang="en-GB" sz="1200">
                <a:latin typeface="Roboto"/>
                <a:ea typeface="Roboto"/>
                <a:cs typeface="Roboto"/>
                <a:sym typeface="Roboto"/>
              </a:rPr>
              <a:t>This paper presents about the vanilla sequence-to-sequence variational autoencoder that allows user to condition the style of generated output music. This model involves a continuous style embedding for each style in the dataset.</a:t>
            </a:r>
            <a:endParaRPr sz="1200">
              <a:latin typeface="Roboto"/>
              <a:ea typeface="Roboto"/>
              <a:cs typeface="Roboto"/>
              <a:sym typeface="Roboto"/>
            </a:endParaRPr>
          </a:p>
        </p:txBody>
      </p:sp>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 Diagram</a:t>
            </a:r>
            <a:endParaRPr/>
          </a:p>
        </p:txBody>
      </p:sp>
      <p:sp>
        <p:nvSpPr>
          <p:cNvPr id="104" name="Google Shape;104;p19"/>
          <p:cNvSpPr txBox="1"/>
          <p:nvPr/>
        </p:nvSpPr>
        <p:spPr>
          <a:xfrm>
            <a:off x="311725" y="17940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5" name="Google Shape;105;p19"/>
          <p:cNvPicPr preferRelativeResize="0"/>
          <p:nvPr/>
        </p:nvPicPr>
        <p:blipFill>
          <a:blip r:embed="rId3">
            <a:alphaModFix/>
          </a:blip>
          <a:stretch>
            <a:fillRect/>
          </a:stretch>
        </p:blipFill>
        <p:spPr>
          <a:xfrm>
            <a:off x="-110075" y="1486225"/>
            <a:ext cx="9364200" cy="334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Software and Hardware Requirements</a:t>
            </a:r>
            <a:endParaRPr/>
          </a:p>
          <a:p>
            <a:pPr indent="0" lvl="0" marL="0" rtl="0" algn="l">
              <a:spcBef>
                <a:spcPts val="0"/>
              </a:spcBef>
              <a:spcAft>
                <a:spcPts val="0"/>
              </a:spcAft>
              <a:buNone/>
            </a:pPr>
            <a:r>
              <a:t/>
            </a:r>
            <a:endParaRPr/>
          </a:p>
        </p:txBody>
      </p:sp>
      <p:sp>
        <p:nvSpPr>
          <p:cNvPr id="111" name="Google Shape;111;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200"/>
              <a:t>Hardware </a:t>
            </a:r>
            <a:r>
              <a:rPr lang="en-GB" sz="1200"/>
              <a:t>requirements</a:t>
            </a:r>
            <a:endParaRPr sz="1200"/>
          </a:p>
          <a:p>
            <a:pPr indent="-304800" lvl="0" marL="914400" rtl="0" algn="l">
              <a:lnSpc>
                <a:spcPct val="200000"/>
              </a:lnSpc>
              <a:spcBef>
                <a:spcPts val="1200"/>
              </a:spcBef>
              <a:spcAft>
                <a:spcPts val="0"/>
              </a:spcAft>
              <a:buSzPts val="1200"/>
              <a:buAutoNum type="arabicPeriod"/>
            </a:pPr>
            <a:r>
              <a:rPr lang="en-GB" sz="1200">
                <a:solidFill>
                  <a:srgbClr val="171717"/>
                </a:solidFill>
                <a:highlight>
                  <a:srgbClr val="FFFFFF"/>
                </a:highlight>
              </a:rPr>
              <a:t>Processor - 1.9 - 3.3 gigahertz (GHz) or faster 64-bit dual core processor with SSE2 instruction set</a:t>
            </a:r>
            <a:endParaRPr sz="1200">
              <a:solidFill>
                <a:srgbClr val="171717"/>
              </a:solidFill>
              <a:highlight>
                <a:srgbClr val="FFFFFF"/>
              </a:highlight>
            </a:endParaRPr>
          </a:p>
          <a:p>
            <a:pPr indent="-304800" lvl="0" marL="914400" rtl="0" algn="l">
              <a:lnSpc>
                <a:spcPct val="200000"/>
              </a:lnSpc>
              <a:spcBef>
                <a:spcPts val="0"/>
              </a:spcBef>
              <a:spcAft>
                <a:spcPts val="0"/>
              </a:spcAft>
              <a:buClr>
                <a:srgbClr val="171717"/>
              </a:buClr>
              <a:buSzPts val="1200"/>
              <a:buAutoNum type="arabicPeriod"/>
            </a:pPr>
            <a:r>
              <a:rPr lang="en-GB" sz="1200">
                <a:solidFill>
                  <a:srgbClr val="171717"/>
                </a:solidFill>
                <a:highlight>
                  <a:srgbClr val="FFFFFF"/>
                </a:highlight>
              </a:rPr>
              <a:t>Memory - 4GB RAM or more</a:t>
            </a:r>
            <a:endParaRPr sz="1200">
              <a:solidFill>
                <a:srgbClr val="171717"/>
              </a:solidFill>
              <a:highlight>
                <a:srgbClr val="FFFFFF"/>
              </a:highlight>
            </a:endParaRPr>
          </a:p>
          <a:p>
            <a:pPr indent="0" lvl="0" marL="914400" rtl="0" algn="l">
              <a:lnSpc>
                <a:spcPct val="200000"/>
              </a:lnSpc>
              <a:spcBef>
                <a:spcPts val="1200"/>
              </a:spcBef>
              <a:spcAft>
                <a:spcPts val="1200"/>
              </a:spcAft>
              <a:buNone/>
            </a:pPr>
            <a:r>
              <a:t/>
            </a:r>
            <a:endParaRPr sz="1200">
              <a:solidFill>
                <a:srgbClr val="171717"/>
              </a:solidFill>
              <a:highlight>
                <a:srgbClr val="FFFFFF"/>
              </a:highlight>
            </a:endParaRPr>
          </a:p>
        </p:txBody>
      </p:sp>
      <p:sp>
        <p:nvSpPr>
          <p:cNvPr id="112" name="Google Shape;112;p20"/>
          <p:cNvSpPr txBox="1"/>
          <p:nvPr>
            <p:ph idx="1" type="body"/>
          </p:nvPr>
        </p:nvSpPr>
        <p:spPr>
          <a:xfrm>
            <a:off x="311700" y="1645925"/>
            <a:ext cx="3999900" cy="340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1200"/>
              <a:t>Software requirements</a:t>
            </a:r>
            <a:endParaRPr sz="1200"/>
          </a:p>
          <a:p>
            <a:pPr indent="-304800" lvl="0" marL="457200" rtl="0" algn="l">
              <a:lnSpc>
                <a:spcPct val="200000"/>
              </a:lnSpc>
              <a:spcBef>
                <a:spcPts val="1200"/>
              </a:spcBef>
              <a:spcAft>
                <a:spcPts val="0"/>
              </a:spcAft>
              <a:buClr>
                <a:srgbClr val="000000"/>
              </a:buClr>
              <a:buSzPts val="1200"/>
              <a:buAutoNum type="arabicPeriod"/>
            </a:pPr>
            <a:r>
              <a:rPr lang="en-GB" sz="1200">
                <a:solidFill>
                  <a:srgbClr val="000000"/>
                </a:solidFill>
                <a:highlight>
                  <a:srgbClr val="FCFCFC"/>
                </a:highlight>
              </a:rPr>
              <a:t>Operating System</a:t>
            </a:r>
            <a:endParaRPr sz="1200">
              <a:solidFill>
                <a:srgbClr val="000000"/>
              </a:solidFill>
              <a:highlight>
                <a:srgbClr val="FCFCFC"/>
              </a:highlight>
            </a:endParaRPr>
          </a:p>
          <a:p>
            <a:pPr indent="-304800" lvl="0" marL="457200" rtl="0" algn="l">
              <a:lnSpc>
                <a:spcPct val="200000"/>
              </a:lnSpc>
              <a:spcBef>
                <a:spcPts val="0"/>
              </a:spcBef>
              <a:spcAft>
                <a:spcPts val="0"/>
              </a:spcAft>
              <a:buClr>
                <a:srgbClr val="000000"/>
              </a:buClr>
              <a:buSzPts val="1200"/>
              <a:buAutoNum type="arabicPeriod"/>
            </a:pPr>
            <a:r>
              <a:rPr lang="en-GB" sz="1200">
                <a:solidFill>
                  <a:srgbClr val="000000"/>
                </a:solidFill>
                <a:highlight>
                  <a:srgbClr val="FCFCFC"/>
                </a:highlight>
              </a:rPr>
              <a:t>Python</a:t>
            </a:r>
            <a:endParaRPr sz="1200">
              <a:solidFill>
                <a:srgbClr val="000000"/>
              </a:solidFill>
              <a:highlight>
                <a:srgbClr val="FCFCFC"/>
              </a:highlight>
            </a:endParaRPr>
          </a:p>
          <a:p>
            <a:pPr indent="-304800" lvl="0" marL="457200" rtl="0" algn="l">
              <a:lnSpc>
                <a:spcPct val="200000"/>
              </a:lnSpc>
              <a:spcBef>
                <a:spcPts val="0"/>
              </a:spcBef>
              <a:spcAft>
                <a:spcPts val="0"/>
              </a:spcAft>
              <a:buClr>
                <a:srgbClr val="000000"/>
              </a:buClr>
              <a:buSzPts val="1200"/>
              <a:buAutoNum type="arabicPeriod"/>
            </a:pPr>
            <a:r>
              <a:rPr lang="en-GB" sz="1200">
                <a:solidFill>
                  <a:srgbClr val="000000"/>
                </a:solidFill>
                <a:highlight>
                  <a:srgbClr val="FCFCFC"/>
                </a:highlight>
              </a:rPr>
              <a:t>Jupyter Notebook</a:t>
            </a:r>
            <a:endParaRPr sz="1200">
              <a:solidFill>
                <a:srgbClr val="000000"/>
              </a:solidFill>
              <a:highlight>
                <a:srgbClr val="FCFCFC"/>
              </a:highlight>
            </a:endParaRPr>
          </a:p>
          <a:p>
            <a:pPr indent="0" lvl="0" marL="0" rtl="0" algn="l">
              <a:lnSpc>
                <a:spcPct val="200000"/>
              </a:lnSpc>
              <a:spcBef>
                <a:spcPts val="1200"/>
              </a:spcBef>
              <a:spcAft>
                <a:spcPts val="1200"/>
              </a:spcAft>
              <a:buNone/>
            </a:pPr>
            <a:r>
              <a:t/>
            </a:r>
            <a:endParaRPr b="1" sz="1200">
              <a:solidFill>
                <a:srgbClr val="000000"/>
              </a:solidFill>
              <a:highlight>
                <a:srgbClr val="FCFCFC"/>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Framework and Tools</a:t>
            </a:r>
            <a:endParaRPr/>
          </a:p>
        </p:txBody>
      </p:sp>
      <p:sp>
        <p:nvSpPr>
          <p:cNvPr id="118" name="Google Shape;118;p21"/>
          <p:cNvSpPr txBox="1"/>
          <p:nvPr/>
        </p:nvSpPr>
        <p:spPr>
          <a:xfrm>
            <a:off x="311725" y="1451800"/>
            <a:ext cx="2662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For model</a:t>
            </a:r>
            <a:endParaRPr b="1">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Keras</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Tensorflow</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Music21</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Magenta by tensorflow</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Pandas</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Numpy</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Matplotlib</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Scipy</a:t>
            </a:r>
            <a:endParaRPr>
              <a:latin typeface="Roboto"/>
              <a:ea typeface="Roboto"/>
              <a:cs typeface="Roboto"/>
              <a:sym typeface="Roboto"/>
            </a:endParaRPr>
          </a:p>
        </p:txBody>
      </p:sp>
      <p:sp>
        <p:nvSpPr>
          <p:cNvPr id="119" name="Google Shape;119;p21"/>
          <p:cNvSpPr txBox="1"/>
          <p:nvPr/>
        </p:nvSpPr>
        <p:spPr>
          <a:xfrm>
            <a:off x="3245075" y="1486950"/>
            <a:ext cx="221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For Website</a:t>
            </a:r>
            <a:endParaRPr b="1">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HTML</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CSS</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JS</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Flask (for API)</a:t>
            </a:r>
            <a:endParaRPr>
              <a:latin typeface="Roboto"/>
              <a:ea typeface="Roboto"/>
              <a:cs typeface="Roboto"/>
              <a:sym typeface="Roboto"/>
            </a:endParaRPr>
          </a:p>
        </p:txBody>
      </p:sp>
      <p:sp>
        <p:nvSpPr>
          <p:cNvPr id="120" name="Google Shape;120;p21"/>
          <p:cNvSpPr txBox="1"/>
          <p:nvPr/>
        </p:nvSpPr>
        <p:spPr>
          <a:xfrm>
            <a:off x="5723325" y="1664625"/>
            <a:ext cx="20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For Hosting </a:t>
            </a:r>
            <a:endParaRPr b="1">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AWS/Heroku</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