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834" r:id="rId2"/>
    <p:sldId id="856" r:id="rId3"/>
    <p:sldId id="866" r:id="rId4"/>
    <p:sldId id="869" r:id="rId5"/>
    <p:sldId id="850" r:id="rId6"/>
    <p:sldId id="865" r:id="rId7"/>
    <p:sldId id="842" r:id="rId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99CCFF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A3074-B393-43A7-8E86-B35E307C2082}" v="1" dt="2019-09-09T16:29:22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98" autoAdjust="0"/>
  </p:normalViewPr>
  <p:slideViewPr>
    <p:cSldViewPr>
      <p:cViewPr varScale="1">
        <p:scale>
          <a:sx n="70" d="100"/>
          <a:sy n="70" d="100"/>
        </p:scale>
        <p:origin x="76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2T20:32:33.808" v="4942" actId="2696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2T20:27:59.189" v="494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2T20:27:59.189" v="494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Administration</a:t>
            </a:r>
          </a:p>
          <a:p>
            <a:r>
              <a:rPr lang="en-US" dirty="0"/>
              <a:t>Q&amp;A / Practice Quizzes</a:t>
            </a:r>
          </a:p>
          <a:p>
            <a:endParaRPr lang="en-US" dirty="0"/>
          </a:p>
          <a:p>
            <a:r>
              <a:rPr lang="en-US" dirty="0"/>
              <a:t>Maximum Likelihood Estimation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Generative Models</a:t>
            </a:r>
          </a:p>
          <a:p>
            <a:endParaRPr lang="en-US" dirty="0"/>
          </a:p>
          <a:p>
            <a:r>
              <a:rPr lang="en-US" dirty="0"/>
              <a:t>Tutorial Notebooks: naïve </a:t>
            </a:r>
            <a:r>
              <a:rPr lang="en-US" dirty="0" err="1"/>
              <a:t>bayes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Practice Quizzes</a:t>
            </a:r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9EAA6-43B7-4F78-93A9-55C53603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5551"/>
            <a:ext cx="11125200" cy="47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39BC23-E08C-403C-A329-F069A8A8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Discourse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E6522-139F-4983-A303-10A5BD873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Maximum Likelihood Estimation (MLE)</a:t>
            </a:r>
          </a:p>
          <a:p>
            <a:pPr lvl="1"/>
            <a:r>
              <a:rPr lang="en-US" sz="1600" dirty="0"/>
              <a:t>Generalized method to find model parameters </a:t>
            </a:r>
            <a:r>
              <a:rPr lang="en-US" sz="1100" dirty="0"/>
              <a:t>ref Collins section 4</a:t>
            </a:r>
            <a:endParaRPr lang="en-US" sz="1600" dirty="0"/>
          </a:p>
          <a:p>
            <a:pPr lvl="1"/>
            <a:r>
              <a:rPr lang="en-US" sz="1600" dirty="0"/>
              <a:t>Parametric model vs. “non”-parametric model</a:t>
            </a:r>
          </a:p>
          <a:p>
            <a:pPr lvl="1"/>
            <a:r>
              <a:rPr lang="en-US" sz="1600" dirty="0"/>
              <a:t>MLE’s “log-likelihood” function for best-fit parameter search vs.</a:t>
            </a:r>
            <a:br>
              <a:rPr lang="en-US" sz="1600" dirty="0"/>
            </a:br>
            <a:r>
              <a:rPr lang="en-US" sz="1600" dirty="0"/>
              <a:t>Naïve </a:t>
            </a:r>
            <a:r>
              <a:rPr lang="en-US" sz="1600" dirty="0" err="1"/>
              <a:t>Bayes’s</a:t>
            </a:r>
            <a:r>
              <a:rPr lang="en-US" sz="1600" dirty="0"/>
              <a:t> likelihood function for conditional probabilities</a:t>
            </a:r>
          </a:p>
          <a:p>
            <a:pPr lvl="1"/>
            <a:endParaRPr lang="en-US" sz="1600" dirty="0"/>
          </a:p>
          <a:p>
            <a:r>
              <a:rPr lang="en-US" sz="1800" dirty="0"/>
              <a:t>Naïve Bayes</a:t>
            </a:r>
          </a:p>
          <a:p>
            <a:endParaRPr lang="en-US" sz="1800" dirty="0"/>
          </a:p>
          <a:p>
            <a:r>
              <a:rPr lang="en-US" sz="1800" dirty="0"/>
              <a:t>Feature Selection</a:t>
            </a:r>
          </a:p>
          <a:p>
            <a:pPr lvl="1"/>
            <a:r>
              <a:rPr lang="en-US" sz="1600" dirty="0"/>
              <a:t>Keep features that result in good model performance</a:t>
            </a:r>
          </a:p>
          <a:p>
            <a:pPr lvl="1"/>
            <a:r>
              <a:rPr lang="en-US" sz="1600" dirty="0"/>
              <a:t>Forward Selection</a:t>
            </a:r>
          </a:p>
          <a:p>
            <a:pPr lvl="1"/>
            <a:r>
              <a:rPr lang="en-US" sz="1600" dirty="0"/>
              <a:t>Backward Selection</a:t>
            </a:r>
          </a:p>
          <a:p>
            <a:pPr lvl="1"/>
            <a:r>
              <a:rPr lang="en-US" sz="1600" dirty="0"/>
              <a:t>Other methods </a:t>
            </a:r>
            <a:r>
              <a:rPr lang="en-US" sz="1100" dirty="0"/>
              <a:t>ref project 2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3F8A5-545D-4C85-9E6E-C22A2B6AA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Generative Model</a:t>
            </a:r>
          </a:p>
          <a:p>
            <a:pPr lvl="1"/>
            <a:r>
              <a:rPr lang="en-US" sz="1600" dirty="0"/>
              <a:t>Has estimate of P(x</a:t>
            </a:r>
            <a:r>
              <a:rPr lang="en-US" sz="1000" dirty="0"/>
              <a:t>1</a:t>
            </a:r>
            <a:r>
              <a:rPr lang="en-US" sz="1600" dirty="0"/>
              <a:t>, x</a:t>
            </a:r>
            <a:r>
              <a:rPr lang="en-US" sz="1000" dirty="0"/>
              <a:t>2</a:t>
            </a:r>
            <a:r>
              <a:rPr lang="en-US" sz="1600" dirty="0"/>
              <a:t>, x</a:t>
            </a:r>
            <a:r>
              <a:rPr lang="en-US" sz="1000" dirty="0"/>
              <a:t>3</a:t>
            </a:r>
            <a:r>
              <a:rPr lang="en-US" sz="1600" dirty="0"/>
              <a:t>, …, class), i.e.,</a:t>
            </a:r>
            <a:br>
              <a:rPr lang="en-US" sz="1600" dirty="0"/>
            </a:br>
            <a:r>
              <a:rPr lang="en-US" sz="1600" dirty="0"/>
              <a:t>has estimate of the underlying process</a:t>
            </a:r>
          </a:p>
          <a:p>
            <a:pPr lvl="1"/>
            <a:r>
              <a:rPr lang="en-US" sz="1600" dirty="0"/>
              <a:t>Predicts based on P(class | x</a:t>
            </a:r>
            <a:r>
              <a:rPr lang="en-US" sz="1000" dirty="0"/>
              <a:t>1</a:t>
            </a:r>
            <a:r>
              <a:rPr lang="en-US" sz="1600" dirty="0"/>
              <a:t>, x</a:t>
            </a:r>
            <a:r>
              <a:rPr lang="en-US" sz="1000" dirty="0"/>
              <a:t>2</a:t>
            </a:r>
            <a:r>
              <a:rPr lang="en-US" sz="1600" dirty="0"/>
              <a:t>, x</a:t>
            </a:r>
            <a:r>
              <a:rPr lang="en-US" sz="1000" dirty="0"/>
              <a:t>3</a:t>
            </a:r>
            <a:r>
              <a:rPr lang="en-US" sz="1600" dirty="0"/>
              <a:t>, …)</a:t>
            </a:r>
          </a:p>
          <a:p>
            <a:pPr lvl="1"/>
            <a:r>
              <a:rPr lang="en-US" sz="1600" dirty="0"/>
              <a:t>You can guess at existence of new observations</a:t>
            </a:r>
          </a:p>
          <a:p>
            <a:endParaRPr lang="en-US" sz="1800" dirty="0"/>
          </a:p>
          <a:p>
            <a:r>
              <a:rPr lang="en-US" sz="1800" dirty="0"/>
              <a:t>Discriminative Model</a:t>
            </a:r>
          </a:p>
          <a:p>
            <a:pPr lvl="1"/>
            <a:r>
              <a:rPr lang="en-US" sz="1600" dirty="0"/>
              <a:t>Predicts based on P(class | x</a:t>
            </a:r>
            <a:r>
              <a:rPr lang="en-US" sz="1000" dirty="0"/>
              <a:t>1</a:t>
            </a:r>
            <a:r>
              <a:rPr lang="en-US" sz="1600" dirty="0"/>
              <a:t>, x</a:t>
            </a:r>
            <a:r>
              <a:rPr lang="en-US" sz="1000" dirty="0"/>
              <a:t>2</a:t>
            </a:r>
            <a:r>
              <a:rPr lang="en-US" sz="1600" dirty="0"/>
              <a:t>, x</a:t>
            </a:r>
            <a:r>
              <a:rPr lang="en-US" sz="1000" dirty="0"/>
              <a:t>3</a:t>
            </a:r>
            <a:r>
              <a:rPr lang="en-US" sz="1600" dirty="0"/>
              <a:t>, …)</a:t>
            </a:r>
          </a:p>
          <a:p>
            <a:pPr lvl="1"/>
            <a:r>
              <a:rPr lang="en-US" sz="1600" dirty="0"/>
              <a:t>You cannot guess at existence of new observations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2DDF-6210-4363-9E2D-DB5107BE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5E02-F6F0-40B7-AC21-CC67E03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6398-4BA8-49E3-9934-D168299A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A1D-02BC-44C8-935C-FC74D2AE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Naive Bayes.html | concepts</a:t>
            </a:r>
          </a:p>
          <a:p>
            <a:pPr lvl="1"/>
            <a:r>
              <a:rPr lang="en-US" sz="1400" dirty="0"/>
              <a:t>Numeric and categorical predictor variables</a:t>
            </a:r>
          </a:p>
          <a:p>
            <a:pPr lvl="1"/>
            <a:r>
              <a:rPr lang="en-US" sz="1400" dirty="0"/>
              <a:t>Priors, likelihoods, posteriors, relative posteriors</a:t>
            </a:r>
          </a:p>
          <a:p>
            <a:pPr lvl="1"/>
            <a:r>
              <a:rPr lang="en-US" sz="1400" dirty="0" err="1"/>
              <a:t>LaPlace</a:t>
            </a:r>
            <a:r>
              <a:rPr lang="en-US" sz="1400" dirty="0"/>
              <a:t> smoothing</a:t>
            </a:r>
          </a:p>
          <a:p>
            <a:pPr lvl="1"/>
            <a:endParaRPr lang="en-US" sz="1400" dirty="0"/>
          </a:p>
          <a:p>
            <a:r>
              <a:rPr lang="en-US" sz="1600" dirty="0"/>
              <a:t>Naive </a:t>
            </a:r>
            <a:r>
              <a:rPr lang="en-US" sz="1600" dirty="0" err="1"/>
              <a:t>Bayes.ipynb</a:t>
            </a:r>
            <a:r>
              <a:rPr lang="en-US" sz="1600" dirty="0"/>
              <a:t> | example implementation in python</a:t>
            </a:r>
          </a:p>
          <a:p>
            <a:pPr lvl="1"/>
            <a:r>
              <a:rPr lang="en-US" sz="1400" dirty="0"/>
              <a:t>Classic iris dataset</a:t>
            </a:r>
          </a:p>
          <a:p>
            <a:pPr lvl="1"/>
            <a:r>
              <a:rPr lang="en-US" sz="1400" dirty="0"/>
              <a:t>Categorical predictor variables</a:t>
            </a:r>
          </a:p>
          <a:p>
            <a:pPr lvl="1"/>
            <a:r>
              <a:rPr lang="en-US" sz="1400" dirty="0"/>
              <a:t>Calculate priors and likelihoods from scratch</a:t>
            </a:r>
          </a:p>
          <a:p>
            <a:pPr lvl="1"/>
            <a:r>
              <a:rPr lang="en-US" sz="1400" dirty="0"/>
              <a:t>Define naïve </a:t>
            </a:r>
            <a:r>
              <a:rPr lang="en-US" sz="1400" dirty="0" err="1"/>
              <a:t>bayes</a:t>
            </a:r>
            <a:r>
              <a:rPr lang="en-US" sz="1400" dirty="0"/>
              <a:t> class from scratch</a:t>
            </a:r>
          </a:p>
          <a:p>
            <a:pPr lvl="1"/>
            <a:r>
              <a:rPr lang="en-US" sz="1400" dirty="0"/>
              <a:t>Use </a:t>
            </a:r>
            <a:r>
              <a:rPr lang="en-US" sz="1400" dirty="0" err="1"/>
              <a:t>sklearn</a:t>
            </a:r>
            <a:r>
              <a:rPr lang="en-US" sz="1400" dirty="0"/>
              <a:t> </a:t>
            </a:r>
            <a:r>
              <a:rPr lang="en-US" sz="1400" dirty="0" err="1"/>
              <a:t>BernoulliNB</a:t>
            </a:r>
            <a:r>
              <a:rPr lang="en-US" sz="1400" dirty="0"/>
              <a:t>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BEE62-A037-4998-B12D-21AB66F4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8F7E-36F7-4073-9A95-FF2DE435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77BE-3CC9-44A2-A09F-9193775F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9710-F979-4E00-818D-89448E24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Joint Probability Distribution P(A,B) </a:t>
            </a:r>
            <a:r>
              <a:rPr lang="en-US" dirty="0">
                <a:sym typeface="Wingdings" panose="05000000000000000000" pitchFamily="2" charset="2"/>
              </a:rPr>
              <a:t> Marginal Probability Distributions P(A) &amp; P(B)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                                                    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                                    P(A=129, B=15) = 0.12  </a:t>
            </a:r>
            <a:r>
              <a:rPr lang="en-US" sz="1400" dirty="0">
                <a:sym typeface="Wingdings" panose="05000000000000000000" pitchFamily="2" charset="2"/>
              </a:rPr>
              <a:t>a joint probability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                                                     P(A=129) = 0.20  </a:t>
            </a:r>
            <a:r>
              <a:rPr lang="en-US" sz="1400" dirty="0">
                <a:sym typeface="Wingdings" panose="05000000000000000000" pitchFamily="2" charset="2"/>
              </a:rPr>
              <a:t>a marginal probability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independence (vs independence)</a:t>
            </a:r>
          </a:p>
          <a:p>
            <a:pPr lvl="1"/>
            <a:r>
              <a:rPr lang="en-US" dirty="0"/>
              <a:t>P(A|B,C) = P(A|C) ; P(B|A,C) = P(B|C)</a:t>
            </a:r>
          </a:p>
          <a:p>
            <a:pPr lvl="1"/>
            <a:r>
              <a:rPr lang="en-US" dirty="0"/>
              <a:t>P(A,B|C) = P(A|C)P(B|C)</a:t>
            </a:r>
          </a:p>
          <a:p>
            <a:endParaRPr lang="en-US" dirty="0"/>
          </a:p>
          <a:p>
            <a:r>
              <a:rPr lang="en-US" dirty="0"/>
              <a:t>One feature </a:t>
            </a:r>
            <a:r>
              <a:rPr lang="en-US" dirty="0">
                <a:sym typeface="Wingdings" panose="05000000000000000000" pitchFamily="2" charset="2"/>
              </a:rPr>
              <a:t> no other feature to be independent of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 bad log probabilities joke …</a:t>
            </a:r>
          </a:p>
          <a:p>
            <a:endParaRPr lang="en-US" dirty="0"/>
          </a:p>
          <a:p>
            <a:r>
              <a:rPr lang="en-US" dirty="0" err="1"/>
              <a:t>LaPlace</a:t>
            </a:r>
            <a:r>
              <a:rPr lang="en-US" dirty="0"/>
              <a:t> smoothing</a:t>
            </a:r>
          </a:p>
          <a:p>
            <a:pPr lvl="1"/>
            <a:r>
              <a:rPr lang="en-US" dirty="0"/>
              <a:t>Data: sun, rain, rain, wind, sun, sun</a:t>
            </a:r>
          </a:p>
          <a:p>
            <a:pPr lvl="1"/>
            <a:r>
              <a:rPr lang="en-US" dirty="0"/>
              <a:t>Frequency table: sun 3, rain 2, wind 1</a:t>
            </a:r>
          </a:p>
          <a:p>
            <a:pPr lvl="1"/>
            <a:r>
              <a:rPr lang="en-US" dirty="0"/>
              <a:t>Frequency table adjusted for smoothing: sun 4, rain 3, wind 2</a:t>
            </a:r>
          </a:p>
          <a:p>
            <a:pPr lvl="1"/>
            <a:r>
              <a:rPr lang="en-US" dirty="0"/>
              <a:t>P(sun) = 4 / (4+3+2) = 4/9 = 0.44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4FA1A-C78B-4782-AE59-C8B8E07C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50DCC-6BA1-4A97-A890-70CF0D8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0DB81-8ADB-40F2-A780-7F565FF0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4191000" cy="10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9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>
            <a:normAutofit/>
          </a:bodyPr>
          <a:lstStyle/>
          <a:p>
            <a:r>
              <a:rPr lang="en-US" sz="1600" b="1" dirty="0"/>
              <a:t>The Naïve Bayes Model (Collins)</a:t>
            </a:r>
          </a:p>
          <a:p>
            <a:pPr lvl="1"/>
            <a:r>
              <a:rPr lang="en-US" sz="1400" dirty="0"/>
              <a:t>Formal math description of the method</a:t>
            </a:r>
          </a:p>
          <a:p>
            <a:pPr lvl="1"/>
            <a:r>
              <a:rPr lang="en-US" sz="1400" dirty="0"/>
              <a:t>Special case of Maximum Likelihood Estimation</a:t>
            </a:r>
          </a:p>
          <a:p>
            <a:pPr lvl="2"/>
            <a:r>
              <a:rPr lang="en-US" sz="1200" dirty="0"/>
              <a:t>P(class)</a:t>
            </a:r>
          </a:p>
          <a:p>
            <a:pPr lvl="2"/>
            <a:r>
              <a:rPr lang="en-US" sz="1200" dirty="0"/>
              <a:t>P(</a:t>
            </a:r>
            <a:r>
              <a:rPr lang="en-US" sz="1200" dirty="0" err="1"/>
              <a:t>features|class</a:t>
            </a:r>
            <a:r>
              <a:rPr lang="en-US" sz="1200" dirty="0"/>
              <a:t>)	</a:t>
            </a:r>
          </a:p>
          <a:p>
            <a:pPr lvl="1"/>
            <a:r>
              <a:rPr lang="en-US" sz="1400" dirty="0"/>
              <a:t>General case Maximum Likelihood Estimation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How to Write a Spelling Corrector (</a:t>
            </a:r>
            <a:r>
              <a:rPr lang="en-US" sz="1600" b="1" dirty="0" err="1"/>
              <a:t>Norvig</a:t>
            </a:r>
            <a:r>
              <a:rPr lang="en-US" sz="1600" b="1" dirty="0"/>
              <a:t>)</a:t>
            </a:r>
          </a:p>
          <a:p>
            <a:pPr lvl="1"/>
            <a:r>
              <a:rPr lang="en-US" sz="1400" dirty="0"/>
              <a:t>Naive Bayes method – sort of</a:t>
            </a:r>
          </a:p>
          <a:p>
            <a:pPr lvl="1"/>
            <a:r>
              <a:rPr lang="en-US" sz="1400" dirty="0"/>
              <a:t>Training data without spelling error labels?</a:t>
            </a:r>
          </a:p>
          <a:p>
            <a:pPr lvl="1"/>
            <a:r>
              <a:rPr lang="en-US" sz="1400" dirty="0"/>
              <a:t>How are likelihoods calculated?</a:t>
            </a:r>
          </a:p>
          <a:p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03658A-4A9E-4D9B-9B51-D2865FC1D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 Plan for Spam (Graham)</a:t>
            </a:r>
          </a:p>
          <a:p>
            <a:pPr lvl="1"/>
            <a:r>
              <a:rPr lang="en-US" sz="1400" dirty="0"/>
              <a:t>Probabilities of individual words</a:t>
            </a:r>
          </a:p>
          <a:p>
            <a:pPr lvl="1"/>
            <a:r>
              <a:rPr lang="en-US" sz="1400" dirty="0"/>
              <a:t>Probabilities of word pairs, triples</a:t>
            </a:r>
          </a:p>
          <a:p>
            <a:pPr lvl="1"/>
            <a:r>
              <a:rPr lang="en-US" sz="1400" dirty="0"/>
              <a:t>False positive rate</a:t>
            </a:r>
          </a:p>
          <a:p>
            <a:pPr lvl="1"/>
            <a:r>
              <a:rPr lang="en-US" sz="1400" dirty="0"/>
              <a:t>Probability of positive AND probability of negative</a:t>
            </a:r>
          </a:p>
          <a:p>
            <a:pPr lvl="1"/>
            <a:r>
              <a:rPr lang="en-US" sz="1400" dirty="0"/>
              <a:t>Pre-process/represent data</a:t>
            </a:r>
          </a:p>
          <a:p>
            <a:pPr lvl="1"/>
            <a:r>
              <a:rPr lang="en-US" sz="1400" dirty="0"/>
              <a:t>Scores vs probabilities</a:t>
            </a:r>
          </a:p>
          <a:p>
            <a:pPr lvl="1"/>
            <a:r>
              <a:rPr lang="en-US" sz="1400" dirty="0"/>
              <a:t>15 per 1,000,000 responses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44904</TotalTime>
  <Words>325</Words>
  <Application>Microsoft Office PowerPoint</Application>
  <PresentationFormat>Widescreen</PresentationFormat>
  <Paragraphs>108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  <vt:lpstr>Discourse</vt:lpstr>
      <vt:lpstr>Notebooks</vt:lpstr>
      <vt:lpstr>Practice Quizzes</vt:lpstr>
      <vt:lpstr>Reading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1820</cp:revision>
  <cp:lastPrinted>2019-09-06T22:37:45Z</cp:lastPrinted>
  <dcterms:created xsi:type="dcterms:W3CDTF">2008-06-20T03:39:20Z</dcterms:created>
  <dcterms:modified xsi:type="dcterms:W3CDTF">2019-09-12T20:32:47Z</dcterms:modified>
</cp:coreProperties>
</file>