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21"/>
  </p:notesMasterIdLst>
  <p:handoutMasterIdLst>
    <p:handoutMasterId r:id="rId22"/>
  </p:handoutMasterIdLst>
  <p:sldIdLst>
    <p:sldId id="834" r:id="rId2"/>
    <p:sldId id="856" r:id="rId3"/>
    <p:sldId id="843" r:id="rId4"/>
    <p:sldId id="851" r:id="rId5"/>
    <p:sldId id="853" r:id="rId6"/>
    <p:sldId id="854" r:id="rId7"/>
    <p:sldId id="852" r:id="rId8"/>
    <p:sldId id="630" r:id="rId9"/>
    <p:sldId id="863" r:id="rId10"/>
    <p:sldId id="864" r:id="rId11"/>
    <p:sldId id="846" r:id="rId12"/>
    <p:sldId id="858" r:id="rId13"/>
    <p:sldId id="859" r:id="rId14"/>
    <p:sldId id="860" r:id="rId15"/>
    <p:sldId id="861" r:id="rId16"/>
    <p:sldId id="862" r:id="rId17"/>
    <p:sldId id="842" r:id="rId18"/>
    <p:sldId id="857" r:id="rId19"/>
    <p:sldId id="850" r:id="rId20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99CCFF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6D7ED-C7CD-4C7C-80D9-E83189562668}" v="3" dt="2019-09-05T20:37:57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0934" autoAdjust="0"/>
  </p:normalViewPr>
  <p:slideViewPr>
    <p:cSldViewPr>
      <p:cViewPr varScale="1">
        <p:scale>
          <a:sx n="68" d="100"/>
          <a:sy n="68" d="100"/>
        </p:scale>
        <p:origin x="15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" userId="e41c737d3ca715fb" providerId="LiveId" clId="{50E637E4-E08B-4134-95E4-9E2491D3167B}"/>
  </pc:docChgLst>
  <pc:docChgLst>
    <pc:chgData name="Richard Huntsinger" userId="e41c737d3ca715fb" providerId="LiveId" clId="{5866D7ED-C7CD-4C7C-80D9-E83189562668}"/>
    <pc:docChg chg="undo custSel addSld delSld modSld sldOrd">
      <pc:chgData name="Richard Huntsinger" userId="e41c737d3ca715fb" providerId="LiveId" clId="{5866D7ED-C7CD-4C7C-80D9-E83189562668}" dt="2019-09-06T22:21:31.012" v="371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21:31.012" v="371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66618"/>
          </a:xfrm>
          <a:prstGeom prst="rect">
            <a:avLst/>
          </a:prstGeom>
        </p:spPr>
        <p:txBody>
          <a:bodyPr vert="horz" lIns="87407" tIns="43704" rIns="87407" bIns="4370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2098" cy="466618"/>
          </a:xfrm>
          <a:prstGeom prst="rect">
            <a:avLst/>
          </a:prstGeom>
        </p:spPr>
        <p:txBody>
          <a:bodyPr vert="horz" lIns="87407" tIns="43704" rIns="87407" bIns="43704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246"/>
            <a:ext cx="2972098" cy="466617"/>
          </a:xfrm>
          <a:prstGeom prst="rect">
            <a:avLst/>
          </a:prstGeom>
        </p:spPr>
        <p:txBody>
          <a:bodyPr vert="horz" lIns="87407" tIns="43704" rIns="87407" bIns="4370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8847246"/>
            <a:ext cx="2972098" cy="466617"/>
          </a:xfrm>
          <a:prstGeom prst="rect">
            <a:avLst/>
          </a:prstGeom>
        </p:spPr>
        <p:txBody>
          <a:bodyPr vert="horz" lIns="87407" tIns="43704" rIns="87407" bIns="43704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8712" cy="3494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2398" tIns="46200" rIns="92398" bIns="462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8712" cy="3494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FCE8E-2C9F-4650-A97E-6195EBD49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256 possible pixel values, 28 rows of pixels, 28 columns of pixels </a:t>
            </a:r>
            <a:r>
              <a:rPr lang="en-US" dirty="0">
                <a:sym typeface="Wingdings" panose="05000000000000000000" pitchFamily="2" charset="2"/>
              </a:rPr>
              <a:t> 256</a:t>
            </a:r>
            <a:r>
              <a:rPr lang="en-US" baseline="30000" dirty="0">
                <a:sym typeface="Wingdings" panose="05000000000000000000" pitchFamily="2" charset="2"/>
              </a:rPr>
              <a:t>28x28 </a:t>
            </a:r>
            <a:r>
              <a:rPr lang="en-US" dirty="0">
                <a:sym typeface="Wingdings" panose="05000000000000000000" pitchFamily="2" charset="2"/>
              </a:rPr>
              <a:t>=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Skit: 3 datasets, 2 methods, 2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8AED-E000-4FBE-B001-A32D27A9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B3D06-2598-4905-ADDC-BBCA3A6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E470-B1D2-4F05-9BA6-FAF904F0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752FF-7D07-4201-9275-4B62233C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5965185" cy="491181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E533BF-6C8D-4827-B21A-E5F3C87D7CA3}"/>
              </a:ext>
            </a:extLst>
          </p:cNvPr>
          <p:cNvSpPr/>
          <p:nvPr/>
        </p:nvSpPr>
        <p:spPr>
          <a:xfrm>
            <a:off x="1447800" y="3061900"/>
            <a:ext cx="1524000" cy="276999"/>
          </a:xfrm>
          <a:prstGeom prst="wedgeRectCallout">
            <a:avLst>
              <a:gd name="adj1" fmla="val 97837"/>
              <a:gd name="adj2" fmla="val -42752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training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6A7001-87EC-4158-8BA1-C70A7539351F}"/>
              </a:ext>
            </a:extLst>
          </p:cNvPr>
          <p:cNvSpPr/>
          <p:nvPr/>
        </p:nvSpPr>
        <p:spPr>
          <a:xfrm>
            <a:off x="1295400" y="4953000"/>
            <a:ext cx="1676400" cy="276999"/>
          </a:xfrm>
          <a:prstGeom prst="wedgeRectCallout">
            <a:avLst>
              <a:gd name="adj1" fmla="val 97837"/>
              <a:gd name="adj2" fmla="val -42752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development data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799A653-88B8-4D4F-B8CC-21BA5FADDA93}"/>
              </a:ext>
            </a:extLst>
          </p:cNvPr>
          <p:cNvSpPr/>
          <p:nvPr/>
        </p:nvSpPr>
        <p:spPr>
          <a:xfrm>
            <a:off x="1447800" y="5410200"/>
            <a:ext cx="1524000" cy="276999"/>
          </a:xfrm>
          <a:prstGeom prst="wedgeRectCallout">
            <a:avLst>
              <a:gd name="adj1" fmla="val 97837"/>
              <a:gd name="adj2" fmla="val -4275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testing data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D67EA7-11AB-45DE-8388-0D34D8699A5C}"/>
              </a:ext>
            </a:extLst>
          </p:cNvPr>
          <p:cNvSpPr/>
          <p:nvPr/>
        </p:nvSpPr>
        <p:spPr>
          <a:xfrm>
            <a:off x="8077200" y="6096000"/>
            <a:ext cx="1524000" cy="276999"/>
          </a:xfrm>
          <a:prstGeom prst="wedgeRectCallout">
            <a:avLst>
              <a:gd name="adj1" fmla="val -6511"/>
              <a:gd name="adj2" fmla="val -104947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compare models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34D8F4C-C8D9-4813-93D5-A1B208FE74E5}"/>
              </a:ext>
            </a:extLst>
          </p:cNvPr>
          <p:cNvSpPr/>
          <p:nvPr/>
        </p:nvSpPr>
        <p:spPr>
          <a:xfrm>
            <a:off x="2819400" y="6123801"/>
            <a:ext cx="3505200" cy="276999"/>
          </a:xfrm>
          <a:prstGeom prst="wedgeRectCallout">
            <a:avLst>
              <a:gd name="adj1" fmla="val 60634"/>
              <a:gd name="adj2" fmla="val -57105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estimated performance of best model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CCF78B6-B025-42EA-A720-32377B3878F0}"/>
              </a:ext>
            </a:extLst>
          </p:cNvPr>
          <p:cNvSpPr/>
          <p:nvPr/>
        </p:nvSpPr>
        <p:spPr>
          <a:xfrm>
            <a:off x="8077200" y="6123801"/>
            <a:ext cx="1524000" cy="276999"/>
          </a:xfrm>
          <a:prstGeom prst="wedgeRectCallout">
            <a:avLst>
              <a:gd name="adj1" fmla="val -74338"/>
              <a:gd name="adj2" fmla="val -138436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compare models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B002231-4A1C-4CD6-92D2-E7F1CC99C412}"/>
              </a:ext>
            </a:extLst>
          </p:cNvPr>
          <p:cNvSpPr/>
          <p:nvPr/>
        </p:nvSpPr>
        <p:spPr>
          <a:xfrm>
            <a:off x="10003784" y="3216533"/>
            <a:ext cx="1426215" cy="1200329"/>
          </a:xfrm>
          <a:prstGeom prst="wedgeRectCallout">
            <a:avLst>
              <a:gd name="adj1" fmla="val -89375"/>
              <a:gd name="adj2" fmla="val 71112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use model based on </a:t>
            </a:r>
            <a:r>
              <a:rPr lang="en-US" sz="1200" b="1" dirty="0">
                <a:latin typeface="Verdana" panose="020B0604030504040204" pitchFamily="34" charset="0"/>
              </a:rPr>
              <a:t>training</a:t>
            </a:r>
            <a:r>
              <a:rPr lang="en-US" sz="1200" dirty="0">
                <a:latin typeface="Verdana" panose="020B0604030504040204" pitchFamily="34" charset="0"/>
              </a:rPr>
              <a:t> data to predict </a:t>
            </a:r>
            <a:r>
              <a:rPr lang="en-US" sz="1200" b="1" dirty="0">
                <a:latin typeface="Verdana" panose="020B0604030504040204" pitchFamily="34" charset="0"/>
              </a:rPr>
              <a:t>validation</a:t>
            </a:r>
            <a:r>
              <a:rPr lang="en-US" sz="1200" dirty="0">
                <a:latin typeface="Verdana" panose="020B0604030504040204" pitchFamily="34" charset="0"/>
              </a:rPr>
              <a:t> and </a:t>
            </a:r>
            <a:r>
              <a:rPr lang="en-US" sz="1200" b="1" dirty="0">
                <a:latin typeface="Verdana" panose="020B0604030504040204" pitchFamily="34" charset="0"/>
              </a:rPr>
              <a:t>testing</a:t>
            </a:r>
            <a:r>
              <a:rPr lang="en-US" sz="1200" dirty="0">
                <a:latin typeface="Verdana" panose="020B0604030504040204" pitchFamily="34" charset="0"/>
              </a:rPr>
              <a:t> data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D4EA070-FABF-4956-8F1F-CFBD47E5B363}"/>
              </a:ext>
            </a:extLst>
          </p:cNvPr>
          <p:cNvSpPr/>
          <p:nvPr/>
        </p:nvSpPr>
        <p:spPr>
          <a:xfrm>
            <a:off x="9982200" y="2618601"/>
            <a:ext cx="1752600" cy="276999"/>
          </a:xfrm>
          <a:prstGeom prst="wedgeRectCallout">
            <a:avLst>
              <a:gd name="adj1" fmla="val -181935"/>
              <a:gd name="adj2" fmla="val -444625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2 candidate models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839DFC0-F9D3-46F1-83EA-9FF9E3FCD6B0}"/>
              </a:ext>
            </a:extLst>
          </p:cNvPr>
          <p:cNvSpPr/>
          <p:nvPr/>
        </p:nvSpPr>
        <p:spPr>
          <a:xfrm>
            <a:off x="9982200" y="2618601"/>
            <a:ext cx="1752600" cy="276999"/>
          </a:xfrm>
          <a:prstGeom prst="wedgeRectCallout">
            <a:avLst>
              <a:gd name="adj1" fmla="val -82124"/>
              <a:gd name="adj2" fmla="val -449409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2 candidate models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6D6AEC-B917-46DC-9CC9-F3A7D4D30A00}"/>
              </a:ext>
            </a:extLst>
          </p:cNvPr>
          <p:cNvSpPr/>
          <p:nvPr/>
        </p:nvSpPr>
        <p:spPr>
          <a:xfrm>
            <a:off x="9982200" y="3216533"/>
            <a:ext cx="1447800" cy="1200329"/>
          </a:xfrm>
          <a:prstGeom prst="wedgeRectCallout">
            <a:avLst>
              <a:gd name="adj1" fmla="val -227482"/>
              <a:gd name="adj2" fmla="val 64414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use model based on </a:t>
            </a:r>
            <a:r>
              <a:rPr lang="en-US" sz="1200" b="1" dirty="0">
                <a:latin typeface="Verdana" panose="020B0604030504040204" pitchFamily="34" charset="0"/>
              </a:rPr>
              <a:t>training</a:t>
            </a:r>
            <a:r>
              <a:rPr lang="en-US" sz="1200" dirty="0">
                <a:latin typeface="Verdana" panose="020B0604030504040204" pitchFamily="34" charset="0"/>
              </a:rPr>
              <a:t> data to predict </a:t>
            </a:r>
            <a:r>
              <a:rPr lang="en-US" sz="1200" b="1" dirty="0">
                <a:latin typeface="Verdana" panose="020B0604030504040204" pitchFamily="34" charset="0"/>
              </a:rPr>
              <a:t>development</a:t>
            </a:r>
            <a:r>
              <a:rPr lang="en-US" sz="1200" dirty="0">
                <a:latin typeface="Verdana" panose="020B0604030504040204" pitchFamily="34" charset="0"/>
              </a:rPr>
              <a:t> and </a:t>
            </a:r>
            <a:r>
              <a:rPr lang="en-US" sz="1200" b="1" dirty="0">
                <a:latin typeface="Verdana" panose="020B0604030504040204" pitchFamily="34" charset="0"/>
              </a:rPr>
              <a:t>test</a:t>
            </a:r>
            <a:r>
              <a:rPr lang="en-US" sz="1200" dirty="0">
                <a:latin typeface="Verdana" panose="020B0604030504040204" pitchFamily="34" charset="0"/>
              </a:rPr>
              <a:t>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EFD90-78AB-4389-A0E8-E5BD63761879}"/>
              </a:ext>
            </a:extLst>
          </p:cNvPr>
          <p:cNvSpPr txBox="1"/>
          <p:nvPr/>
        </p:nvSpPr>
        <p:spPr>
          <a:xfrm>
            <a:off x="381000" y="1295400"/>
            <a:ext cx="2667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data,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data, &amp;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data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reduce risk of overfitting &amp; to optimize model</a:t>
            </a:r>
          </a:p>
        </p:txBody>
      </p:sp>
    </p:spTree>
    <p:extLst>
      <p:ext uri="{BB962C8B-B14F-4D97-AF65-F5344CB8AC3E}">
        <p14:creationId xmlns:p14="http://schemas.microsoft.com/office/powerpoint/2010/main" val="316723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D6FA-B5D6-49F7-A002-BDE195AF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Tradeoff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54C7BE-2EEB-45DB-BE37-077757F9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5562600"/>
            <a:ext cx="3200400" cy="835152"/>
          </a:xfrm>
        </p:spPr>
        <p:txBody>
          <a:bodyPr/>
          <a:lstStyle/>
          <a:p>
            <a:pPr marL="118872" indent="0" algn="ctr">
              <a:buNone/>
            </a:pPr>
            <a:r>
              <a:rPr lang="en-US" sz="1600" dirty="0"/>
              <a:t>variance</a:t>
            </a:r>
            <a:r>
              <a:rPr lang="en-US" sz="1600" dirty="0">
                <a:sym typeface="Wingdings" panose="05000000000000000000" pitchFamily="2" charset="2"/>
              </a:rPr>
              <a:t> bias  underfit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2CC6DD-81B5-41FB-8917-93D0876F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5562600"/>
            <a:ext cx="3200400" cy="835152"/>
          </a:xfrm>
        </p:spPr>
        <p:txBody>
          <a:bodyPr/>
          <a:lstStyle/>
          <a:p>
            <a:pPr marL="118872" indent="0" algn="ctr">
              <a:buNone/>
            </a:pPr>
            <a:r>
              <a:rPr lang="en-US" sz="1600" dirty="0"/>
              <a:t>variance</a:t>
            </a:r>
            <a:r>
              <a:rPr lang="en-US" sz="1600" dirty="0">
                <a:sym typeface="Wingdings" panose="05000000000000000000" pitchFamily="2" charset="2"/>
              </a:rPr>
              <a:t> bias  overfit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69952-73EC-4AA3-8B2E-ADA5CDE1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BD7E9-BB9E-428F-B080-EE5115B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3E405-ECB2-4CA0-B850-E8470149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1724025"/>
            <a:ext cx="11634788" cy="37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561D-939B-4A1D-BCDD-0C60DF93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/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0B54-6E38-49F9-84B1-BD81A8B8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Distance (L1)</a:t>
            </a:r>
          </a:p>
          <a:p>
            <a:endParaRPr lang="en-US" dirty="0"/>
          </a:p>
          <a:p>
            <a:r>
              <a:rPr lang="en-US" dirty="0"/>
              <a:t>Euclidean Distance (L2)</a:t>
            </a:r>
          </a:p>
          <a:p>
            <a:endParaRPr lang="en-US" dirty="0"/>
          </a:p>
          <a:p>
            <a:r>
              <a:rPr lang="en-US" dirty="0"/>
              <a:t>Cosine Distance = 1 – Cosine Similarity</a:t>
            </a:r>
            <a:br>
              <a:rPr lang="en-US" dirty="0"/>
            </a:br>
            <a:r>
              <a:rPr lang="en-US" sz="1400" dirty="0"/>
              <a:t>https://www.machinelearningplus.com/nlp/cosine-similarity/</a:t>
            </a:r>
            <a:endParaRPr lang="en-US" dirty="0"/>
          </a:p>
          <a:p>
            <a:endParaRPr lang="en-US" dirty="0"/>
          </a:p>
          <a:p>
            <a:r>
              <a:rPr lang="en-US" dirty="0"/>
              <a:t>Hamming Distance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600" i="1" dirty="0"/>
              <a:t>see notebook: </a:t>
            </a:r>
            <a:r>
              <a:rPr lang="en-US" sz="1600" i="1" dirty="0" err="1"/>
              <a:t>distance.ipynb</a:t>
            </a:r>
            <a:endParaRPr lang="en-US" sz="1600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94C58-094F-4FF3-A617-765E9D62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7B71F-E4FE-419B-BC66-3BB48E47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FDC008-106F-4E8F-80CF-E8610BBA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295400"/>
            <a:ext cx="49331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8FAF4A-691C-45A3-A07A-ECA15B11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- classification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27DC-66A5-4450-9878-11046D04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3BEA-97F7-42E2-B453-ADF0A6B2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D0DC3-A5B1-4A8E-A7CB-56354131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90637"/>
            <a:ext cx="9915525" cy="49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97491F-9655-4987-8A19-686D841534B5}"/>
              </a:ext>
            </a:extLst>
          </p:cNvPr>
          <p:cNvSpPr txBox="1"/>
          <p:nvPr/>
        </p:nvSpPr>
        <p:spPr>
          <a:xfrm>
            <a:off x="8610600" y="2420779"/>
            <a:ext cx="228600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0324-0DAD-4E9D-AC41-B77C2DF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- 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7CBB6-0569-4099-A770-6AC30820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FFBF-38D8-4648-A2B2-604200A6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1D39B-47C7-412B-A525-47A17CEB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04" y="1508760"/>
            <a:ext cx="5948133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7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AAB1-9241-4A33-934D-C0867455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-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B84A6-C894-4C45-9BC7-0A7390F5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00B4-63F6-4EDF-A73E-A8C95232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F10B0-EDA9-4CEE-B90D-D04F1560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54" y="1231439"/>
            <a:ext cx="8292246" cy="51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F296-8F5B-4AB2-A2BE-5576C190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-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67558-BB72-491D-9BAC-030A3FB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783A1-8663-4B18-ACC6-8A8AE164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B210D-BF35-492A-A66E-CE2E70D9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00" y="1504784"/>
            <a:ext cx="5947400" cy="46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397-41AF-46BD-B425-0EEE71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42DE88-0120-462A-B299-C9DDC753E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Unreasonable Effectiveness of Data (Halevy, </a:t>
            </a:r>
            <a:r>
              <a:rPr lang="en-US" dirty="0" err="1"/>
              <a:t>Norvig</a:t>
            </a:r>
            <a:r>
              <a:rPr lang="en-US" dirty="0"/>
              <a:t>, Pereira)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578A-6E69-412D-8913-C3355E96E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Rules from experts vs. Rules from data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representation, model encoding, inference/prediction</a:t>
            </a:r>
          </a:p>
          <a:p>
            <a:endParaRPr lang="en-US" dirty="0"/>
          </a:p>
          <a:p>
            <a:r>
              <a:rPr lang="en-US" dirty="0"/>
              <a:t>Authors’ advice:</a:t>
            </a:r>
          </a:p>
          <a:p>
            <a:pPr lvl="1"/>
            <a:r>
              <a:rPr lang="en-US" dirty="0"/>
              <a:t>Choose representation for unsupervised learning</a:t>
            </a:r>
          </a:p>
          <a:p>
            <a:pPr lvl="1"/>
            <a:r>
              <a:rPr lang="en-US" dirty="0"/>
              <a:t>Choose non-parametric model</a:t>
            </a:r>
          </a:p>
          <a:p>
            <a:pPr lvl="1"/>
            <a:r>
              <a:rPr lang="en-US" dirty="0"/>
              <a:t>No new variables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9B1008-6BA7-4FEB-9F98-A8BD971E6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/>
          <a:p>
            <a:r>
              <a:rPr lang="en-US" dirty="0"/>
              <a:t>Cargo Cult Science (Feynman)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03658A-4A9E-4D9B-9B51-D2865FC1D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to test a model?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7254-8FC2-4296-B132-7D3651E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915-2F3C-4918-A67F-7FEA400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397-41AF-46BD-B425-0EEE71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67E1D-EDCE-4BF1-89D0-609E69049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/>
              <a:t>A Few Useful Things to Know About Machine Learning (</a:t>
            </a:r>
            <a:r>
              <a:rPr lang="en-US" dirty="0" err="1"/>
              <a:t>Domingos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578A-6E69-412D-8913-C3355E96E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Components of Machine Learning Method:</a:t>
            </a:r>
          </a:p>
          <a:p>
            <a:pPr lvl="1"/>
            <a:r>
              <a:rPr lang="en-US" dirty="0"/>
              <a:t>Representation (of the data, of the model)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Optimization (of the hyper-parameters, of the parameters)</a:t>
            </a:r>
          </a:p>
          <a:p>
            <a:r>
              <a:rPr lang="en-US" dirty="0"/>
              <a:t>Generalization:</a:t>
            </a:r>
          </a:p>
          <a:p>
            <a:pPr lvl="1"/>
            <a:r>
              <a:rPr lang="en-US" dirty="0"/>
              <a:t>True/False, number of words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2</a:t>
            </a:r>
            <a:r>
              <a:rPr lang="en-US" baseline="30000" dirty="0"/>
              <a:t>100000</a:t>
            </a:r>
            <a:r>
              <a:rPr lang="en-US" dirty="0"/>
              <a:t> possible inputs to classify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Curse of Dimensionality:</a:t>
            </a:r>
          </a:p>
          <a:p>
            <a:pPr lvl="1"/>
            <a:r>
              <a:rPr lang="en-US" dirty="0"/>
              <a:t>Many variables </a:t>
            </a:r>
            <a:r>
              <a:rPr lang="en-US" dirty="0">
                <a:sym typeface="Wingdings" panose="05000000000000000000" pitchFamily="2" charset="2"/>
              </a:rPr>
              <a:t> Small fraction of input space</a:t>
            </a:r>
          </a:p>
          <a:p>
            <a:r>
              <a:rPr lang="en-US" dirty="0"/>
              <a:t>Theoretical Guarantees</a:t>
            </a:r>
          </a:p>
          <a:p>
            <a:pPr lvl="1"/>
            <a:r>
              <a:rPr lang="en-US" dirty="0"/>
              <a:t>Deductive: model </a:t>
            </a:r>
            <a:r>
              <a:rPr lang="en-US" dirty="0">
                <a:sym typeface="Wingdings" panose="05000000000000000000" pitchFamily="2" charset="2"/>
              </a:rPr>
              <a:t> predictions  observations  confirmation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Inductive: observations  pattern  model</a:t>
            </a:r>
            <a:endParaRPr lang="en-US" dirty="0"/>
          </a:p>
          <a:p>
            <a:r>
              <a:rPr lang="en-US" dirty="0"/>
              <a:t>Feature Engineering</a:t>
            </a:r>
          </a:p>
          <a:p>
            <a:r>
              <a:rPr lang="en-US" dirty="0"/>
              <a:t>Data vs Method</a:t>
            </a:r>
          </a:p>
          <a:p>
            <a:r>
              <a:rPr lang="en-US" dirty="0"/>
              <a:t>Causality vs Correlation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EA39B2-BAE7-4EBE-84B0-E2E69CC49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/>
          <a:p>
            <a:r>
              <a:rPr lang="en-US" dirty="0"/>
              <a:t>The Problem of Overfitting (Hawkins)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C0DB4E-F084-4759-8EB8-1CC7E76F5F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Prediction vs Effect Quantification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Extrapolation</a:t>
            </a:r>
          </a:p>
          <a:p>
            <a:r>
              <a:rPr lang="en-US" dirty="0"/>
              <a:t>Measures of 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7254-8FC2-4296-B132-7D3651E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915-2F3C-4918-A67F-7FEA400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4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6398-4BA8-49E3-9934-D168299A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8A1D-02BC-44C8-935C-FC74D2AE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r>
              <a:rPr lang="en-US" sz="1600" i="1" dirty="0"/>
              <a:t>see notebooks: Nearest </a:t>
            </a:r>
            <a:r>
              <a:rPr lang="en-US" sz="1600" i="1" dirty="0" err="1"/>
              <a:t>Neighbors.ipynb</a:t>
            </a:r>
            <a:r>
              <a:rPr lang="en-US" sz="1600" i="1" dirty="0"/>
              <a:t>, KNN Notebook – norms and </a:t>
            </a:r>
            <a:r>
              <a:rPr lang="en-US" sz="1600" i="1" dirty="0" err="1"/>
              <a:t>errors.ipynb</a:t>
            </a:r>
            <a:endParaRPr lang="en-US" sz="1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BEE62-A037-4998-B12D-21AB66F4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18F7E-36F7-4073-9A95-FF2DE435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9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Administration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r>
              <a:rPr lang="en-US" dirty="0"/>
              <a:t>Types of Models: Classification, Regression</a:t>
            </a:r>
          </a:p>
          <a:p>
            <a:r>
              <a:rPr lang="en-US" dirty="0"/>
              <a:t>Model Optimization</a:t>
            </a:r>
          </a:p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Training, Development, &amp; Test</a:t>
            </a:r>
          </a:p>
          <a:p>
            <a:pPr lvl="1"/>
            <a:r>
              <a:rPr lang="en-US" dirty="0"/>
              <a:t>Bias-Variance Trade-off</a:t>
            </a:r>
          </a:p>
          <a:p>
            <a:pPr lvl="1"/>
            <a:r>
              <a:rPr lang="en-US" dirty="0"/>
              <a:t>In-Sample, Out-of-Sample/Holdout, Cross-Validation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Selection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K-Nearest Neighbors</a:t>
            </a:r>
          </a:p>
          <a:p>
            <a:endParaRPr lang="en-US" dirty="0"/>
          </a:p>
          <a:p>
            <a:r>
              <a:rPr lang="en-US" dirty="0"/>
              <a:t>Practice Quizzes</a:t>
            </a:r>
          </a:p>
          <a:p>
            <a:pPr lvl="1"/>
            <a:r>
              <a:rPr lang="en-US" dirty="0"/>
              <a:t>Performance on training data vs. test data</a:t>
            </a:r>
          </a:p>
          <a:p>
            <a:pPr lvl="1"/>
            <a:r>
              <a:rPr lang="en-US" dirty="0"/>
              <a:t>Test data for error analysis, repeated experiments</a:t>
            </a:r>
          </a:p>
          <a:p>
            <a:pPr lvl="1"/>
            <a:r>
              <a:rPr lang="en-US" dirty="0"/>
              <a:t>Distance calculations</a:t>
            </a:r>
          </a:p>
          <a:p>
            <a:pPr lvl="1"/>
            <a:r>
              <a:rPr lang="en-US" dirty="0"/>
              <a:t>Decision boundaries</a:t>
            </a:r>
          </a:p>
          <a:p>
            <a:pPr lvl="1"/>
            <a:r>
              <a:rPr lang="en-US" dirty="0"/>
              <a:t>Input space (i.e., number of possible observations) </a:t>
            </a:r>
          </a:p>
          <a:p>
            <a:pPr lvl="1"/>
            <a:endParaRPr lang="en-US" dirty="0"/>
          </a:p>
          <a:p>
            <a:r>
              <a:rPr lang="en-US" dirty="0"/>
              <a:t>Readings</a:t>
            </a:r>
          </a:p>
          <a:p>
            <a:endParaRPr lang="en-US" dirty="0"/>
          </a:p>
          <a:p>
            <a:r>
              <a:rPr lang="en-US" dirty="0"/>
              <a:t>Tutorial Notebooks: </a:t>
            </a:r>
            <a:r>
              <a:rPr lang="en-US" dirty="0" err="1"/>
              <a:t>knn</a:t>
            </a:r>
            <a:r>
              <a:rPr lang="en-US" dirty="0"/>
              <a:t> from scratch, </a:t>
            </a:r>
            <a:r>
              <a:rPr lang="en-US" dirty="0" err="1"/>
              <a:t>knn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338-62A9-407A-BA09-C6E0B276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9C92-08A5-4E96-BAF7-B05A0BA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FDB1-5A68-4483-A5D7-8F9BAB74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4564B-D0FF-4507-B024-E1407136A76F}"/>
              </a:ext>
            </a:extLst>
          </p:cNvPr>
          <p:cNvSpPr txBox="1"/>
          <p:nvPr/>
        </p:nvSpPr>
        <p:spPr>
          <a:xfrm rot="16200000">
            <a:off x="-358259" y="242708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731A9-8D1D-400D-8F99-9961772A128A}"/>
              </a:ext>
            </a:extLst>
          </p:cNvPr>
          <p:cNvSpPr txBox="1"/>
          <p:nvPr/>
        </p:nvSpPr>
        <p:spPr>
          <a:xfrm rot="16200000">
            <a:off x="-181492" y="4989315"/>
            <a:ext cx="197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Predict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BC5E9-E18E-4706-BF46-0BCE0385A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1606797"/>
            <a:ext cx="5746750" cy="2279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FD6A5-B786-4D78-B00E-371B6503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121150"/>
            <a:ext cx="742950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9DB2-1EC3-46EA-BA0A-9567E5A8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F93C8-A9C4-4970-AF6D-3BB8AD8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AA9A-DBD5-4257-A87E-9BEF622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6AEC4-829D-43FF-8AA1-2F45F167D609}"/>
              </a:ext>
            </a:extLst>
          </p:cNvPr>
          <p:cNvSpPr txBox="1"/>
          <p:nvPr/>
        </p:nvSpPr>
        <p:spPr>
          <a:xfrm rot="16200000">
            <a:off x="-1718289" y="3722628"/>
            <a:ext cx="50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47643-F62C-4FAD-9277-E0B35FEF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4738"/>
            <a:ext cx="8915400" cy="48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4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338-62A9-407A-BA09-C6E0B276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9C92-08A5-4E96-BAF7-B05A0BA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FDB1-5A68-4483-A5D7-8F9BAB74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4564B-D0FF-4507-B024-E1407136A76F}"/>
              </a:ext>
            </a:extLst>
          </p:cNvPr>
          <p:cNvSpPr txBox="1"/>
          <p:nvPr/>
        </p:nvSpPr>
        <p:spPr>
          <a:xfrm rot="16200000">
            <a:off x="-358259" y="242708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731A9-8D1D-400D-8F99-9961772A128A}"/>
              </a:ext>
            </a:extLst>
          </p:cNvPr>
          <p:cNvSpPr txBox="1"/>
          <p:nvPr/>
        </p:nvSpPr>
        <p:spPr>
          <a:xfrm rot="16200000">
            <a:off x="-181492" y="4989315"/>
            <a:ext cx="197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Predict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FD657-10F0-4FF9-9303-F483B0D41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53413"/>
            <a:ext cx="5867400" cy="2308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8EE8F-C97D-436F-A090-780FB9A38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33850"/>
            <a:ext cx="4800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9DB2-1EC3-46EA-BA0A-9567E5A8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F93C8-A9C4-4970-AF6D-3BB8AD8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AA9A-DBD5-4257-A87E-9BEF622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6AEC4-829D-43FF-8AA1-2F45F167D609}"/>
              </a:ext>
            </a:extLst>
          </p:cNvPr>
          <p:cNvSpPr txBox="1"/>
          <p:nvPr/>
        </p:nvSpPr>
        <p:spPr>
          <a:xfrm rot="16200000">
            <a:off x="-1718289" y="3722628"/>
            <a:ext cx="50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Evaluate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055D3-7036-4281-9050-86FAC245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985743"/>
            <a:ext cx="10302875" cy="32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9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768D-B05B-4E67-8A5D-22F7F927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218A-6AE0-4761-B2EC-1818974A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best data analytic method (type of model)</a:t>
            </a:r>
          </a:p>
          <a:p>
            <a:r>
              <a:rPr lang="en-US" dirty="0"/>
              <a:t>Search for best data</a:t>
            </a:r>
          </a:p>
          <a:p>
            <a:r>
              <a:rPr lang="en-US" dirty="0"/>
              <a:t>Search for best representation of data</a:t>
            </a:r>
          </a:p>
          <a:p>
            <a:r>
              <a:rPr lang="en-US" dirty="0"/>
              <a:t>Search for best variables</a:t>
            </a:r>
          </a:p>
          <a:p>
            <a:r>
              <a:rPr lang="en-US" dirty="0"/>
              <a:t>Search for best hyperparameter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0863-B0AF-4ED6-A057-86F9A7E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Applied Machine Learning - (c) Berkeley Data Analytics Group,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FB6B6-D337-4857-B59A-2801B10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Data </a:t>
            </a:r>
            <a:r>
              <a:rPr lang="en-US" sz="1300" dirty="0"/>
              <a:t>aka in-sample data</a:t>
            </a:r>
            <a:endParaRPr lang="en-US" dirty="0"/>
          </a:p>
          <a:p>
            <a:pPr lvl="1"/>
            <a:r>
              <a:rPr lang="en-US" dirty="0"/>
              <a:t>Used to build a model</a:t>
            </a:r>
          </a:p>
          <a:p>
            <a:pPr lvl="1"/>
            <a:r>
              <a:rPr lang="en-US" dirty="0"/>
              <a:t>Directly involved in building a model</a:t>
            </a:r>
          </a:p>
          <a:p>
            <a:pPr lvl="2"/>
            <a:endParaRPr lang="en-US" dirty="0"/>
          </a:p>
          <a:p>
            <a:r>
              <a:rPr lang="en-US" dirty="0"/>
              <a:t>Development Data </a:t>
            </a:r>
            <a:r>
              <a:rPr lang="en-US" sz="1300" dirty="0"/>
              <a:t>aka out-of-sample data</a:t>
            </a:r>
            <a:endParaRPr lang="en-US" dirty="0"/>
          </a:p>
          <a:p>
            <a:pPr lvl="1"/>
            <a:r>
              <a:rPr lang="en-US" dirty="0"/>
              <a:t>Used to evaluate a model’s ability to make good predictions,</a:t>
            </a:r>
            <a:br>
              <a:rPr lang="en-US" dirty="0"/>
            </a:br>
            <a:r>
              <a:rPr lang="en-US" dirty="0"/>
              <a:t>and to then adjust the model or compare models</a:t>
            </a:r>
          </a:p>
          <a:p>
            <a:pPr lvl="1"/>
            <a:r>
              <a:rPr lang="en-US" dirty="0"/>
              <a:t>Better estimate of real model performance</a:t>
            </a:r>
          </a:p>
          <a:p>
            <a:pPr lvl="1"/>
            <a:r>
              <a:rPr lang="en-US" dirty="0"/>
              <a:t>Indirectly involved in building a model</a:t>
            </a:r>
          </a:p>
          <a:p>
            <a:pPr lvl="2"/>
            <a:endParaRPr lang="en-US" dirty="0"/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Used to evaluate a model’s ability to make good predictions</a:t>
            </a:r>
          </a:p>
          <a:p>
            <a:pPr lvl="1"/>
            <a:r>
              <a:rPr lang="en-US" dirty="0"/>
              <a:t>Best estimate of real model performance</a:t>
            </a:r>
          </a:p>
          <a:p>
            <a:pPr lvl="1"/>
            <a:r>
              <a:rPr lang="en-US" dirty="0"/>
              <a:t>Not involved in building a model</a:t>
            </a:r>
          </a:p>
          <a:p>
            <a:endParaRPr lang="en-US" dirty="0"/>
          </a:p>
          <a:p>
            <a:r>
              <a:rPr lang="en-US" dirty="0"/>
              <a:t>Beware of Overfitting</a:t>
            </a:r>
          </a:p>
          <a:p>
            <a:pPr lvl="1"/>
            <a:r>
              <a:rPr lang="en-US" dirty="0"/>
              <a:t>Does model predict training observations well, but predict development/test observations poorly?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Applied Machine Learning - (c) Berkeley Data Analytics Group,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2AF6F-E9FD-468F-B4A1-4E3C521F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27ECA-C5CD-4CC3-A0FA-33C05283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ABCE0-0D89-4555-A86E-2D6F776C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B9A41-D013-4081-A1CE-4D42D636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675" y="1295399"/>
            <a:ext cx="4412325" cy="488854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820DB71-52CB-451B-84F8-D06A0906DC2F}"/>
              </a:ext>
            </a:extLst>
          </p:cNvPr>
          <p:cNvSpPr/>
          <p:nvPr/>
        </p:nvSpPr>
        <p:spPr>
          <a:xfrm>
            <a:off x="1981200" y="3228201"/>
            <a:ext cx="1524000" cy="276999"/>
          </a:xfrm>
          <a:prstGeom prst="wedgeRectCallout">
            <a:avLst>
              <a:gd name="adj1" fmla="val 97837"/>
              <a:gd name="adj2" fmla="val -42752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training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4F35477-AE32-4FC2-87D2-1ACBD0C7CE9B}"/>
              </a:ext>
            </a:extLst>
          </p:cNvPr>
          <p:cNvSpPr/>
          <p:nvPr/>
        </p:nvSpPr>
        <p:spPr>
          <a:xfrm>
            <a:off x="1676400" y="5257800"/>
            <a:ext cx="1828800" cy="276999"/>
          </a:xfrm>
          <a:prstGeom prst="wedgeRectCallout">
            <a:avLst>
              <a:gd name="adj1" fmla="val 97837"/>
              <a:gd name="adj2" fmla="val -42752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development data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30A2DA-972F-437E-96EE-7B3B6F6ABF4D}"/>
              </a:ext>
            </a:extLst>
          </p:cNvPr>
          <p:cNvSpPr/>
          <p:nvPr/>
        </p:nvSpPr>
        <p:spPr>
          <a:xfrm>
            <a:off x="3810000" y="6123801"/>
            <a:ext cx="3048000" cy="276999"/>
          </a:xfrm>
          <a:prstGeom prst="wedgeRectCallout">
            <a:avLst>
              <a:gd name="adj1" fmla="val 60634"/>
              <a:gd name="adj2" fmla="val -57105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estimated performance of model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C35A1B5-7512-4EFB-9314-BB463C20A950}"/>
              </a:ext>
            </a:extLst>
          </p:cNvPr>
          <p:cNvSpPr/>
          <p:nvPr/>
        </p:nvSpPr>
        <p:spPr>
          <a:xfrm>
            <a:off x="9144000" y="3216533"/>
            <a:ext cx="1447800" cy="1200329"/>
          </a:xfrm>
          <a:prstGeom prst="wedgeRectCallout">
            <a:avLst>
              <a:gd name="adj1" fmla="val -104749"/>
              <a:gd name="adj2" fmla="val 8947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</a:rPr>
              <a:t>use model based on </a:t>
            </a:r>
            <a:r>
              <a:rPr lang="en-US" sz="1200" b="1" dirty="0">
                <a:latin typeface="Verdana" panose="020B0604030504040204" pitchFamily="34" charset="0"/>
              </a:rPr>
              <a:t>training</a:t>
            </a:r>
            <a:r>
              <a:rPr lang="en-US" sz="1200" dirty="0">
                <a:latin typeface="Verdana" panose="020B0604030504040204" pitchFamily="34" charset="0"/>
              </a:rPr>
              <a:t> data to predict </a:t>
            </a:r>
            <a:r>
              <a:rPr lang="en-US" sz="1200" b="1" dirty="0">
                <a:latin typeface="Verdana" panose="020B0604030504040204" pitchFamily="34" charset="0"/>
              </a:rPr>
              <a:t>development</a:t>
            </a:r>
            <a:r>
              <a:rPr lang="en-US" sz="1200" dirty="0">
                <a:latin typeface="Verdana" panose="020B0604030504040204" pitchFamily="34" charset="0"/>
              </a:rPr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959C1-5799-48B6-919E-C897075E4DDA}"/>
              </a:ext>
            </a:extLst>
          </p:cNvPr>
          <p:cNvSpPr txBox="1"/>
          <p:nvPr/>
        </p:nvSpPr>
        <p:spPr>
          <a:xfrm>
            <a:off x="381000" y="1295400"/>
            <a:ext cx="2667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data &amp;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data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reduce risk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170512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41293</TotalTime>
  <Words>723</Words>
  <Application>Microsoft Office PowerPoint</Application>
  <PresentationFormat>Widescreen</PresentationFormat>
  <Paragraphs>203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Classification</vt:lpstr>
      <vt:lpstr>Classification</vt:lpstr>
      <vt:lpstr>Regression</vt:lpstr>
      <vt:lpstr>Regression</vt:lpstr>
      <vt:lpstr>Model Optimization</vt:lpstr>
      <vt:lpstr>Model Evaluation</vt:lpstr>
      <vt:lpstr>Model Evaluation</vt:lpstr>
      <vt:lpstr>Model Evaluation</vt:lpstr>
      <vt:lpstr>Bias/Variance Tradeoff</vt:lpstr>
      <vt:lpstr>Distance / Dissimilarity</vt:lpstr>
      <vt:lpstr>k-Nearest Neighbor - classification</vt:lpstr>
      <vt:lpstr>k-Nearest Neighbor - classification</vt:lpstr>
      <vt:lpstr>k-Nearest Neighbor - regression</vt:lpstr>
      <vt:lpstr>k-Nearest Neighbor - regression</vt:lpstr>
      <vt:lpstr>Reading</vt:lpstr>
      <vt:lpstr>Reading</vt:lpstr>
      <vt:lpstr>Tutorials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1806</cp:revision>
  <cp:lastPrinted>2016-01-26T02:28:42Z</cp:lastPrinted>
  <dcterms:created xsi:type="dcterms:W3CDTF">2008-06-20T03:39:20Z</dcterms:created>
  <dcterms:modified xsi:type="dcterms:W3CDTF">2019-09-06T22:22:24Z</dcterms:modified>
</cp:coreProperties>
</file>