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420494D-668D-4FEE-B02B-F435CD337445}">
  <a:tblStyle styleId="{6420494D-668D-4FEE-B02B-F435CD337445}"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CF0"/>
          </a:solidFill>
        </a:fill>
      </a:tcStyle>
    </a:wholeTbl>
    <a:band1H>
      <a:tcTxStyle/>
      <a:tcStyle>
        <a:fill>
          <a:solidFill>
            <a:srgbClr val="CDD7DF"/>
          </a:solidFill>
        </a:fill>
      </a:tcStyle>
    </a:band1H>
    <a:band2H>
      <a:tcTxStyle/>
    </a:band2H>
    <a:band1V>
      <a:tcTxStyle/>
      <a:tcStyle>
        <a:fill>
          <a:solidFill>
            <a:srgbClr val="CDD7DF"/>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43" Type="http://schemas.openxmlformats.org/officeDocument/2006/relationships/slide" Target="slides/slide37.xml"/><Relationship Id="rId87" Type="http://schemas.openxmlformats.org/officeDocument/2006/relationships/slide" Target="slides/slide81.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 name="Google Shape;5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First of all, welcome.</a:t>
            </a:r>
            <a:endParaRPr/>
          </a:p>
          <a:p>
            <a:pPr indent="0" lvl="0" marL="0" rtl="0" algn="l">
              <a:spcBef>
                <a:spcPts val="0"/>
              </a:spcBef>
              <a:spcAft>
                <a:spcPts val="0"/>
              </a:spcAft>
              <a:buClr>
                <a:schemeClr val="dk1"/>
              </a:buClr>
              <a:buSzPts val="1200"/>
              <a:buFont typeface="Calibri"/>
              <a:buNone/>
            </a:pPr>
            <a:r>
              <a:rPr lang="en-US"/>
              <a:t>This course is: An introduction to machine learning.</a:t>
            </a:r>
            <a:endParaRPr/>
          </a:p>
          <a:p>
            <a:pPr indent="0" lvl="0" marL="0" rtl="0" algn="l">
              <a:spcBef>
                <a:spcPts val="0"/>
              </a:spcBef>
              <a:spcAft>
                <a:spcPts val="0"/>
              </a:spcAft>
              <a:buClr>
                <a:schemeClr val="dk1"/>
              </a:buClr>
              <a:buSzPts val="1200"/>
              <a:buFont typeface="Calibri"/>
              <a:buNone/>
            </a:pPr>
            <a:r>
              <a:rPr lang="en-US"/>
              <a:t>I’m Dan and it looks like I’ll be with you in these recorded lectures for the next 15 weeks or so. That’s a lot of listening/watching for you and a lot of talking/filming for me, so I’ll try to keep this one-sided conversation as interesting as I can.</a:t>
            </a:r>
            <a:endParaRPr/>
          </a:p>
          <a:p>
            <a:pPr indent="0" lvl="0" marL="0" rtl="0" algn="l">
              <a:spcBef>
                <a:spcPts val="0"/>
              </a:spcBef>
              <a:spcAft>
                <a:spcPts val="0"/>
              </a:spcAft>
              <a:buClr>
                <a:schemeClr val="dk1"/>
              </a:buClr>
              <a:buSzPts val="1200"/>
              <a:buFont typeface="Calibri"/>
              <a:buNone/>
            </a:pPr>
            <a:r>
              <a:rPr lang="en-US"/>
              <a:t>The task of recording 22 hours of lectures is daunting, but this is not the first time I’m doing it. Around 7 years ago, I recorded lectures for the first iteration of this course, but decided that things have changed so much since then, that I should try again.</a:t>
            </a:r>
            <a:endParaRPr/>
          </a:p>
          <a:p>
            <a:pPr indent="0" lvl="0" marL="0" rtl="0" algn="l">
              <a:spcBef>
                <a:spcPts val="0"/>
              </a:spcBef>
              <a:spcAft>
                <a:spcPts val="0"/>
              </a:spcAft>
              <a:buClr>
                <a:schemeClr val="dk1"/>
              </a:buClr>
              <a:buSzPts val="1200"/>
              <a:buFont typeface="Calibri"/>
              <a:buNone/>
            </a:pPr>
            <a:r>
              <a:rPr lang="en-US"/>
              <a:t>Let’s get to it.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Earlier, I mentioned pattern recognition. Predicting the type of object from an image of an object fits cleanly in our notion of pattern recognition. How do we know this is an image of person rather than a truck? Well, we might recognize some facial features or some typical arm or leg forms. We will train systems that look for these identifying patterns that distinguish among the various possible classes.</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And thus this object identification problem is a classical machine learning problem. But we can also extend our notion of pattern recognition to cover the more complex cases here. </a:t>
            </a:r>
            <a:r>
              <a:rPr lang="en-US"/>
              <a:t>Route planning</a:t>
            </a:r>
            <a:r>
              <a:rPr lang="en-US"/>
              <a:t>, for example, involves predicting a sequence of actions (rather than an individual label) given a video -- a sequence of images. This ‘input image sequence’ to ‘output prediction sequence’ certainly involves more complicated patterns.</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By thinking of all these tasks in terms of inputs and desired outputs, we cast them all as machine learning. The kinds of functions we need, to learn these relationships will get more complicated, but we’ll deal with that later.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Ok, I’ve over-simplified. Defining machine learning is actually pretty hard. What I’ve really done is define “supervised learning”, which is the primary focus of this course. This is the case where, as I said, we want to learn a function that takes inputs and makes predictions of the desired outputs. In order to do this learning, we need examples of inputs and corresponding labels (which we will learn to predict).</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Unsupervised learning deals with the case where we have “unlabeled data” -- that is, inputs but no labels. We can’t do supervised learning because the labels were our supervision. So are we stuck? Well, not completely. We can still look for patterns in the inputs. We can still cluster similar inputs close together, learning something about the underlying structure of the data. For example, if you had a big pile of images of cats and dogs, even if they had no labels, you might be able to learn that there were 2 clusters. You wouldn’t be able to attach a name like ‘cat’ to cluster number 1, but you’d still have learned something of value.</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Finally, reinforcement learning involves a particular kind of indirect supervision. When a child points to a small dog and says ‘cat’, and her mother corrects her saying ‘no that’s a dog’, this is like supervised learning. But when a child is learning to crawl, she doesn’t have anyone confirming or denying each small muscle movement. Instead, if she manages to make a bit of forward progress, reaching a block or some food, this reward serves as a bit of indirect feedback. Her brain needs to connect this positive feedback back to the successful movements. Reinforcement learning is a computational framework for applying this idea. It’s very cool, but beyond the scope of this course.</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In many ways, supervised learning is at the heart of all modern machine learning. And much of unsupervised and reinforcement learning, in practice, amounts to cleverly converting these problems to supervised learning, where our tools work much better. So it’s best to start there.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I mentioned the hype around machine learning. I certainly did not imagine, back when I was starting to study this field in grad school, that I’d see cover stories in the New York TImes and the Economist, features on CNN and NPR declaring that ‘data is the new oil’ or ‘AI is the new electricity’, alternately touting and demonizing something I saw at the time as basically math.</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Now, professors in this field have hundreds of thousands of followers on Twitter. The machine learning subreddit just passed 1 million members! The estimated worldwide market size for machine learning (though I can’t say I know exactly what that means), is over $10 billion.</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Whether data is like oil or not, machine learning is growing increasingly important to the economy and to our lives. By studying it, you are taking a more active role in shaping this future, and that comes with some responsibility.</a:t>
            </a:r>
            <a:endParaRPr/>
          </a:p>
        </p:txBody>
      </p:sp>
      <p:sp>
        <p:nvSpPr>
          <p:cNvPr id="127" name="Google Shape;12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Our course goals are more practical. I’m hoping that you’ll become practitioners of machine learning, and assuming that you’ll mostly use existing tools in your work, rather than write completely new ones.</a:t>
            </a:r>
            <a:endParaRPr/>
          </a:p>
          <a:p>
            <a:pPr indent="0" lvl="0" marL="0" rtl="0" algn="l">
              <a:spcBef>
                <a:spcPts val="0"/>
              </a:spcBef>
              <a:spcAft>
                <a:spcPts val="0"/>
              </a:spcAft>
              <a:buClr>
                <a:schemeClr val="dk1"/>
              </a:buClr>
              <a:buSzPts val="1200"/>
              <a:buFont typeface="Calibri"/>
              <a:buNone/>
            </a:pPr>
            <a:r>
              <a:rPr lang="en-US"/>
              <a:t>Over the past decade, nearly all supervised learning has shifted to use neural networks, so we’ll focus our efforts there.</a:t>
            </a:r>
            <a:endParaRPr/>
          </a:p>
          <a:p>
            <a:pPr indent="0" lvl="0" marL="0" rtl="0" algn="l">
              <a:spcBef>
                <a:spcPts val="0"/>
              </a:spcBef>
              <a:spcAft>
                <a:spcPts val="0"/>
              </a:spcAft>
              <a:buClr>
                <a:schemeClr val="dk1"/>
              </a:buClr>
              <a:buSzPts val="1200"/>
              <a:buFont typeface="Calibri"/>
              <a:buNone/>
            </a:pPr>
            <a:r>
              <a:rPr lang="en-US"/>
              <a:t>Of course, it would be educational to code neural network training from scratch, but it would get quite involved and the existing tools are so useful that I think you’ll be better served learning the basics of Tensorflow. And don’t worry, we’ll write code for some of the basic building blocks like gradient descent.</a:t>
            </a:r>
            <a:endParaRPr/>
          </a:p>
          <a:p>
            <a:pPr indent="0" lvl="0" marL="0" rtl="0" algn="l">
              <a:spcBef>
                <a:spcPts val="0"/>
              </a:spcBef>
              <a:spcAft>
                <a:spcPts val="0"/>
              </a:spcAft>
              <a:buClr>
                <a:schemeClr val="dk1"/>
              </a:buClr>
              <a:buSzPts val="1200"/>
              <a:buFont typeface="Calibri"/>
              <a:buNone/>
            </a:pPr>
            <a:r>
              <a:rPr lang="en-US"/>
              <a:t>Along these lines, this will not be a rigorous mathematical course. There will be some math, and it will be useful to review some basic calculus, linear algebra, and statistics, but I will favor giving mathematical intuition rather than deriving formulas and discussing proofs and computational bounds.</a:t>
            </a:r>
            <a:endParaRPr/>
          </a:p>
          <a:p>
            <a:pPr indent="0" lvl="0" marL="0" rtl="0" algn="l">
              <a:spcBef>
                <a:spcPts val="0"/>
              </a:spcBef>
              <a:spcAft>
                <a:spcPts val="0"/>
              </a:spcAft>
              <a:buClr>
                <a:schemeClr val="dk1"/>
              </a:buClr>
              <a:buSzPts val="1200"/>
              <a:buFont typeface="Calibri"/>
              <a:buNone/>
            </a:pPr>
            <a:r>
              <a:rPr lang="en-US"/>
              <a:t>There are certainly courses that cover machine learning in much more mathematical depth, and if you decide to pursue a PhD or want to do research in this field, I’d suggest such a course.</a:t>
            </a:r>
            <a:endParaRPr/>
          </a:p>
          <a:p>
            <a:pPr indent="0" lvl="0" marL="0" rtl="0" algn="l">
              <a:spcBef>
                <a:spcPts val="0"/>
              </a:spcBef>
              <a:spcAft>
                <a:spcPts val="0"/>
              </a:spcAft>
              <a:buClr>
                <a:schemeClr val="dk1"/>
              </a:buClr>
              <a:buSzPts val="1200"/>
              <a:buFont typeface="Calibri"/>
              <a:buNone/>
            </a:pPr>
            <a:r>
              <a:rPr lang="en-US"/>
              <a:t>Finally, it’s important to learn to stay current in this field because things keep changing. I imagine some of these lectures will again be out of date in a few years. Luckily, reading technical papers is not as intimidating as it may sound. Publications in computer science in general, and particular machine learning, are short -- usually 4-8 pages, and should include background and related work. They describe an idea, show some experiments, and discuss the results. Once you get familiar with the language and some of the standard tasks, they’ll feel pretty readable. We’ll get some practice in class.</a:t>
            </a:r>
            <a:endParaRPr/>
          </a:p>
        </p:txBody>
      </p:sp>
      <p:sp>
        <p:nvSpPr>
          <p:cNvPr id="133" name="Google Shape;13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What about the structure of the course.</a:t>
            </a:r>
            <a:endParaRPr/>
          </a:p>
          <a:p>
            <a:pPr indent="0" lvl="0" marL="0" rtl="0" algn="l">
              <a:spcBef>
                <a:spcPts val="0"/>
              </a:spcBef>
              <a:spcAft>
                <a:spcPts val="0"/>
              </a:spcAft>
              <a:buClr>
                <a:schemeClr val="dk1"/>
              </a:buClr>
              <a:buSzPts val="1200"/>
              <a:buFont typeface="Calibri"/>
              <a:buNone/>
            </a:pPr>
            <a:r>
              <a:rPr lang="en-US"/>
              <a:t>While I hope you will listen to my lectures, the best way to learn this material is by interacting with it. I’ve written a series of python notebooks that serve as an interactive textbook.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200"/>
              <a:buFont typeface="Calibri"/>
              <a:buNone/>
            </a:pPr>
            <a:r>
              <a:rPr lang="en-US"/>
              <a:t>Q: What do you hope to get out of this course?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I mentioned that machine learning, well, supervised machine learning, is about learned functions. </a:t>
            </a:r>
            <a:endParaRPr/>
          </a:p>
          <a:p>
            <a:pPr indent="0" lvl="0" marL="0" rtl="0" algn="l">
              <a:spcBef>
                <a:spcPts val="0"/>
              </a:spcBef>
              <a:spcAft>
                <a:spcPts val="0"/>
              </a:spcAft>
              <a:buClr>
                <a:schemeClr val="dk1"/>
              </a:buClr>
              <a:buSzPts val="1200"/>
              <a:buFont typeface="Calibri"/>
              <a:buNone/>
            </a:pPr>
            <a:r>
              <a:rPr lang="en-US"/>
              <a:t>So let’s start by asking, what is a function?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In the words of the father of computing Alan Turing, …</a:t>
            </a:r>
            <a:endParaRPr/>
          </a:p>
          <a:p>
            <a:pPr indent="0" lvl="0" marL="0" rtl="0" algn="l">
              <a:spcBef>
                <a:spcPts val="0"/>
              </a:spcBef>
              <a:spcAft>
                <a:spcPts val="0"/>
              </a:spcAft>
              <a:buClr>
                <a:schemeClr val="dk1"/>
              </a:buClr>
              <a:buSzPts val="1200"/>
              <a:buFont typeface="Calibri"/>
              <a:buNone/>
            </a:pPr>
            <a:r>
              <a:rPr lang="en-US"/>
              <a:t>Remarkably, he was anticipating learning algorithms before even using a real computer.</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Let’s start with a discussion of some terms. “Machine Learning” and “Artificial Intelligence” seem to be used interchangeably in the media, though AI has developed a somewhat more foreboding overtone. </a:t>
            </a:r>
            <a:endParaRPr/>
          </a:p>
          <a:p>
            <a:pPr indent="0" lvl="0" marL="0" rtl="0" algn="l">
              <a:spcBef>
                <a:spcPts val="0"/>
              </a:spcBef>
              <a:spcAft>
                <a:spcPts val="0"/>
              </a:spcAft>
              <a:buClr>
                <a:schemeClr val="dk1"/>
              </a:buClr>
              <a:buSzPts val="1200"/>
              <a:buFont typeface="Calibri"/>
              <a:buNone/>
            </a:pPr>
            <a:r>
              <a:rPr lang="en-US"/>
              <a:t>Both involve replicating kinds of human intelligence -- recognizing patterns and making calculated decisions based on some input, often sensory input. </a:t>
            </a:r>
            <a:endParaRPr/>
          </a:p>
          <a:p>
            <a:pPr indent="0" lvl="0" marL="0" rtl="0" algn="l">
              <a:spcBef>
                <a:spcPts val="0"/>
              </a:spcBef>
              <a:spcAft>
                <a:spcPts val="0"/>
              </a:spcAft>
              <a:buClr>
                <a:schemeClr val="dk1"/>
              </a:buClr>
              <a:buSzPts val="1200"/>
              <a:buFont typeface="Calibri"/>
              <a:buNone/>
            </a:pPr>
            <a:r>
              <a:rPr lang="en-US"/>
              <a:t>I think this is part of their philosophical appeal -- we’re trying to apply our intelligence to produce a new intelligence -- but also their inevitable hype and misunderstanding.</a:t>
            </a:r>
            <a:endParaRPr/>
          </a:p>
          <a:p>
            <a:pPr indent="0" lvl="0" marL="0" rtl="0" algn="l">
              <a:spcBef>
                <a:spcPts val="0"/>
              </a:spcBef>
              <a:spcAft>
                <a:spcPts val="0"/>
              </a:spcAft>
              <a:buClr>
                <a:schemeClr val="dk1"/>
              </a:buClr>
              <a:buSzPts val="1200"/>
              <a:buFont typeface="Calibri"/>
              <a:buNone/>
            </a:pPr>
            <a:r>
              <a:rPr lang="en-US"/>
              <a:t>Are the robots coming for us? Is the singularity near? Probably not so much, but this class won’t try to answer those questions. You can make your own more educated future predictions once you’ve reached the end of this course.</a:t>
            </a:r>
            <a:endParaRPr/>
          </a:p>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Well, it’s a box. It takes some input called x, applies some transformation called f(x), and produces some output called y.</a:t>
            </a:r>
            <a:endParaRPr/>
          </a:p>
        </p:txBody>
      </p:sp>
      <p:sp>
        <p:nvSpPr>
          <p:cNvPr id="162" name="Google Shape;16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Let’s be more mathematically precise. A function, technically, is a mapping between sets. For each input item there is one corresponding output item.</a:t>
            </a:r>
            <a:endParaRPr/>
          </a:p>
          <a:p>
            <a:pPr indent="0" lvl="0" marL="0" rtl="0" algn="l">
              <a:spcBef>
                <a:spcPts val="0"/>
              </a:spcBef>
              <a:spcAft>
                <a:spcPts val="0"/>
              </a:spcAft>
              <a:buClr>
                <a:schemeClr val="dk1"/>
              </a:buClr>
              <a:buSzPts val="1200"/>
              <a:buFont typeface="Calibri"/>
              <a:buNone/>
            </a:pPr>
            <a:r>
              <a:rPr lang="en-US"/>
              <a:t>These sets can be very large, or indeed infinite. That is, they can include real-valued numbers.</a:t>
            </a:r>
            <a:endParaRPr/>
          </a:p>
          <a:p>
            <a:pPr indent="0" lvl="0" marL="0" rtl="0" algn="l">
              <a:spcBef>
                <a:spcPts val="0"/>
              </a:spcBef>
              <a:spcAft>
                <a:spcPts val="0"/>
              </a:spcAft>
              <a:buClr>
                <a:schemeClr val="dk1"/>
              </a:buClr>
              <a:buSzPts val="1200"/>
              <a:buFont typeface="Calibri"/>
              <a:buNone/>
            </a:pPr>
            <a:r>
              <a:rPr lang="en-US"/>
              <a:t>They can be arbitrarily complex. They can include lists or sets or matrices.</a:t>
            </a:r>
            <a:endParaRPr/>
          </a:p>
          <a:p>
            <a:pPr indent="0" lvl="0" marL="0" rtl="0" algn="l">
              <a:spcBef>
                <a:spcPts val="0"/>
              </a:spcBef>
              <a:spcAft>
                <a:spcPts val="0"/>
              </a:spcAft>
              <a:buClr>
                <a:schemeClr val="dk1"/>
              </a:buClr>
              <a:buSzPts val="1200"/>
              <a:buFont typeface="Calibri"/>
              <a:buNone/>
            </a:pPr>
            <a:r>
              <a:rPr lang="en-US"/>
              <a:t>An input X could be an image (represented as a 2-d array of pixel values) or a sequence of words in an email (represented as a 1-d array of vocabulary IDs).</a:t>
            </a:r>
            <a:endParaRPr/>
          </a:p>
          <a:p>
            <a:pPr indent="0" lvl="0" marL="0" rtl="0" algn="l">
              <a:spcBef>
                <a:spcPts val="0"/>
              </a:spcBef>
              <a:spcAft>
                <a:spcPts val="0"/>
              </a:spcAft>
              <a:buClr>
                <a:schemeClr val="dk1"/>
              </a:buClr>
              <a:buSzPts val="1200"/>
              <a:buFont typeface="Calibri"/>
              <a:buNone/>
            </a:pPr>
            <a:r>
              <a:rPr lang="en-US"/>
              <a:t>An output Y could be a continuous value like a temperature or a true/false value or- another sequence of vocabulary IDs (perhaps corresponding to a translation of an email into a different language).</a:t>
            </a:r>
            <a:endParaRPr/>
          </a:p>
          <a:p>
            <a:pPr indent="0" lvl="0" marL="0" rtl="0" algn="l">
              <a:spcBef>
                <a:spcPts val="0"/>
              </a:spcBef>
              <a:spcAft>
                <a:spcPts val="0"/>
              </a:spcAft>
              <a:buClr>
                <a:schemeClr val="dk1"/>
              </a:buClr>
              <a:buSzPts val="1200"/>
              <a:buFont typeface="Calibri"/>
              <a:buNone/>
            </a:pPr>
            <a:r>
              <a:rPr lang="en-US"/>
              <a:t>But importantly, while many items in X can map to one item in Y, we can’t go the other way. If one value of X maps to multiple values in Y, then we have some non-determinism and this is not a function.</a:t>
            </a:r>
            <a:endParaRPr/>
          </a:p>
          <a:p>
            <a:pPr indent="0" lvl="0" marL="0" rtl="0" algn="l">
              <a:spcBef>
                <a:spcPts val="0"/>
              </a:spcBef>
              <a:spcAft>
                <a:spcPts val="0"/>
              </a:spcAft>
              <a:buClr>
                <a:schemeClr val="dk1"/>
              </a:buClr>
              <a:buSzPts val="1200"/>
              <a:buFont typeface="Calibri"/>
              <a:buNone/>
            </a:pPr>
            <a:r>
              <a:rPr lang="en-US"/>
              <a:t>For numerical inputs and outputs in a few dimensions, it’s easy to plot functions. For each value of X on the X axis, there’s some corresponding value of Y. But note that a circle, for example, is not a function! One value of X maps to 2 different values of Y.</a:t>
            </a:r>
            <a:endParaRPr/>
          </a:p>
        </p:txBody>
      </p:sp>
      <p:sp>
        <p:nvSpPr>
          <p:cNvPr id="175" name="Google Shape;17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Ok, let’s talk about some examples.</a:t>
            </a:r>
            <a:endParaRPr/>
          </a:p>
        </p:txBody>
      </p:sp>
      <p:sp>
        <p:nvSpPr>
          <p:cNvPr id="195" name="Google Shape;19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So here are some examples of functions. </a:t>
            </a:r>
            <a:endParaRPr/>
          </a:p>
          <a:p>
            <a:pPr indent="0" lvl="0" marL="0" rtl="0" algn="l">
              <a:spcBef>
                <a:spcPts val="0"/>
              </a:spcBef>
              <a:spcAft>
                <a:spcPts val="0"/>
              </a:spcAft>
              <a:buClr>
                <a:schemeClr val="dk1"/>
              </a:buClr>
              <a:buSzPts val="1200"/>
              <a:buFont typeface="Calibri"/>
              <a:buNone/>
            </a:pPr>
            <a:r>
              <a:rPr lang="en-US"/>
              <a:t>I think if I asked you to write code for these functions, you’d know how to do it.</a:t>
            </a:r>
            <a:endParaRPr/>
          </a:p>
        </p:txBody>
      </p:sp>
      <p:sp>
        <p:nvSpPr>
          <p:cNvPr id="200" name="Google Shape;20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What about these functions?</a:t>
            </a:r>
            <a:endParaRPr/>
          </a:p>
          <a:p>
            <a:pPr indent="0" lvl="0" marL="0" rtl="0" algn="l">
              <a:spcBef>
                <a:spcPts val="0"/>
              </a:spcBef>
              <a:spcAft>
                <a:spcPts val="0"/>
              </a:spcAft>
              <a:buClr>
                <a:schemeClr val="dk1"/>
              </a:buClr>
              <a:buSzPts val="1200"/>
              <a:buFont typeface="Calibri"/>
              <a:buNone/>
            </a:pPr>
            <a:r>
              <a:rPr lang="en-US"/>
              <a:t>One thing you’ll note about these is that whereas the first column was deterministic, these are less so. </a:t>
            </a:r>
            <a:endParaRPr/>
          </a:p>
          <a:p>
            <a:pPr indent="0" lvl="0" marL="0" rtl="0" algn="l">
              <a:spcBef>
                <a:spcPts val="0"/>
              </a:spcBef>
              <a:spcAft>
                <a:spcPts val="0"/>
              </a:spcAft>
              <a:buClr>
                <a:schemeClr val="dk1"/>
              </a:buClr>
              <a:buSzPts val="1200"/>
              <a:buFont typeface="Calibri"/>
              <a:buNone/>
            </a:pPr>
            <a:r>
              <a:rPr lang="en-US"/>
              <a:t>Can you determine a height from a shoe size? Can you be sure that an image contains a cat? There’s some subjectivity there.</a:t>
            </a:r>
            <a:endParaRPr/>
          </a:p>
          <a:p>
            <a:pPr indent="0" lvl="0" marL="0" rtl="0" algn="l">
              <a:spcBef>
                <a:spcPts val="0"/>
              </a:spcBef>
              <a:spcAft>
                <a:spcPts val="0"/>
              </a:spcAft>
              <a:buClr>
                <a:schemeClr val="dk1"/>
              </a:buClr>
              <a:buSzPts val="1200"/>
              <a:buFont typeface="Calibri"/>
              <a:buNone/>
            </a:pPr>
            <a:r>
              <a:rPr lang="en-US"/>
              <a:t>Is a movie review positive or negative? That might be open to interpretation.</a:t>
            </a:r>
            <a:endParaRPr/>
          </a:p>
          <a:p>
            <a:pPr indent="0" lvl="0" marL="0" rtl="0" algn="l">
              <a:spcBef>
                <a:spcPts val="0"/>
              </a:spcBef>
              <a:spcAft>
                <a:spcPts val="0"/>
              </a:spcAft>
              <a:buClr>
                <a:schemeClr val="dk1"/>
              </a:buClr>
              <a:buSzPts val="1200"/>
              <a:buFont typeface="Calibri"/>
              <a:buNone/>
            </a:pPr>
            <a:r>
              <a:rPr lang="en-US"/>
              <a:t>What words were spoken in some audio? There might be some ambiguity. What if there is background noise or multiple speakers?</a:t>
            </a:r>
            <a:endParaRPr/>
          </a:p>
          <a:p>
            <a:pPr indent="0" lvl="0" marL="0" rtl="0" algn="l">
              <a:spcBef>
                <a:spcPts val="0"/>
              </a:spcBef>
              <a:spcAft>
                <a:spcPts val="0"/>
              </a:spcAft>
              <a:buClr>
                <a:schemeClr val="dk1"/>
              </a:buClr>
              <a:buSzPts val="1200"/>
              <a:buFont typeface="Calibri"/>
              <a:buNone/>
            </a:pPr>
            <a:r>
              <a:rPr lang="en-US"/>
              <a:t>And can you say whether it will rain tomorrow given a weather report? Well, you can venture a guess. But the best you can do is give it a probability.</a:t>
            </a:r>
            <a:endParaRPr/>
          </a:p>
        </p:txBody>
      </p:sp>
      <p:sp>
        <p:nvSpPr>
          <p:cNvPr id="207" name="Google Shape;20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So how would you go about writing a function to predict height from shoe size?</a:t>
            </a:r>
            <a:endParaRPr/>
          </a:p>
          <a:p>
            <a:pPr indent="0" lvl="0" marL="0" rtl="0" algn="l">
              <a:spcBef>
                <a:spcPts val="0"/>
              </a:spcBef>
              <a:spcAft>
                <a:spcPts val="0"/>
              </a:spcAft>
              <a:buClr>
                <a:schemeClr val="dk1"/>
              </a:buClr>
              <a:buSzPts val="1200"/>
              <a:buFont typeface="Calibri"/>
              <a:buNone/>
            </a:pPr>
            <a:r>
              <a:rPr lang="en-US"/>
              <a:t>I guess I could write a function that deterministically always predicts 6’2. That’s my height. That is a function. </a:t>
            </a:r>
            <a:endParaRPr/>
          </a:p>
          <a:p>
            <a:pPr indent="0" lvl="0" marL="0" rtl="0" algn="l">
              <a:spcBef>
                <a:spcPts val="0"/>
              </a:spcBef>
              <a:spcAft>
                <a:spcPts val="0"/>
              </a:spcAft>
              <a:buClr>
                <a:schemeClr val="dk1"/>
              </a:buClr>
              <a:buSzPts val="1200"/>
              <a:buFont typeface="Calibri"/>
              <a:buNone/>
            </a:pPr>
            <a:r>
              <a:rPr lang="en-US"/>
              <a:t>[Draw function]</a:t>
            </a:r>
            <a:endParaRPr/>
          </a:p>
          <a:p>
            <a:pPr indent="0" lvl="0" marL="0" rtl="0" algn="l">
              <a:spcBef>
                <a:spcPts val="0"/>
              </a:spcBef>
              <a:spcAft>
                <a:spcPts val="0"/>
              </a:spcAft>
              <a:buClr>
                <a:schemeClr val="dk1"/>
              </a:buClr>
              <a:buSzPts val="1200"/>
              <a:buFont typeface="Calibri"/>
              <a:buNone/>
            </a:pPr>
            <a:r>
              <a:rPr lang="en-US"/>
              <a:t>But it’s not so useful. I could guess a relationship between shoe size and height.</a:t>
            </a:r>
            <a:endParaRPr/>
          </a:p>
          <a:p>
            <a:pPr indent="0" lvl="0" marL="0" rtl="0" algn="l">
              <a:spcBef>
                <a:spcPts val="0"/>
              </a:spcBef>
              <a:spcAft>
                <a:spcPts val="0"/>
              </a:spcAft>
              <a:buClr>
                <a:schemeClr val="dk1"/>
              </a:buClr>
              <a:buSzPts val="1200"/>
              <a:buFont typeface="Calibri"/>
              <a:buNone/>
            </a:pPr>
            <a:r>
              <a:rPr lang="en-US"/>
              <a:t>[Draw function]</a:t>
            </a:r>
            <a:endParaRPr/>
          </a:p>
          <a:p>
            <a:pPr indent="0" lvl="0" marL="0" rtl="0" algn="l">
              <a:spcBef>
                <a:spcPts val="0"/>
              </a:spcBef>
              <a:spcAft>
                <a:spcPts val="0"/>
              </a:spcAft>
              <a:buClr>
                <a:schemeClr val="dk1"/>
              </a:buClr>
              <a:buSzPts val="1200"/>
              <a:buFont typeface="Calibri"/>
              <a:buNone/>
            </a:pPr>
            <a:r>
              <a:rPr lang="en-US"/>
              <a:t>But that just a guess.</a:t>
            </a:r>
            <a:endParaRPr/>
          </a:p>
          <a:p>
            <a:pPr indent="0" lvl="0" marL="0" rtl="0" algn="l">
              <a:spcBef>
                <a:spcPts val="0"/>
              </a:spcBef>
              <a:spcAft>
                <a:spcPts val="0"/>
              </a:spcAft>
              <a:buClr>
                <a:schemeClr val="dk1"/>
              </a:buClr>
              <a:buSzPts val="1200"/>
              <a:buFont typeface="Calibri"/>
              <a:buNone/>
            </a:pPr>
            <a:r>
              <a:rPr lang="en-US"/>
              <a:t>I really need some extra information to write a reasonable version of this function.</a:t>
            </a:r>
            <a:endParaRPr/>
          </a:p>
        </p:txBody>
      </p:sp>
      <p:sp>
        <p:nvSpPr>
          <p:cNvPr id="214" name="Google Shape;21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Ok, here’s some information that seems pretty useful. Each of these dots corresponds to a person.</a:t>
            </a:r>
            <a:endParaRPr/>
          </a:p>
          <a:p>
            <a:pPr indent="0" lvl="0" marL="0" rtl="0" algn="l">
              <a:spcBef>
                <a:spcPts val="0"/>
              </a:spcBef>
              <a:spcAft>
                <a:spcPts val="0"/>
              </a:spcAft>
              <a:buClr>
                <a:schemeClr val="dk1"/>
              </a:buClr>
              <a:buSzPts val="1200"/>
              <a:buFont typeface="Calibri"/>
              <a:buNone/>
            </a:pPr>
            <a:r>
              <a:rPr lang="en-US"/>
              <a:t>By the way, is this data a function? We have inputs (shoe size) on the x axis and outputs (height) on the y axis.</a:t>
            </a:r>
            <a:endParaRPr/>
          </a:p>
          <a:p>
            <a:pPr indent="0" lvl="0" marL="0" rtl="0" algn="l">
              <a:spcBef>
                <a:spcPts val="0"/>
              </a:spcBef>
              <a:spcAft>
                <a:spcPts val="0"/>
              </a:spcAft>
              <a:buClr>
                <a:schemeClr val="dk1"/>
              </a:buClr>
              <a:buSzPts val="1200"/>
              <a:buFont typeface="Calibri"/>
              <a:buNone/>
            </a:pPr>
            <a:r>
              <a:rPr lang="en-US"/>
              <a:t>But no! This is not a function because for shoe size, say, 10, there are many heights.</a:t>
            </a:r>
            <a:endParaRPr/>
          </a:p>
          <a:p>
            <a:pPr indent="0" lvl="0" marL="0" rtl="0" algn="l">
              <a:spcBef>
                <a:spcPts val="0"/>
              </a:spcBef>
              <a:spcAft>
                <a:spcPts val="0"/>
              </a:spcAft>
              <a:buClr>
                <a:schemeClr val="dk1"/>
              </a:buClr>
              <a:buSzPts val="1200"/>
              <a:buFont typeface="Calibri"/>
              <a:buNone/>
            </a:pPr>
            <a:r>
              <a:t/>
            </a:r>
            <a:endParaRPr/>
          </a:p>
        </p:txBody>
      </p:sp>
      <p:sp>
        <p:nvSpPr>
          <p:cNvPr id="220" name="Google Shape;22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We can use this data to help write our function.</a:t>
            </a:r>
            <a:endParaRPr/>
          </a:p>
          <a:p>
            <a:pPr indent="0" lvl="0" marL="0" rtl="0" algn="l">
              <a:spcBef>
                <a:spcPts val="0"/>
              </a:spcBef>
              <a:spcAft>
                <a:spcPts val="0"/>
              </a:spcAft>
              <a:buClr>
                <a:schemeClr val="dk1"/>
              </a:buClr>
              <a:buSzPts val="1200"/>
              <a:buFont typeface="Calibri"/>
              <a:buNone/>
            </a:pPr>
            <a:r>
              <a:rPr lang="en-US"/>
              <a:t>And at this point, I’ll transition from talking about ‘writing’ functions, which is the programming paradigm you’re familiar with, to talking about ‘learning’ functions from data.</a:t>
            </a:r>
            <a:endParaRPr/>
          </a:p>
          <a:p>
            <a:pPr indent="0" lvl="0" marL="0" rtl="0" algn="l">
              <a:spcBef>
                <a:spcPts val="0"/>
              </a:spcBef>
              <a:spcAft>
                <a:spcPts val="0"/>
              </a:spcAft>
              <a:buClr>
                <a:schemeClr val="dk1"/>
              </a:buClr>
              <a:buSzPts val="1200"/>
              <a:buFont typeface="Calibri"/>
              <a:buNone/>
            </a:pPr>
            <a:r>
              <a:rPr lang="en-US"/>
              <a:t>In machine learning, we refer to a learned function as a model.</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t/>
            </a:r>
            <a:endParaRPr/>
          </a:p>
        </p:txBody>
      </p:sp>
      <p:sp>
        <p:nvSpPr>
          <p:cNvPr id="227" name="Google Shape;22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Calibri"/>
              <a:buNone/>
            </a:pPr>
            <a:r>
              <a:rPr lang="en-US"/>
              <a:t>[True/False] A model is a learned function that predicts outputs y from inputs x.</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n-US"/>
              <a:t>A: True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As conventional programmers, I hope you’re familiar with testing.</a:t>
            </a:r>
            <a:endParaRPr/>
          </a:p>
          <a:p>
            <a:pPr indent="0" lvl="0" marL="0" rtl="0" algn="l">
              <a:spcBef>
                <a:spcPts val="0"/>
              </a:spcBef>
              <a:spcAft>
                <a:spcPts val="0"/>
              </a:spcAft>
              <a:buClr>
                <a:schemeClr val="dk1"/>
              </a:buClr>
              <a:buSzPts val="1200"/>
              <a:buFont typeface="Calibri"/>
              <a:buNone/>
            </a:pPr>
            <a:r>
              <a:rPr lang="en-US"/>
              <a:t>Remember that the idea is that you write some special code that tests the logic of the functions you’ve written, basically to makes sure you didn’t miss anything.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83dabaa570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 name="Google Shape;60;g83dabaa570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I like to use Google Books ngram viewer to get some historical context. It also allows me to introduce the term ‘ngram’, which will come up later in the course when we apply ML to language. An ngram is just a sequence of n words that we treat as an unit for the sake of analysis. This plot here is formed by counting the number of times the terms ‘artificial intelligence’ and ‘machine learning’ appear in books published each year, divided by the count for all terms -- all ngrams with n between 1 and 5.</a:t>
            </a:r>
            <a:endParaRPr/>
          </a:p>
          <a:p>
            <a:pPr indent="0" lvl="0" marL="0" rtl="0" algn="l">
              <a:spcBef>
                <a:spcPts val="0"/>
              </a:spcBef>
              <a:spcAft>
                <a:spcPts val="0"/>
              </a:spcAft>
              <a:buClr>
                <a:schemeClr val="dk1"/>
              </a:buClr>
              <a:buSzPts val="1200"/>
              <a:buFont typeface="Calibri"/>
              <a:buNone/>
            </a:pPr>
            <a:r>
              <a:rPr lang="en-US"/>
              <a:t>What does this show? Well, the whole field of AI went through a major boom and bust cycle (before the term ‘machine learning’ was popular). Early experiments in the 1960s translating Russian into English led to a lot of enthusiasm about forthcoming smooth-talking robots, until people realized that translation is actually much harder than looking up words in the dictionary. By the mid-1980s, major government funding was drying up, leading to this decades-long decline.</a:t>
            </a:r>
            <a:endParaRPr/>
          </a:p>
          <a:p>
            <a:pPr indent="0" lvl="0" marL="0" rtl="0" algn="l">
              <a:spcBef>
                <a:spcPts val="0"/>
              </a:spcBef>
              <a:spcAft>
                <a:spcPts val="0"/>
              </a:spcAft>
              <a:buClr>
                <a:schemeClr val="dk1"/>
              </a:buClr>
              <a:buSzPts val="1200"/>
              <a:buFont typeface="Calibri"/>
              <a:buNone/>
            </a:pPr>
            <a:r>
              <a:rPr lang="en-US"/>
              <a:t>Meanwhile, small groups of academic researchers began applying long-studied statistical methods to the practical problems of interest to AI. How do you turn speech into text? What about that translation problem? Brains seems so good at these tasks and yet they don’t allow for easy inspection of their workings. This rebranding of statistics into computer science got the name ‘machine learning’, which began to catch on in the early 2000s, around when I was started graduate school (in 2006).</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For example, what might a test look like for the add_six function?</a:t>
            </a:r>
            <a:endParaRPr/>
          </a:p>
          <a:p>
            <a:pPr indent="0" lvl="0" marL="0" rtl="0" algn="l">
              <a:spcBef>
                <a:spcPts val="0"/>
              </a:spcBef>
              <a:spcAft>
                <a:spcPts val="0"/>
              </a:spcAft>
              <a:buClr>
                <a:schemeClr val="dk1"/>
              </a:buClr>
              <a:buSzPts val="1200"/>
              <a:buFont typeface="Calibri"/>
              <a:buNone/>
            </a:pPr>
            <a:r>
              <a:rPr lang="en-US"/>
              <a:t>Well, we want to make sure it works, but we also want to check some edge cases.</a:t>
            </a:r>
            <a:endParaRPr/>
          </a:p>
        </p:txBody>
      </p:sp>
      <p:sp>
        <p:nvSpPr>
          <p:cNvPr id="255" name="Google Shape;25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61" name="Google Shape;26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Ok, now what about a test for height from shoe size?</a:t>
            </a:r>
            <a:endParaRPr/>
          </a:p>
          <a:p>
            <a:pPr indent="0" lvl="0" marL="0" rtl="0" algn="l">
              <a:spcBef>
                <a:spcPts val="0"/>
              </a:spcBef>
              <a:spcAft>
                <a:spcPts val="0"/>
              </a:spcAft>
              <a:buClr>
                <a:schemeClr val="dk1"/>
              </a:buClr>
              <a:buSzPts val="1200"/>
              <a:buFont typeface="Calibri"/>
              <a:buNone/>
            </a:pPr>
            <a:r>
              <a:rPr lang="en-US"/>
              <a:t>We can’t test it deterministically so the usual testing paradigm doesn’t fit.</a:t>
            </a:r>
            <a:endParaRPr/>
          </a:p>
        </p:txBody>
      </p:sp>
      <p:sp>
        <p:nvSpPr>
          <p:cNvPr id="268" name="Google Shape;26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Instead of testing logic, we want a kind of statistical test. </a:t>
            </a:r>
            <a:endParaRPr/>
          </a:p>
          <a:p>
            <a:pPr indent="0" lvl="0" marL="0" rtl="0" algn="l">
              <a:spcBef>
                <a:spcPts val="0"/>
              </a:spcBef>
              <a:spcAft>
                <a:spcPts val="0"/>
              </a:spcAft>
              <a:buClr>
                <a:schemeClr val="dk1"/>
              </a:buClr>
              <a:buSzPts val="1200"/>
              <a:buFont typeface="Calibri"/>
              <a:buNone/>
            </a:pPr>
            <a:r>
              <a:rPr lang="en-US"/>
              <a:t>That is, we want to see how well it does at making predictions on average.</a:t>
            </a:r>
            <a:endParaRPr/>
          </a:p>
          <a:p>
            <a:pPr indent="0" lvl="0" marL="0" rtl="0" algn="l">
              <a:spcBef>
                <a:spcPts val="0"/>
              </a:spcBef>
              <a:spcAft>
                <a:spcPts val="0"/>
              </a:spcAft>
              <a:buClr>
                <a:schemeClr val="dk1"/>
              </a:buClr>
              <a:buSzPts val="1200"/>
              <a:buFont typeface="Calibri"/>
              <a:buNone/>
            </a:pPr>
            <a:r>
              <a:t/>
            </a:r>
            <a:endParaRPr/>
          </a:p>
        </p:txBody>
      </p:sp>
      <p:sp>
        <p:nvSpPr>
          <p:cNvPr id="276" name="Google Shape;27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And to do that, again we need data.</a:t>
            </a:r>
            <a:endParaRPr/>
          </a:p>
        </p:txBody>
      </p:sp>
      <p:sp>
        <p:nvSpPr>
          <p:cNvPr id="285" name="Google Shape;28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If we want to test average performance of our model, we need some labeled examples, in this case corresponding to actual people, their shoe sizes and their heights. For each input, the shoe size, the label tell us the actual height.</a:t>
            </a:r>
            <a:endParaRPr/>
          </a:p>
        </p:txBody>
      </p:sp>
      <p:sp>
        <p:nvSpPr>
          <p:cNvPr id="291" name="Google Shape;29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Then, we can compare the output of our model, the predictions, to the labels.</a:t>
            </a:r>
            <a:endParaRPr/>
          </a:p>
          <a:p>
            <a:pPr indent="0" lvl="0" marL="0" rtl="0" algn="l">
              <a:spcBef>
                <a:spcPts val="0"/>
              </a:spcBef>
              <a:spcAft>
                <a:spcPts val="0"/>
              </a:spcAft>
              <a:buClr>
                <a:schemeClr val="dk1"/>
              </a:buClr>
              <a:buSzPts val="1200"/>
              <a:buFont typeface="Calibri"/>
              <a:buNone/>
            </a:pPr>
            <a:r>
              <a:rPr lang="en-US"/>
              <a:t>This gives us a quantitative measure of our performance, which is referred to sometimes as the ‘error’, the ‘loss’, or the ‘cost’.</a:t>
            </a:r>
            <a:endParaRPr/>
          </a:p>
          <a:p>
            <a:pPr indent="0" lvl="0" marL="0" rtl="0" algn="l">
              <a:spcBef>
                <a:spcPts val="0"/>
              </a:spcBef>
              <a:spcAft>
                <a:spcPts val="0"/>
              </a:spcAft>
              <a:buClr>
                <a:schemeClr val="dk1"/>
              </a:buClr>
              <a:buSzPts val="1200"/>
              <a:buFont typeface="Calibri"/>
              <a:buNone/>
            </a:pPr>
            <a:r>
              <a:rPr lang="en-US"/>
              <a:t>[Draw model over data]</a:t>
            </a:r>
            <a:endParaRPr/>
          </a:p>
          <a:p>
            <a:pPr indent="0" lvl="0" marL="0" rtl="0" algn="l">
              <a:spcBef>
                <a:spcPts val="0"/>
              </a:spcBef>
              <a:spcAft>
                <a:spcPts val="0"/>
              </a:spcAft>
              <a:buClr>
                <a:schemeClr val="dk1"/>
              </a:buClr>
              <a:buSzPts val="1200"/>
              <a:buFont typeface="Calibri"/>
              <a:buNone/>
            </a:pPr>
            <a:r>
              <a:t/>
            </a:r>
            <a:endParaRPr/>
          </a:p>
        </p:txBody>
      </p:sp>
      <p:sp>
        <p:nvSpPr>
          <p:cNvPr id="298" name="Google Shape;29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Here’s the formula for the ‘mean squared error’.</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t/>
            </a:r>
            <a:endParaRPr/>
          </a:p>
        </p:txBody>
      </p:sp>
      <p:sp>
        <p:nvSpPr>
          <p:cNvPr id="305" name="Google Shape;305;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Q: A loss function compares _____ to _____.</a:t>
            </a:r>
            <a:endParaRPr/>
          </a:p>
          <a:p>
            <a:pPr indent="0" lvl="0" marL="0" rtl="0" algn="l">
              <a:spcBef>
                <a:spcPts val="1600"/>
              </a:spcBef>
              <a:spcAft>
                <a:spcPts val="0"/>
              </a:spcAft>
              <a:buClr>
                <a:schemeClr val="dk1"/>
              </a:buClr>
              <a:buSzPts val="1200"/>
              <a:buFont typeface="Calibri"/>
              <a:buNone/>
            </a:pPr>
            <a:r>
              <a:rPr lang="en-US"/>
              <a:t>A: predictions, labels</a:t>
            </a:r>
            <a:endParaRPr/>
          </a:p>
          <a:p>
            <a:pPr indent="0" lvl="0" marL="0" rtl="0" algn="l">
              <a:spcBef>
                <a:spcPts val="1600"/>
              </a:spcBef>
              <a:spcAft>
                <a:spcPts val="0"/>
              </a:spcAft>
              <a:buClr>
                <a:schemeClr val="dk1"/>
              </a:buClr>
              <a:buSzPts val="1200"/>
              <a:buFont typeface="Calibri"/>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In that last section on function testing, I left something out that’s quite important.</a:t>
            </a:r>
            <a:endParaRPr/>
          </a:p>
          <a:p>
            <a:pPr indent="0" lvl="0" marL="0" rtl="0" algn="l">
              <a:spcBef>
                <a:spcPts val="0"/>
              </a:spcBef>
              <a:spcAft>
                <a:spcPts val="0"/>
              </a:spcAft>
              <a:buClr>
                <a:schemeClr val="dk1"/>
              </a:buClr>
              <a:buSzPts val="1200"/>
              <a:buFont typeface="Calibri"/>
              <a:buNone/>
            </a:pPr>
            <a:r>
              <a:rPr lang="en-US"/>
              <a:t>Remember when we talked about learning functions, I showed you the plot with all the shoe size and height data points -- the data that’s the key ingredient for learning.</a:t>
            </a:r>
            <a:endParaRPr/>
          </a:p>
          <a:p>
            <a:pPr indent="0" lvl="0" marL="0" rtl="0" algn="l">
              <a:spcBef>
                <a:spcPts val="0"/>
              </a:spcBef>
              <a:spcAft>
                <a:spcPts val="0"/>
              </a:spcAft>
              <a:buClr>
                <a:schemeClr val="dk1"/>
              </a:buClr>
              <a:buSzPts val="1200"/>
              <a:buFont typeface="Calibri"/>
              <a:buNone/>
            </a:pPr>
            <a:r>
              <a:rPr lang="en-US"/>
              <a:t>And then, when we talked about testing learned functions, I showed you the same plot! Well, indeed we do need labeled data both for learning and for testing, but crucially, this cannot be the same data. Why?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83dabaa570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 name="Google Shape;65;g83dabaa570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So the books corpus hasn’t been updated, as far as I know, past 2008, so I’m switching over to Google Trends for search popularity over the last few decades. The books corpus -- all the data from books -- is somewhat different from the web search corpus -- all the data from web queries -- so we can’t just extend trend lines from books to web search.</a:t>
            </a:r>
            <a:endParaRPr/>
          </a:p>
          <a:p>
            <a:pPr indent="0" lvl="0" marL="0" rtl="0" algn="l">
              <a:spcBef>
                <a:spcPts val="0"/>
              </a:spcBef>
              <a:spcAft>
                <a:spcPts val="0"/>
              </a:spcAft>
              <a:buClr>
                <a:schemeClr val="dk1"/>
              </a:buClr>
              <a:buSzPts val="1200"/>
              <a:buFont typeface="Calibri"/>
              <a:buNone/>
            </a:pPr>
            <a:r>
              <a:rPr lang="en-US"/>
              <a:t>Right around when I finished graduate school in 2011, something important happened. It’s not reflected immediately in this chart because it took a few years to start becoming more mainstream, to be reflected in actual search traffic. And that’s deep learning. That is, machine learning with neural networks. As is the case with most aspects of machine learning, neural networks were, relatively speaking, an ancient invention. Early computing pioneers in the 50s and 60s were responsible for most of the theoretical elements, back when a computer was programmed with punch cards and the hardware filled a room.</a:t>
            </a:r>
            <a:endParaRPr/>
          </a:p>
          <a:p>
            <a:pPr indent="0" lvl="0" marL="0" rtl="0" algn="l">
              <a:spcBef>
                <a:spcPts val="0"/>
              </a:spcBef>
              <a:spcAft>
                <a:spcPts val="0"/>
              </a:spcAft>
              <a:buClr>
                <a:schemeClr val="dk1"/>
              </a:buClr>
              <a:buSzPts val="1200"/>
              <a:buFont typeface="Calibri"/>
              <a:buNone/>
            </a:pPr>
            <a:r>
              <a:rPr lang="en-US"/>
              <a:t>But in 2011, the convergence of large datasets, fast chips meant for graphics, and a few dedicated academics started getting breakthrough results in image and speech recognition. And here we are today, in the middle of perhaps a more moderate boom. Enthusiasm is no doubt high, but machine learning is now solving real problems really well.</a:t>
            </a:r>
            <a:endParaRPr/>
          </a:p>
          <a:p>
            <a:pPr indent="0" lvl="0" marL="0" rtl="0" algn="l">
              <a:spcBef>
                <a:spcPts val="0"/>
              </a:spcBef>
              <a:spcAft>
                <a:spcPts val="0"/>
              </a:spcAft>
              <a:buClr>
                <a:schemeClr val="dk1"/>
              </a:buClr>
              <a:buSzPts val="1200"/>
              <a:buFont typeface="Calibri"/>
              <a:buNone/>
            </a:pPr>
            <a:r>
              <a:rPr lang="en-US"/>
              <a:t>My phone recognizes what I say, as long as I’m not at a noisy bar or speaking with a strong accent. Face detection works so well that we have reason to be concerned about the power of modern surveillance states. Ad targeting is apparently good enough to win elections. So indeed, machine learning and modern society are now overlapping in important ways.</a:t>
            </a:r>
            <a:endParaRPr/>
          </a:p>
          <a:p>
            <a:pPr indent="0" lvl="0" marL="0" rtl="0" algn="l">
              <a:spcBef>
                <a:spcPts val="0"/>
              </a:spcBef>
              <a:spcAft>
                <a:spcPts val="0"/>
              </a:spcAft>
              <a:buClr>
                <a:schemeClr val="dk1"/>
              </a:buClr>
              <a:buSzPts val="1200"/>
              <a:buFont typeface="Calibri"/>
              <a:buNone/>
            </a:pPr>
            <a:r>
              <a:rPr lang="en-US"/>
              <a:t>We’d better understand what it’s all about.</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Suppose the points here are labeled examples we’re going to use for learning. </a:t>
            </a:r>
            <a:endParaRPr/>
          </a:p>
          <a:p>
            <a:pPr indent="0" lvl="0" marL="0" rtl="0" algn="l">
              <a:spcBef>
                <a:spcPts val="0"/>
              </a:spcBef>
              <a:spcAft>
                <a:spcPts val="0"/>
              </a:spcAft>
              <a:buClr>
                <a:schemeClr val="dk1"/>
              </a:buClr>
              <a:buSzPts val="1200"/>
              <a:buFont typeface="Calibri"/>
              <a:buNone/>
            </a:pPr>
            <a:r>
              <a:rPr lang="en-US"/>
              <a:t>Note that I’ll use ‘learning’ and ‘training’ interchangeably.</a:t>
            </a:r>
            <a:endParaRPr/>
          </a:p>
          <a:p>
            <a:pPr indent="0" lvl="0" marL="0" rtl="0" algn="l">
              <a:spcBef>
                <a:spcPts val="0"/>
              </a:spcBef>
              <a:spcAft>
                <a:spcPts val="0"/>
              </a:spcAft>
              <a:buClr>
                <a:schemeClr val="dk1"/>
              </a:buClr>
              <a:buSzPts val="1200"/>
              <a:buFont typeface="Calibri"/>
              <a:buNone/>
            </a:pPr>
            <a:r>
              <a:rPr lang="en-US"/>
              <a:t>We’ll assume as usual that the inputs are the X values and the outputs are the Y values.</a:t>
            </a:r>
            <a:endParaRPr/>
          </a:p>
        </p:txBody>
      </p:sp>
      <p:sp>
        <p:nvSpPr>
          <p:cNvPr id="324" name="Google Shape;324;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Are both these lines, the straight black line and the wiggly blue line possible models?</a:t>
            </a:r>
            <a:endParaRPr/>
          </a:p>
          <a:p>
            <a:pPr indent="0" lvl="0" marL="0" rtl="0" algn="l">
              <a:spcBef>
                <a:spcPts val="0"/>
              </a:spcBef>
              <a:spcAft>
                <a:spcPts val="0"/>
              </a:spcAft>
              <a:buClr>
                <a:schemeClr val="dk1"/>
              </a:buClr>
              <a:buSzPts val="1200"/>
              <a:buFont typeface="Calibri"/>
              <a:buNone/>
            </a:pPr>
            <a:r>
              <a:rPr lang="en-US"/>
              <a:t>Yes, they are both functions that predict an output Y value for each input X value</a:t>
            </a:r>
            <a:endParaRPr/>
          </a:p>
        </p:txBody>
      </p:sp>
      <p:sp>
        <p:nvSpPr>
          <p:cNvPr id="331" name="Google Shape;33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Now the key question- which is better?</a:t>
            </a:r>
            <a:endParaRPr/>
          </a:p>
          <a:p>
            <a:pPr indent="0" lvl="0" marL="0" rtl="0" algn="l">
              <a:spcBef>
                <a:spcPts val="0"/>
              </a:spcBef>
              <a:spcAft>
                <a:spcPts val="0"/>
              </a:spcAft>
              <a:buClr>
                <a:schemeClr val="dk1"/>
              </a:buClr>
              <a:buSzPts val="1200"/>
              <a:buFont typeface="Calibri"/>
              <a:buNone/>
            </a:pPr>
            <a:r>
              <a:rPr lang="en-US"/>
              <a:t>Well, the blue line looks like a complicated polynomial function of X -- something like X^7 - 2.5X^6 … and it manages to go right through all labeled examples. That is, the blue model predicts all the training examples with no error.</a:t>
            </a:r>
            <a:endParaRPr/>
          </a:p>
          <a:p>
            <a:pPr indent="0" lvl="0" marL="0" rtl="0" algn="l">
              <a:spcBef>
                <a:spcPts val="0"/>
              </a:spcBef>
              <a:spcAft>
                <a:spcPts val="0"/>
              </a:spcAft>
              <a:buClr>
                <a:schemeClr val="dk1"/>
              </a:buClr>
              <a:buSzPts val="1200"/>
              <a:buFont typeface="Calibri"/>
              <a:buNone/>
            </a:pPr>
            <a:r>
              <a:rPr lang="en-US"/>
              <a:t>The black line, on the other hand is linear in X. No polynomials here. This is nice and simple, but it does not go through all the labeled examples.</a:t>
            </a:r>
            <a:endParaRPr/>
          </a:p>
          <a:p>
            <a:pPr indent="0" lvl="0" marL="0" rtl="0" algn="l">
              <a:spcBef>
                <a:spcPts val="0"/>
              </a:spcBef>
              <a:spcAft>
                <a:spcPts val="0"/>
              </a:spcAft>
              <a:buClr>
                <a:schemeClr val="dk1"/>
              </a:buClr>
              <a:buSzPts val="1200"/>
              <a:buFont typeface="Calibri"/>
              <a:buNone/>
            </a:pPr>
            <a:r>
              <a:rPr lang="en-US"/>
              <a:t>That is, the black model’s predictions on the train examples have some non-zero error.</a:t>
            </a:r>
            <a:endParaRPr/>
          </a:p>
          <a:p>
            <a:pPr indent="0" lvl="0" marL="0" rtl="0" algn="l">
              <a:spcBef>
                <a:spcPts val="0"/>
              </a:spcBef>
              <a:spcAft>
                <a:spcPts val="0"/>
              </a:spcAft>
              <a:buClr>
                <a:schemeClr val="dk1"/>
              </a:buClr>
              <a:buSzPts val="1200"/>
              <a:buFont typeface="Calibri"/>
              <a:buNone/>
            </a:pPr>
            <a:r>
              <a:rPr lang="en-US"/>
              <a:t>This analysis is not sufficient to say which is better.</a:t>
            </a:r>
            <a:endParaRPr/>
          </a:p>
        </p:txBody>
      </p:sp>
      <p:sp>
        <p:nvSpPr>
          <p:cNvPr id="338" name="Google Shape;33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The real question is, how well do they predict new data? After all, the whole purpose of training these models is to make predictions for new inputs. We want to predict the weather tomorrow, not yesterday.</a:t>
            </a:r>
            <a:endParaRPr/>
          </a:p>
          <a:p>
            <a:pPr indent="0" lvl="0" marL="0" rtl="0" algn="l">
              <a:spcBef>
                <a:spcPts val="0"/>
              </a:spcBef>
              <a:spcAft>
                <a:spcPts val="0"/>
              </a:spcAft>
              <a:buClr>
                <a:schemeClr val="dk1"/>
              </a:buClr>
              <a:buSzPts val="1200"/>
              <a:buFont typeface="Calibri"/>
              <a:buNone/>
            </a:pPr>
            <a:r>
              <a:rPr lang="en-US"/>
              <a:t>That’s why it’s crucial to have data for testing that’s different from the data we used for training.</a:t>
            </a:r>
            <a:endParaRPr/>
          </a:p>
          <a:p>
            <a:pPr indent="0" lvl="0" marL="0" rtl="0" algn="l">
              <a:spcBef>
                <a:spcPts val="0"/>
              </a:spcBef>
              <a:spcAft>
                <a:spcPts val="0"/>
              </a:spcAft>
              <a:buClr>
                <a:schemeClr val="dk1"/>
              </a:buClr>
              <a:buSzPts val="1200"/>
              <a:buFont typeface="Calibri"/>
              <a:buNone/>
            </a:pPr>
            <a:r>
              <a:rPr lang="en-US"/>
              <a:t>Suppose these red dots here are our test data (though in practice, 2 is almost certainly not enough).</a:t>
            </a:r>
            <a:endParaRPr/>
          </a:p>
        </p:txBody>
      </p:sp>
      <p:sp>
        <p:nvSpPr>
          <p:cNvPr id="345" name="Google Shape;34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So to summarize, models are useful mostly for making new predictions.</a:t>
            </a:r>
            <a:endParaRPr/>
          </a:p>
          <a:p>
            <a:pPr indent="0" lvl="0" marL="0" rtl="0" algn="l">
              <a:spcBef>
                <a:spcPts val="0"/>
              </a:spcBef>
              <a:spcAft>
                <a:spcPts val="0"/>
              </a:spcAft>
              <a:buClr>
                <a:schemeClr val="dk1"/>
              </a:buClr>
              <a:buSzPts val="1200"/>
              <a:buFont typeface="Calibri"/>
              <a:buNone/>
            </a:pPr>
            <a:r>
              <a:rPr lang="en-US"/>
              <a:t>This capability, to learn from some examples in a way that transfers to new examples, is called generalization.</a:t>
            </a:r>
            <a:endParaRPr/>
          </a:p>
          <a:p>
            <a:pPr indent="0" lvl="0" marL="0" rtl="0" algn="l">
              <a:spcBef>
                <a:spcPts val="0"/>
              </a:spcBef>
              <a:spcAft>
                <a:spcPts val="0"/>
              </a:spcAft>
              <a:buClr>
                <a:schemeClr val="dk1"/>
              </a:buClr>
              <a:buSzPts val="1200"/>
              <a:buFont typeface="Calibri"/>
              <a:buNone/>
            </a:pPr>
            <a:r>
              <a:rPr lang="en-US"/>
              <a:t>Generalization is perhaps the single term that sums up the goal of supervised machine learning. We’ll be talking about it a lot.</a:t>
            </a:r>
            <a:endParaRPr/>
          </a:p>
          <a:p>
            <a:pPr indent="0" lvl="0" marL="0" rtl="0" algn="l">
              <a:spcBef>
                <a:spcPts val="0"/>
              </a:spcBef>
              <a:spcAft>
                <a:spcPts val="0"/>
              </a:spcAft>
              <a:buClr>
                <a:schemeClr val="dk1"/>
              </a:buClr>
              <a:buSzPts val="1200"/>
              <a:buFont typeface="Calibri"/>
              <a:buNone/>
            </a:pPr>
            <a:r>
              <a:t/>
            </a:r>
            <a:endParaRPr/>
          </a:p>
        </p:txBody>
      </p:sp>
      <p:sp>
        <p:nvSpPr>
          <p:cNvPr id="354" name="Google Shape;354;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And the primary way we have to check this generalization is by splitting our labeled data into separate portions for training and testing.</a:t>
            </a:r>
            <a:endParaRPr/>
          </a:p>
          <a:p>
            <a:pPr indent="0" lvl="0" marL="0" rtl="0" algn="l">
              <a:spcBef>
                <a:spcPts val="0"/>
              </a:spcBef>
              <a:spcAft>
                <a:spcPts val="0"/>
              </a:spcAft>
              <a:buClr>
                <a:schemeClr val="dk1"/>
              </a:buClr>
              <a:buSzPts val="1200"/>
              <a:buFont typeface="Calibri"/>
              <a:buNone/>
            </a:pPr>
            <a:r>
              <a:rPr lang="en-US"/>
              <a:t>By far the most common way to do this is with a random split. </a:t>
            </a:r>
            <a:endParaRPr/>
          </a:p>
          <a:p>
            <a:pPr indent="0" lvl="0" marL="0" rtl="0" algn="l">
              <a:spcBef>
                <a:spcPts val="0"/>
              </a:spcBef>
              <a:spcAft>
                <a:spcPts val="0"/>
              </a:spcAft>
              <a:buClr>
                <a:schemeClr val="dk1"/>
              </a:buClr>
              <a:buSzPts val="1200"/>
              <a:buFont typeface="Calibri"/>
              <a:buNone/>
            </a:pPr>
            <a:r>
              <a:rPr lang="en-US"/>
              <a:t>Suppose we have data for 100 people -- their shoe sizes and heights. These are our labeled examples.</a:t>
            </a:r>
            <a:endParaRPr/>
          </a:p>
          <a:p>
            <a:pPr indent="0" lvl="0" marL="0" rtl="0" algn="l">
              <a:spcBef>
                <a:spcPts val="0"/>
              </a:spcBef>
              <a:spcAft>
                <a:spcPts val="0"/>
              </a:spcAft>
              <a:buClr>
                <a:schemeClr val="dk1"/>
              </a:buClr>
              <a:buSzPts val="1200"/>
              <a:buFont typeface="Calibri"/>
              <a:buNone/>
            </a:pPr>
            <a:r>
              <a:rPr lang="en-US"/>
              <a:t>We might randomly assign these 100 examples to one of two buckets -- training or testing. Maybe put 80 examples in the train split and 20 in the test split.</a:t>
            </a:r>
            <a:endParaRPr/>
          </a:p>
          <a:p>
            <a:pPr indent="0" lvl="0" marL="0" rtl="0" algn="l">
              <a:spcBef>
                <a:spcPts val="0"/>
              </a:spcBef>
              <a:spcAft>
                <a:spcPts val="0"/>
              </a:spcAft>
              <a:buClr>
                <a:schemeClr val="dk1"/>
              </a:buClr>
              <a:buSzPts val="1200"/>
              <a:buFont typeface="Calibri"/>
              <a:buNone/>
            </a:pPr>
            <a:r>
              <a:rPr lang="en-US"/>
              <a:t>As you’d expect, we’d train our model using the training examples, then evaluate -- compute the mean squared error, for example, on the test examples.</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Remember that this process -- splitting labeled examples into buckets for training and testing -- is intended to simulate the way we want to use the model in practice. We want to know how well we should expect the model to work in… the wild. </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That means that we need to treat our test data with the utmost respect. If we use it too much, testing model after model, we’ll end up unintentionally transmitting some information about the test data into our model design. Then we’re not learning to generalize anymore -- we’re learning to cheat.</a:t>
            </a:r>
            <a:endParaRPr/>
          </a:p>
        </p:txBody>
      </p:sp>
      <p:sp>
        <p:nvSpPr>
          <p:cNvPr id="363" name="Google Shape;36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Let’s return to the two models here. As we discussed, the black model is preferable to the blue model because performance, as measured by MSE on the test data, is better.</a:t>
            </a:r>
            <a:endParaRPr/>
          </a:p>
          <a:p>
            <a:pPr indent="0" lvl="0" marL="0" rtl="0" algn="l">
              <a:spcBef>
                <a:spcPts val="0"/>
              </a:spcBef>
              <a:spcAft>
                <a:spcPts val="0"/>
              </a:spcAft>
              <a:buClr>
                <a:schemeClr val="dk1"/>
              </a:buClr>
              <a:buSzPts val="1200"/>
              <a:buFont typeface="Calibri"/>
              <a:buNone/>
            </a:pPr>
            <a:r>
              <a:rPr lang="en-US"/>
              <a:t>Is there anything else we can say about these two models and what went wrong with the blue one?</a:t>
            </a:r>
            <a:endParaRPr/>
          </a:p>
          <a:p>
            <a:pPr indent="0" lvl="0" marL="0" rtl="0" algn="l">
              <a:spcBef>
                <a:spcPts val="0"/>
              </a:spcBef>
              <a:spcAft>
                <a:spcPts val="0"/>
              </a:spcAft>
              <a:buClr>
                <a:schemeClr val="dk1"/>
              </a:buClr>
              <a:buSzPts val="1200"/>
              <a:buFont typeface="Calibri"/>
              <a:buNone/>
            </a:pPr>
            <a:r>
              <a:rPr lang="en-US"/>
              <a:t>Yes, there’s the principle of Occam’s Razor. That is, all things being equal, the simpler explanation is the better one.</a:t>
            </a:r>
            <a:endParaRPr/>
          </a:p>
          <a:p>
            <a:pPr indent="0" lvl="0" marL="0" rtl="0" algn="l">
              <a:spcBef>
                <a:spcPts val="0"/>
              </a:spcBef>
              <a:spcAft>
                <a:spcPts val="0"/>
              </a:spcAft>
              <a:buClr>
                <a:schemeClr val="dk1"/>
              </a:buClr>
              <a:buSzPts val="1200"/>
              <a:buFont typeface="Calibri"/>
              <a:buNone/>
            </a:pPr>
            <a:r>
              <a:rPr lang="en-US"/>
              <a:t>The black model is simpler -- mathematically, it has fewer learned parameters -- just an intercept and a slope.</a:t>
            </a:r>
            <a:endParaRPr/>
          </a:p>
          <a:p>
            <a:pPr indent="0" lvl="0" marL="0" rtl="0" algn="l">
              <a:spcBef>
                <a:spcPts val="0"/>
              </a:spcBef>
              <a:spcAft>
                <a:spcPts val="0"/>
              </a:spcAft>
              <a:buClr>
                <a:schemeClr val="dk1"/>
              </a:buClr>
              <a:buSzPts val="1200"/>
              <a:buFont typeface="Calibri"/>
              <a:buNone/>
            </a:pPr>
            <a:r>
              <a:rPr lang="en-US"/>
              <a:t>The blue model is an example of overfitting, another term we’ll use frequently. It has learned to fit the training data too well, at the expense of generalization.</a:t>
            </a:r>
            <a:endParaRPr/>
          </a:p>
          <a:p>
            <a:pPr indent="0" lvl="0" marL="0" rtl="0" algn="l">
              <a:spcBef>
                <a:spcPts val="0"/>
              </a:spcBef>
              <a:spcAft>
                <a:spcPts val="0"/>
              </a:spcAft>
              <a:buClr>
                <a:schemeClr val="dk1"/>
              </a:buClr>
              <a:buSzPts val="1200"/>
              <a:buFont typeface="Calibri"/>
              <a:buNone/>
            </a:pPr>
            <a:r>
              <a:rPr lang="en-US"/>
              <a:t>Generalization, as you will see, involves a fundamental trade-off: we want to fit the training data since afterall, that’s what we have to go on; but we don’t want to fit it so well that we just memorize it.</a:t>
            </a:r>
            <a:endParaRPr/>
          </a:p>
        </p:txBody>
      </p:sp>
      <p:sp>
        <p:nvSpPr>
          <p:cNvPr id="372" name="Google Shape;372;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1" name="Google Shape;381;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Q: [True/False] Test data is useful for assessing generalization.</a:t>
            </a:r>
            <a:endParaRPr/>
          </a:p>
          <a:p>
            <a:pPr indent="0" lvl="0" marL="0" rtl="0" algn="l">
              <a:spcBef>
                <a:spcPts val="1600"/>
              </a:spcBef>
              <a:spcAft>
                <a:spcPts val="0"/>
              </a:spcAft>
              <a:buClr>
                <a:schemeClr val="dk1"/>
              </a:buClr>
              <a:buSzPts val="1200"/>
              <a:buFont typeface="Calibri"/>
              <a:buNone/>
            </a:pPr>
            <a:r>
              <a:rPr lang="en-US"/>
              <a:t>A: True </a:t>
            </a:r>
            <a:endParaRPr/>
          </a:p>
          <a:p>
            <a:pPr indent="0" lvl="0" marL="0" rtl="0" algn="l">
              <a:spcBef>
                <a:spcPts val="1600"/>
              </a:spcBef>
              <a:spcAft>
                <a:spcPts val="0"/>
              </a:spcAft>
              <a:buClr>
                <a:schemeClr val="dk1"/>
              </a:buClr>
              <a:buSzPts val="1200"/>
              <a:buFont typeface="Calibri"/>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6" name="Google Shape;386;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Ok, I think we’ve introduced all the key ingredients, well abstract ingredients, for machine learning. We have a lot of details to get to.</a:t>
            </a:r>
            <a:endParaRPr/>
          </a:p>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Let’s summarize.</a:t>
            </a:r>
            <a:endParaRPr/>
          </a:p>
        </p:txBody>
      </p:sp>
      <p:sp>
        <p:nvSpPr>
          <p:cNvPr id="392" name="Google Shape;392;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Ok, we looked at some ngram frequencies and talked about some history, but this still doesn’t tell us what computer scientists mean when they talk about machine learning and artificial intelligence.</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Artificial intelligence is a general term that describes rational decision-making under uncertainty -- that is, making predictions. </a:t>
            </a:r>
            <a:endParaRPr/>
          </a:p>
          <a:p>
            <a:pPr indent="0" lvl="0" marL="0" rtl="0" algn="l">
              <a:spcBef>
                <a:spcPts val="0"/>
              </a:spcBef>
              <a:spcAft>
                <a:spcPts val="0"/>
              </a:spcAft>
              <a:buClr>
                <a:schemeClr val="dk1"/>
              </a:buClr>
              <a:buSzPts val="1200"/>
              <a:buFont typeface="Calibri"/>
              <a:buNone/>
            </a:pPr>
            <a:r>
              <a:rPr lang="en-US"/>
              <a:t>Will it rain tomorrow? Who will win the cricket match? What sequence of actions should I take to navigate from home to the grocery store?</a:t>
            </a:r>
            <a:endParaRPr/>
          </a:p>
          <a:p>
            <a:pPr indent="0" lvl="0" marL="0" rtl="0" algn="l">
              <a:spcBef>
                <a:spcPts val="0"/>
              </a:spcBef>
              <a:spcAft>
                <a:spcPts val="0"/>
              </a:spcAft>
              <a:buClr>
                <a:schemeClr val="dk1"/>
              </a:buClr>
              <a:buSzPts val="1200"/>
              <a:buFont typeface="Calibri"/>
              <a:buNone/>
            </a:pPr>
            <a:r>
              <a:rPr lang="en-US"/>
              <a:t>In addition, AI implies a computational framework for making these predictions. </a:t>
            </a:r>
            <a:endParaRPr/>
          </a:p>
          <a:p>
            <a:pPr indent="0" lvl="0" marL="0" rtl="0" algn="l">
              <a:spcBef>
                <a:spcPts val="0"/>
              </a:spcBef>
              <a:spcAft>
                <a:spcPts val="0"/>
              </a:spcAft>
              <a:buClr>
                <a:schemeClr val="dk1"/>
              </a:buClr>
              <a:buSzPts val="1200"/>
              <a:buFont typeface="Calibri"/>
              <a:buNone/>
            </a:pPr>
            <a:r>
              <a:rPr lang="en-US"/>
              <a:t>A more accurate term for ‘artificial intelligence’ would be something like ‘computational rationality’. Making rational predictions based on math.</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So what about machine learning?</a:t>
            </a:r>
            <a:endParaRPr/>
          </a:p>
          <a:p>
            <a:pPr indent="0" lvl="0" marL="0" rtl="0" algn="l">
              <a:spcBef>
                <a:spcPts val="0"/>
              </a:spcBef>
              <a:spcAft>
                <a:spcPts val="0"/>
              </a:spcAft>
              <a:buClr>
                <a:schemeClr val="dk1"/>
              </a:buClr>
              <a:buSzPts val="1200"/>
              <a:buFont typeface="Calibri"/>
              <a:buNone/>
            </a:pPr>
            <a:r>
              <a:rPr lang="en-US"/>
              <a:t>Machine learning is essentially a sub-field of AI. It’s a particular, statistical approach to solving the problems posed by AI.</a:t>
            </a:r>
            <a:endParaRPr/>
          </a:p>
          <a:p>
            <a:pPr indent="0" lvl="0" marL="0" rtl="0" algn="l">
              <a:spcBef>
                <a:spcPts val="0"/>
              </a:spcBef>
              <a:spcAft>
                <a:spcPts val="0"/>
              </a:spcAft>
              <a:buClr>
                <a:schemeClr val="dk1"/>
              </a:buClr>
              <a:buSzPts val="1200"/>
              <a:buFont typeface="Calibri"/>
              <a:buNone/>
            </a:pPr>
            <a:r>
              <a:rPr lang="en-US"/>
              <a:t>And deep learning is a sub-field of machine learning. It’s a particular approach to machine learning that uses neural networks.</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One definition that’s often given for ‘machine learning’ involves ‘pattern recognition’, a term that comes from it’s statistical roots.</a:t>
            </a:r>
            <a:endParaRPr/>
          </a:p>
          <a:p>
            <a:pPr indent="0" lvl="0" marL="0" rtl="0" algn="l">
              <a:spcBef>
                <a:spcPts val="0"/>
              </a:spcBef>
              <a:spcAft>
                <a:spcPts val="0"/>
              </a:spcAft>
              <a:buClr>
                <a:schemeClr val="dk1"/>
              </a:buClr>
              <a:buSzPts val="1200"/>
              <a:buFont typeface="Calibri"/>
              <a:buNone/>
            </a:pPr>
            <a:r>
              <a:rPr lang="en-US"/>
              <a:t>Ok so what is ‘pattern recognition’? That sounds a bit slippery, and indeed it is. As you’ll see, all kinds of predictions can be seen as pattern recognition. </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More concretely, machine learning involves ‘learning functions’. Thinking in terms of functions -- inputs and outputs -- gives us a useful framework for understanding how to apply the tools of machine learning.</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This approach has been so successful that in practice,</a:t>
            </a:r>
            <a:r>
              <a:rPr lang="en-US"/>
              <a:t> machine learning has expanded to cover most of AI, and for that matter, deep learning has expanded to cover most of machine learning.</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Let’s talk about some examples.</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Now let’s put some of this in context. Machine learning is not just about training fancy neural network functions.</a:t>
            </a:r>
            <a:endParaRPr/>
          </a:p>
          <a:p>
            <a:pPr indent="0" lvl="0" marL="0" rtl="0" algn="l">
              <a:spcBef>
                <a:spcPts val="0"/>
              </a:spcBef>
              <a:spcAft>
                <a:spcPts val="0"/>
              </a:spcAft>
              <a:buClr>
                <a:schemeClr val="dk1"/>
              </a:buClr>
              <a:buSzPts val="1200"/>
              <a:buFont typeface="Calibri"/>
              <a:buNone/>
            </a:pPr>
            <a:r>
              <a:rPr lang="en-US"/>
              <a:t>It’s part of a larger process that’s summarized in this diagram.</a:t>
            </a:r>
            <a:endParaRPr/>
          </a:p>
        </p:txBody>
      </p:sp>
      <p:sp>
        <p:nvSpPr>
          <p:cNvPr id="399" name="Google Shape;399;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We’ve discussed (a little bit) training and evaluation in the middle here.</a:t>
            </a:r>
            <a:endParaRPr/>
          </a:p>
          <a:p>
            <a:pPr indent="0" lvl="0" marL="0" rtl="0" algn="l">
              <a:spcBef>
                <a:spcPts val="0"/>
              </a:spcBef>
              <a:spcAft>
                <a:spcPts val="0"/>
              </a:spcAft>
              <a:buClr>
                <a:schemeClr val="dk1"/>
              </a:buClr>
              <a:buSzPts val="1200"/>
              <a:buFont typeface="Calibri"/>
              <a:buNone/>
            </a:pPr>
            <a:r>
              <a:rPr lang="en-US"/>
              <a:t>But usually, machine learning doesn’t actually start with a task, it starts with a question about data. What kind of data do we have? What are the labels?</a:t>
            </a:r>
            <a:endParaRPr/>
          </a:p>
          <a:p>
            <a:pPr indent="0" lvl="0" marL="0" rtl="0" algn="l">
              <a:spcBef>
                <a:spcPts val="0"/>
              </a:spcBef>
              <a:spcAft>
                <a:spcPts val="0"/>
              </a:spcAft>
              <a:buClr>
                <a:schemeClr val="dk1"/>
              </a:buClr>
              <a:buSzPts val="1200"/>
              <a:buFont typeface="Calibri"/>
              <a:buNone/>
            </a:pPr>
            <a:r>
              <a:t/>
            </a:r>
            <a:endParaRPr/>
          </a:p>
        </p:txBody>
      </p:sp>
      <p:sp>
        <p:nvSpPr>
          <p:cNvPr id="406" name="Google Shape;406;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So here’s a set of questions that I think we should always ask ourselves as we define a task that we want to address with machine learning. They help us frame our thinking.</a:t>
            </a:r>
            <a:endParaRPr/>
          </a:p>
          <a:p>
            <a:pPr indent="0" lvl="0" marL="0" rtl="0" algn="l">
              <a:spcBef>
                <a:spcPts val="0"/>
              </a:spcBef>
              <a:spcAft>
                <a:spcPts val="0"/>
              </a:spcAft>
              <a:buClr>
                <a:schemeClr val="dk1"/>
              </a:buClr>
              <a:buSzPts val="1200"/>
              <a:buFont typeface="Calibri"/>
              <a:buNone/>
            </a:pPr>
            <a:r>
              <a:rPr lang="en-US"/>
              <a:t>Quite often, when I teach this class, students want to begin with task. I want to use machine learning to diagnose depression, or score reading/writing level, or improve speech recognition for accents, for example. And these are all great tasks. But because we’re doing supervised learning, we need to start with the data. The inputs and outputs. We need to be very concrete about what exactly we’re going to predict and how we’ll evaluate those predictions with respect to labeled data.</a:t>
            </a:r>
            <a:endParaRPr/>
          </a:p>
          <a:p>
            <a:pPr indent="0" lvl="0" marL="0" rtl="0" algn="l">
              <a:spcBef>
                <a:spcPts val="0"/>
              </a:spcBef>
              <a:spcAft>
                <a:spcPts val="0"/>
              </a:spcAft>
              <a:buClr>
                <a:schemeClr val="dk1"/>
              </a:buClr>
              <a:buSzPts val="1200"/>
              <a:buFont typeface="Calibri"/>
              <a:buNone/>
            </a:pPr>
            <a:r>
              <a:rPr lang="en-US"/>
              <a:t>...</a:t>
            </a:r>
            <a:endParaRPr/>
          </a:p>
        </p:txBody>
      </p:sp>
      <p:sp>
        <p:nvSpPr>
          <p:cNvPr id="414" name="Google Shape;414;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0" name="Google Shape;420;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Q: [True/False] A baseline should help ground expectations for modeling experiments.</a:t>
            </a:r>
            <a:endParaRPr/>
          </a:p>
          <a:p>
            <a:pPr indent="0" lvl="0" marL="0" rtl="0" algn="l">
              <a:spcBef>
                <a:spcPts val="1600"/>
              </a:spcBef>
              <a:spcAft>
                <a:spcPts val="0"/>
              </a:spcAft>
              <a:buClr>
                <a:schemeClr val="dk1"/>
              </a:buClr>
              <a:buSzPts val="1200"/>
              <a:buFont typeface="Calibri"/>
              <a:buNone/>
            </a:pPr>
            <a:r>
              <a:rPr lang="en-US"/>
              <a:t>A: True</a:t>
            </a:r>
            <a:endParaRPr/>
          </a:p>
          <a:p>
            <a:pPr indent="0" lvl="0" marL="0" rtl="0" algn="l">
              <a:spcBef>
                <a:spcPts val="1600"/>
              </a:spcBef>
              <a:spcAft>
                <a:spcPts val="0"/>
              </a:spcAft>
              <a:buClr>
                <a:schemeClr val="dk1"/>
              </a:buClr>
              <a:buSzPts val="1200"/>
              <a:buFont typeface="Calibri"/>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5" name="Google Shape;425;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431" name="Google Shape;431;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439" name="Google Shape;439;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Multiple experts</a:t>
            </a:r>
            <a:endParaRPr/>
          </a:p>
          <a:p>
            <a:pPr indent="0" lvl="0" marL="0" rtl="0" algn="l">
              <a:spcBef>
                <a:spcPts val="0"/>
              </a:spcBef>
              <a:spcAft>
                <a:spcPts val="0"/>
              </a:spcAft>
              <a:buClr>
                <a:schemeClr val="dk1"/>
              </a:buClr>
              <a:buSzPts val="1200"/>
              <a:buFont typeface="Calibri"/>
              <a:buNone/>
            </a:pPr>
            <a:r>
              <a:rPr lang="en-US"/>
              <a:t>Agreement?</a:t>
            </a:r>
            <a:endParaRPr/>
          </a:p>
          <a:p>
            <a:pPr indent="0" lvl="0" marL="0" rtl="0" algn="l">
              <a:spcBef>
                <a:spcPts val="0"/>
              </a:spcBef>
              <a:spcAft>
                <a:spcPts val="0"/>
              </a:spcAft>
              <a:buClr>
                <a:schemeClr val="dk1"/>
              </a:buClr>
              <a:buSzPts val="1200"/>
              <a:buFont typeface="Calibri"/>
              <a:buNone/>
            </a:pPr>
            <a:r>
              <a:t/>
            </a:r>
            <a:endParaRPr/>
          </a:p>
        </p:txBody>
      </p:sp>
      <p:sp>
        <p:nvSpPr>
          <p:cNvPr id="447" name="Google Shape;447;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455" name="Google Shape;455;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463" name="Google Shape;463;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In this video, we’re watching how a self-driving car sees the world. A front-facing camera is collecting video frames, which are passed to a system that identifies relevant objects (like cars -- orange, trucks -- purple, traffic lights -- blue, people -- red) and draws bounding boxes around them.</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The system responsible for these predictions (you can make out some of the probabilities) was trained using machine learning, from a large corpus (dataset) of images labeled with cars, trucks, traffic lights, people, etc.</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471" name="Google Shape;471;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479" name="Google Shape;479;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7" name="Google Shape;487;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Q: [True/False] Training data population in unlikely to cause bias in the classifier</a:t>
            </a:r>
            <a:endParaRPr/>
          </a:p>
          <a:p>
            <a:pPr indent="0" lvl="0" marL="0" rtl="0" algn="l">
              <a:spcBef>
                <a:spcPts val="1600"/>
              </a:spcBef>
              <a:spcAft>
                <a:spcPts val="0"/>
              </a:spcAft>
              <a:buClr>
                <a:schemeClr val="dk1"/>
              </a:buClr>
              <a:buSzPts val="1200"/>
              <a:buFont typeface="Calibri"/>
              <a:buNone/>
            </a:pPr>
            <a:r>
              <a:rPr lang="en-US"/>
              <a:t>A: False</a:t>
            </a:r>
            <a:endParaRPr/>
          </a:p>
          <a:p>
            <a:pPr indent="0" lvl="0" marL="0" rtl="0" algn="l">
              <a:spcBef>
                <a:spcPts val="1600"/>
              </a:spcBef>
              <a:spcAft>
                <a:spcPts val="0"/>
              </a:spcAft>
              <a:buClr>
                <a:schemeClr val="dk1"/>
              </a:buClr>
              <a:buSzPts val="1200"/>
              <a:buFont typeface="Calibri"/>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2" name="Google Shape;492;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498" name="Google Shape;498;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506" name="Google Shape;506;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514" name="Google Shape;514;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522" name="Google Shape;522;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530" name="Google Shape;530;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538" name="Google Shape;538;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Let’s consider some of the tasks the self-driving car needs to solve, roughly in order of difficulty.</a:t>
            </a:r>
            <a:endParaRPr/>
          </a:p>
          <a:p>
            <a:pPr indent="0" lvl="0" marL="0" rtl="0" algn="l">
              <a:spcBef>
                <a:spcPts val="0"/>
              </a:spcBef>
              <a:spcAft>
                <a:spcPts val="0"/>
              </a:spcAft>
              <a:buClr>
                <a:schemeClr val="dk1"/>
              </a:buClr>
              <a:buSzPts val="1200"/>
              <a:buFont typeface="Calibri"/>
              <a:buNone/>
            </a:pPr>
            <a:r>
              <a:rPr lang="en-US"/>
              <a:t>One is object identification. Assuming you are given that box around a particular object, you need to decide if it’s a car, a truck, a person, etc.</a:t>
            </a:r>
            <a:endParaRPr/>
          </a:p>
          <a:p>
            <a:pPr indent="0" lvl="0" marL="0" rtl="0" algn="l">
              <a:spcBef>
                <a:spcPts val="0"/>
              </a:spcBef>
              <a:spcAft>
                <a:spcPts val="0"/>
              </a:spcAft>
              <a:buClr>
                <a:schemeClr val="dk1"/>
              </a:buClr>
              <a:buSzPts val="1200"/>
              <a:buFont typeface="Calibri"/>
              <a:buNone/>
            </a:pPr>
            <a:r>
              <a:rPr lang="en-US"/>
              <a:t>Second is object detection. Given a full image, we need to try to draw those bounding boxes.</a:t>
            </a:r>
            <a:endParaRPr/>
          </a:p>
          <a:p>
            <a:pPr indent="0" lvl="0" marL="0" rtl="0" algn="l">
              <a:spcBef>
                <a:spcPts val="0"/>
              </a:spcBef>
              <a:spcAft>
                <a:spcPts val="0"/>
              </a:spcAft>
              <a:buClr>
                <a:schemeClr val="dk1"/>
              </a:buClr>
              <a:buSzPts val="1200"/>
              <a:buFont typeface="Calibri"/>
              <a:buNone/>
            </a:pPr>
            <a:r>
              <a:rPr lang="en-US"/>
              <a:t>Third is object tracking and prediction. While our data is made up of individual frames, they are connected through time. This is useful information! We actually want to track objects over time and try to predict where they will go. Is a car about to change lanes? Is that person crossing the street in front of me?</a:t>
            </a:r>
            <a:endParaRPr/>
          </a:p>
          <a:p>
            <a:pPr indent="0" lvl="0" marL="0" rtl="0" algn="l">
              <a:spcBef>
                <a:spcPts val="0"/>
              </a:spcBef>
              <a:spcAft>
                <a:spcPts val="0"/>
              </a:spcAft>
              <a:buClr>
                <a:schemeClr val="dk1"/>
              </a:buClr>
              <a:buSzPts val="1200"/>
              <a:buFont typeface="Calibri"/>
              <a:buNone/>
            </a:pPr>
            <a:r>
              <a:rPr lang="en-US"/>
              <a:t>Fourth is route planning. Now things are getting complicated. We want to actually get somewhere specific, which involves continuous predictions of actions that take us to our destination.</a:t>
            </a:r>
            <a:endParaRPr/>
          </a:p>
          <a:p>
            <a:pPr indent="0" lvl="0" marL="0" rtl="0" algn="l">
              <a:spcBef>
                <a:spcPts val="0"/>
              </a:spcBef>
              <a:spcAft>
                <a:spcPts val="0"/>
              </a:spcAft>
              <a:buClr>
                <a:schemeClr val="dk1"/>
              </a:buClr>
              <a:buSzPts val="1200"/>
              <a:buFont typeface="Calibri"/>
              <a:buNone/>
            </a:pPr>
            <a:r>
              <a:rPr lang="en-US"/>
              <a:t>Fifth is fully autonomous driving, which involves even more considerations about rules of the road.</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546" name="Google Shape;546;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4" name="Google Shape;554;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Q: [True/False] As described, these prediction models are useless for the first game of a new season.</a:t>
            </a:r>
            <a:endParaRPr/>
          </a:p>
          <a:p>
            <a:pPr indent="0" lvl="0" marL="0" rtl="0" algn="l">
              <a:spcBef>
                <a:spcPts val="1600"/>
              </a:spcBef>
              <a:spcAft>
                <a:spcPts val="0"/>
              </a:spcAft>
              <a:buClr>
                <a:schemeClr val="dk1"/>
              </a:buClr>
              <a:buSzPts val="1200"/>
              <a:buFont typeface="Calibri"/>
              <a:buNone/>
            </a:pPr>
            <a:r>
              <a:rPr lang="en-US"/>
              <a:t>A: True</a:t>
            </a:r>
            <a:endParaRPr/>
          </a:p>
          <a:p>
            <a:pPr indent="0" lvl="0" marL="0" rtl="0" algn="l">
              <a:spcBef>
                <a:spcPts val="1600"/>
              </a:spcBef>
              <a:spcAft>
                <a:spcPts val="0"/>
              </a:spcAft>
              <a:buClr>
                <a:schemeClr val="dk1"/>
              </a:buClr>
              <a:buSzPts val="1200"/>
              <a:buFont typeface="Calibri"/>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9" name="Google Shape;559;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565" name="Google Shape;565;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573" name="Google Shape;573;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581" name="Google Shape;581;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589" name="Google Shape;589;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597" name="Google Shape;597;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605" name="Google Shape;605;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613" name="Google Shape;613;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All of these tasks fit under the umbrella of Artificial Intelligence. That is, we’d like some computational strategy for coming up with rational predictions. But machine learning gives us a tighter framework for how to tackle these tasks -- by thinking in terms of learned functions, of inputs and outputs.</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621" name="Google Shape;621;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7" name="Google Shape;627;p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Q: [True/False] A model trained with data from San Francisco should work well for other similarly sized cities.</a:t>
            </a:r>
            <a:endParaRPr/>
          </a:p>
          <a:p>
            <a:pPr indent="0" lvl="0" marL="0" rtl="0" algn="l">
              <a:spcBef>
                <a:spcPts val="1600"/>
              </a:spcBef>
              <a:spcAft>
                <a:spcPts val="0"/>
              </a:spcAft>
              <a:buClr>
                <a:schemeClr val="dk1"/>
              </a:buClr>
              <a:buSzPts val="1200"/>
              <a:buFont typeface="Calibri"/>
              <a:buNone/>
            </a:pPr>
            <a:r>
              <a:rPr lang="en-US"/>
              <a:t>A: False </a:t>
            </a:r>
            <a:endParaRPr/>
          </a:p>
          <a:p>
            <a:pPr indent="0" lvl="0" marL="0" rtl="0" algn="l">
              <a:spcBef>
                <a:spcPts val="1600"/>
              </a:spcBef>
              <a:spcAft>
                <a:spcPts val="0"/>
              </a:spcAft>
              <a:buClr>
                <a:schemeClr val="dk1"/>
              </a:buClr>
              <a:buSzPts val="12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Now let’s be more concrete, formulating these tasks with inputs and outputs. We’ll ask ourselves this question a lot: what are the inputs and what are the desired outputs? </a:t>
            </a:r>
            <a:endParaRPr/>
          </a:p>
          <a:p>
            <a:pPr indent="0" lvl="0" marL="0" rtl="0" algn="l">
              <a:spcBef>
                <a:spcPts val="0"/>
              </a:spcBef>
              <a:spcAft>
                <a:spcPts val="0"/>
              </a:spcAft>
              <a:buClr>
                <a:schemeClr val="dk1"/>
              </a:buClr>
              <a:buSzPts val="1200"/>
              <a:buFont typeface="Calibri"/>
              <a:buNone/>
            </a:pPr>
            <a:r>
              <a:rPr lang="en-US"/>
              <a:t>…</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14" name="Shape 14"/>
        <p:cNvGrpSpPr/>
        <p:nvPr/>
      </p:nvGrpSpPr>
      <p:grpSpPr>
        <a:xfrm>
          <a:off x="0" y="0"/>
          <a:ext cx="0" cy="0"/>
          <a:chOff x="0" y="0"/>
          <a:chExt cx="0" cy="0"/>
        </a:xfrm>
      </p:grpSpPr>
      <p:sp>
        <p:nvSpPr>
          <p:cNvPr id="15" name="Google Shape;15;p2"/>
          <p:cNvSpPr txBox="1"/>
          <p:nvPr>
            <p:ph type="ctrTitle"/>
          </p:nvPr>
        </p:nvSpPr>
        <p:spPr>
          <a:xfrm>
            <a:off x="685800" y="1828800"/>
            <a:ext cx="7772400" cy="90054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6" name="Google Shape;16;p2"/>
          <p:cNvCxnSpPr/>
          <p:nvPr/>
        </p:nvCxnSpPr>
        <p:spPr>
          <a:xfrm>
            <a:off x="685800" y="2819400"/>
            <a:ext cx="7772400" cy="0"/>
          </a:xfrm>
          <a:prstGeom prst="straightConnector1">
            <a:avLst/>
          </a:prstGeom>
          <a:noFill/>
          <a:ln cap="flat" cmpd="sng" w="15875">
            <a:solidFill>
              <a:schemeClr val="dk1"/>
            </a:solidFill>
            <a:prstDash val="solid"/>
            <a:round/>
            <a:headEnd len="sm" w="sm" type="none"/>
            <a:tailEnd len="sm" w="sm" type="none"/>
          </a:ln>
        </p:spPr>
      </p:cxnSp>
      <p:sp>
        <p:nvSpPr>
          <p:cNvPr id="17" name="Google Shape;17;p2"/>
          <p:cNvSpPr txBox="1"/>
          <p:nvPr>
            <p:ph idx="1" type="subTitle"/>
          </p:nvPr>
        </p:nvSpPr>
        <p:spPr>
          <a:xfrm>
            <a:off x="685800" y="2895600"/>
            <a:ext cx="7772400" cy="1752600"/>
          </a:xfrm>
          <a:prstGeom prst="rect">
            <a:avLst/>
          </a:prstGeom>
          <a:noFill/>
          <a:ln>
            <a:noFill/>
          </a:ln>
        </p:spPr>
        <p:txBody>
          <a:bodyPr anchorCtr="0" anchor="t" bIns="45700" lIns="91425" spcFirstLastPara="1" rIns="91425" wrap="square" tIns="45700">
            <a:noAutofit/>
          </a:bodyPr>
          <a:lstStyle>
            <a:lvl1pPr lvl="0" algn="l">
              <a:spcBef>
                <a:spcPts val="600"/>
              </a:spcBef>
              <a:spcAft>
                <a:spcPts val="0"/>
              </a:spcAft>
              <a:buClr>
                <a:schemeClr val="dk1"/>
              </a:buClr>
              <a:buSzPts val="3200"/>
              <a:buNone/>
              <a:defRPr>
                <a:solidFill>
                  <a:schemeClr val="dk1"/>
                </a:solidFill>
              </a:defRPr>
            </a:lvl1pPr>
            <a:lvl2pPr lvl="1" algn="ctr">
              <a:spcBef>
                <a:spcPts val="600"/>
              </a:spcBef>
              <a:spcAft>
                <a:spcPts val="0"/>
              </a:spcAft>
              <a:buClr>
                <a:srgbClr val="888888"/>
              </a:buClr>
              <a:buSzPts val="2800"/>
              <a:buNone/>
              <a:defRPr>
                <a:solidFill>
                  <a:srgbClr val="888888"/>
                </a:solidFill>
              </a:defRPr>
            </a:lvl2pPr>
            <a:lvl3pPr lvl="2" algn="ctr">
              <a:spcBef>
                <a:spcPts val="600"/>
              </a:spcBef>
              <a:spcAft>
                <a:spcPts val="0"/>
              </a:spcAft>
              <a:buClr>
                <a:srgbClr val="888888"/>
              </a:buClr>
              <a:buSzPts val="2400"/>
              <a:buNone/>
              <a:defRPr>
                <a:solidFill>
                  <a:srgbClr val="888888"/>
                </a:solidFill>
              </a:defRPr>
            </a:lvl3pPr>
            <a:lvl4pPr lvl="3" algn="ctr">
              <a:spcBef>
                <a:spcPts val="600"/>
              </a:spcBef>
              <a:spcAft>
                <a:spcPts val="0"/>
              </a:spcAft>
              <a:buClr>
                <a:srgbClr val="888888"/>
              </a:buClr>
              <a:buSzPts val="2000"/>
              <a:buNone/>
              <a:defRPr>
                <a:solidFill>
                  <a:srgbClr val="888888"/>
                </a:solidFill>
              </a:defRPr>
            </a:lvl4pPr>
            <a:lvl5pPr lvl="4" algn="ctr">
              <a:spcBef>
                <a:spcPts val="6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4"/>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1" name="Google Shape;21;p4"/>
          <p:cNvCxnSpPr/>
          <p:nvPr/>
        </p:nvCxnSpPr>
        <p:spPr>
          <a:xfrm>
            <a:off x="457200" y="1293970"/>
            <a:ext cx="8229600" cy="0"/>
          </a:xfrm>
          <a:prstGeom prst="straightConnector1">
            <a:avLst/>
          </a:prstGeom>
          <a:noFill/>
          <a:ln cap="flat" cmpd="sng" w="15875">
            <a:solidFill>
              <a:schemeClr val="dk1"/>
            </a:solidFill>
            <a:prstDash val="solid"/>
            <a:round/>
            <a:headEnd len="sm" w="sm" type="none"/>
            <a:tailEnd len="sm" w="sm" type="none"/>
          </a:ln>
        </p:spPr>
      </p:cxnSp>
      <p:sp>
        <p:nvSpPr>
          <p:cNvPr id="22" name="Google Shape;22;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algn="l">
              <a:spcBef>
                <a:spcPts val="600"/>
              </a:spcBef>
              <a:spcAft>
                <a:spcPts val="0"/>
              </a:spcAft>
              <a:buClr>
                <a:schemeClr val="dk1"/>
              </a:buClr>
              <a:buSzPts val="3200"/>
              <a:buFont typeface="Arial"/>
              <a:buChar char="•"/>
              <a:defRPr/>
            </a:lvl1pPr>
            <a:lvl2pPr indent="-406400" lvl="1" marL="914400" algn="l">
              <a:spcBef>
                <a:spcPts val="600"/>
              </a:spcBef>
              <a:spcAft>
                <a:spcPts val="0"/>
              </a:spcAft>
              <a:buClr>
                <a:schemeClr val="dk1"/>
              </a:buClr>
              <a:buSzPts val="2800"/>
              <a:buFont typeface="Arial"/>
              <a:buChar char="•"/>
              <a:defRPr/>
            </a:lvl2pPr>
            <a:lvl3pPr indent="-381000" lvl="2" marL="1371600" algn="l">
              <a:spcBef>
                <a:spcPts val="600"/>
              </a:spcBef>
              <a:spcAft>
                <a:spcPts val="0"/>
              </a:spcAft>
              <a:buClr>
                <a:schemeClr val="dk1"/>
              </a:buClr>
              <a:buSzPts val="2400"/>
              <a:buFont typeface="Arial"/>
              <a:buChar char="•"/>
              <a:defRPr/>
            </a:lvl3pPr>
            <a:lvl4pPr indent="-355600" lvl="3" marL="1828800" algn="l">
              <a:spcBef>
                <a:spcPts val="600"/>
              </a:spcBef>
              <a:spcAft>
                <a:spcPts val="0"/>
              </a:spcAft>
              <a:buClr>
                <a:schemeClr val="dk1"/>
              </a:buClr>
              <a:buSzPts val="2000"/>
              <a:buFont typeface="Arial"/>
              <a:buChar char="•"/>
              <a:defRPr/>
            </a:lvl4pPr>
            <a:lvl5pPr indent="-355600" lvl="4" marL="2286000" algn="l">
              <a:spcBef>
                <a:spcPts val="600"/>
              </a:spcBef>
              <a:spcAft>
                <a:spcPts val="0"/>
              </a:spcAft>
              <a:buClr>
                <a:schemeClr val="dk1"/>
              </a:buClr>
              <a:buSzPts val="2000"/>
              <a:buFont typeface="Arial"/>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p:cSld name="End Slide">
    <p:spTree>
      <p:nvGrpSpPr>
        <p:cNvPr id="23" name="Shape 23"/>
        <p:cNvGrpSpPr/>
        <p:nvPr/>
      </p:nvGrpSpPr>
      <p:grpSpPr>
        <a:xfrm>
          <a:off x="0" y="0"/>
          <a:ext cx="0" cy="0"/>
          <a:chOff x="0" y="0"/>
          <a:chExt cx="0" cy="0"/>
        </a:xfrm>
      </p:grpSpPr>
      <p:sp>
        <p:nvSpPr>
          <p:cNvPr id="24" name="Google Shape;24;p5"/>
          <p:cNvSpPr txBox="1"/>
          <p:nvPr>
            <p:ph idx="1" type="body"/>
          </p:nvPr>
        </p:nvSpPr>
        <p:spPr>
          <a:xfrm>
            <a:off x="722313" y="2057400"/>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Clr>
                <a:srgbClr val="888888"/>
              </a:buClr>
              <a:buSzPts val="2000"/>
              <a:buNone/>
              <a:defRPr sz="2000">
                <a:solidFill>
                  <a:srgbClr val="888888"/>
                </a:solidFill>
              </a:defRPr>
            </a:lvl1pPr>
            <a:lvl2pPr indent="-228600" lvl="1" marL="914400" algn="l">
              <a:spcBef>
                <a:spcPts val="600"/>
              </a:spcBef>
              <a:spcAft>
                <a:spcPts val="0"/>
              </a:spcAft>
              <a:buClr>
                <a:srgbClr val="888888"/>
              </a:buClr>
              <a:buSzPts val="1800"/>
              <a:buNone/>
              <a:defRPr sz="1800">
                <a:solidFill>
                  <a:srgbClr val="888888"/>
                </a:solidFill>
              </a:defRPr>
            </a:lvl2pPr>
            <a:lvl3pPr indent="-228600" lvl="2" marL="1371600" algn="l">
              <a:spcBef>
                <a:spcPts val="600"/>
              </a:spcBef>
              <a:spcAft>
                <a:spcPts val="0"/>
              </a:spcAft>
              <a:buClr>
                <a:srgbClr val="888888"/>
              </a:buClr>
              <a:buSzPts val="1600"/>
              <a:buNone/>
              <a:defRPr sz="1600">
                <a:solidFill>
                  <a:srgbClr val="888888"/>
                </a:solidFill>
              </a:defRPr>
            </a:lvl3pPr>
            <a:lvl4pPr indent="-228600" lvl="3" marL="1828800" algn="l">
              <a:spcBef>
                <a:spcPts val="600"/>
              </a:spcBef>
              <a:spcAft>
                <a:spcPts val="0"/>
              </a:spcAft>
              <a:buClr>
                <a:srgbClr val="888888"/>
              </a:buClr>
              <a:buSzPts val="1400"/>
              <a:buNone/>
              <a:defRPr sz="1400">
                <a:solidFill>
                  <a:srgbClr val="888888"/>
                </a:solidFill>
              </a:defRPr>
            </a:lvl4pPr>
            <a:lvl5pPr indent="-228600" lvl="4" marL="2286000" algn="l">
              <a:spcBef>
                <a:spcPts val="60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cxnSp>
        <p:nvCxnSpPr>
          <p:cNvPr id="25" name="Google Shape;25;p5"/>
          <p:cNvCxnSpPr/>
          <p:nvPr/>
        </p:nvCxnSpPr>
        <p:spPr>
          <a:xfrm>
            <a:off x="722313" y="3557587"/>
            <a:ext cx="7772400" cy="0"/>
          </a:xfrm>
          <a:prstGeom prst="straightConnector1">
            <a:avLst/>
          </a:prstGeom>
          <a:noFill/>
          <a:ln cap="flat" cmpd="sng" w="15875">
            <a:solidFill>
              <a:schemeClr val="dk1"/>
            </a:solidFill>
            <a:prstDash val="solid"/>
            <a:round/>
            <a:headEnd len="sm" w="sm" type="none"/>
            <a:tailEnd len="sm" w="sm" type="none"/>
          </a:ln>
        </p:spPr>
      </p:cxnSp>
      <p:sp>
        <p:nvSpPr>
          <p:cNvPr id="26" name="Google Shape;26;p5"/>
          <p:cNvSpPr txBox="1"/>
          <p:nvPr/>
        </p:nvSpPr>
        <p:spPr>
          <a:xfrm>
            <a:off x="722313" y="3557587"/>
            <a:ext cx="7772400" cy="7694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4400" u="none" cap="none" strike="noStrike">
                <a:solidFill>
                  <a:schemeClr val="dk1"/>
                </a:solidFill>
                <a:latin typeface="Arial"/>
                <a:ea typeface="Arial"/>
                <a:cs typeface="Arial"/>
                <a:sym typeface="Arial"/>
              </a:rPr>
              <a:t>The End</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ith Horizontal Rule"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9" name="Google Shape;29;p6"/>
          <p:cNvCxnSpPr/>
          <p:nvPr/>
        </p:nvCxnSpPr>
        <p:spPr>
          <a:xfrm>
            <a:off x="457200" y="1293970"/>
            <a:ext cx="8229600" cy="0"/>
          </a:xfrm>
          <a:prstGeom prst="straightConnector1">
            <a:avLst/>
          </a:prstGeom>
          <a:noFill/>
          <a:ln cap="flat" cmpd="sng" w="15875">
            <a:solidFill>
              <a:schemeClr val="dk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7"/>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600"/>
              </a:spcBef>
              <a:spcAft>
                <a:spcPts val="0"/>
              </a:spcAft>
              <a:buClr>
                <a:schemeClr val="dk1"/>
              </a:buClr>
              <a:buSzPts val="2800"/>
              <a:buFont typeface="Arial"/>
              <a:buChar char="•"/>
              <a:defRPr sz="2800"/>
            </a:lvl1pPr>
            <a:lvl2pPr indent="-381000" lvl="1" marL="914400" algn="l">
              <a:spcBef>
                <a:spcPts val="600"/>
              </a:spcBef>
              <a:spcAft>
                <a:spcPts val="0"/>
              </a:spcAft>
              <a:buClr>
                <a:schemeClr val="dk1"/>
              </a:buClr>
              <a:buSzPts val="2400"/>
              <a:buFont typeface="Arial"/>
              <a:buChar char="•"/>
              <a:defRPr sz="2400"/>
            </a:lvl2pPr>
            <a:lvl3pPr indent="-355600" lvl="2" marL="1371600" algn="l">
              <a:spcBef>
                <a:spcPts val="600"/>
              </a:spcBef>
              <a:spcAft>
                <a:spcPts val="0"/>
              </a:spcAft>
              <a:buClr>
                <a:schemeClr val="dk1"/>
              </a:buClr>
              <a:buSzPts val="2000"/>
              <a:buFont typeface="Arial"/>
              <a:buChar char="•"/>
              <a:defRPr sz="2000"/>
            </a:lvl3pPr>
            <a:lvl4pPr indent="-342900" lvl="3" marL="1828800" algn="l">
              <a:spcBef>
                <a:spcPts val="600"/>
              </a:spcBef>
              <a:spcAft>
                <a:spcPts val="0"/>
              </a:spcAft>
              <a:buClr>
                <a:schemeClr val="dk1"/>
              </a:buClr>
              <a:buSzPts val="1800"/>
              <a:buFont typeface="Arial"/>
              <a:buChar char="•"/>
              <a:defRPr sz="1800"/>
            </a:lvl4pPr>
            <a:lvl5pPr indent="-342900" lvl="4" marL="2286000" algn="l">
              <a:spcBef>
                <a:spcPts val="60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600"/>
              </a:spcBef>
              <a:spcAft>
                <a:spcPts val="0"/>
              </a:spcAft>
              <a:buClr>
                <a:schemeClr val="dk1"/>
              </a:buClr>
              <a:buSzPts val="2800"/>
              <a:buFont typeface="Arial"/>
              <a:buChar char="•"/>
              <a:defRPr sz="2800"/>
            </a:lvl1pPr>
            <a:lvl2pPr indent="-381000" lvl="1" marL="914400" algn="l">
              <a:spcBef>
                <a:spcPts val="600"/>
              </a:spcBef>
              <a:spcAft>
                <a:spcPts val="0"/>
              </a:spcAft>
              <a:buClr>
                <a:schemeClr val="dk1"/>
              </a:buClr>
              <a:buSzPts val="2400"/>
              <a:buFont typeface="Arial"/>
              <a:buChar char="•"/>
              <a:defRPr sz="2400"/>
            </a:lvl2pPr>
            <a:lvl3pPr indent="-355600" lvl="2" marL="1371600" algn="l">
              <a:spcBef>
                <a:spcPts val="600"/>
              </a:spcBef>
              <a:spcAft>
                <a:spcPts val="0"/>
              </a:spcAft>
              <a:buClr>
                <a:schemeClr val="dk1"/>
              </a:buClr>
              <a:buSzPts val="2000"/>
              <a:buFont typeface="Arial"/>
              <a:buChar char="•"/>
              <a:defRPr sz="2000"/>
            </a:lvl3pPr>
            <a:lvl4pPr indent="-342900" lvl="3" marL="1828800" algn="l">
              <a:spcBef>
                <a:spcPts val="600"/>
              </a:spcBef>
              <a:spcAft>
                <a:spcPts val="0"/>
              </a:spcAft>
              <a:buClr>
                <a:schemeClr val="dk1"/>
              </a:buClr>
              <a:buSzPts val="1800"/>
              <a:buFont typeface="Arial"/>
              <a:buChar char="•"/>
              <a:defRPr sz="1800"/>
            </a:lvl4pPr>
            <a:lvl5pPr indent="-342900" lvl="4" marL="2286000" algn="l">
              <a:spcBef>
                <a:spcPts val="60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cxnSp>
        <p:nvCxnSpPr>
          <p:cNvPr id="34" name="Google Shape;34;p7"/>
          <p:cNvCxnSpPr/>
          <p:nvPr/>
        </p:nvCxnSpPr>
        <p:spPr>
          <a:xfrm>
            <a:off x="457200" y="1293970"/>
            <a:ext cx="8229600" cy="0"/>
          </a:xfrm>
          <a:prstGeom prst="straightConnector1">
            <a:avLst/>
          </a:prstGeom>
          <a:noFill/>
          <a:ln cap="flat" cmpd="sng" w="15875">
            <a:solidFill>
              <a:schemeClr val="dk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Arial"/>
              <a:buNone/>
              <a:defRPr b="0"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Clr>
                <a:srgbClr val="888888"/>
              </a:buClr>
              <a:buSzPts val="2000"/>
              <a:buNone/>
              <a:defRPr sz="2000">
                <a:solidFill>
                  <a:srgbClr val="888888"/>
                </a:solidFill>
              </a:defRPr>
            </a:lvl1pPr>
            <a:lvl2pPr indent="-228600" lvl="1" marL="914400" algn="l">
              <a:spcBef>
                <a:spcPts val="600"/>
              </a:spcBef>
              <a:spcAft>
                <a:spcPts val="0"/>
              </a:spcAft>
              <a:buClr>
                <a:srgbClr val="888888"/>
              </a:buClr>
              <a:buSzPts val="1800"/>
              <a:buNone/>
              <a:defRPr sz="1800">
                <a:solidFill>
                  <a:srgbClr val="888888"/>
                </a:solidFill>
              </a:defRPr>
            </a:lvl2pPr>
            <a:lvl3pPr indent="-228600" lvl="2" marL="1371600" algn="l">
              <a:spcBef>
                <a:spcPts val="600"/>
              </a:spcBef>
              <a:spcAft>
                <a:spcPts val="0"/>
              </a:spcAft>
              <a:buClr>
                <a:srgbClr val="888888"/>
              </a:buClr>
              <a:buSzPts val="1600"/>
              <a:buNone/>
              <a:defRPr sz="1600">
                <a:solidFill>
                  <a:srgbClr val="888888"/>
                </a:solidFill>
              </a:defRPr>
            </a:lvl3pPr>
            <a:lvl4pPr indent="-228600" lvl="3" marL="1828800" algn="l">
              <a:spcBef>
                <a:spcPts val="600"/>
              </a:spcBef>
              <a:spcAft>
                <a:spcPts val="0"/>
              </a:spcAft>
              <a:buClr>
                <a:srgbClr val="888888"/>
              </a:buClr>
              <a:buSzPts val="1400"/>
              <a:buNone/>
              <a:defRPr sz="1400">
                <a:solidFill>
                  <a:srgbClr val="888888"/>
                </a:solidFill>
              </a:defRPr>
            </a:lvl4pPr>
            <a:lvl5pPr indent="-228600" lvl="4" marL="2286000" algn="l">
              <a:spcBef>
                <a:spcPts val="60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cxnSp>
        <p:nvCxnSpPr>
          <p:cNvPr id="38" name="Google Shape;38;p8"/>
          <p:cNvCxnSpPr/>
          <p:nvPr/>
        </p:nvCxnSpPr>
        <p:spPr>
          <a:xfrm>
            <a:off x="722313" y="4406900"/>
            <a:ext cx="7772400" cy="0"/>
          </a:xfrm>
          <a:prstGeom prst="straightConnector1">
            <a:avLst/>
          </a:prstGeom>
          <a:noFill/>
          <a:ln cap="flat" cmpd="sng" w="15875">
            <a:solidFill>
              <a:schemeClr val="dk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9"/>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9"/>
          <p:cNvSpPr txBox="1"/>
          <p:nvPr>
            <p:ph idx="1" type="body"/>
          </p:nvPr>
        </p:nvSpPr>
        <p:spPr>
          <a:xfrm>
            <a:off x="457200" y="1535113"/>
            <a:ext cx="4040188" cy="639762"/>
          </a:xfrm>
          <a:prstGeom prst="rect">
            <a:avLst/>
          </a:prstGeom>
          <a:noFill/>
          <a:ln>
            <a:noFill/>
          </a:ln>
        </p:spPr>
        <p:txBody>
          <a:bodyPr anchorCtr="0" anchor="ctr" bIns="45700" lIns="91425" spcFirstLastPara="1" rIns="91425" wrap="square" tIns="45700">
            <a:noAutofit/>
          </a:bodyPr>
          <a:lstStyle>
            <a:lvl1pPr indent="-228600" lvl="0" marL="457200" algn="l">
              <a:spcBef>
                <a:spcPts val="600"/>
              </a:spcBef>
              <a:spcAft>
                <a:spcPts val="0"/>
              </a:spcAft>
              <a:buClr>
                <a:schemeClr val="dk1"/>
              </a:buClr>
              <a:buSzPts val="2400"/>
              <a:buNone/>
              <a:defRPr b="1" sz="2400"/>
            </a:lvl1pPr>
            <a:lvl2pPr indent="-228600" lvl="1" marL="914400" algn="l">
              <a:spcBef>
                <a:spcPts val="600"/>
              </a:spcBef>
              <a:spcAft>
                <a:spcPts val="0"/>
              </a:spcAft>
              <a:buClr>
                <a:schemeClr val="dk1"/>
              </a:buClr>
              <a:buSzPts val="2000"/>
              <a:buNone/>
              <a:defRPr b="1" sz="2000"/>
            </a:lvl2pPr>
            <a:lvl3pPr indent="-228600" lvl="2" marL="1371600" algn="l">
              <a:spcBef>
                <a:spcPts val="600"/>
              </a:spcBef>
              <a:spcAft>
                <a:spcPts val="0"/>
              </a:spcAft>
              <a:buClr>
                <a:schemeClr val="dk1"/>
              </a:buClr>
              <a:buSzPts val="1800"/>
              <a:buNone/>
              <a:defRPr b="1" sz="1800"/>
            </a:lvl3pPr>
            <a:lvl4pPr indent="-228600" lvl="3" marL="1828800" algn="l">
              <a:spcBef>
                <a:spcPts val="600"/>
              </a:spcBef>
              <a:spcAft>
                <a:spcPts val="0"/>
              </a:spcAft>
              <a:buClr>
                <a:schemeClr val="dk1"/>
              </a:buClr>
              <a:buSzPts val="1600"/>
              <a:buNone/>
              <a:defRPr b="1" sz="1600"/>
            </a:lvl4pPr>
            <a:lvl5pPr indent="-228600" lvl="4" marL="2286000" algn="l">
              <a:spcBef>
                <a:spcPts val="6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2" name="Google Shape;42;p9"/>
          <p:cNvSpPr txBox="1"/>
          <p:nvPr>
            <p:ph idx="2" type="body"/>
          </p:nvPr>
        </p:nvSpPr>
        <p:spPr>
          <a:xfrm>
            <a:off x="457200" y="2373312"/>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600"/>
              </a:spcBef>
              <a:spcAft>
                <a:spcPts val="0"/>
              </a:spcAft>
              <a:buClr>
                <a:schemeClr val="dk1"/>
              </a:buClr>
              <a:buSzPts val="2400"/>
              <a:buFont typeface="Arial"/>
              <a:buChar char="•"/>
              <a:defRPr sz="2400"/>
            </a:lvl1pPr>
            <a:lvl2pPr indent="-355600" lvl="1" marL="914400" algn="l">
              <a:spcBef>
                <a:spcPts val="600"/>
              </a:spcBef>
              <a:spcAft>
                <a:spcPts val="0"/>
              </a:spcAft>
              <a:buClr>
                <a:schemeClr val="dk1"/>
              </a:buClr>
              <a:buSzPts val="2000"/>
              <a:buFont typeface="Arial"/>
              <a:buChar char="•"/>
              <a:defRPr sz="2000"/>
            </a:lvl2pPr>
            <a:lvl3pPr indent="-342900" lvl="2" marL="1371600" algn="l">
              <a:spcBef>
                <a:spcPts val="600"/>
              </a:spcBef>
              <a:spcAft>
                <a:spcPts val="0"/>
              </a:spcAft>
              <a:buClr>
                <a:schemeClr val="dk1"/>
              </a:buClr>
              <a:buSzPts val="1800"/>
              <a:buFont typeface="Arial"/>
              <a:buChar char="•"/>
              <a:defRPr sz="1800"/>
            </a:lvl3pPr>
            <a:lvl4pPr indent="-330200" lvl="3" marL="1828800" algn="l">
              <a:spcBef>
                <a:spcPts val="600"/>
              </a:spcBef>
              <a:spcAft>
                <a:spcPts val="0"/>
              </a:spcAft>
              <a:buClr>
                <a:schemeClr val="dk1"/>
              </a:buClr>
              <a:buSzPts val="1600"/>
              <a:buFont typeface="Arial"/>
              <a:buChar char="•"/>
              <a:defRPr sz="1600"/>
            </a:lvl4pPr>
            <a:lvl5pPr indent="-330200" lvl="4" marL="2286000" algn="l">
              <a:spcBef>
                <a:spcPts val="60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3" name="Google Shape;43;p9"/>
          <p:cNvSpPr txBox="1"/>
          <p:nvPr>
            <p:ph idx="3" type="body"/>
          </p:nvPr>
        </p:nvSpPr>
        <p:spPr>
          <a:xfrm>
            <a:off x="4645025" y="1535113"/>
            <a:ext cx="4041775" cy="639762"/>
          </a:xfrm>
          <a:prstGeom prst="rect">
            <a:avLst/>
          </a:prstGeom>
          <a:noFill/>
          <a:ln>
            <a:noFill/>
          </a:ln>
        </p:spPr>
        <p:txBody>
          <a:bodyPr anchorCtr="0" anchor="ctr" bIns="45700" lIns="91425" spcFirstLastPara="1" rIns="91425" wrap="square" tIns="45700">
            <a:noAutofit/>
          </a:bodyPr>
          <a:lstStyle>
            <a:lvl1pPr indent="-228600" lvl="0" marL="457200" algn="l">
              <a:spcBef>
                <a:spcPts val="600"/>
              </a:spcBef>
              <a:spcAft>
                <a:spcPts val="0"/>
              </a:spcAft>
              <a:buClr>
                <a:schemeClr val="dk1"/>
              </a:buClr>
              <a:buSzPts val="2400"/>
              <a:buNone/>
              <a:defRPr b="1" sz="2400"/>
            </a:lvl1pPr>
            <a:lvl2pPr indent="-228600" lvl="1" marL="914400" algn="l">
              <a:spcBef>
                <a:spcPts val="600"/>
              </a:spcBef>
              <a:spcAft>
                <a:spcPts val="0"/>
              </a:spcAft>
              <a:buClr>
                <a:schemeClr val="dk1"/>
              </a:buClr>
              <a:buSzPts val="2000"/>
              <a:buNone/>
              <a:defRPr b="1" sz="2000"/>
            </a:lvl2pPr>
            <a:lvl3pPr indent="-228600" lvl="2" marL="1371600" algn="l">
              <a:spcBef>
                <a:spcPts val="600"/>
              </a:spcBef>
              <a:spcAft>
                <a:spcPts val="0"/>
              </a:spcAft>
              <a:buClr>
                <a:schemeClr val="dk1"/>
              </a:buClr>
              <a:buSzPts val="1800"/>
              <a:buNone/>
              <a:defRPr b="1" sz="1800"/>
            </a:lvl3pPr>
            <a:lvl4pPr indent="-228600" lvl="3" marL="1828800" algn="l">
              <a:spcBef>
                <a:spcPts val="600"/>
              </a:spcBef>
              <a:spcAft>
                <a:spcPts val="0"/>
              </a:spcAft>
              <a:buClr>
                <a:schemeClr val="dk1"/>
              </a:buClr>
              <a:buSzPts val="1600"/>
              <a:buNone/>
              <a:defRPr b="1" sz="1600"/>
            </a:lvl4pPr>
            <a:lvl5pPr indent="-228600" lvl="4" marL="2286000" algn="l">
              <a:spcBef>
                <a:spcPts val="6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4" name="Google Shape;44;p9"/>
          <p:cNvSpPr txBox="1"/>
          <p:nvPr>
            <p:ph idx="4" type="body"/>
          </p:nvPr>
        </p:nvSpPr>
        <p:spPr>
          <a:xfrm>
            <a:off x="4645025" y="2373312"/>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600"/>
              </a:spcBef>
              <a:spcAft>
                <a:spcPts val="0"/>
              </a:spcAft>
              <a:buClr>
                <a:schemeClr val="dk1"/>
              </a:buClr>
              <a:buSzPts val="2400"/>
              <a:buFont typeface="Arial"/>
              <a:buChar char="•"/>
              <a:defRPr sz="2400"/>
            </a:lvl1pPr>
            <a:lvl2pPr indent="-355600" lvl="1" marL="914400" algn="l">
              <a:spcBef>
                <a:spcPts val="600"/>
              </a:spcBef>
              <a:spcAft>
                <a:spcPts val="0"/>
              </a:spcAft>
              <a:buClr>
                <a:schemeClr val="dk1"/>
              </a:buClr>
              <a:buSzPts val="2000"/>
              <a:buFont typeface="Arial"/>
              <a:buChar char="•"/>
              <a:defRPr sz="2000"/>
            </a:lvl2pPr>
            <a:lvl3pPr indent="-342900" lvl="2" marL="1371600" algn="l">
              <a:spcBef>
                <a:spcPts val="600"/>
              </a:spcBef>
              <a:spcAft>
                <a:spcPts val="0"/>
              </a:spcAft>
              <a:buClr>
                <a:schemeClr val="dk1"/>
              </a:buClr>
              <a:buSzPts val="1800"/>
              <a:buFont typeface="Arial"/>
              <a:buChar char="•"/>
              <a:defRPr sz="1800"/>
            </a:lvl3pPr>
            <a:lvl4pPr indent="-330200" lvl="3" marL="1828800" algn="l">
              <a:spcBef>
                <a:spcPts val="600"/>
              </a:spcBef>
              <a:spcAft>
                <a:spcPts val="0"/>
              </a:spcAft>
              <a:buClr>
                <a:schemeClr val="dk1"/>
              </a:buClr>
              <a:buSzPts val="1600"/>
              <a:buFont typeface="Arial"/>
              <a:buChar char="•"/>
              <a:defRPr sz="1600"/>
            </a:lvl4pPr>
            <a:lvl5pPr indent="-330200" lvl="4" marL="2286000" algn="l">
              <a:spcBef>
                <a:spcPts val="60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cxnSp>
        <p:nvCxnSpPr>
          <p:cNvPr id="45" name="Google Shape;45;p9"/>
          <p:cNvCxnSpPr/>
          <p:nvPr/>
        </p:nvCxnSpPr>
        <p:spPr>
          <a:xfrm>
            <a:off x="457200" y="1293970"/>
            <a:ext cx="8229600" cy="0"/>
          </a:xfrm>
          <a:prstGeom prst="straightConnector1">
            <a:avLst/>
          </a:prstGeom>
          <a:noFill/>
          <a:ln cap="flat" cmpd="sng" w="15875">
            <a:solidFill>
              <a:schemeClr val="dk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6" name="Shape 46"/>
        <p:cNvGrpSpPr/>
        <p:nvPr/>
      </p:nvGrpSpPr>
      <p:grpSpPr>
        <a:xfrm>
          <a:off x="0" y="0"/>
          <a:ext cx="0" cy="0"/>
          <a:chOff x="0" y="0"/>
          <a:chExt cx="0" cy="0"/>
        </a:xfrm>
      </p:grpSpPr>
      <p:sp>
        <p:nvSpPr>
          <p:cNvPr id="47" name="Google Shape;47;p10"/>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6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
          <p:cNvSpPr/>
          <p:nvPr/>
        </p:nvSpPr>
        <p:spPr>
          <a:xfrm>
            <a:off x="0" y="0"/>
            <a:ext cx="9144000" cy="365760"/>
          </a:xfrm>
          <a:prstGeom prst="rect">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 name="Google Shape;13;p1"/>
          <p:cNvSpPr/>
          <p:nvPr/>
        </p:nvSpPr>
        <p:spPr>
          <a:xfrm>
            <a:off x="0" y="6779932"/>
            <a:ext cx="9144000" cy="91440"/>
          </a:xfrm>
          <a:prstGeom prst="rect">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6.png"/><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hyperlink" Target="https://medium.com/future-today/algorithms-that-dominate-our-world-9ff98886795c"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youtube.com/watch?v=OksuVuNY5o0" TargetMode="External"/><Relationship Id="rId4" Type="http://schemas.openxmlformats.org/officeDocument/2006/relationships/image" Target="../media/image4.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1"/>
          <p:cNvSpPr txBox="1"/>
          <p:nvPr>
            <p:ph type="ctrTitle"/>
          </p:nvPr>
        </p:nvSpPr>
        <p:spPr>
          <a:xfrm>
            <a:off x="685800" y="1143000"/>
            <a:ext cx="7772400" cy="158634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Arial"/>
              <a:buNone/>
            </a:pPr>
            <a:r>
              <a:rPr lang="en-US"/>
              <a:t>Machine Learning and</a:t>
            </a:r>
            <a:br>
              <a:rPr lang="en-US"/>
            </a:br>
            <a:r>
              <a:rPr lang="en-US"/>
              <a:t>Artificial Intelligence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457200" y="228600"/>
            <a:ext cx="8229600" cy="11430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chemeClr val="dk1"/>
              </a:buClr>
              <a:buSzPts val="4400"/>
              <a:buFont typeface="Arial"/>
              <a:buNone/>
            </a:pPr>
            <a:r>
              <a:rPr lang="en-US"/>
              <a:t>Autonomous Driving</a:t>
            </a:r>
            <a:endParaRPr/>
          </a:p>
        </p:txBody>
      </p:sp>
      <p:graphicFrame>
        <p:nvGraphicFramePr>
          <p:cNvPr id="106" name="Google Shape;106;p20"/>
          <p:cNvGraphicFramePr/>
          <p:nvPr/>
        </p:nvGraphicFramePr>
        <p:xfrm>
          <a:off x="457200" y="1955800"/>
          <a:ext cx="3000000" cy="3000000"/>
        </p:xfrm>
        <a:graphic>
          <a:graphicData uri="http://schemas.openxmlformats.org/drawingml/2006/table">
            <a:tbl>
              <a:tblPr bandRow="1" firstCol="1">
                <a:noFill/>
                <a:tableStyleId>{6420494D-668D-4FEE-B02B-F435CD337445}</a:tableStyleId>
              </a:tblPr>
              <a:tblGrid>
                <a:gridCol w="3276600"/>
                <a:gridCol w="4953000"/>
              </a:tblGrid>
              <a:tr h="370850">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Object identification</a:t>
                      </a:r>
                      <a:endParaRPr/>
                    </a:p>
                  </a:txBody>
                  <a:tcPr marT="45725" marB="45725" marR="91450" marL="91450">
                    <a:lnL cap="flat" cmpd="sng" w="57150">
                      <a:solidFill>
                        <a:srgbClr val="00B050"/>
                      </a:solidFill>
                      <a:prstDash val="solid"/>
                      <a:round/>
                      <a:headEnd len="sm" w="sm" type="none"/>
                      <a:tailEnd len="sm" w="sm" type="none"/>
                    </a:lnL>
                    <a:lnT cap="flat" cmpd="sng" w="57150">
                      <a:solidFill>
                        <a:srgbClr val="00B050"/>
                      </a:solidFill>
                      <a:prstDash val="solid"/>
                      <a:round/>
                      <a:headEnd len="sm" w="sm" type="none"/>
                      <a:tailEnd len="sm" w="sm" type="none"/>
                    </a:lnT>
                    <a:lnB cap="flat" cmpd="sng" w="57150">
                      <a:solidFill>
                        <a:srgbClr val="00B05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Image → Label</a:t>
                      </a:r>
                      <a:endParaRPr/>
                    </a:p>
                  </a:txBody>
                  <a:tcPr marT="45725" marB="45725" marR="91450" marL="91450">
                    <a:lnR cap="flat" cmpd="sng" w="57150">
                      <a:solidFill>
                        <a:srgbClr val="00B050"/>
                      </a:solidFill>
                      <a:prstDash val="solid"/>
                      <a:round/>
                      <a:headEnd len="sm" w="sm" type="none"/>
                      <a:tailEnd len="sm" w="sm" type="none"/>
                    </a:lnR>
                    <a:lnT cap="flat" cmpd="sng" w="57150">
                      <a:solidFill>
                        <a:srgbClr val="00B050"/>
                      </a:solidFill>
                      <a:prstDash val="solid"/>
                      <a:round/>
                      <a:headEnd len="sm" w="sm" type="none"/>
                      <a:tailEnd len="sm" w="sm" type="none"/>
                    </a:lnT>
                    <a:lnB cap="flat" cmpd="sng" w="57150">
                      <a:solidFill>
                        <a:srgbClr val="00B050"/>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Object detection</a:t>
                      </a:r>
                      <a:endParaRPr/>
                    </a:p>
                  </a:txBody>
                  <a:tcPr marT="45725" marB="45725" marR="91450" marL="91450">
                    <a:lnT cap="flat" cmpd="sng" w="57150">
                      <a:solidFill>
                        <a:srgbClr val="00B05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Image → Object bounding boxes</a:t>
                      </a:r>
                      <a:endParaRPr/>
                    </a:p>
                  </a:txBody>
                  <a:tcPr marT="45725" marB="45725" marR="91450" marL="91450">
                    <a:lnT cap="flat" cmpd="sng" w="57150">
                      <a:solidFill>
                        <a:srgbClr val="00B050"/>
                      </a:solidFill>
                      <a:prstDash val="solid"/>
                      <a:round/>
                      <a:headEnd len="sm" w="sm" type="none"/>
                      <a:tailEnd len="sm" w="sm" type="none"/>
                    </a:lnT>
                  </a:tcPr>
                </a:tc>
              </a:tr>
              <a:tr h="370850">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Object tracking/prediction</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Video → Moving bounding boxes</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Route planning</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Video, Map, Coordinates → Actions</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Fully autonomous driving</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Video, Map, Coordinates, Ethics, … → Actions</a:t>
                      </a:r>
                      <a:endParaRPr/>
                    </a:p>
                  </a:txBody>
                  <a:tcPr marT="45725" marB="45725" marR="91450" marL="91450"/>
                </a:tc>
              </a:tr>
            </a:tbl>
          </a:graphicData>
        </a:graphic>
      </p:graphicFrame>
      <p:sp>
        <p:nvSpPr>
          <p:cNvPr id="107" name="Google Shape;107;p20"/>
          <p:cNvSpPr txBox="1"/>
          <p:nvPr/>
        </p:nvSpPr>
        <p:spPr>
          <a:xfrm>
            <a:off x="4038600" y="1478750"/>
            <a:ext cx="4648200" cy="369900"/>
          </a:xfrm>
          <a:prstGeom prst="rect">
            <a:avLst/>
          </a:prstGeom>
          <a:noFill/>
          <a:ln>
            <a:noFill/>
          </a:ln>
        </p:spPr>
        <p:txBody>
          <a:bodyPr anchorCtr="0" anchor="t" bIns="91425" lIns="91425" spcFirstLastPara="1" rIns="91425" wrap="square" tIns="91425">
            <a:noAutofit/>
          </a:bodyPr>
          <a:lstStyle/>
          <a:p>
            <a:pPr indent="0" lvl="0" marL="0" marR="0" rtl="0" algn="r">
              <a:spcBef>
                <a:spcPts val="0"/>
              </a:spcBef>
              <a:spcAft>
                <a:spcPts val="0"/>
              </a:spcAft>
              <a:buNone/>
            </a:pPr>
            <a:r>
              <a:rPr b="1" i="0" lang="en-US" sz="2000" u="none" cap="none" strike="noStrike">
                <a:solidFill>
                  <a:srgbClr val="00B050"/>
                </a:solidFill>
                <a:latin typeface="Arial"/>
                <a:ea typeface="Arial"/>
                <a:cs typeface="Arial"/>
                <a:sym typeface="Arial"/>
              </a:rPr>
              <a:t>Classical Machine Learning</a:t>
            </a:r>
            <a:endParaRPr b="1" i="0" sz="2000" u="none" cap="none" strike="noStrike">
              <a:solidFill>
                <a:srgbClr val="00B05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a:t>Supervision</a:t>
            </a:r>
            <a:endParaRPr/>
          </a:p>
        </p:txBody>
      </p:sp>
      <p:sp>
        <p:nvSpPr>
          <p:cNvPr id="113" name="Google Shape;113;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7472" lvl="0" marL="347472" rtl="0" algn="l">
              <a:spcBef>
                <a:spcPts val="0"/>
              </a:spcBef>
              <a:spcAft>
                <a:spcPts val="0"/>
              </a:spcAft>
              <a:buClr>
                <a:schemeClr val="dk1"/>
              </a:buClr>
              <a:buSzPts val="3200"/>
              <a:buFont typeface="Arial"/>
              <a:buChar char="•"/>
            </a:pPr>
            <a:r>
              <a:rPr lang="en-US"/>
              <a:t>Supervised learning (inputs, </a:t>
            </a:r>
            <a:r>
              <a:rPr lang="en-US"/>
              <a:t>labels</a:t>
            </a:r>
            <a:r>
              <a:rPr lang="en-US"/>
              <a:t>)</a:t>
            </a:r>
            <a:endParaRPr/>
          </a:p>
          <a:p>
            <a:pPr indent="-322072" lvl="0" marL="347472" rtl="0" algn="l">
              <a:spcBef>
                <a:spcPts val="600"/>
              </a:spcBef>
              <a:spcAft>
                <a:spcPts val="0"/>
              </a:spcAft>
              <a:buClr>
                <a:schemeClr val="dk1"/>
              </a:buClr>
              <a:buSzPts val="2800"/>
              <a:buChar char="•"/>
            </a:pPr>
            <a:r>
              <a:rPr lang="en-US"/>
              <a:t>Unsupervised learning (inputs)</a:t>
            </a:r>
            <a:endParaRPr/>
          </a:p>
          <a:p>
            <a:pPr indent="-322072" lvl="0" marL="347472" rtl="0" algn="l">
              <a:spcBef>
                <a:spcPts val="600"/>
              </a:spcBef>
              <a:spcAft>
                <a:spcPts val="0"/>
              </a:spcAft>
              <a:buClr>
                <a:schemeClr val="dk1"/>
              </a:buClr>
              <a:buSzPts val="2800"/>
              <a:buChar char="•"/>
            </a:pPr>
            <a:r>
              <a:rPr lang="en-US"/>
              <a:t>Reinforcement learning (inputs, eventual rewards)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idx="1" type="body"/>
          </p:nvPr>
        </p:nvSpPr>
        <p:spPr>
          <a:xfrm>
            <a:off x="722313" y="2057400"/>
            <a:ext cx="7772400" cy="1500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888888"/>
              </a:buClr>
              <a:buSzPts val="2000"/>
              <a:buNone/>
            </a:pPr>
            <a:r>
              <a:rPr lang="en-US"/>
              <a:t>Machine Learning and Artificial Intelligence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ctrTitle"/>
          </p:nvPr>
        </p:nvSpPr>
        <p:spPr>
          <a:xfrm>
            <a:off x="685800" y="1828800"/>
            <a:ext cx="7772400" cy="90054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Arial"/>
              <a:buNone/>
            </a:pPr>
            <a:r>
              <a:rPr lang="en-US"/>
              <a:t>Course Overview</a:t>
            </a:r>
            <a:endParaRPr/>
          </a:p>
        </p:txBody>
      </p:sp>
      <p:sp>
        <p:nvSpPr>
          <p:cNvPr id="124" name="Google Shape;124;p23"/>
          <p:cNvSpPr txBox="1"/>
          <p:nvPr>
            <p:ph idx="1" type="subTitle"/>
          </p:nvPr>
        </p:nvSpPr>
        <p:spPr>
          <a:xfrm>
            <a:off x="685800" y="2895600"/>
            <a:ext cx="7772400" cy="1752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Arial"/>
              <a:buNone/>
            </a:pPr>
            <a:r>
              <a:rPr lang="en-US" sz="3600"/>
              <a:t>Machine Learning Is Going Mainstream</a:t>
            </a:r>
            <a:endParaRPr/>
          </a:p>
        </p:txBody>
      </p:sp>
      <p:sp>
        <p:nvSpPr>
          <p:cNvPr id="130" name="Google Shape;130;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7472" lvl="0" marL="347472" rtl="0" algn="l">
              <a:spcBef>
                <a:spcPts val="0"/>
              </a:spcBef>
              <a:spcAft>
                <a:spcPts val="0"/>
              </a:spcAft>
              <a:buClr>
                <a:schemeClr val="dk1"/>
              </a:buClr>
              <a:buSzPts val="3200"/>
              <a:buFont typeface="Arial"/>
              <a:buChar char="•"/>
            </a:pPr>
            <a:r>
              <a:rPr lang="en-US"/>
              <a:t>“Data is the new oil.”</a:t>
            </a:r>
            <a:endParaRPr/>
          </a:p>
          <a:p>
            <a:pPr indent="-347472" lvl="0" marL="347472" rtl="0" algn="l">
              <a:spcBef>
                <a:spcPts val="600"/>
              </a:spcBef>
              <a:spcAft>
                <a:spcPts val="0"/>
              </a:spcAft>
              <a:buClr>
                <a:schemeClr val="dk1"/>
              </a:buClr>
              <a:buSzPts val="3200"/>
              <a:buFont typeface="Arial"/>
              <a:buChar char="•"/>
            </a:pPr>
            <a:r>
              <a:rPr lang="en-US"/>
              <a:t>“AI is the new electricity.”</a:t>
            </a:r>
            <a:endParaRPr/>
          </a:p>
          <a:p>
            <a:pPr indent="-347472" lvl="0" marL="347472" rtl="0" algn="l">
              <a:spcBef>
                <a:spcPts val="600"/>
              </a:spcBef>
              <a:spcAft>
                <a:spcPts val="0"/>
              </a:spcAft>
              <a:buClr>
                <a:schemeClr val="dk1"/>
              </a:buClr>
              <a:buSzPts val="3200"/>
              <a:buFont typeface="Arial"/>
              <a:buChar char="•"/>
            </a:pPr>
            <a:r>
              <a:rPr lang="en-US"/>
              <a:t>“Privacy is the new luxury.”</a:t>
            </a:r>
            <a:endParaRPr/>
          </a:p>
          <a:p>
            <a:pPr indent="-347472" lvl="0" marL="347472" rtl="0" algn="l">
              <a:spcBef>
                <a:spcPts val="600"/>
              </a:spcBef>
              <a:spcAft>
                <a:spcPts val="0"/>
              </a:spcAft>
              <a:buClr>
                <a:schemeClr val="dk1"/>
              </a:buClr>
              <a:buSzPts val="3200"/>
              <a:buFont typeface="Arial"/>
              <a:buChar char="•"/>
            </a:pPr>
            <a:r>
              <a:rPr lang="en-US"/>
              <a:t>“Machine learning is the future.”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a:t>Course Goals</a:t>
            </a:r>
            <a:endParaRPr/>
          </a:p>
        </p:txBody>
      </p:sp>
      <p:sp>
        <p:nvSpPr>
          <p:cNvPr id="136" name="Google Shape;136;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7472" lvl="0" marL="347472" rtl="0" algn="l">
              <a:spcBef>
                <a:spcPts val="0"/>
              </a:spcBef>
              <a:spcAft>
                <a:spcPts val="0"/>
              </a:spcAft>
              <a:buClr>
                <a:schemeClr val="dk1"/>
              </a:buClr>
              <a:buSzPts val="3200"/>
              <a:buFont typeface="Arial"/>
              <a:buChar char="•"/>
            </a:pPr>
            <a:r>
              <a:rPr lang="en-US"/>
              <a:t>Practical introduction to the machine learning field</a:t>
            </a:r>
            <a:endParaRPr/>
          </a:p>
          <a:p>
            <a:pPr indent="-347472" lvl="0" marL="347472" rtl="0" algn="l">
              <a:spcBef>
                <a:spcPts val="600"/>
              </a:spcBef>
              <a:spcAft>
                <a:spcPts val="0"/>
              </a:spcAft>
              <a:buClr>
                <a:schemeClr val="dk1"/>
              </a:buClr>
              <a:buSzPts val="3200"/>
              <a:buFont typeface="Arial"/>
              <a:buChar char="•"/>
            </a:pPr>
            <a:r>
              <a:rPr lang="en-US"/>
              <a:t>Building blocks and theory of neural networks</a:t>
            </a:r>
            <a:endParaRPr/>
          </a:p>
          <a:p>
            <a:pPr indent="-347472" lvl="0" marL="347472" rtl="0" algn="l">
              <a:spcBef>
                <a:spcPts val="600"/>
              </a:spcBef>
              <a:spcAft>
                <a:spcPts val="0"/>
              </a:spcAft>
              <a:buClr>
                <a:schemeClr val="dk1"/>
              </a:buClr>
              <a:buSzPts val="3200"/>
              <a:buFont typeface="Arial"/>
              <a:buChar char="•"/>
            </a:pPr>
            <a:r>
              <a:rPr lang="en-US"/>
              <a:t>Useful programming tools (including Tensorflow)</a:t>
            </a:r>
            <a:endParaRPr/>
          </a:p>
          <a:p>
            <a:pPr indent="-347472" lvl="0" marL="347472" rtl="0" algn="l">
              <a:spcBef>
                <a:spcPts val="600"/>
              </a:spcBef>
              <a:spcAft>
                <a:spcPts val="0"/>
              </a:spcAft>
              <a:buClr>
                <a:schemeClr val="dk1"/>
              </a:buClr>
              <a:buSzPts val="3200"/>
              <a:buFont typeface="Arial"/>
              <a:buChar char="•"/>
            </a:pPr>
            <a:r>
              <a:rPr lang="en-US"/>
              <a:t>Learn how to stay current as the field changes</a:t>
            </a:r>
            <a:endParaRPr/>
          </a:p>
          <a:p>
            <a:pPr indent="-144272" lvl="0" marL="347472" rtl="0" algn="l">
              <a:spcBef>
                <a:spcPts val="600"/>
              </a:spcBef>
              <a:spcAft>
                <a:spcPts val="0"/>
              </a:spcAft>
              <a:buClr>
                <a:schemeClr val="dk1"/>
              </a:buClr>
              <a:buSzPts val="3200"/>
              <a:buFont typeface="Arial"/>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a:t>Python Notebooks</a:t>
            </a:r>
            <a:endParaRPr/>
          </a:p>
        </p:txBody>
      </p:sp>
      <p:sp>
        <p:nvSpPr>
          <p:cNvPr id="142" name="Google Shape;142;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7472" lvl="0" marL="347472" rtl="0" algn="l">
              <a:spcBef>
                <a:spcPts val="0"/>
              </a:spcBef>
              <a:spcAft>
                <a:spcPts val="0"/>
              </a:spcAft>
              <a:buClr>
                <a:schemeClr val="dk1"/>
              </a:buClr>
              <a:buSzPts val="3200"/>
              <a:buFont typeface="Arial"/>
              <a:buChar char="•"/>
            </a:pPr>
            <a:r>
              <a:rPr lang="en-US"/>
              <a:t>Weekly notebooks are the interactive textbook of this course</a:t>
            </a:r>
            <a:endParaRPr/>
          </a:p>
          <a:p>
            <a:pPr indent="-347472" lvl="0" marL="347472" rtl="0" algn="l">
              <a:spcBef>
                <a:spcPts val="600"/>
              </a:spcBef>
              <a:spcAft>
                <a:spcPts val="0"/>
              </a:spcAft>
              <a:buClr>
                <a:schemeClr val="dk1"/>
              </a:buClr>
              <a:buSzPts val="3200"/>
              <a:buFont typeface="Arial"/>
              <a:buChar char="•"/>
            </a:pPr>
            <a:r>
              <a:rPr lang="en-US"/>
              <a:t>Options for running the code</a:t>
            </a:r>
            <a:endParaRPr/>
          </a:p>
          <a:p>
            <a:pPr indent="-347472" lvl="1" marL="740664" rtl="0" algn="l">
              <a:spcBef>
                <a:spcPts val="600"/>
              </a:spcBef>
              <a:spcAft>
                <a:spcPts val="0"/>
              </a:spcAft>
              <a:buClr>
                <a:schemeClr val="dk1"/>
              </a:buClr>
              <a:buSzPts val="2800"/>
              <a:buChar char="•"/>
            </a:pPr>
            <a:r>
              <a:rPr lang="en-US"/>
              <a:t>Run locally using Jupyter (need to install libraries)</a:t>
            </a:r>
            <a:endParaRPr/>
          </a:p>
          <a:p>
            <a:pPr indent="-347472" lvl="1" marL="740664" rtl="0" algn="l">
              <a:spcBef>
                <a:spcPts val="600"/>
              </a:spcBef>
              <a:spcAft>
                <a:spcPts val="0"/>
              </a:spcAft>
              <a:buClr>
                <a:schemeClr val="dk1"/>
              </a:buClr>
              <a:buSzPts val="2800"/>
              <a:buChar char="•"/>
            </a:pPr>
            <a:r>
              <a:rPr lang="en-US"/>
              <a:t>Run using Google’s Colab (everything is installed)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a:t>Course Work</a:t>
            </a:r>
            <a:endParaRPr/>
          </a:p>
        </p:txBody>
      </p:sp>
      <p:sp>
        <p:nvSpPr>
          <p:cNvPr id="148" name="Google Shape;148;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7472" lvl="0" marL="347472" rtl="0" algn="l">
              <a:spcBef>
                <a:spcPts val="0"/>
              </a:spcBef>
              <a:spcAft>
                <a:spcPts val="0"/>
              </a:spcAft>
              <a:buClr>
                <a:schemeClr val="dk1"/>
              </a:buClr>
              <a:buSzPts val="3200"/>
              <a:buFont typeface="Arial"/>
              <a:buChar char="•"/>
            </a:pPr>
            <a:r>
              <a:rPr lang="en-US"/>
              <a:t>Weekly notebook exercises</a:t>
            </a:r>
            <a:endParaRPr/>
          </a:p>
          <a:p>
            <a:pPr indent="-347472" lvl="0" marL="347472" rtl="0" algn="l">
              <a:spcBef>
                <a:spcPts val="600"/>
              </a:spcBef>
              <a:spcAft>
                <a:spcPts val="0"/>
              </a:spcAft>
              <a:buClr>
                <a:schemeClr val="dk1"/>
              </a:buClr>
              <a:buSzPts val="3200"/>
              <a:buFont typeface="Arial"/>
              <a:buChar char="•"/>
            </a:pPr>
            <a:r>
              <a:rPr lang="en-US"/>
              <a:t>Final project</a:t>
            </a:r>
            <a:endParaRPr/>
          </a:p>
          <a:p>
            <a:pPr indent="-347472" lvl="1" marL="740664" rtl="0" algn="l">
              <a:spcBef>
                <a:spcPts val="600"/>
              </a:spcBef>
              <a:spcAft>
                <a:spcPts val="0"/>
              </a:spcAft>
              <a:buClr>
                <a:schemeClr val="dk1"/>
              </a:buClr>
              <a:buSzPts val="2800"/>
              <a:buChar char="•"/>
            </a:pPr>
            <a:r>
              <a:rPr lang="en-US"/>
              <a:t>Small groups</a:t>
            </a:r>
            <a:endParaRPr/>
          </a:p>
          <a:p>
            <a:pPr indent="-347472" lvl="1" marL="740664" rtl="0" algn="l">
              <a:spcBef>
                <a:spcPts val="600"/>
              </a:spcBef>
              <a:spcAft>
                <a:spcPts val="0"/>
              </a:spcAft>
              <a:buClr>
                <a:schemeClr val="dk1"/>
              </a:buClr>
              <a:buSzPts val="2800"/>
              <a:buChar char="•"/>
            </a:pPr>
            <a:r>
              <a:rPr lang="en-US"/>
              <a:t>Choose from approximately three Kaggle competitions</a:t>
            </a:r>
            <a:endParaRPr/>
          </a:p>
          <a:p>
            <a:pPr indent="-347472" lvl="1" marL="740664" rtl="0" algn="l">
              <a:spcBef>
                <a:spcPts val="600"/>
              </a:spcBef>
              <a:spcAft>
                <a:spcPts val="0"/>
              </a:spcAft>
              <a:buClr>
                <a:schemeClr val="dk1"/>
              </a:buClr>
              <a:buSzPts val="2800"/>
              <a:buChar char="•"/>
            </a:pPr>
            <a:r>
              <a:rPr lang="en-US"/>
              <a:t>Run experiments</a:t>
            </a:r>
            <a:endParaRPr/>
          </a:p>
          <a:p>
            <a:pPr indent="-347472" lvl="1" marL="740664" rtl="0" algn="l">
              <a:spcBef>
                <a:spcPts val="600"/>
              </a:spcBef>
              <a:spcAft>
                <a:spcPts val="0"/>
              </a:spcAft>
              <a:buClr>
                <a:schemeClr val="dk1"/>
              </a:buClr>
              <a:buSzPts val="2800"/>
              <a:buChar char="•"/>
            </a:pPr>
            <a:r>
              <a:rPr lang="en-US"/>
              <a:t>Write a summary report and present to class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idx="1" type="body"/>
          </p:nvPr>
        </p:nvSpPr>
        <p:spPr>
          <a:xfrm>
            <a:off x="722313" y="2057400"/>
            <a:ext cx="7772400" cy="1500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888888"/>
              </a:buClr>
              <a:buSzPts val="2000"/>
              <a:buNone/>
            </a:pPr>
            <a:r>
              <a:rPr lang="en-US"/>
              <a:t>Course Overview</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ctrTitle"/>
          </p:nvPr>
        </p:nvSpPr>
        <p:spPr>
          <a:xfrm>
            <a:off x="685800" y="1828800"/>
            <a:ext cx="7772400" cy="90054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Arial"/>
              <a:buNone/>
            </a:pPr>
            <a:r>
              <a:rPr lang="en-US"/>
              <a:t>What Is a Function?</a:t>
            </a:r>
            <a:endParaRPr/>
          </a:p>
        </p:txBody>
      </p:sp>
      <p:sp>
        <p:nvSpPr>
          <p:cNvPr id="159" name="Google Shape;159;p29"/>
          <p:cNvSpPr txBox="1"/>
          <p:nvPr>
            <p:ph idx="1" type="subTitle"/>
          </p:nvPr>
        </p:nvSpPr>
        <p:spPr>
          <a:xfrm>
            <a:off x="685800" y="2895600"/>
            <a:ext cx="7772400" cy="1752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2"/>
          <p:cNvSpPr txBox="1"/>
          <p:nvPr/>
        </p:nvSpPr>
        <p:spPr>
          <a:xfrm>
            <a:off x="1032150" y="2436750"/>
            <a:ext cx="7079700" cy="19845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b="0" i="0" lang="en-US" sz="3200" u="none" cap="none" strike="noStrike">
                <a:solidFill>
                  <a:srgbClr val="000000"/>
                </a:solidFill>
                <a:latin typeface="Arial"/>
                <a:ea typeface="Arial"/>
                <a:cs typeface="Arial"/>
                <a:sym typeface="Arial"/>
              </a:rPr>
              <a:t>“Programming agents by hand can be very tedious; some more expeditious method seems desirable.”</a:t>
            </a:r>
            <a:endParaRPr b="0" i="0" sz="3200" u="none" cap="none" strike="noStrike">
              <a:solidFill>
                <a:srgbClr val="000000"/>
              </a:solidFill>
              <a:latin typeface="Arial"/>
              <a:ea typeface="Arial"/>
              <a:cs typeface="Arial"/>
              <a:sym typeface="Arial"/>
            </a:endParaRPr>
          </a:p>
          <a:p>
            <a:pPr indent="457200" lvl="0" marL="1371600" marR="0" rtl="0" algn="ctr">
              <a:spcBef>
                <a:spcPts val="0"/>
              </a:spcBef>
              <a:spcAft>
                <a:spcPts val="0"/>
              </a:spcAft>
              <a:buNone/>
            </a:pPr>
            <a:r>
              <a:t/>
            </a:r>
            <a:endParaRPr b="0" i="0" sz="2800" u="none" cap="none" strike="noStrike">
              <a:solidFill>
                <a:srgbClr val="000000"/>
              </a:solidFill>
              <a:latin typeface="Arial"/>
              <a:ea typeface="Arial"/>
              <a:cs typeface="Arial"/>
              <a:sym typeface="Arial"/>
            </a:endParaRPr>
          </a:p>
          <a:p>
            <a:pPr indent="457200" lvl="0" marL="2286000" marR="0" rtl="0" algn="r">
              <a:spcBef>
                <a:spcPts val="0"/>
              </a:spcBef>
              <a:spcAft>
                <a:spcPts val="0"/>
              </a:spcAft>
              <a:buNone/>
            </a:pPr>
            <a:r>
              <a:rPr b="0" i="0" lang="en-US" sz="2800" u="none" cap="none" strike="noStrike">
                <a:solidFill>
                  <a:srgbClr val="000000"/>
                </a:solidFill>
                <a:latin typeface="Arial"/>
                <a:ea typeface="Arial"/>
                <a:cs typeface="Arial"/>
                <a:sym typeface="Arial"/>
              </a:rPr>
              <a:t>—Alan Turing, 1950</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p:nvPr/>
        </p:nvSpPr>
        <p:spPr>
          <a:xfrm>
            <a:off x="6718440" y="1972890"/>
            <a:ext cx="912900" cy="443100"/>
          </a:xfrm>
          <a:prstGeom prst="rect">
            <a:avLst/>
          </a:prstGeom>
          <a:solidFill>
            <a:srgbClr val="CCCC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rPr i="1" lang="en-US" sz="1400">
                <a:solidFill>
                  <a:srgbClr val="000000"/>
                </a:solidFill>
                <a:latin typeface="Arial"/>
                <a:ea typeface="Arial"/>
                <a:cs typeface="Arial"/>
                <a:sym typeface="Arial"/>
              </a:rPr>
              <a:t>Function</a:t>
            </a:r>
            <a:endParaRPr sz="1400">
              <a:solidFill>
                <a:schemeClr val="dk1"/>
              </a:solidFill>
              <a:latin typeface="Arial"/>
              <a:ea typeface="Arial"/>
              <a:cs typeface="Arial"/>
              <a:sym typeface="Arial"/>
            </a:endParaRPr>
          </a:p>
        </p:txBody>
      </p:sp>
      <p:sp>
        <p:nvSpPr>
          <p:cNvPr id="165" name="Google Shape;165;p30"/>
          <p:cNvSpPr/>
          <p:nvPr/>
        </p:nvSpPr>
        <p:spPr>
          <a:xfrm>
            <a:off x="5638800" y="2012130"/>
            <a:ext cx="656400" cy="3651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lang="en-US" sz="1400">
                <a:solidFill>
                  <a:srgbClr val="CB8D01"/>
                </a:solidFill>
                <a:latin typeface="Arial"/>
                <a:ea typeface="Arial"/>
                <a:cs typeface="Arial"/>
                <a:sym typeface="Arial"/>
              </a:rPr>
              <a:t>Input</a:t>
            </a:r>
            <a:endParaRPr sz="1400">
              <a:solidFill>
                <a:srgbClr val="CB8D01"/>
              </a:solidFill>
              <a:latin typeface="Arial"/>
              <a:ea typeface="Arial"/>
              <a:cs typeface="Arial"/>
              <a:sym typeface="Arial"/>
            </a:endParaRPr>
          </a:p>
        </p:txBody>
      </p:sp>
      <p:sp>
        <p:nvSpPr>
          <p:cNvPr id="166" name="Google Shape;166;p30"/>
          <p:cNvSpPr/>
          <p:nvPr/>
        </p:nvSpPr>
        <p:spPr>
          <a:xfrm>
            <a:off x="8055120" y="2012130"/>
            <a:ext cx="768000" cy="3651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lang="en-US" sz="1400">
                <a:solidFill>
                  <a:srgbClr val="875E01"/>
                </a:solidFill>
                <a:latin typeface="Arial"/>
                <a:ea typeface="Arial"/>
                <a:cs typeface="Arial"/>
                <a:sym typeface="Arial"/>
              </a:rPr>
              <a:t>Output</a:t>
            </a:r>
            <a:endParaRPr sz="1400">
              <a:solidFill>
                <a:srgbClr val="875E01"/>
              </a:solidFill>
              <a:latin typeface="Arial"/>
              <a:ea typeface="Arial"/>
              <a:cs typeface="Arial"/>
              <a:sym typeface="Arial"/>
            </a:endParaRPr>
          </a:p>
        </p:txBody>
      </p:sp>
      <p:sp>
        <p:nvSpPr>
          <p:cNvPr id="167" name="Google Shape;167;p30"/>
          <p:cNvSpPr/>
          <p:nvPr/>
        </p:nvSpPr>
        <p:spPr>
          <a:xfrm>
            <a:off x="6295440" y="2194650"/>
            <a:ext cx="422982" cy="378"/>
          </a:xfrm>
          <a:custGeom>
            <a:rect b="b" l="l" r="r" t="t"/>
            <a:pathLst>
              <a:path extrusionOk="0" h="21600" w="21600">
                <a:moveTo>
                  <a:pt x="0" y="0"/>
                </a:moveTo>
                <a:lnTo>
                  <a:pt x="21600" y="21600"/>
                </a:lnTo>
              </a:path>
            </a:pathLst>
          </a:custGeom>
          <a:noFill/>
          <a:ln cap="flat" cmpd="sng" w="9525">
            <a:solidFill>
              <a:srgbClr val="595959"/>
            </a:solidFill>
            <a:prstDash val="solid"/>
            <a:round/>
            <a:headEnd len="sm" w="sm" type="none"/>
            <a:tailEnd len="med" w="med" type="triangle"/>
          </a:ln>
        </p:spPr>
      </p:sp>
      <p:sp>
        <p:nvSpPr>
          <p:cNvPr id="168" name="Google Shape;168;p30"/>
          <p:cNvSpPr/>
          <p:nvPr/>
        </p:nvSpPr>
        <p:spPr>
          <a:xfrm>
            <a:off x="7631760" y="2194650"/>
            <a:ext cx="422982" cy="378"/>
          </a:xfrm>
          <a:custGeom>
            <a:rect b="b" l="l" r="r" t="t"/>
            <a:pathLst>
              <a:path extrusionOk="0" h="21600" w="21600">
                <a:moveTo>
                  <a:pt x="0" y="0"/>
                </a:moveTo>
                <a:lnTo>
                  <a:pt x="21600" y="21600"/>
                </a:lnTo>
              </a:path>
            </a:pathLst>
          </a:custGeom>
          <a:noFill/>
          <a:ln cap="flat" cmpd="sng" w="9525">
            <a:solidFill>
              <a:srgbClr val="595959"/>
            </a:solidFill>
            <a:prstDash val="solid"/>
            <a:round/>
            <a:headEnd len="sm" w="sm" type="none"/>
            <a:tailEnd len="med" w="med" type="triangle"/>
          </a:ln>
        </p:spPr>
      </p:sp>
      <p:sp>
        <p:nvSpPr>
          <p:cNvPr id="169" name="Google Shape;169;p30"/>
          <p:cNvSpPr/>
          <p:nvPr/>
        </p:nvSpPr>
        <p:spPr>
          <a:xfrm>
            <a:off x="5638800" y="2469330"/>
            <a:ext cx="656400" cy="3651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b="1" i="1" lang="en-US" sz="1400">
                <a:solidFill>
                  <a:srgbClr val="CB8D01"/>
                </a:solidFill>
                <a:latin typeface="Arial"/>
                <a:ea typeface="Arial"/>
                <a:cs typeface="Arial"/>
                <a:sym typeface="Arial"/>
              </a:rPr>
              <a:t>x</a:t>
            </a:r>
            <a:endParaRPr sz="1400">
              <a:solidFill>
                <a:srgbClr val="CB8D01"/>
              </a:solidFill>
              <a:latin typeface="Arial"/>
              <a:ea typeface="Arial"/>
              <a:cs typeface="Arial"/>
              <a:sym typeface="Arial"/>
            </a:endParaRPr>
          </a:p>
        </p:txBody>
      </p:sp>
      <p:sp>
        <p:nvSpPr>
          <p:cNvPr id="170" name="Google Shape;170;p30"/>
          <p:cNvSpPr/>
          <p:nvPr/>
        </p:nvSpPr>
        <p:spPr>
          <a:xfrm>
            <a:off x="6857760" y="2469330"/>
            <a:ext cx="656400" cy="3651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b="1" i="1" lang="en-US" sz="1400">
                <a:solidFill>
                  <a:srgbClr val="000000"/>
                </a:solidFill>
                <a:latin typeface="Arial"/>
                <a:ea typeface="Arial"/>
                <a:cs typeface="Arial"/>
                <a:sym typeface="Arial"/>
              </a:rPr>
              <a:t>f(x)</a:t>
            </a:r>
            <a:endParaRPr sz="1400">
              <a:solidFill>
                <a:schemeClr val="dk1"/>
              </a:solidFill>
              <a:latin typeface="Arial"/>
              <a:ea typeface="Arial"/>
              <a:cs typeface="Arial"/>
              <a:sym typeface="Arial"/>
            </a:endParaRPr>
          </a:p>
        </p:txBody>
      </p:sp>
      <p:sp>
        <p:nvSpPr>
          <p:cNvPr id="171" name="Google Shape;171;p30"/>
          <p:cNvSpPr/>
          <p:nvPr/>
        </p:nvSpPr>
        <p:spPr>
          <a:xfrm>
            <a:off x="8077080" y="2469330"/>
            <a:ext cx="656400" cy="3651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b="1" i="1" lang="en-US" sz="1400">
                <a:solidFill>
                  <a:srgbClr val="875E01"/>
                </a:solidFill>
                <a:latin typeface="Arial"/>
                <a:ea typeface="Arial"/>
                <a:cs typeface="Arial"/>
                <a:sym typeface="Arial"/>
              </a:rPr>
              <a:t>y</a:t>
            </a:r>
            <a:endParaRPr sz="1400">
              <a:solidFill>
                <a:srgbClr val="875E01"/>
              </a:solidFill>
              <a:latin typeface="Arial"/>
              <a:ea typeface="Arial"/>
              <a:cs typeface="Arial"/>
              <a:sym typeface="Arial"/>
            </a:endParaRPr>
          </a:p>
        </p:txBody>
      </p:sp>
      <p:sp>
        <p:nvSpPr>
          <p:cNvPr id="172" name="Google Shape;172;p30"/>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4400"/>
              <a:buFont typeface="Arial"/>
              <a:buNone/>
            </a:pPr>
            <a:r>
              <a:rPr lang="en-US">
                <a:solidFill>
                  <a:srgbClr val="000000"/>
                </a:solidFill>
              </a:rPr>
              <a:t>What Is a Function?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p:nvPr/>
        </p:nvSpPr>
        <p:spPr>
          <a:xfrm>
            <a:off x="6718440" y="1972890"/>
            <a:ext cx="912900" cy="443100"/>
          </a:xfrm>
          <a:prstGeom prst="rect">
            <a:avLst/>
          </a:prstGeom>
          <a:solidFill>
            <a:srgbClr val="CCCC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rPr i="1" lang="en-US" sz="1400">
                <a:solidFill>
                  <a:srgbClr val="000000"/>
                </a:solidFill>
                <a:latin typeface="Arial"/>
                <a:ea typeface="Arial"/>
                <a:cs typeface="Arial"/>
                <a:sym typeface="Arial"/>
              </a:rPr>
              <a:t>Function</a:t>
            </a:r>
            <a:endParaRPr sz="1400">
              <a:solidFill>
                <a:schemeClr val="dk1"/>
              </a:solidFill>
              <a:latin typeface="Arial"/>
              <a:ea typeface="Arial"/>
              <a:cs typeface="Arial"/>
              <a:sym typeface="Arial"/>
            </a:endParaRPr>
          </a:p>
        </p:txBody>
      </p:sp>
      <p:sp>
        <p:nvSpPr>
          <p:cNvPr id="178" name="Google Shape;178;p31"/>
          <p:cNvSpPr/>
          <p:nvPr/>
        </p:nvSpPr>
        <p:spPr>
          <a:xfrm>
            <a:off x="5638800" y="2012130"/>
            <a:ext cx="656400" cy="3651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lang="en-US" sz="1400">
                <a:solidFill>
                  <a:srgbClr val="CB8D01"/>
                </a:solidFill>
                <a:latin typeface="Arial"/>
                <a:ea typeface="Arial"/>
                <a:cs typeface="Arial"/>
                <a:sym typeface="Arial"/>
              </a:rPr>
              <a:t>Input</a:t>
            </a:r>
            <a:endParaRPr sz="1400">
              <a:solidFill>
                <a:srgbClr val="CB8D01"/>
              </a:solidFill>
              <a:latin typeface="Arial"/>
              <a:ea typeface="Arial"/>
              <a:cs typeface="Arial"/>
              <a:sym typeface="Arial"/>
            </a:endParaRPr>
          </a:p>
        </p:txBody>
      </p:sp>
      <p:sp>
        <p:nvSpPr>
          <p:cNvPr id="179" name="Google Shape;179;p31"/>
          <p:cNvSpPr/>
          <p:nvPr/>
        </p:nvSpPr>
        <p:spPr>
          <a:xfrm>
            <a:off x="8055120" y="2012130"/>
            <a:ext cx="768000" cy="3651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lang="en-US" sz="1400">
                <a:solidFill>
                  <a:srgbClr val="875E01"/>
                </a:solidFill>
                <a:latin typeface="Arial"/>
                <a:ea typeface="Arial"/>
                <a:cs typeface="Arial"/>
                <a:sym typeface="Arial"/>
              </a:rPr>
              <a:t>Output</a:t>
            </a:r>
            <a:endParaRPr sz="1400">
              <a:solidFill>
                <a:srgbClr val="875E01"/>
              </a:solidFill>
              <a:latin typeface="Arial"/>
              <a:ea typeface="Arial"/>
              <a:cs typeface="Arial"/>
              <a:sym typeface="Arial"/>
            </a:endParaRPr>
          </a:p>
        </p:txBody>
      </p:sp>
      <p:sp>
        <p:nvSpPr>
          <p:cNvPr id="180" name="Google Shape;180;p31"/>
          <p:cNvSpPr/>
          <p:nvPr/>
        </p:nvSpPr>
        <p:spPr>
          <a:xfrm>
            <a:off x="6295440" y="2194650"/>
            <a:ext cx="422982" cy="378"/>
          </a:xfrm>
          <a:custGeom>
            <a:rect b="b" l="l" r="r" t="t"/>
            <a:pathLst>
              <a:path extrusionOk="0" h="21600" w="21600">
                <a:moveTo>
                  <a:pt x="0" y="0"/>
                </a:moveTo>
                <a:lnTo>
                  <a:pt x="21600" y="21600"/>
                </a:lnTo>
              </a:path>
            </a:pathLst>
          </a:custGeom>
          <a:noFill/>
          <a:ln cap="flat" cmpd="sng" w="9525">
            <a:solidFill>
              <a:srgbClr val="595959"/>
            </a:solidFill>
            <a:prstDash val="solid"/>
            <a:round/>
            <a:headEnd len="sm" w="sm" type="none"/>
            <a:tailEnd len="med" w="med" type="triangle"/>
          </a:ln>
        </p:spPr>
      </p:sp>
      <p:sp>
        <p:nvSpPr>
          <p:cNvPr id="181" name="Google Shape;181;p31"/>
          <p:cNvSpPr/>
          <p:nvPr/>
        </p:nvSpPr>
        <p:spPr>
          <a:xfrm>
            <a:off x="7631760" y="2194650"/>
            <a:ext cx="422982" cy="378"/>
          </a:xfrm>
          <a:custGeom>
            <a:rect b="b" l="l" r="r" t="t"/>
            <a:pathLst>
              <a:path extrusionOk="0" h="21600" w="21600">
                <a:moveTo>
                  <a:pt x="0" y="0"/>
                </a:moveTo>
                <a:lnTo>
                  <a:pt x="21600" y="21600"/>
                </a:lnTo>
              </a:path>
            </a:pathLst>
          </a:custGeom>
          <a:noFill/>
          <a:ln cap="flat" cmpd="sng" w="9525">
            <a:solidFill>
              <a:srgbClr val="595959"/>
            </a:solidFill>
            <a:prstDash val="solid"/>
            <a:round/>
            <a:headEnd len="sm" w="sm" type="none"/>
            <a:tailEnd len="med" w="med" type="triangle"/>
          </a:ln>
        </p:spPr>
      </p:sp>
      <p:sp>
        <p:nvSpPr>
          <p:cNvPr id="182" name="Google Shape;182;p31"/>
          <p:cNvSpPr/>
          <p:nvPr/>
        </p:nvSpPr>
        <p:spPr>
          <a:xfrm>
            <a:off x="5638800" y="2469330"/>
            <a:ext cx="656400" cy="3651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b="1" i="1" lang="en-US" sz="1400">
                <a:solidFill>
                  <a:srgbClr val="CB8D01"/>
                </a:solidFill>
                <a:latin typeface="Arial"/>
                <a:ea typeface="Arial"/>
                <a:cs typeface="Arial"/>
                <a:sym typeface="Arial"/>
              </a:rPr>
              <a:t>x</a:t>
            </a:r>
            <a:endParaRPr sz="1400">
              <a:solidFill>
                <a:srgbClr val="CB8D01"/>
              </a:solidFill>
              <a:latin typeface="Arial"/>
              <a:ea typeface="Arial"/>
              <a:cs typeface="Arial"/>
              <a:sym typeface="Arial"/>
            </a:endParaRPr>
          </a:p>
        </p:txBody>
      </p:sp>
      <p:sp>
        <p:nvSpPr>
          <p:cNvPr id="183" name="Google Shape;183;p31"/>
          <p:cNvSpPr/>
          <p:nvPr/>
        </p:nvSpPr>
        <p:spPr>
          <a:xfrm>
            <a:off x="6857760" y="2469330"/>
            <a:ext cx="656400" cy="3651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b="1" i="1" lang="en-US" sz="1400">
                <a:solidFill>
                  <a:srgbClr val="000000"/>
                </a:solidFill>
                <a:latin typeface="Arial"/>
                <a:ea typeface="Arial"/>
                <a:cs typeface="Arial"/>
                <a:sym typeface="Arial"/>
              </a:rPr>
              <a:t>f(x)</a:t>
            </a:r>
            <a:endParaRPr sz="1400">
              <a:solidFill>
                <a:schemeClr val="dk1"/>
              </a:solidFill>
              <a:latin typeface="Arial"/>
              <a:ea typeface="Arial"/>
              <a:cs typeface="Arial"/>
              <a:sym typeface="Arial"/>
            </a:endParaRPr>
          </a:p>
        </p:txBody>
      </p:sp>
      <p:sp>
        <p:nvSpPr>
          <p:cNvPr id="184" name="Google Shape;184;p31"/>
          <p:cNvSpPr/>
          <p:nvPr/>
        </p:nvSpPr>
        <p:spPr>
          <a:xfrm>
            <a:off x="8077080" y="2469330"/>
            <a:ext cx="656400" cy="3651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b="1" i="1" lang="en-US" sz="1400">
                <a:solidFill>
                  <a:srgbClr val="875E01"/>
                </a:solidFill>
                <a:latin typeface="Arial"/>
                <a:ea typeface="Arial"/>
                <a:cs typeface="Arial"/>
                <a:sym typeface="Arial"/>
              </a:rPr>
              <a:t>y</a:t>
            </a:r>
            <a:endParaRPr sz="1400">
              <a:solidFill>
                <a:srgbClr val="875E01"/>
              </a:solidFill>
              <a:latin typeface="Arial"/>
              <a:ea typeface="Arial"/>
              <a:cs typeface="Arial"/>
              <a:sym typeface="Arial"/>
            </a:endParaRPr>
          </a:p>
        </p:txBody>
      </p:sp>
      <p:sp>
        <p:nvSpPr>
          <p:cNvPr id="185" name="Google Shape;185;p31"/>
          <p:cNvSpPr/>
          <p:nvPr/>
        </p:nvSpPr>
        <p:spPr>
          <a:xfrm>
            <a:off x="2401200" y="3495330"/>
            <a:ext cx="1312800" cy="2035200"/>
          </a:xfrm>
          <a:prstGeom prst="flowChartAlternateProcess">
            <a:avLst/>
          </a:prstGeom>
          <a:solidFill>
            <a:srgbClr val="FFEFC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None/>
            </a:pPr>
            <a:r>
              <a:rPr lang="en-US" sz="1800">
                <a:solidFill>
                  <a:srgbClr val="000000"/>
                </a:solidFill>
                <a:latin typeface="Arial"/>
                <a:ea typeface="Arial"/>
                <a:cs typeface="Arial"/>
                <a:sym typeface="Arial"/>
              </a:rPr>
              <a:t>X</a:t>
            </a:r>
            <a:r>
              <a:rPr baseline="-25000" lang="en-US" sz="1800">
                <a:solidFill>
                  <a:srgbClr val="000000"/>
                </a:solidFill>
                <a:latin typeface="Arial"/>
                <a:ea typeface="Arial"/>
                <a:cs typeface="Arial"/>
                <a:sym typeface="Arial"/>
              </a:rPr>
              <a:t>1</a:t>
            </a:r>
            <a:endParaRPr sz="1800">
              <a:solidFill>
                <a:schemeClr val="dk1"/>
              </a:solidFill>
              <a:latin typeface="Arial"/>
              <a:ea typeface="Arial"/>
              <a:cs typeface="Arial"/>
              <a:sym typeface="Arial"/>
            </a:endParaRPr>
          </a:p>
          <a:p>
            <a:pPr indent="0" lvl="0" marL="0" marR="0" rtl="0" algn="ctr">
              <a:lnSpc>
                <a:spcPct val="150000"/>
              </a:lnSpc>
              <a:spcBef>
                <a:spcPts val="0"/>
              </a:spcBef>
              <a:spcAft>
                <a:spcPts val="0"/>
              </a:spcAft>
              <a:buNone/>
            </a:pPr>
            <a:r>
              <a:rPr lang="en-US" sz="1800">
                <a:solidFill>
                  <a:srgbClr val="000000"/>
                </a:solidFill>
                <a:latin typeface="Arial"/>
                <a:ea typeface="Arial"/>
                <a:cs typeface="Arial"/>
                <a:sym typeface="Arial"/>
              </a:rPr>
              <a:t>X</a:t>
            </a:r>
            <a:r>
              <a:rPr baseline="-25000" lang="en-US" sz="1800">
                <a:solidFill>
                  <a:srgbClr val="000000"/>
                </a:solidFill>
                <a:latin typeface="Arial"/>
                <a:ea typeface="Arial"/>
                <a:cs typeface="Arial"/>
                <a:sym typeface="Arial"/>
              </a:rPr>
              <a:t>2</a:t>
            </a:r>
            <a:endParaRPr sz="1800">
              <a:solidFill>
                <a:schemeClr val="dk1"/>
              </a:solidFill>
              <a:latin typeface="Arial"/>
              <a:ea typeface="Arial"/>
              <a:cs typeface="Arial"/>
              <a:sym typeface="Arial"/>
            </a:endParaRPr>
          </a:p>
          <a:p>
            <a:pPr indent="0" lvl="0" marL="0" marR="0" rtl="0" algn="ctr">
              <a:lnSpc>
                <a:spcPct val="150000"/>
              </a:lnSpc>
              <a:spcBef>
                <a:spcPts val="0"/>
              </a:spcBef>
              <a:spcAft>
                <a:spcPts val="0"/>
              </a:spcAft>
              <a:buNone/>
            </a:pPr>
            <a:r>
              <a:rPr lang="en-US" sz="1800">
                <a:solidFill>
                  <a:srgbClr val="000000"/>
                </a:solidFill>
                <a:latin typeface="Arial"/>
                <a:ea typeface="Arial"/>
                <a:cs typeface="Arial"/>
                <a:sym typeface="Arial"/>
              </a:rPr>
              <a:t>X</a:t>
            </a:r>
            <a:r>
              <a:rPr baseline="-25000" lang="en-US" sz="1800">
                <a:solidFill>
                  <a:srgbClr val="000000"/>
                </a:solidFill>
                <a:latin typeface="Arial"/>
                <a:ea typeface="Arial"/>
                <a:cs typeface="Arial"/>
                <a:sym typeface="Arial"/>
              </a:rPr>
              <a:t>3</a:t>
            </a:r>
            <a:endParaRPr sz="1800">
              <a:solidFill>
                <a:schemeClr val="dk1"/>
              </a:solidFill>
              <a:latin typeface="Arial"/>
              <a:ea typeface="Arial"/>
              <a:cs typeface="Arial"/>
              <a:sym typeface="Arial"/>
            </a:endParaRPr>
          </a:p>
          <a:p>
            <a:pPr indent="0" lvl="0" marL="0" marR="0" rtl="0" algn="ctr">
              <a:lnSpc>
                <a:spcPct val="150000"/>
              </a:lnSpc>
              <a:spcBef>
                <a:spcPts val="0"/>
              </a:spcBef>
              <a:spcAft>
                <a:spcPts val="0"/>
              </a:spcAft>
              <a:buNone/>
            </a:pPr>
            <a:r>
              <a:rPr lang="en-US" sz="1800">
                <a:solidFill>
                  <a:srgbClr val="000000"/>
                </a:solidFill>
                <a:latin typeface="Arial"/>
                <a:ea typeface="Arial"/>
                <a:cs typeface="Arial"/>
                <a:sym typeface="Arial"/>
              </a:rPr>
              <a:t>X</a:t>
            </a:r>
            <a:r>
              <a:rPr baseline="-25000" lang="en-US" sz="1800">
                <a:solidFill>
                  <a:srgbClr val="000000"/>
                </a:solidFill>
                <a:latin typeface="Arial"/>
                <a:ea typeface="Arial"/>
                <a:cs typeface="Arial"/>
                <a:sym typeface="Arial"/>
              </a:rPr>
              <a:t>4</a:t>
            </a:r>
            <a:endParaRPr sz="1800">
              <a:solidFill>
                <a:schemeClr val="dk1"/>
              </a:solidFill>
              <a:latin typeface="Arial"/>
              <a:ea typeface="Arial"/>
              <a:cs typeface="Arial"/>
              <a:sym typeface="Arial"/>
            </a:endParaRPr>
          </a:p>
        </p:txBody>
      </p:sp>
      <p:sp>
        <p:nvSpPr>
          <p:cNvPr id="186" name="Google Shape;186;p31"/>
          <p:cNvSpPr/>
          <p:nvPr/>
        </p:nvSpPr>
        <p:spPr>
          <a:xfrm>
            <a:off x="5068080" y="3495330"/>
            <a:ext cx="1312800" cy="2035200"/>
          </a:xfrm>
          <a:prstGeom prst="flowChartAlternateProcess">
            <a:avLst/>
          </a:prstGeom>
          <a:solidFill>
            <a:srgbClr val="FED17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None/>
            </a:pPr>
            <a:r>
              <a:rPr lang="en-US" sz="1800">
                <a:solidFill>
                  <a:srgbClr val="000000"/>
                </a:solidFill>
                <a:latin typeface="Arial"/>
                <a:ea typeface="Arial"/>
                <a:cs typeface="Arial"/>
                <a:sym typeface="Arial"/>
              </a:rPr>
              <a:t>Y</a:t>
            </a:r>
            <a:r>
              <a:rPr baseline="-25000" lang="en-US" sz="1800">
                <a:solidFill>
                  <a:srgbClr val="000000"/>
                </a:solidFill>
                <a:latin typeface="Arial"/>
                <a:ea typeface="Arial"/>
                <a:cs typeface="Arial"/>
                <a:sym typeface="Arial"/>
              </a:rPr>
              <a:t>1</a:t>
            </a:r>
            <a:endParaRPr sz="1800">
              <a:solidFill>
                <a:schemeClr val="dk1"/>
              </a:solidFill>
              <a:latin typeface="Arial"/>
              <a:ea typeface="Arial"/>
              <a:cs typeface="Arial"/>
              <a:sym typeface="Arial"/>
            </a:endParaRPr>
          </a:p>
          <a:p>
            <a:pPr indent="0" lvl="0" marL="0" marR="0" rtl="0" algn="ctr">
              <a:lnSpc>
                <a:spcPct val="150000"/>
              </a:lnSpc>
              <a:spcBef>
                <a:spcPts val="0"/>
              </a:spcBef>
              <a:spcAft>
                <a:spcPts val="0"/>
              </a:spcAft>
              <a:buNone/>
            </a:pPr>
            <a:r>
              <a:rPr lang="en-US" sz="1800">
                <a:solidFill>
                  <a:srgbClr val="000000"/>
                </a:solidFill>
                <a:latin typeface="Arial"/>
                <a:ea typeface="Arial"/>
                <a:cs typeface="Arial"/>
                <a:sym typeface="Arial"/>
              </a:rPr>
              <a:t>Y</a:t>
            </a:r>
            <a:r>
              <a:rPr baseline="-25000" lang="en-US" sz="1800">
                <a:solidFill>
                  <a:srgbClr val="000000"/>
                </a:solidFill>
                <a:latin typeface="Arial"/>
                <a:ea typeface="Arial"/>
                <a:cs typeface="Arial"/>
                <a:sym typeface="Arial"/>
              </a:rPr>
              <a:t>2</a:t>
            </a:r>
            <a:endParaRPr sz="1800">
              <a:solidFill>
                <a:schemeClr val="dk1"/>
              </a:solidFill>
              <a:latin typeface="Arial"/>
              <a:ea typeface="Arial"/>
              <a:cs typeface="Arial"/>
              <a:sym typeface="Arial"/>
            </a:endParaRPr>
          </a:p>
          <a:p>
            <a:pPr indent="0" lvl="0" marL="0" marR="0" rtl="0" algn="ctr">
              <a:lnSpc>
                <a:spcPct val="150000"/>
              </a:lnSpc>
              <a:spcBef>
                <a:spcPts val="0"/>
              </a:spcBef>
              <a:spcAft>
                <a:spcPts val="0"/>
              </a:spcAft>
              <a:buNone/>
            </a:pPr>
            <a:r>
              <a:rPr lang="en-US" sz="1800">
                <a:solidFill>
                  <a:srgbClr val="000000"/>
                </a:solidFill>
                <a:latin typeface="Arial"/>
                <a:ea typeface="Arial"/>
                <a:cs typeface="Arial"/>
                <a:sym typeface="Arial"/>
              </a:rPr>
              <a:t>Y</a:t>
            </a:r>
            <a:r>
              <a:rPr baseline="-25000" lang="en-US" sz="1800">
                <a:solidFill>
                  <a:srgbClr val="000000"/>
                </a:solidFill>
                <a:latin typeface="Arial"/>
                <a:ea typeface="Arial"/>
                <a:cs typeface="Arial"/>
                <a:sym typeface="Arial"/>
              </a:rPr>
              <a:t>3</a:t>
            </a:r>
            <a:endParaRPr sz="1800">
              <a:solidFill>
                <a:schemeClr val="dk1"/>
              </a:solidFill>
              <a:latin typeface="Arial"/>
              <a:ea typeface="Arial"/>
              <a:cs typeface="Arial"/>
              <a:sym typeface="Arial"/>
            </a:endParaRPr>
          </a:p>
        </p:txBody>
      </p:sp>
      <p:sp>
        <p:nvSpPr>
          <p:cNvPr id="187" name="Google Shape;187;p31"/>
          <p:cNvSpPr/>
          <p:nvPr/>
        </p:nvSpPr>
        <p:spPr>
          <a:xfrm>
            <a:off x="3228480" y="3856410"/>
            <a:ext cx="2275938" cy="568782"/>
          </a:xfrm>
          <a:custGeom>
            <a:rect b="b" l="l" r="r" t="t"/>
            <a:pathLst>
              <a:path extrusionOk="0" h="21600" w="21600">
                <a:moveTo>
                  <a:pt x="0" y="0"/>
                </a:moveTo>
                <a:lnTo>
                  <a:pt x="21600" y="21600"/>
                </a:lnTo>
              </a:path>
            </a:pathLst>
          </a:custGeom>
          <a:noFill/>
          <a:ln cap="flat" cmpd="sng" w="9525">
            <a:solidFill>
              <a:srgbClr val="595959"/>
            </a:solidFill>
            <a:prstDash val="solid"/>
            <a:round/>
            <a:headEnd len="sm" w="sm" type="none"/>
            <a:tailEnd len="med" w="med" type="triangle"/>
          </a:ln>
        </p:spPr>
      </p:sp>
      <p:sp>
        <p:nvSpPr>
          <p:cNvPr id="188" name="Google Shape;188;p31"/>
          <p:cNvSpPr/>
          <p:nvPr/>
        </p:nvSpPr>
        <p:spPr>
          <a:xfrm flipH="1" rot="10800000">
            <a:off x="3261600" y="4054752"/>
            <a:ext cx="2286738" cy="229338"/>
          </a:xfrm>
          <a:custGeom>
            <a:rect b="b" l="l" r="r" t="t"/>
            <a:pathLst>
              <a:path extrusionOk="0" h="21600" w="21600">
                <a:moveTo>
                  <a:pt x="0" y="0"/>
                </a:moveTo>
                <a:lnTo>
                  <a:pt x="21600" y="21600"/>
                </a:lnTo>
              </a:path>
            </a:pathLst>
          </a:custGeom>
          <a:noFill/>
          <a:ln cap="flat" cmpd="sng" w="9525">
            <a:solidFill>
              <a:srgbClr val="595959"/>
            </a:solidFill>
            <a:prstDash val="solid"/>
            <a:round/>
            <a:headEnd len="sm" w="sm" type="none"/>
            <a:tailEnd len="med" w="med" type="triangle"/>
          </a:ln>
        </p:spPr>
      </p:sp>
      <p:sp>
        <p:nvSpPr>
          <p:cNvPr id="189" name="Google Shape;189;p31"/>
          <p:cNvSpPr/>
          <p:nvPr/>
        </p:nvSpPr>
        <p:spPr>
          <a:xfrm flipH="1" rot="10800000">
            <a:off x="3249000" y="4459392"/>
            <a:ext cx="2232360" cy="207738"/>
          </a:xfrm>
          <a:custGeom>
            <a:rect b="b" l="l" r="r" t="t"/>
            <a:pathLst>
              <a:path extrusionOk="0" h="21600" w="21600">
                <a:moveTo>
                  <a:pt x="0" y="0"/>
                </a:moveTo>
                <a:lnTo>
                  <a:pt x="21600" y="21600"/>
                </a:lnTo>
              </a:path>
            </a:pathLst>
          </a:custGeom>
          <a:noFill/>
          <a:ln cap="flat" cmpd="sng" w="9525">
            <a:solidFill>
              <a:srgbClr val="595959"/>
            </a:solidFill>
            <a:prstDash val="solid"/>
            <a:round/>
            <a:headEnd len="sm" w="sm" type="none"/>
            <a:tailEnd len="med" w="med" type="triangle"/>
          </a:ln>
        </p:spPr>
      </p:sp>
      <p:sp>
        <p:nvSpPr>
          <p:cNvPr id="190" name="Google Shape;190;p31"/>
          <p:cNvSpPr/>
          <p:nvPr/>
        </p:nvSpPr>
        <p:spPr>
          <a:xfrm flipH="1" rot="10800000">
            <a:off x="3261240" y="4864392"/>
            <a:ext cx="2265138" cy="229338"/>
          </a:xfrm>
          <a:custGeom>
            <a:rect b="b" l="l" r="r" t="t"/>
            <a:pathLst>
              <a:path extrusionOk="0" h="21600" w="21600">
                <a:moveTo>
                  <a:pt x="0" y="0"/>
                </a:moveTo>
                <a:lnTo>
                  <a:pt x="21600" y="21600"/>
                </a:lnTo>
              </a:path>
            </a:pathLst>
          </a:custGeom>
          <a:noFill/>
          <a:ln cap="flat" cmpd="sng" w="9525">
            <a:solidFill>
              <a:srgbClr val="595959"/>
            </a:solidFill>
            <a:prstDash val="solid"/>
            <a:round/>
            <a:headEnd len="sm" w="sm" type="none"/>
            <a:tailEnd len="med" w="med" type="triangle"/>
          </a:ln>
        </p:spPr>
      </p:sp>
      <p:sp>
        <p:nvSpPr>
          <p:cNvPr id="191" name="Google Shape;191;p31"/>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4400"/>
              <a:buFont typeface="Arial"/>
              <a:buNone/>
            </a:pPr>
            <a:r>
              <a:rPr lang="en-US">
                <a:solidFill>
                  <a:srgbClr val="000000"/>
                </a:solidFill>
              </a:rPr>
              <a:t>What Is a Function?</a:t>
            </a:r>
            <a:endParaRPr/>
          </a:p>
        </p:txBody>
      </p:sp>
      <p:sp>
        <p:nvSpPr>
          <p:cNvPr id="192" name="Google Shape;192;p31"/>
          <p:cNvSpPr txBox="1"/>
          <p:nvPr>
            <p:ph idx="1" type="body"/>
          </p:nvPr>
        </p:nvSpPr>
        <p:spPr>
          <a:xfrm>
            <a:off x="457200" y="1600200"/>
            <a:ext cx="48768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None/>
            </a:pPr>
            <a:r>
              <a:rPr lang="en-US" sz="2800"/>
              <a:t>Mapping between sets: for each input item, there is one corresponding output item.</a:t>
            </a:r>
            <a:endParaRPr/>
          </a:p>
          <a:p>
            <a:pPr indent="0" lvl="0" marL="0" rtl="0" algn="l">
              <a:spcBef>
                <a:spcPts val="600"/>
              </a:spcBef>
              <a:spcAft>
                <a:spcPts val="0"/>
              </a:spcAft>
              <a:buClr>
                <a:schemeClr val="dk1"/>
              </a:buClr>
              <a:buSzPts val="2800"/>
              <a:buNone/>
            </a:pPr>
            <a:r>
              <a:t/>
            </a:r>
            <a:endParaRPr sz="2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4400"/>
              <a:buFont typeface="Arial"/>
              <a:buNone/>
            </a:pPr>
            <a:r>
              <a:rPr lang="en-US">
                <a:solidFill>
                  <a:srgbClr val="000000"/>
                </a:solidFill>
              </a:rPr>
              <a:t>Function Examples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a:t>Function Examples</a:t>
            </a:r>
            <a:endParaRPr/>
          </a:p>
        </p:txBody>
      </p:sp>
      <p:sp>
        <p:nvSpPr>
          <p:cNvPr id="203" name="Google Shape;203;p3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Arial"/>
              <a:buChar char="•"/>
            </a:pPr>
            <a:r>
              <a:rPr lang="en-US" sz="2000"/>
              <a:t>add_six(number)</a:t>
            </a:r>
            <a:endParaRPr/>
          </a:p>
          <a:p>
            <a:pPr indent="-342900" lvl="0" marL="342900" rtl="0" algn="l">
              <a:spcBef>
                <a:spcPts val="600"/>
              </a:spcBef>
              <a:spcAft>
                <a:spcPts val="0"/>
              </a:spcAft>
              <a:buClr>
                <a:schemeClr val="dk1"/>
              </a:buClr>
              <a:buSzPts val="2000"/>
              <a:buFont typeface="Arial"/>
              <a:buChar char="•"/>
            </a:pPr>
            <a:r>
              <a:rPr lang="en-US" sz="2000"/>
              <a:t>get_prime_factors(number)</a:t>
            </a:r>
            <a:endParaRPr/>
          </a:p>
          <a:p>
            <a:pPr indent="-342900" lvl="0" marL="342900" rtl="0" algn="l">
              <a:spcBef>
                <a:spcPts val="600"/>
              </a:spcBef>
              <a:spcAft>
                <a:spcPts val="0"/>
              </a:spcAft>
              <a:buClr>
                <a:schemeClr val="dk1"/>
              </a:buClr>
              <a:buSzPts val="2000"/>
              <a:buFont typeface="Arial"/>
              <a:buChar char="•"/>
            </a:pPr>
            <a:r>
              <a:rPr lang="en-US" sz="2000"/>
              <a:t>upper_case(string)</a:t>
            </a:r>
            <a:endParaRPr/>
          </a:p>
          <a:p>
            <a:pPr indent="-342900" lvl="0" marL="342900" rtl="0" algn="l">
              <a:spcBef>
                <a:spcPts val="600"/>
              </a:spcBef>
              <a:spcAft>
                <a:spcPts val="0"/>
              </a:spcAft>
              <a:buClr>
                <a:schemeClr val="dk1"/>
              </a:buClr>
              <a:buSzPts val="2000"/>
              <a:buFont typeface="Arial"/>
              <a:buChar char="•"/>
            </a:pPr>
            <a:r>
              <a:rPr lang="en-US" sz="2000"/>
              <a:t>convert_time(loc1, time, loc2)</a:t>
            </a:r>
            <a:endParaRPr/>
          </a:p>
          <a:p>
            <a:pPr indent="-342900" lvl="0" marL="342900" rtl="0" algn="l">
              <a:spcBef>
                <a:spcPts val="600"/>
              </a:spcBef>
              <a:spcAft>
                <a:spcPts val="0"/>
              </a:spcAft>
              <a:buClr>
                <a:schemeClr val="dk1"/>
              </a:buClr>
              <a:buSzPts val="2000"/>
              <a:buFont typeface="Arial"/>
              <a:buChar char="•"/>
            </a:pPr>
            <a:r>
              <a:rPr lang="en-US" sz="2000"/>
              <a:t>is_it_raining(weather_report)</a:t>
            </a:r>
            <a:endParaRPr/>
          </a:p>
          <a:p>
            <a:pPr indent="-215900" lvl="0" marL="342900" rtl="0" algn="l">
              <a:spcBef>
                <a:spcPts val="600"/>
              </a:spcBef>
              <a:spcAft>
                <a:spcPts val="0"/>
              </a:spcAft>
              <a:buClr>
                <a:schemeClr val="dk1"/>
              </a:buClr>
              <a:buSzPts val="2000"/>
              <a:buFont typeface="Arial"/>
              <a:buNone/>
            </a:pPr>
            <a:r>
              <a:t/>
            </a:r>
            <a:endParaRPr sz="2000"/>
          </a:p>
        </p:txBody>
      </p:sp>
      <p:sp>
        <p:nvSpPr>
          <p:cNvPr id="204" name="Google Shape;204;p3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p>
            <a:pPr indent="-165100" lvl="0" marL="342900" rtl="0" algn="l">
              <a:spcBef>
                <a:spcPts val="0"/>
              </a:spcBef>
              <a:spcAft>
                <a:spcPts val="0"/>
              </a:spcAft>
              <a:buClr>
                <a:schemeClr val="dk1"/>
              </a:buClr>
              <a:buSzPts val="2800"/>
              <a:buFont typeface="Arial"/>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a:t>Function Examples</a:t>
            </a:r>
            <a:endParaRPr/>
          </a:p>
        </p:txBody>
      </p:sp>
      <p:sp>
        <p:nvSpPr>
          <p:cNvPr id="210" name="Google Shape;210;p3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Arial"/>
              <a:buChar char="•"/>
            </a:pPr>
            <a:r>
              <a:rPr lang="en-US" sz="2000"/>
              <a:t>add_six(number)</a:t>
            </a:r>
            <a:endParaRPr/>
          </a:p>
          <a:p>
            <a:pPr indent="-342900" lvl="0" marL="342900" rtl="0" algn="l">
              <a:spcBef>
                <a:spcPts val="600"/>
              </a:spcBef>
              <a:spcAft>
                <a:spcPts val="0"/>
              </a:spcAft>
              <a:buClr>
                <a:schemeClr val="dk1"/>
              </a:buClr>
              <a:buSzPts val="2000"/>
              <a:buFont typeface="Arial"/>
              <a:buChar char="•"/>
            </a:pPr>
            <a:r>
              <a:rPr lang="en-US" sz="2000"/>
              <a:t>get_prime_factors(number)</a:t>
            </a:r>
            <a:endParaRPr/>
          </a:p>
          <a:p>
            <a:pPr indent="-342900" lvl="0" marL="342900" rtl="0" algn="l">
              <a:spcBef>
                <a:spcPts val="600"/>
              </a:spcBef>
              <a:spcAft>
                <a:spcPts val="0"/>
              </a:spcAft>
              <a:buClr>
                <a:schemeClr val="dk1"/>
              </a:buClr>
              <a:buSzPts val="2000"/>
              <a:buFont typeface="Arial"/>
              <a:buChar char="•"/>
            </a:pPr>
            <a:r>
              <a:rPr lang="en-US" sz="2000"/>
              <a:t>upper_case(string)</a:t>
            </a:r>
            <a:endParaRPr/>
          </a:p>
          <a:p>
            <a:pPr indent="-342900" lvl="0" marL="342900" rtl="0" algn="l">
              <a:spcBef>
                <a:spcPts val="600"/>
              </a:spcBef>
              <a:spcAft>
                <a:spcPts val="0"/>
              </a:spcAft>
              <a:buClr>
                <a:schemeClr val="dk1"/>
              </a:buClr>
              <a:buSzPts val="2000"/>
              <a:buFont typeface="Arial"/>
              <a:buChar char="•"/>
            </a:pPr>
            <a:r>
              <a:rPr lang="en-US" sz="2000"/>
              <a:t>convert_time(loc1, time, loc2)</a:t>
            </a:r>
            <a:endParaRPr/>
          </a:p>
          <a:p>
            <a:pPr indent="-342900" lvl="0" marL="342900" rtl="0" algn="l">
              <a:spcBef>
                <a:spcPts val="600"/>
              </a:spcBef>
              <a:spcAft>
                <a:spcPts val="0"/>
              </a:spcAft>
              <a:buClr>
                <a:schemeClr val="dk1"/>
              </a:buClr>
              <a:buSzPts val="2000"/>
              <a:buFont typeface="Arial"/>
              <a:buChar char="•"/>
            </a:pPr>
            <a:r>
              <a:rPr lang="en-US" sz="2000"/>
              <a:t>is_it_raining(weather_report)</a:t>
            </a:r>
            <a:endParaRPr/>
          </a:p>
          <a:p>
            <a:pPr indent="-215900" lvl="0" marL="342900" rtl="0" algn="l">
              <a:spcBef>
                <a:spcPts val="600"/>
              </a:spcBef>
              <a:spcAft>
                <a:spcPts val="0"/>
              </a:spcAft>
              <a:buClr>
                <a:schemeClr val="dk1"/>
              </a:buClr>
              <a:buSzPts val="2000"/>
              <a:buFont typeface="Arial"/>
              <a:buNone/>
            </a:pPr>
            <a:r>
              <a:t/>
            </a:r>
            <a:endParaRPr sz="2000"/>
          </a:p>
        </p:txBody>
      </p:sp>
      <p:sp>
        <p:nvSpPr>
          <p:cNvPr id="211" name="Google Shape;211;p3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Arial"/>
              <a:buChar char="•"/>
            </a:pPr>
            <a:r>
              <a:rPr lang="en-US" sz="2000"/>
              <a:t>height_from_shoe_size(shoe_size)</a:t>
            </a:r>
            <a:endParaRPr/>
          </a:p>
          <a:p>
            <a:pPr indent="-342900" lvl="0" marL="342900" rtl="0" algn="l">
              <a:spcBef>
                <a:spcPts val="600"/>
              </a:spcBef>
              <a:spcAft>
                <a:spcPts val="0"/>
              </a:spcAft>
              <a:buClr>
                <a:schemeClr val="dk1"/>
              </a:buClr>
              <a:buSzPts val="2000"/>
              <a:buFont typeface="Arial"/>
              <a:buChar char="•"/>
            </a:pPr>
            <a:r>
              <a:rPr lang="en-US" sz="2000"/>
              <a:t>is_cat(image)</a:t>
            </a:r>
            <a:endParaRPr/>
          </a:p>
          <a:p>
            <a:pPr indent="-342900" lvl="0" marL="342900" rtl="0" algn="l">
              <a:spcBef>
                <a:spcPts val="600"/>
              </a:spcBef>
              <a:spcAft>
                <a:spcPts val="0"/>
              </a:spcAft>
              <a:buClr>
                <a:schemeClr val="dk1"/>
              </a:buClr>
              <a:buSzPts val="2000"/>
              <a:buFont typeface="Arial"/>
              <a:buChar char="•"/>
            </a:pPr>
            <a:r>
              <a:rPr lang="en-US" sz="2000"/>
              <a:t>is_positive_movie_review(text)</a:t>
            </a:r>
            <a:endParaRPr/>
          </a:p>
          <a:p>
            <a:pPr indent="-342900" lvl="0" marL="342900" rtl="0" algn="l">
              <a:spcBef>
                <a:spcPts val="600"/>
              </a:spcBef>
              <a:spcAft>
                <a:spcPts val="0"/>
              </a:spcAft>
              <a:buClr>
                <a:schemeClr val="dk1"/>
              </a:buClr>
              <a:buSzPts val="2000"/>
              <a:buFont typeface="Arial"/>
              <a:buChar char="•"/>
            </a:pPr>
            <a:r>
              <a:rPr lang="en-US" sz="2000"/>
              <a:t>text_from_audio(audio)</a:t>
            </a:r>
            <a:endParaRPr/>
          </a:p>
          <a:p>
            <a:pPr indent="-342900" lvl="0" marL="342900" rtl="0" algn="l">
              <a:spcBef>
                <a:spcPts val="600"/>
              </a:spcBef>
              <a:spcAft>
                <a:spcPts val="0"/>
              </a:spcAft>
              <a:buClr>
                <a:schemeClr val="dk1"/>
              </a:buClr>
              <a:buSzPts val="2000"/>
              <a:buFont typeface="Arial"/>
              <a:buChar char="•"/>
            </a:pPr>
            <a:r>
              <a:rPr lang="en-US" sz="2000"/>
              <a:t>will_it_rain_tomorrow(weather_report)</a:t>
            </a:r>
            <a:endParaRPr/>
          </a:p>
          <a:p>
            <a:pPr indent="-215900" lvl="0" marL="342900" rtl="0" algn="l">
              <a:spcBef>
                <a:spcPts val="600"/>
              </a:spcBef>
              <a:spcAft>
                <a:spcPts val="0"/>
              </a:spcAft>
              <a:buClr>
                <a:schemeClr val="dk1"/>
              </a:buClr>
              <a:buSzPts val="2000"/>
              <a:buFont typeface="Arial"/>
              <a:buNone/>
            </a:pPr>
            <a:r>
              <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a:t>Learned Functions (Models)</a:t>
            </a:r>
            <a:endParaRPr/>
          </a:p>
        </p:txBody>
      </p:sp>
      <p:sp>
        <p:nvSpPr>
          <p:cNvPr id="217" name="Google Shape;217;p35"/>
          <p:cNvSpPr txBox="1"/>
          <p:nvPr>
            <p:ph idx="1" type="body"/>
          </p:nvPr>
        </p:nvSpPr>
        <p:spPr>
          <a:xfrm>
            <a:off x="457200" y="1600200"/>
            <a:ext cx="47244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None/>
            </a:pPr>
            <a:r>
              <a:rPr lang="en-US" sz="2000"/>
              <a:t>How would you write this function: height_from_shoe_size(shoe_size)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36"/>
          <p:cNvPicPr preferRelativeResize="0"/>
          <p:nvPr/>
        </p:nvPicPr>
        <p:blipFill rotWithShape="1">
          <a:blip r:embed="rId3">
            <a:alphaModFix/>
          </a:blip>
          <a:srcRect b="0" l="0" r="0" t="0"/>
          <a:stretch/>
        </p:blipFill>
        <p:spPr>
          <a:xfrm>
            <a:off x="4724400" y="1981200"/>
            <a:ext cx="4419600" cy="4162023"/>
          </a:xfrm>
          <a:prstGeom prst="rect">
            <a:avLst/>
          </a:prstGeom>
          <a:noFill/>
          <a:ln>
            <a:noFill/>
          </a:ln>
        </p:spPr>
      </p:pic>
      <p:sp>
        <p:nvSpPr>
          <p:cNvPr id="223" name="Google Shape;223;p36"/>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a:t>Learned Functions (Models)</a:t>
            </a:r>
            <a:endParaRPr/>
          </a:p>
        </p:txBody>
      </p:sp>
      <p:sp>
        <p:nvSpPr>
          <p:cNvPr id="224" name="Google Shape;224;p36"/>
          <p:cNvSpPr txBox="1"/>
          <p:nvPr>
            <p:ph idx="1" type="body"/>
          </p:nvPr>
        </p:nvSpPr>
        <p:spPr>
          <a:xfrm>
            <a:off x="457200" y="1600200"/>
            <a:ext cx="58674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None/>
            </a:pPr>
            <a:r>
              <a:rPr lang="en-US" sz="2000"/>
              <a:t>How would you write this function: height_from_shoe_size(shoe_size)</a:t>
            </a:r>
            <a:endParaRPr/>
          </a:p>
          <a:p>
            <a:pPr indent="0" lvl="0" marL="0" rtl="0" algn="l">
              <a:spcBef>
                <a:spcPts val="600"/>
              </a:spcBef>
              <a:spcAft>
                <a:spcPts val="0"/>
              </a:spcAft>
              <a:buClr>
                <a:schemeClr val="dk1"/>
              </a:buClr>
              <a:buSzPts val="2000"/>
              <a:buNone/>
            </a:pPr>
            <a:r>
              <a:t/>
            </a:r>
            <a:endParaRPr sz="2000"/>
          </a:p>
          <a:p>
            <a:pPr indent="0" lvl="0" marL="0" rtl="0" algn="l">
              <a:spcBef>
                <a:spcPts val="600"/>
              </a:spcBef>
              <a:spcAft>
                <a:spcPts val="0"/>
              </a:spcAft>
              <a:buClr>
                <a:schemeClr val="dk1"/>
              </a:buClr>
              <a:buSzPts val="2000"/>
              <a:buNone/>
            </a:pPr>
            <a:r>
              <a:rPr lang="en-US" sz="2000"/>
              <a:t>Does this help?</a:t>
            </a:r>
            <a:endParaRPr/>
          </a:p>
          <a:p>
            <a:pPr indent="0" lvl="0" marL="0" rtl="0" algn="l">
              <a:spcBef>
                <a:spcPts val="600"/>
              </a:spcBef>
              <a:spcAft>
                <a:spcPts val="0"/>
              </a:spcAft>
              <a:buClr>
                <a:schemeClr val="dk1"/>
              </a:buClr>
              <a:buSzPts val="2000"/>
              <a:buNone/>
            </a:pPr>
            <a:r>
              <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a:t>Learned Functions (Models)</a:t>
            </a:r>
            <a:endParaRPr/>
          </a:p>
        </p:txBody>
      </p:sp>
      <p:sp>
        <p:nvSpPr>
          <p:cNvPr id="230" name="Google Shape;230;p37"/>
          <p:cNvSpPr txBox="1"/>
          <p:nvPr>
            <p:ph idx="1" type="body"/>
          </p:nvPr>
        </p:nvSpPr>
        <p:spPr>
          <a:xfrm>
            <a:off x="457200" y="1600200"/>
            <a:ext cx="4267200" cy="1724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None/>
            </a:pPr>
            <a:r>
              <a:rPr lang="en-US" sz="2000"/>
              <a:t>How would you write this function: height_from_shoe_size(shoe_size)</a:t>
            </a:r>
            <a:endParaRPr/>
          </a:p>
          <a:p>
            <a:pPr indent="0" lvl="0" marL="0" rtl="0" algn="l">
              <a:spcBef>
                <a:spcPts val="600"/>
              </a:spcBef>
              <a:spcAft>
                <a:spcPts val="0"/>
              </a:spcAft>
              <a:buClr>
                <a:schemeClr val="dk1"/>
              </a:buClr>
              <a:buSzPts val="2000"/>
              <a:buNone/>
            </a:pPr>
            <a:r>
              <a:t/>
            </a:r>
            <a:endParaRPr sz="2000"/>
          </a:p>
          <a:p>
            <a:pPr indent="0" lvl="0" marL="0" rtl="0" algn="l">
              <a:spcBef>
                <a:spcPts val="600"/>
              </a:spcBef>
              <a:spcAft>
                <a:spcPts val="0"/>
              </a:spcAft>
              <a:buClr>
                <a:schemeClr val="dk1"/>
              </a:buClr>
              <a:buSzPts val="2000"/>
              <a:buNone/>
            </a:pPr>
            <a:r>
              <a:rPr lang="en-US" sz="2000"/>
              <a:t>Does this help?</a:t>
            </a:r>
            <a:endParaRPr/>
          </a:p>
          <a:p>
            <a:pPr indent="0" lvl="0" marL="0" rtl="0" algn="l">
              <a:spcBef>
                <a:spcPts val="600"/>
              </a:spcBef>
              <a:spcAft>
                <a:spcPts val="0"/>
              </a:spcAft>
              <a:buClr>
                <a:schemeClr val="dk1"/>
              </a:buClr>
              <a:buSzPts val="2000"/>
              <a:buNone/>
            </a:pPr>
            <a:r>
              <a:t/>
            </a:r>
            <a:endParaRPr sz="2000"/>
          </a:p>
        </p:txBody>
      </p:sp>
      <p:sp>
        <p:nvSpPr>
          <p:cNvPr id="231" name="Google Shape;231;p37"/>
          <p:cNvSpPr/>
          <p:nvPr/>
        </p:nvSpPr>
        <p:spPr>
          <a:xfrm>
            <a:off x="1511042" y="5263101"/>
            <a:ext cx="912900" cy="443100"/>
          </a:xfrm>
          <a:prstGeom prst="rect">
            <a:avLst/>
          </a:prstGeom>
          <a:solidFill>
            <a:srgbClr val="CCCC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rPr i="1" lang="en-US" sz="1400">
                <a:solidFill>
                  <a:srgbClr val="000000"/>
                </a:solidFill>
                <a:latin typeface="Arial"/>
                <a:ea typeface="Arial"/>
                <a:cs typeface="Arial"/>
                <a:sym typeface="Arial"/>
              </a:rPr>
              <a:t>Function</a:t>
            </a:r>
            <a:endParaRPr sz="1400">
              <a:solidFill>
                <a:schemeClr val="dk1"/>
              </a:solidFill>
              <a:latin typeface="Arial"/>
              <a:ea typeface="Arial"/>
              <a:cs typeface="Arial"/>
              <a:sym typeface="Arial"/>
            </a:endParaRPr>
          </a:p>
        </p:txBody>
      </p:sp>
      <p:sp>
        <p:nvSpPr>
          <p:cNvPr id="232" name="Google Shape;232;p37"/>
          <p:cNvSpPr/>
          <p:nvPr/>
        </p:nvSpPr>
        <p:spPr>
          <a:xfrm>
            <a:off x="431042" y="5301981"/>
            <a:ext cx="656400" cy="3651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lang="en-US" sz="1400">
                <a:solidFill>
                  <a:srgbClr val="CB8D01"/>
                </a:solidFill>
                <a:latin typeface="Arial"/>
                <a:ea typeface="Arial"/>
                <a:cs typeface="Arial"/>
                <a:sym typeface="Arial"/>
              </a:rPr>
              <a:t>Input</a:t>
            </a:r>
            <a:endParaRPr sz="1400">
              <a:solidFill>
                <a:srgbClr val="CB8D01"/>
              </a:solidFill>
              <a:latin typeface="Arial"/>
              <a:ea typeface="Arial"/>
              <a:cs typeface="Arial"/>
              <a:sym typeface="Arial"/>
            </a:endParaRPr>
          </a:p>
        </p:txBody>
      </p:sp>
      <p:sp>
        <p:nvSpPr>
          <p:cNvPr id="233" name="Google Shape;233;p37"/>
          <p:cNvSpPr/>
          <p:nvPr/>
        </p:nvSpPr>
        <p:spPr>
          <a:xfrm>
            <a:off x="2847722" y="5301981"/>
            <a:ext cx="768000" cy="3651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lang="en-US" sz="1400">
                <a:solidFill>
                  <a:srgbClr val="875E01"/>
                </a:solidFill>
                <a:latin typeface="Arial"/>
                <a:ea typeface="Arial"/>
                <a:cs typeface="Arial"/>
                <a:sym typeface="Arial"/>
              </a:rPr>
              <a:t>Output</a:t>
            </a:r>
            <a:endParaRPr sz="1400">
              <a:solidFill>
                <a:srgbClr val="875E01"/>
              </a:solidFill>
              <a:latin typeface="Arial"/>
              <a:ea typeface="Arial"/>
              <a:cs typeface="Arial"/>
              <a:sym typeface="Arial"/>
            </a:endParaRPr>
          </a:p>
        </p:txBody>
      </p:sp>
      <p:sp>
        <p:nvSpPr>
          <p:cNvPr id="234" name="Google Shape;234;p37"/>
          <p:cNvSpPr/>
          <p:nvPr/>
        </p:nvSpPr>
        <p:spPr>
          <a:xfrm>
            <a:off x="1087682" y="5484861"/>
            <a:ext cx="422982" cy="378"/>
          </a:xfrm>
          <a:custGeom>
            <a:rect b="b" l="l" r="r" t="t"/>
            <a:pathLst>
              <a:path extrusionOk="0" h="21600" w="21600">
                <a:moveTo>
                  <a:pt x="0" y="0"/>
                </a:moveTo>
                <a:lnTo>
                  <a:pt x="21600" y="21600"/>
                </a:lnTo>
              </a:path>
            </a:pathLst>
          </a:custGeom>
          <a:noFill/>
          <a:ln cap="flat" cmpd="sng" w="9525">
            <a:solidFill>
              <a:srgbClr val="595959"/>
            </a:solidFill>
            <a:prstDash val="solid"/>
            <a:round/>
            <a:headEnd len="sm" w="sm" type="none"/>
            <a:tailEnd len="med" w="med" type="triangle"/>
          </a:ln>
        </p:spPr>
      </p:sp>
      <p:sp>
        <p:nvSpPr>
          <p:cNvPr id="235" name="Google Shape;235;p37"/>
          <p:cNvSpPr/>
          <p:nvPr/>
        </p:nvSpPr>
        <p:spPr>
          <a:xfrm>
            <a:off x="2424362" y="5484861"/>
            <a:ext cx="422982" cy="378"/>
          </a:xfrm>
          <a:custGeom>
            <a:rect b="b" l="l" r="r" t="t"/>
            <a:pathLst>
              <a:path extrusionOk="0" h="21600" w="21600">
                <a:moveTo>
                  <a:pt x="0" y="0"/>
                </a:moveTo>
                <a:lnTo>
                  <a:pt x="21600" y="21600"/>
                </a:lnTo>
              </a:path>
            </a:pathLst>
          </a:custGeom>
          <a:noFill/>
          <a:ln cap="flat" cmpd="sng" w="9525">
            <a:solidFill>
              <a:srgbClr val="595959"/>
            </a:solidFill>
            <a:prstDash val="solid"/>
            <a:round/>
            <a:headEnd len="sm" w="sm" type="none"/>
            <a:tailEnd len="med" w="med" type="triangle"/>
          </a:ln>
        </p:spPr>
      </p:sp>
      <p:sp>
        <p:nvSpPr>
          <p:cNvPr id="236" name="Google Shape;236;p37"/>
          <p:cNvSpPr/>
          <p:nvPr/>
        </p:nvSpPr>
        <p:spPr>
          <a:xfrm>
            <a:off x="431042" y="5759181"/>
            <a:ext cx="656400" cy="3651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b="1" i="1" lang="en-US" sz="1400">
                <a:solidFill>
                  <a:srgbClr val="CB8D01"/>
                </a:solidFill>
                <a:latin typeface="Arial"/>
                <a:ea typeface="Arial"/>
                <a:cs typeface="Arial"/>
                <a:sym typeface="Arial"/>
              </a:rPr>
              <a:t>x</a:t>
            </a:r>
            <a:endParaRPr sz="1400">
              <a:solidFill>
                <a:srgbClr val="CB8D01"/>
              </a:solidFill>
              <a:latin typeface="Arial"/>
              <a:ea typeface="Arial"/>
              <a:cs typeface="Arial"/>
              <a:sym typeface="Arial"/>
            </a:endParaRPr>
          </a:p>
        </p:txBody>
      </p:sp>
      <p:sp>
        <p:nvSpPr>
          <p:cNvPr id="237" name="Google Shape;237;p37"/>
          <p:cNvSpPr/>
          <p:nvPr/>
        </p:nvSpPr>
        <p:spPr>
          <a:xfrm>
            <a:off x="1650362" y="5759181"/>
            <a:ext cx="656400" cy="3651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b="1" i="1" lang="en-US" sz="1400">
                <a:solidFill>
                  <a:srgbClr val="000000"/>
                </a:solidFill>
                <a:latin typeface="Arial"/>
                <a:ea typeface="Arial"/>
                <a:cs typeface="Arial"/>
                <a:sym typeface="Arial"/>
              </a:rPr>
              <a:t>f(x)</a:t>
            </a:r>
            <a:endParaRPr sz="1400">
              <a:solidFill>
                <a:schemeClr val="dk1"/>
              </a:solidFill>
              <a:latin typeface="Arial"/>
              <a:ea typeface="Arial"/>
              <a:cs typeface="Arial"/>
              <a:sym typeface="Arial"/>
            </a:endParaRPr>
          </a:p>
        </p:txBody>
      </p:sp>
      <p:sp>
        <p:nvSpPr>
          <p:cNvPr id="238" name="Google Shape;238;p37"/>
          <p:cNvSpPr/>
          <p:nvPr/>
        </p:nvSpPr>
        <p:spPr>
          <a:xfrm>
            <a:off x="2869682" y="5759181"/>
            <a:ext cx="656400" cy="3651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b="1" i="1" lang="en-US" sz="1400">
                <a:solidFill>
                  <a:srgbClr val="875E01"/>
                </a:solidFill>
                <a:latin typeface="Arial"/>
                <a:ea typeface="Arial"/>
                <a:cs typeface="Arial"/>
                <a:sym typeface="Arial"/>
              </a:rPr>
              <a:t>y</a:t>
            </a:r>
            <a:endParaRPr sz="1400">
              <a:solidFill>
                <a:srgbClr val="875E01"/>
              </a:solidFill>
              <a:latin typeface="Arial"/>
              <a:ea typeface="Arial"/>
              <a:cs typeface="Arial"/>
              <a:sym typeface="Arial"/>
            </a:endParaRPr>
          </a:p>
        </p:txBody>
      </p:sp>
      <p:sp>
        <p:nvSpPr>
          <p:cNvPr id="239" name="Google Shape;239;p37"/>
          <p:cNvSpPr/>
          <p:nvPr/>
        </p:nvSpPr>
        <p:spPr>
          <a:xfrm>
            <a:off x="1185602" y="4348701"/>
            <a:ext cx="1558200" cy="4431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US" sz="1400">
                <a:solidFill>
                  <a:srgbClr val="000000"/>
                </a:solidFill>
                <a:latin typeface="Arial"/>
                <a:ea typeface="Arial"/>
                <a:cs typeface="Arial"/>
                <a:sym typeface="Arial"/>
              </a:rPr>
              <a:t>Data</a:t>
            </a:r>
            <a:endParaRPr sz="1400">
              <a:solidFill>
                <a:schemeClr val="dk1"/>
              </a:solidFill>
              <a:latin typeface="Arial"/>
              <a:ea typeface="Arial"/>
              <a:cs typeface="Arial"/>
              <a:sym typeface="Arial"/>
            </a:endParaRPr>
          </a:p>
        </p:txBody>
      </p:sp>
      <p:sp>
        <p:nvSpPr>
          <p:cNvPr id="240" name="Google Shape;240;p37"/>
          <p:cNvSpPr/>
          <p:nvPr/>
        </p:nvSpPr>
        <p:spPr>
          <a:xfrm>
            <a:off x="1965002" y="4792221"/>
            <a:ext cx="2538" cy="470502"/>
          </a:xfrm>
          <a:custGeom>
            <a:rect b="b" l="l" r="r" t="t"/>
            <a:pathLst>
              <a:path extrusionOk="0" h="21600" w="21600">
                <a:moveTo>
                  <a:pt x="0" y="0"/>
                </a:moveTo>
                <a:lnTo>
                  <a:pt x="21600" y="21600"/>
                </a:lnTo>
              </a:path>
            </a:pathLst>
          </a:custGeom>
          <a:noFill/>
          <a:ln cap="flat" cmpd="sng" w="9525">
            <a:solidFill>
              <a:srgbClr val="595959"/>
            </a:solidFill>
            <a:prstDash val="dashDot"/>
            <a:round/>
            <a:headEnd len="sm" w="sm" type="none"/>
            <a:tailEnd len="med" w="med" type="triangle"/>
          </a:ln>
        </p:spPr>
      </p:sp>
      <p:pic>
        <p:nvPicPr>
          <p:cNvPr id="241" name="Google Shape;241;p37"/>
          <p:cNvPicPr preferRelativeResize="0"/>
          <p:nvPr/>
        </p:nvPicPr>
        <p:blipFill rotWithShape="1">
          <a:blip r:embed="rId3">
            <a:alphaModFix/>
          </a:blip>
          <a:srcRect b="0" l="0" r="0" t="0"/>
          <a:stretch/>
        </p:blipFill>
        <p:spPr>
          <a:xfrm>
            <a:off x="4724400" y="1981200"/>
            <a:ext cx="4419600" cy="416202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idx="1" type="body"/>
          </p:nvPr>
        </p:nvSpPr>
        <p:spPr>
          <a:xfrm>
            <a:off x="722313" y="2057400"/>
            <a:ext cx="7772400" cy="1500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888888"/>
              </a:buClr>
              <a:buSzPts val="2000"/>
              <a:buNone/>
            </a:pPr>
            <a:r>
              <a:rPr lang="en-US"/>
              <a:t>What Is a Function?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type="ctrTitle"/>
          </p:nvPr>
        </p:nvSpPr>
        <p:spPr>
          <a:xfrm>
            <a:off x="685800" y="1828800"/>
            <a:ext cx="7772400" cy="90054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Arial"/>
              <a:buNone/>
            </a:pPr>
            <a:r>
              <a:rPr lang="en-US"/>
              <a:t>Function Testing</a:t>
            </a:r>
            <a:endParaRPr/>
          </a:p>
        </p:txBody>
      </p:sp>
      <p:sp>
        <p:nvSpPr>
          <p:cNvPr id="252" name="Google Shape;252;p39"/>
          <p:cNvSpPr txBox="1"/>
          <p:nvPr>
            <p:ph idx="1" type="subTitle"/>
          </p:nvPr>
        </p:nvSpPr>
        <p:spPr>
          <a:xfrm>
            <a:off x="685800" y="2895600"/>
            <a:ext cx="7772400" cy="1752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3"/>
          <p:cNvPicPr preferRelativeResize="0"/>
          <p:nvPr/>
        </p:nvPicPr>
        <p:blipFill>
          <a:blip r:embed="rId3">
            <a:alphaModFix/>
          </a:blip>
          <a:stretch>
            <a:fillRect/>
          </a:stretch>
        </p:blipFill>
        <p:spPr>
          <a:xfrm>
            <a:off x="0" y="1143000"/>
            <a:ext cx="9144003" cy="43710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0"/>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4400"/>
              <a:buFont typeface="Arial"/>
              <a:buNone/>
            </a:pPr>
            <a:r>
              <a:rPr lang="en-US">
                <a:solidFill>
                  <a:srgbClr val="000000"/>
                </a:solidFill>
              </a:rPr>
              <a:t>Function Testing</a:t>
            </a:r>
            <a:endParaRPr/>
          </a:p>
        </p:txBody>
      </p:sp>
      <p:sp>
        <p:nvSpPr>
          <p:cNvPr id="258" name="Google Shape;258;p40"/>
          <p:cNvSpPr txBox="1"/>
          <p:nvPr/>
        </p:nvSpPr>
        <p:spPr>
          <a:xfrm>
            <a:off x="178200" y="1600200"/>
            <a:ext cx="4393800" cy="1419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US" sz="1800">
                <a:solidFill>
                  <a:srgbClr val="595959"/>
                </a:solidFill>
                <a:latin typeface="Consolas"/>
                <a:ea typeface="Consolas"/>
                <a:cs typeface="Consolas"/>
                <a:sym typeface="Consolas"/>
              </a:rPr>
              <a:t>def add_six_test():</a:t>
            </a:r>
            <a:endParaRPr sz="18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lang="en-US" sz="1800">
                <a:solidFill>
                  <a:srgbClr val="595959"/>
                </a:solidFill>
                <a:latin typeface="Consolas"/>
                <a:ea typeface="Consolas"/>
                <a:cs typeface="Consolas"/>
                <a:sym typeface="Consolas"/>
              </a:rPr>
              <a:t>	???</a:t>
            </a:r>
            <a:endParaRPr sz="1800">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1"/>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4400"/>
              <a:buFont typeface="Arial"/>
              <a:buNone/>
            </a:pPr>
            <a:r>
              <a:rPr lang="en-US">
                <a:solidFill>
                  <a:srgbClr val="000000"/>
                </a:solidFill>
              </a:rPr>
              <a:t>Function Testing</a:t>
            </a:r>
            <a:endParaRPr/>
          </a:p>
        </p:txBody>
      </p:sp>
      <p:sp>
        <p:nvSpPr>
          <p:cNvPr id="264" name="Google Shape;264;p41"/>
          <p:cNvSpPr txBox="1"/>
          <p:nvPr/>
        </p:nvSpPr>
        <p:spPr>
          <a:xfrm>
            <a:off x="178200" y="1600200"/>
            <a:ext cx="4393800" cy="1419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US" sz="1800">
                <a:solidFill>
                  <a:srgbClr val="595959"/>
                </a:solidFill>
                <a:latin typeface="Consolas"/>
                <a:ea typeface="Consolas"/>
                <a:cs typeface="Consolas"/>
                <a:sym typeface="Consolas"/>
              </a:rPr>
              <a:t>def add_six_test():</a:t>
            </a:r>
            <a:endParaRPr sz="18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lang="en-US" sz="1800">
                <a:solidFill>
                  <a:srgbClr val="595959"/>
                </a:solidFill>
                <a:latin typeface="Consolas"/>
                <a:ea typeface="Consolas"/>
                <a:cs typeface="Consolas"/>
                <a:sym typeface="Consolas"/>
              </a:rPr>
              <a:t>	assertEqual(add_six(-3), 3)</a:t>
            </a:r>
            <a:endParaRPr sz="18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lang="en-US" sz="1800">
                <a:solidFill>
                  <a:srgbClr val="595959"/>
                </a:solidFill>
                <a:latin typeface="Consolas"/>
                <a:ea typeface="Consolas"/>
                <a:cs typeface="Consolas"/>
                <a:sym typeface="Consolas"/>
              </a:rPr>
              <a:t>	assertEqual(add_six(3), 9)</a:t>
            </a:r>
            <a:endParaRPr sz="1800">
              <a:solidFill>
                <a:srgbClr val="000000"/>
              </a:solidFill>
              <a:latin typeface="Arial"/>
              <a:ea typeface="Arial"/>
              <a:cs typeface="Arial"/>
              <a:sym typeface="Arial"/>
            </a:endParaRPr>
          </a:p>
        </p:txBody>
      </p:sp>
      <p:sp>
        <p:nvSpPr>
          <p:cNvPr id="265" name="Google Shape;265;p41"/>
          <p:cNvSpPr txBox="1"/>
          <p:nvPr/>
        </p:nvSpPr>
        <p:spPr>
          <a:xfrm>
            <a:off x="178200" y="3265997"/>
            <a:ext cx="4393800" cy="1419000"/>
          </a:xfrm>
          <a:prstGeom prst="rect">
            <a:avLst/>
          </a:prstGeom>
          <a:noFill/>
          <a:ln>
            <a:noFill/>
          </a:ln>
        </p:spPr>
        <p:txBody>
          <a:bodyPr anchorCtr="0" anchor="t" bIns="91425" lIns="91425" spcFirstLastPara="1" rIns="91425" wrap="square" tIns="91425">
            <a:noAutofit/>
          </a:bodyPr>
          <a:lstStyle/>
          <a:p>
            <a:pPr indent="-342899" lvl="0" marL="457379" marR="0" rtl="0" algn="l">
              <a:lnSpc>
                <a:spcPct val="115000"/>
              </a:lnSpc>
              <a:spcBef>
                <a:spcPts val="0"/>
              </a:spcBef>
              <a:spcAft>
                <a:spcPts val="0"/>
              </a:spcAft>
              <a:buClr>
                <a:srgbClr val="595959"/>
              </a:buClr>
              <a:buSzPts val="1800"/>
              <a:buFont typeface="Arial"/>
              <a:buChar char="•"/>
            </a:pPr>
            <a:r>
              <a:rPr lang="en-US" sz="2400">
                <a:solidFill>
                  <a:schemeClr val="dk1"/>
                </a:solidFill>
                <a:latin typeface="Arial"/>
                <a:ea typeface="Arial"/>
                <a:cs typeface="Arial"/>
                <a:sym typeface="Arial"/>
              </a:rPr>
              <a:t>Testing logic</a:t>
            </a:r>
            <a:endParaRPr sz="2400">
              <a:solidFill>
                <a:schemeClr val="dk1"/>
              </a:solidFill>
              <a:latin typeface="Arial"/>
              <a:ea typeface="Arial"/>
              <a:cs typeface="Arial"/>
              <a:sym typeface="Arial"/>
            </a:endParaRPr>
          </a:p>
          <a:p>
            <a:pPr indent="-342899" lvl="0" marL="457379" marR="0" rtl="0" algn="l">
              <a:lnSpc>
                <a:spcPct val="115000"/>
              </a:lnSpc>
              <a:spcBef>
                <a:spcPts val="0"/>
              </a:spcBef>
              <a:spcAft>
                <a:spcPts val="0"/>
              </a:spcAft>
              <a:buClr>
                <a:srgbClr val="595959"/>
              </a:buClr>
              <a:buSzPts val="1800"/>
              <a:buFont typeface="Arial"/>
              <a:buChar char="•"/>
            </a:pPr>
            <a:r>
              <a:rPr lang="en-US" sz="2400">
                <a:solidFill>
                  <a:schemeClr val="dk1"/>
                </a:solidFill>
                <a:latin typeface="Arial"/>
                <a:ea typeface="Arial"/>
                <a:cs typeface="Arial"/>
                <a:sym typeface="Arial"/>
              </a:rPr>
              <a:t>Check edge cases</a:t>
            </a:r>
            <a:endParaRPr sz="2400">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2"/>
          <p:cNvSpPr txBox="1"/>
          <p:nvPr/>
        </p:nvSpPr>
        <p:spPr>
          <a:xfrm>
            <a:off x="4572000" y="1600200"/>
            <a:ext cx="4393800" cy="1419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US" sz="1800">
                <a:solidFill>
                  <a:srgbClr val="595959"/>
                </a:solidFill>
                <a:latin typeface="Consolas"/>
                <a:ea typeface="Consolas"/>
                <a:cs typeface="Consolas"/>
                <a:sym typeface="Consolas"/>
              </a:rPr>
              <a:t>def height_from_shoe_size_test():</a:t>
            </a:r>
            <a:endParaRPr sz="18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lang="en-US" sz="1800">
                <a:solidFill>
                  <a:srgbClr val="595959"/>
                </a:solidFill>
                <a:latin typeface="Consolas"/>
                <a:ea typeface="Consolas"/>
                <a:cs typeface="Consolas"/>
                <a:sym typeface="Consolas"/>
              </a:rPr>
              <a:t>	???</a:t>
            </a:r>
            <a:endParaRPr sz="1800">
              <a:solidFill>
                <a:srgbClr val="000000"/>
              </a:solidFill>
              <a:latin typeface="Arial"/>
              <a:ea typeface="Arial"/>
              <a:cs typeface="Arial"/>
              <a:sym typeface="Arial"/>
            </a:endParaRPr>
          </a:p>
        </p:txBody>
      </p:sp>
      <p:sp>
        <p:nvSpPr>
          <p:cNvPr id="271" name="Google Shape;271;p42"/>
          <p:cNvSpPr txBox="1"/>
          <p:nvPr/>
        </p:nvSpPr>
        <p:spPr>
          <a:xfrm>
            <a:off x="178200" y="1600200"/>
            <a:ext cx="4393800" cy="1419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US" sz="1800">
                <a:solidFill>
                  <a:srgbClr val="595959"/>
                </a:solidFill>
                <a:latin typeface="Consolas"/>
                <a:ea typeface="Consolas"/>
                <a:cs typeface="Consolas"/>
                <a:sym typeface="Consolas"/>
              </a:rPr>
              <a:t>def add_six_test():</a:t>
            </a:r>
            <a:endParaRPr sz="18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lang="en-US" sz="1800">
                <a:solidFill>
                  <a:srgbClr val="595959"/>
                </a:solidFill>
                <a:latin typeface="Consolas"/>
                <a:ea typeface="Consolas"/>
                <a:cs typeface="Consolas"/>
                <a:sym typeface="Consolas"/>
              </a:rPr>
              <a:t>	assertEqual(add_six(-3), 3)</a:t>
            </a:r>
            <a:endParaRPr sz="18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lang="en-US" sz="1800">
                <a:solidFill>
                  <a:srgbClr val="595959"/>
                </a:solidFill>
                <a:latin typeface="Consolas"/>
                <a:ea typeface="Consolas"/>
                <a:cs typeface="Consolas"/>
                <a:sym typeface="Consolas"/>
              </a:rPr>
              <a:t>	assertEqual(add_six(3), 9)</a:t>
            </a:r>
            <a:endParaRPr sz="1800">
              <a:solidFill>
                <a:srgbClr val="000000"/>
              </a:solidFill>
              <a:latin typeface="Arial"/>
              <a:ea typeface="Arial"/>
              <a:cs typeface="Arial"/>
              <a:sym typeface="Arial"/>
            </a:endParaRPr>
          </a:p>
        </p:txBody>
      </p:sp>
      <p:sp>
        <p:nvSpPr>
          <p:cNvPr id="272" name="Google Shape;272;p42"/>
          <p:cNvSpPr txBox="1"/>
          <p:nvPr/>
        </p:nvSpPr>
        <p:spPr>
          <a:xfrm>
            <a:off x="178200" y="3265997"/>
            <a:ext cx="4393800" cy="1419000"/>
          </a:xfrm>
          <a:prstGeom prst="rect">
            <a:avLst/>
          </a:prstGeom>
          <a:noFill/>
          <a:ln>
            <a:noFill/>
          </a:ln>
        </p:spPr>
        <p:txBody>
          <a:bodyPr anchorCtr="0" anchor="t" bIns="91425" lIns="91425" spcFirstLastPara="1" rIns="91425" wrap="square" tIns="91425">
            <a:noAutofit/>
          </a:bodyPr>
          <a:lstStyle/>
          <a:p>
            <a:pPr indent="-342899" lvl="0" marL="457379" marR="0" rtl="0" algn="l">
              <a:lnSpc>
                <a:spcPct val="115000"/>
              </a:lnSpc>
              <a:spcBef>
                <a:spcPts val="0"/>
              </a:spcBef>
              <a:spcAft>
                <a:spcPts val="0"/>
              </a:spcAft>
              <a:buClr>
                <a:srgbClr val="595959"/>
              </a:buClr>
              <a:buSzPts val="1800"/>
              <a:buFont typeface="Arial"/>
              <a:buChar char="•"/>
            </a:pPr>
            <a:r>
              <a:rPr lang="en-US" sz="2400">
                <a:solidFill>
                  <a:schemeClr val="dk1"/>
                </a:solidFill>
                <a:latin typeface="Arial"/>
                <a:ea typeface="Arial"/>
                <a:cs typeface="Arial"/>
                <a:sym typeface="Arial"/>
              </a:rPr>
              <a:t>Testing logic</a:t>
            </a:r>
            <a:endParaRPr sz="2400">
              <a:solidFill>
                <a:schemeClr val="dk1"/>
              </a:solidFill>
              <a:latin typeface="Arial"/>
              <a:ea typeface="Arial"/>
              <a:cs typeface="Arial"/>
              <a:sym typeface="Arial"/>
            </a:endParaRPr>
          </a:p>
          <a:p>
            <a:pPr indent="-342899" lvl="0" marL="457379" marR="0" rtl="0" algn="l">
              <a:lnSpc>
                <a:spcPct val="115000"/>
              </a:lnSpc>
              <a:spcBef>
                <a:spcPts val="0"/>
              </a:spcBef>
              <a:spcAft>
                <a:spcPts val="0"/>
              </a:spcAft>
              <a:buClr>
                <a:srgbClr val="595959"/>
              </a:buClr>
              <a:buSzPts val="1800"/>
              <a:buFont typeface="Arial"/>
              <a:buChar char="•"/>
            </a:pPr>
            <a:r>
              <a:rPr lang="en-US" sz="2400">
                <a:solidFill>
                  <a:schemeClr val="dk1"/>
                </a:solidFill>
                <a:latin typeface="Arial"/>
                <a:ea typeface="Arial"/>
                <a:cs typeface="Arial"/>
                <a:sym typeface="Arial"/>
              </a:rPr>
              <a:t>Check edge cases</a:t>
            </a:r>
            <a:endParaRPr sz="2400">
              <a:solidFill>
                <a:schemeClr val="dk1"/>
              </a:solidFill>
              <a:latin typeface="Arial"/>
              <a:ea typeface="Arial"/>
              <a:cs typeface="Arial"/>
              <a:sym typeface="Arial"/>
            </a:endParaRPr>
          </a:p>
        </p:txBody>
      </p:sp>
      <p:sp>
        <p:nvSpPr>
          <p:cNvPr id="273" name="Google Shape;273;p42"/>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a:t>Function Testing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3"/>
          <p:cNvSpPr txBox="1"/>
          <p:nvPr/>
        </p:nvSpPr>
        <p:spPr>
          <a:xfrm>
            <a:off x="4572000" y="1600200"/>
            <a:ext cx="4393800" cy="1419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US" sz="1800">
                <a:solidFill>
                  <a:srgbClr val="595959"/>
                </a:solidFill>
                <a:latin typeface="Consolas"/>
                <a:ea typeface="Consolas"/>
                <a:cs typeface="Consolas"/>
                <a:sym typeface="Consolas"/>
              </a:rPr>
              <a:t>def height_from_shoe_size_test():</a:t>
            </a:r>
            <a:endParaRPr sz="18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lang="en-US" sz="1800">
                <a:solidFill>
                  <a:srgbClr val="595959"/>
                </a:solidFill>
                <a:latin typeface="Consolas"/>
                <a:ea typeface="Consolas"/>
                <a:cs typeface="Consolas"/>
                <a:sym typeface="Consolas"/>
              </a:rPr>
              <a:t>	???</a:t>
            </a:r>
            <a:endParaRPr sz="1800">
              <a:solidFill>
                <a:srgbClr val="000000"/>
              </a:solidFill>
              <a:latin typeface="Arial"/>
              <a:ea typeface="Arial"/>
              <a:cs typeface="Arial"/>
              <a:sym typeface="Arial"/>
            </a:endParaRPr>
          </a:p>
        </p:txBody>
      </p:sp>
      <p:sp>
        <p:nvSpPr>
          <p:cNvPr id="279" name="Google Shape;279;p43"/>
          <p:cNvSpPr txBox="1"/>
          <p:nvPr/>
        </p:nvSpPr>
        <p:spPr>
          <a:xfrm>
            <a:off x="178200" y="1600200"/>
            <a:ext cx="4393800" cy="1419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US" sz="1800">
                <a:solidFill>
                  <a:srgbClr val="595959"/>
                </a:solidFill>
                <a:latin typeface="Consolas"/>
                <a:ea typeface="Consolas"/>
                <a:cs typeface="Consolas"/>
                <a:sym typeface="Consolas"/>
              </a:rPr>
              <a:t>def add_six_test():</a:t>
            </a:r>
            <a:endParaRPr sz="18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lang="en-US" sz="1800">
                <a:solidFill>
                  <a:srgbClr val="595959"/>
                </a:solidFill>
                <a:latin typeface="Consolas"/>
                <a:ea typeface="Consolas"/>
                <a:cs typeface="Consolas"/>
                <a:sym typeface="Consolas"/>
              </a:rPr>
              <a:t>	assertEqual(add_six(-3), 3)</a:t>
            </a:r>
            <a:endParaRPr sz="1800">
              <a:solidFill>
                <a:srgbClr val="000000"/>
              </a:solidFill>
              <a:latin typeface="Arial"/>
              <a:ea typeface="Arial"/>
              <a:cs typeface="Arial"/>
              <a:sym typeface="Arial"/>
            </a:endParaRPr>
          </a:p>
          <a:p>
            <a:pPr indent="0" lvl="0" marL="0" marR="0" rtl="0" algn="l">
              <a:lnSpc>
                <a:spcPct val="115000"/>
              </a:lnSpc>
              <a:spcBef>
                <a:spcPts val="0"/>
              </a:spcBef>
              <a:spcAft>
                <a:spcPts val="0"/>
              </a:spcAft>
              <a:buNone/>
            </a:pPr>
            <a:r>
              <a:rPr lang="en-US" sz="1800">
                <a:solidFill>
                  <a:srgbClr val="595959"/>
                </a:solidFill>
                <a:latin typeface="Consolas"/>
                <a:ea typeface="Consolas"/>
                <a:cs typeface="Consolas"/>
                <a:sym typeface="Consolas"/>
              </a:rPr>
              <a:t>	assertEqual(add_six(3), 9)</a:t>
            </a:r>
            <a:endParaRPr sz="1800">
              <a:solidFill>
                <a:srgbClr val="000000"/>
              </a:solidFill>
              <a:latin typeface="Arial"/>
              <a:ea typeface="Arial"/>
              <a:cs typeface="Arial"/>
              <a:sym typeface="Arial"/>
            </a:endParaRPr>
          </a:p>
        </p:txBody>
      </p:sp>
      <p:sp>
        <p:nvSpPr>
          <p:cNvPr id="280" name="Google Shape;280;p43"/>
          <p:cNvSpPr txBox="1"/>
          <p:nvPr/>
        </p:nvSpPr>
        <p:spPr>
          <a:xfrm>
            <a:off x="178200" y="3265997"/>
            <a:ext cx="4393800" cy="1419000"/>
          </a:xfrm>
          <a:prstGeom prst="rect">
            <a:avLst/>
          </a:prstGeom>
          <a:noFill/>
          <a:ln>
            <a:noFill/>
          </a:ln>
        </p:spPr>
        <p:txBody>
          <a:bodyPr anchorCtr="0" anchor="t" bIns="91425" lIns="91425" spcFirstLastPara="1" rIns="91425" wrap="square" tIns="91425">
            <a:noAutofit/>
          </a:bodyPr>
          <a:lstStyle/>
          <a:p>
            <a:pPr indent="-342899" lvl="0" marL="457379" marR="0" rtl="0" algn="l">
              <a:lnSpc>
                <a:spcPct val="115000"/>
              </a:lnSpc>
              <a:spcBef>
                <a:spcPts val="0"/>
              </a:spcBef>
              <a:spcAft>
                <a:spcPts val="0"/>
              </a:spcAft>
              <a:buClr>
                <a:srgbClr val="595959"/>
              </a:buClr>
              <a:buSzPts val="1800"/>
              <a:buFont typeface="Arial"/>
              <a:buChar char="•"/>
            </a:pPr>
            <a:r>
              <a:rPr lang="en-US" sz="2400">
                <a:solidFill>
                  <a:schemeClr val="dk1"/>
                </a:solidFill>
                <a:latin typeface="Arial"/>
                <a:ea typeface="Arial"/>
                <a:cs typeface="Arial"/>
                <a:sym typeface="Arial"/>
              </a:rPr>
              <a:t>Testing logic</a:t>
            </a:r>
            <a:endParaRPr sz="2400">
              <a:solidFill>
                <a:schemeClr val="dk1"/>
              </a:solidFill>
              <a:latin typeface="Arial"/>
              <a:ea typeface="Arial"/>
              <a:cs typeface="Arial"/>
              <a:sym typeface="Arial"/>
            </a:endParaRPr>
          </a:p>
          <a:p>
            <a:pPr indent="-342899" lvl="0" marL="457379" marR="0" rtl="0" algn="l">
              <a:lnSpc>
                <a:spcPct val="115000"/>
              </a:lnSpc>
              <a:spcBef>
                <a:spcPts val="0"/>
              </a:spcBef>
              <a:spcAft>
                <a:spcPts val="0"/>
              </a:spcAft>
              <a:buClr>
                <a:srgbClr val="595959"/>
              </a:buClr>
              <a:buSzPts val="1800"/>
              <a:buFont typeface="Arial"/>
              <a:buChar char="•"/>
            </a:pPr>
            <a:r>
              <a:rPr lang="en-US" sz="2400">
                <a:solidFill>
                  <a:schemeClr val="dk1"/>
                </a:solidFill>
                <a:latin typeface="Arial"/>
                <a:ea typeface="Arial"/>
                <a:cs typeface="Arial"/>
                <a:sym typeface="Arial"/>
              </a:rPr>
              <a:t>Check edge cases</a:t>
            </a:r>
            <a:endParaRPr sz="2400">
              <a:solidFill>
                <a:schemeClr val="dk1"/>
              </a:solidFill>
              <a:latin typeface="Arial"/>
              <a:ea typeface="Arial"/>
              <a:cs typeface="Arial"/>
              <a:sym typeface="Arial"/>
            </a:endParaRPr>
          </a:p>
        </p:txBody>
      </p:sp>
      <p:sp>
        <p:nvSpPr>
          <p:cNvPr id="281" name="Google Shape;281;p43"/>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a:t>Function Testing</a:t>
            </a:r>
            <a:endParaRPr/>
          </a:p>
        </p:txBody>
      </p:sp>
      <p:sp>
        <p:nvSpPr>
          <p:cNvPr id="282" name="Google Shape;282;p43"/>
          <p:cNvSpPr txBox="1"/>
          <p:nvPr/>
        </p:nvSpPr>
        <p:spPr>
          <a:xfrm>
            <a:off x="4572000" y="3265997"/>
            <a:ext cx="4393800" cy="1419000"/>
          </a:xfrm>
          <a:prstGeom prst="rect">
            <a:avLst/>
          </a:prstGeom>
          <a:noFill/>
          <a:ln>
            <a:noFill/>
          </a:ln>
        </p:spPr>
        <p:txBody>
          <a:bodyPr anchorCtr="0" anchor="t" bIns="91425" lIns="91425" spcFirstLastPara="1" rIns="91425" wrap="square" tIns="91425">
            <a:noAutofit/>
          </a:bodyPr>
          <a:lstStyle/>
          <a:p>
            <a:pPr indent="-342720" lvl="0" marL="457200" marR="0" rtl="0" algn="l">
              <a:lnSpc>
                <a:spcPct val="115000"/>
              </a:lnSpc>
              <a:spcBef>
                <a:spcPts val="0"/>
              </a:spcBef>
              <a:spcAft>
                <a:spcPts val="0"/>
              </a:spcAft>
              <a:buClr>
                <a:srgbClr val="595959"/>
              </a:buClr>
              <a:buSzPts val="1800"/>
              <a:buFont typeface="Arial"/>
              <a:buChar char="•"/>
            </a:pPr>
            <a:r>
              <a:rPr lang="en-US" sz="2400">
                <a:solidFill>
                  <a:schemeClr val="dk1"/>
                </a:solidFill>
                <a:latin typeface="Arial"/>
                <a:ea typeface="Arial"/>
                <a:cs typeface="Arial"/>
                <a:sym typeface="Arial"/>
              </a:rPr>
              <a:t>Statistical testing</a:t>
            </a:r>
            <a:endParaRPr sz="2400">
              <a:solidFill>
                <a:schemeClr val="dk1"/>
              </a:solidFill>
              <a:latin typeface="Arial"/>
              <a:ea typeface="Arial"/>
              <a:cs typeface="Arial"/>
              <a:sym typeface="Arial"/>
            </a:endParaRPr>
          </a:p>
          <a:p>
            <a:pPr indent="-342720" lvl="0" marL="457200" marR="0" rtl="0" algn="l">
              <a:lnSpc>
                <a:spcPct val="115000"/>
              </a:lnSpc>
              <a:spcBef>
                <a:spcPts val="0"/>
              </a:spcBef>
              <a:spcAft>
                <a:spcPts val="0"/>
              </a:spcAft>
              <a:buClr>
                <a:srgbClr val="595959"/>
              </a:buClr>
              <a:buSzPts val="1800"/>
              <a:buFont typeface="Arial"/>
              <a:buChar char="•"/>
            </a:pPr>
            <a:r>
              <a:rPr lang="en-US" sz="2400">
                <a:solidFill>
                  <a:schemeClr val="dk1"/>
                </a:solidFill>
                <a:latin typeface="Arial"/>
                <a:ea typeface="Arial"/>
                <a:cs typeface="Arial"/>
                <a:sym typeface="Arial"/>
              </a:rPr>
              <a:t>Check average performance</a:t>
            </a:r>
            <a:endParaRPr sz="2400">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4"/>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a:t>Evaluating Performance</a:t>
            </a:r>
            <a:endParaRPr/>
          </a:p>
        </p:txBody>
      </p:sp>
      <p:pic>
        <p:nvPicPr>
          <p:cNvPr id="288" name="Google Shape;288;p44"/>
          <p:cNvPicPr preferRelativeResize="0"/>
          <p:nvPr/>
        </p:nvPicPr>
        <p:blipFill rotWithShape="1">
          <a:blip r:embed="rId3">
            <a:alphaModFix/>
          </a:blip>
          <a:srcRect b="0" l="0" r="0" t="0"/>
          <a:stretch/>
        </p:blipFill>
        <p:spPr>
          <a:xfrm>
            <a:off x="4724400" y="1981200"/>
            <a:ext cx="4419600" cy="416202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5"/>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a:t>Evaluating Performance</a:t>
            </a:r>
            <a:endParaRPr/>
          </a:p>
        </p:txBody>
      </p:sp>
      <p:sp>
        <p:nvSpPr>
          <p:cNvPr id="294" name="Google Shape;294;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7472" lvl="0" marL="347472" rtl="0" algn="l">
              <a:spcBef>
                <a:spcPts val="0"/>
              </a:spcBef>
              <a:spcAft>
                <a:spcPts val="0"/>
              </a:spcAft>
              <a:buClr>
                <a:schemeClr val="dk1"/>
              </a:buClr>
              <a:buSzPts val="2400"/>
              <a:buFont typeface="Arial"/>
              <a:buChar char="•"/>
            </a:pPr>
            <a:r>
              <a:rPr lang="en-US" sz="2400"/>
              <a:t>Need labeled examples</a:t>
            </a:r>
            <a:endParaRPr/>
          </a:p>
          <a:p>
            <a:pPr indent="-347472" lvl="1" marL="740664" rtl="0" algn="l">
              <a:spcBef>
                <a:spcPts val="600"/>
              </a:spcBef>
              <a:spcAft>
                <a:spcPts val="0"/>
              </a:spcAft>
              <a:buClr>
                <a:schemeClr val="dk1"/>
              </a:buClr>
              <a:buSzPts val="2000"/>
              <a:buChar char="•"/>
            </a:pPr>
            <a:r>
              <a:rPr lang="en-US" sz="2000"/>
              <a:t>Size: 9,    Height: 61</a:t>
            </a:r>
            <a:endParaRPr/>
          </a:p>
          <a:p>
            <a:pPr indent="-347472" lvl="1" marL="740664" rtl="0" algn="l">
              <a:spcBef>
                <a:spcPts val="600"/>
              </a:spcBef>
              <a:spcAft>
                <a:spcPts val="0"/>
              </a:spcAft>
              <a:buClr>
                <a:schemeClr val="dk1"/>
              </a:buClr>
              <a:buSzPts val="2000"/>
              <a:buChar char="•"/>
            </a:pPr>
            <a:r>
              <a:rPr lang="en-US" sz="2000"/>
              <a:t>Size: 12,  Height: 66</a:t>
            </a:r>
            <a:endParaRPr/>
          </a:p>
          <a:p>
            <a:pPr indent="-347472" lvl="1" marL="740664" rtl="0" algn="l">
              <a:spcBef>
                <a:spcPts val="600"/>
              </a:spcBef>
              <a:spcAft>
                <a:spcPts val="0"/>
              </a:spcAft>
              <a:buClr>
                <a:schemeClr val="dk1"/>
              </a:buClr>
              <a:buSzPts val="2000"/>
              <a:buChar char="•"/>
            </a:pPr>
            <a:r>
              <a:rPr lang="en-US" sz="2000"/>
              <a:t>Etc.</a:t>
            </a:r>
            <a:endParaRPr/>
          </a:p>
          <a:p>
            <a:pPr indent="-195072" lvl="0" marL="347472" rtl="0" algn="l">
              <a:spcBef>
                <a:spcPts val="600"/>
              </a:spcBef>
              <a:spcAft>
                <a:spcPts val="0"/>
              </a:spcAft>
              <a:buClr>
                <a:schemeClr val="dk1"/>
              </a:buClr>
              <a:buSzPts val="2400"/>
              <a:buFont typeface="Arial"/>
              <a:buNone/>
            </a:pPr>
            <a:r>
              <a:t/>
            </a:r>
            <a:endParaRPr sz="2400"/>
          </a:p>
          <a:p>
            <a:pPr indent="-195072" lvl="0" marL="347472" rtl="0" algn="l">
              <a:spcBef>
                <a:spcPts val="600"/>
              </a:spcBef>
              <a:spcAft>
                <a:spcPts val="0"/>
              </a:spcAft>
              <a:buClr>
                <a:schemeClr val="dk1"/>
              </a:buClr>
              <a:buSzPts val="2400"/>
              <a:buFont typeface="Arial"/>
              <a:buNone/>
            </a:pPr>
            <a:r>
              <a:t/>
            </a:r>
            <a:endParaRPr sz="2400"/>
          </a:p>
        </p:txBody>
      </p:sp>
      <p:pic>
        <p:nvPicPr>
          <p:cNvPr id="295" name="Google Shape;295;p45"/>
          <p:cNvPicPr preferRelativeResize="0"/>
          <p:nvPr/>
        </p:nvPicPr>
        <p:blipFill rotWithShape="1">
          <a:blip r:embed="rId3">
            <a:alphaModFix/>
          </a:blip>
          <a:srcRect b="0" l="0" r="0" t="0"/>
          <a:stretch/>
        </p:blipFill>
        <p:spPr>
          <a:xfrm>
            <a:off x="4724400" y="1981200"/>
            <a:ext cx="4419600" cy="416202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6"/>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a:t>Evaluating Performance</a:t>
            </a:r>
            <a:endParaRPr/>
          </a:p>
        </p:txBody>
      </p:sp>
      <p:sp>
        <p:nvSpPr>
          <p:cNvPr id="301" name="Google Shape;301;p46"/>
          <p:cNvSpPr txBox="1"/>
          <p:nvPr>
            <p:ph idx="1" type="body"/>
          </p:nvPr>
        </p:nvSpPr>
        <p:spPr>
          <a:xfrm>
            <a:off x="457200" y="1600200"/>
            <a:ext cx="4114800" cy="4525963"/>
          </a:xfrm>
          <a:prstGeom prst="rect">
            <a:avLst/>
          </a:prstGeom>
          <a:noFill/>
          <a:ln>
            <a:noFill/>
          </a:ln>
        </p:spPr>
        <p:txBody>
          <a:bodyPr anchorCtr="0" anchor="t" bIns="45700" lIns="91425" spcFirstLastPara="1" rIns="91425" wrap="square" tIns="45700">
            <a:noAutofit/>
          </a:bodyPr>
          <a:lstStyle/>
          <a:p>
            <a:pPr indent="-347472" lvl="0" marL="347472" rtl="0" algn="l">
              <a:spcBef>
                <a:spcPts val="0"/>
              </a:spcBef>
              <a:spcAft>
                <a:spcPts val="0"/>
              </a:spcAft>
              <a:buClr>
                <a:schemeClr val="dk1"/>
              </a:buClr>
              <a:buSzPts val="2400"/>
              <a:buFont typeface="Arial"/>
              <a:buChar char="•"/>
            </a:pPr>
            <a:r>
              <a:rPr lang="en-US" sz="2400"/>
              <a:t>Need labeled examples</a:t>
            </a:r>
            <a:endParaRPr/>
          </a:p>
          <a:p>
            <a:pPr indent="-347472" lvl="1" marL="740664" rtl="0" algn="l">
              <a:spcBef>
                <a:spcPts val="600"/>
              </a:spcBef>
              <a:spcAft>
                <a:spcPts val="0"/>
              </a:spcAft>
              <a:buClr>
                <a:schemeClr val="dk1"/>
              </a:buClr>
              <a:buSzPts val="2000"/>
              <a:buChar char="•"/>
            </a:pPr>
            <a:r>
              <a:rPr lang="en-US" sz="2000"/>
              <a:t>Size: 9,    Height: 61</a:t>
            </a:r>
            <a:endParaRPr/>
          </a:p>
          <a:p>
            <a:pPr indent="-347472" lvl="1" marL="740664" rtl="0" algn="l">
              <a:spcBef>
                <a:spcPts val="600"/>
              </a:spcBef>
              <a:spcAft>
                <a:spcPts val="0"/>
              </a:spcAft>
              <a:buClr>
                <a:schemeClr val="dk1"/>
              </a:buClr>
              <a:buSzPts val="2000"/>
              <a:buChar char="•"/>
            </a:pPr>
            <a:r>
              <a:rPr lang="en-US" sz="2000"/>
              <a:t>Size: 12,  Height: 66</a:t>
            </a:r>
            <a:endParaRPr/>
          </a:p>
          <a:p>
            <a:pPr indent="-347472" lvl="1" marL="740664" rtl="0" algn="l">
              <a:spcBef>
                <a:spcPts val="600"/>
              </a:spcBef>
              <a:spcAft>
                <a:spcPts val="0"/>
              </a:spcAft>
              <a:buClr>
                <a:schemeClr val="dk1"/>
              </a:buClr>
              <a:buSzPts val="2000"/>
              <a:buChar char="•"/>
            </a:pPr>
            <a:r>
              <a:rPr lang="en-US" sz="2000"/>
              <a:t>Etc.</a:t>
            </a:r>
            <a:endParaRPr/>
          </a:p>
          <a:p>
            <a:pPr indent="-347472" lvl="0" marL="347472" rtl="0" algn="l">
              <a:spcBef>
                <a:spcPts val="600"/>
              </a:spcBef>
              <a:spcAft>
                <a:spcPts val="0"/>
              </a:spcAft>
              <a:buClr>
                <a:schemeClr val="dk1"/>
              </a:buClr>
              <a:buSzPts val="2400"/>
              <a:buFont typeface="Arial"/>
              <a:buChar char="•"/>
            </a:pPr>
            <a:r>
              <a:rPr lang="en-US" sz="2400"/>
              <a:t>Compare function output (predictions) to labels</a:t>
            </a:r>
            <a:endParaRPr/>
          </a:p>
          <a:p>
            <a:pPr indent="-347472" lvl="1" marL="740664" rtl="0" algn="l">
              <a:spcBef>
                <a:spcPts val="600"/>
              </a:spcBef>
              <a:spcAft>
                <a:spcPts val="0"/>
              </a:spcAft>
              <a:buClr>
                <a:schemeClr val="dk1"/>
              </a:buClr>
              <a:buSzPts val="2000"/>
              <a:buChar char="•"/>
            </a:pPr>
            <a:r>
              <a:rPr lang="en-US" sz="2000"/>
              <a:t>“Error” or “Loss” or “Cost”</a:t>
            </a:r>
            <a:endParaRPr/>
          </a:p>
        </p:txBody>
      </p:sp>
      <p:pic>
        <p:nvPicPr>
          <p:cNvPr id="302" name="Google Shape;302;p46"/>
          <p:cNvPicPr preferRelativeResize="0"/>
          <p:nvPr/>
        </p:nvPicPr>
        <p:blipFill rotWithShape="1">
          <a:blip r:embed="rId3">
            <a:alphaModFix/>
          </a:blip>
          <a:srcRect b="0" l="0" r="0" t="0"/>
          <a:stretch/>
        </p:blipFill>
        <p:spPr>
          <a:xfrm>
            <a:off x="4724400" y="1981200"/>
            <a:ext cx="4419600" cy="416202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7"/>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a:t>Evaluating Performance</a:t>
            </a:r>
            <a:endParaRPr/>
          </a:p>
        </p:txBody>
      </p:sp>
      <p:sp>
        <p:nvSpPr>
          <p:cNvPr id="308" name="Google Shape;308;p47"/>
          <p:cNvSpPr txBox="1"/>
          <p:nvPr>
            <p:ph idx="1" type="body"/>
          </p:nvPr>
        </p:nvSpPr>
        <p:spPr>
          <a:xfrm>
            <a:off x="457200" y="1600200"/>
            <a:ext cx="4114800" cy="4525963"/>
          </a:xfrm>
          <a:prstGeom prst="rect">
            <a:avLst/>
          </a:prstGeom>
          <a:noFill/>
          <a:ln>
            <a:noFill/>
          </a:ln>
        </p:spPr>
        <p:txBody>
          <a:bodyPr anchorCtr="0" anchor="t" bIns="45700" lIns="91425" spcFirstLastPara="1" rIns="91425" wrap="square" tIns="45700">
            <a:noAutofit/>
          </a:bodyPr>
          <a:lstStyle/>
          <a:p>
            <a:pPr indent="-347472" lvl="0" marL="347472" rtl="0" algn="l">
              <a:spcBef>
                <a:spcPts val="0"/>
              </a:spcBef>
              <a:spcAft>
                <a:spcPts val="0"/>
              </a:spcAft>
              <a:buClr>
                <a:schemeClr val="dk1"/>
              </a:buClr>
              <a:buSzPts val="2400"/>
              <a:buFont typeface="Arial"/>
              <a:buChar char="•"/>
            </a:pPr>
            <a:r>
              <a:rPr lang="en-US" sz="2400"/>
              <a:t>Need labeled examples</a:t>
            </a:r>
            <a:endParaRPr/>
          </a:p>
          <a:p>
            <a:pPr indent="-347472" lvl="1" marL="740664" rtl="0" algn="l">
              <a:spcBef>
                <a:spcPts val="600"/>
              </a:spcBef>
              <a:spcAft>
                <a:spcPts val="0"/>
              </a:spcAft>
              <a:buClr>
                <a:schemeClr val="dk1"/>
              </a:buClr>
              <a:buSzPts val="2000"/>
              <a:buChar char="•"/>
            </a:pPr>
            <a:r>
              <a:rPr lang="en-US" sz="2000"/>
              <a:t>Size: 9,    Height: 61</a:t>
            </a:r>
            <a:endParaRPr/>
          </a:p>
          <a:p>
            <a:pPr indent="-347472" lvl="1" marL="740664" rtl="0" algn="l">
              <a:spcBef>
                <a:spcPts val="600"/>
              </a:spcBef>
              <a:spcAft>
                <a:spcPts val="0"/>
              </a:spcAft>
              <a:buClr>
                <a:schemeClr val="dk1"/>
              </a:buClr>
              <a:buSzPts val="2000"/>
              <a:buChar char="•"/>
            </a:pPr>
            <a:r>
              <a:rPr lang="en-US" sz="2000"/>
              <a:t>Size: 12,  Height: 66</a:t>
            </a:r>
            <a:endParaRPr/>
          </a:p>
          <a:p>
            <a:pPr indent="-347472" lvl="1" marL="740664" rtl="0" algn="l">
              <a:spcBef>
                <a:spcPts val="600"/>
              </a:spcBef>
              <a:spcAft>
                <a:spcPts val="0"/>
              </a:spcAft>
              <a:buClr>
                <a:schemeClr val="dk1"/>
              </a:buClr>
              <a:buSzPts val="2000"/>
              <a:buChar char="•"/>
            </a:pPr>
            <a:r>
              <a:rPr lang="en-US" sz="2000"/>
              <a:t>Etc.</a:t>
            </a:r>
            <a:endParaRPr/>
          </a:p>
          <a:p>
            <a:pPr indent="-347472" lvl="0" marL="347472" rtl="0" algn="l">
              <a:spcBef>
                <a:spcPts val="600"/>
              </a:spcBef>
              <a:spcAft>
                <a:spcPts val="0"/>
              </a:spcAft>
              <a:buClr>
                <a:schemeClr val="dk1"/>
              </a:buClr>
              <a:buSzPts val="2400"/>
              <a:buFont typeface="Arial"/>
              <a:buChar char="•"/>
            </a:pPr>
            <a:r>
              <a:rPr lang="en-US" sz="2400"/>
              <a:t>Compare function output (predictions) to labels</a:t>
            </a:r>
            <a:endParaRPr/>
          </a:p>
          <a:p>
            <a:pPr indent="-347472" lvl="1" marL="740664" rtl="0" algn="l">
              <a:spcBef>
                <a:spcPts val="600"/>
              </a:spcBef>
              <a:spcAft>
                <a:spcPts val="0"/>
              </a:spcAft>
              <a:buClr>
                <a:schemeClr val="dk1"/>
              </a:buClr>
              <a:buSzPts val="2000"/>
              <a:buChar char="•"/>
            </a:pPr>
            <a:r>
              <a:rPr lang="en-US" sz="2000"/>
              <a:t>“Error” or “Loss” or “Cost”</a:t>
            </a:r>
            <a:endParaRPr/>
          </a:p>
          <a:p>
            <a:pPr indent="-195072" lvl="0" marL="347472" rtl="0" algn="l">
              <a:spcBef>
                <a:spcPts val="600"/>
              </a:spcBef>
              <a:spcAft>
                <a:spcPts val="0"/>
              </a:spcAft>
              <a:buClr>
                <a:schemeClr val="dk1"/>
              </a:buClr>
              <a:buSzPts val="2400"/>
              <a:buFont typeface="Arial"/>
              <a:buNone/>
            </a:pPr>
            <a:r>
              <a:t/>
            </a:r>
            <a:endParaRPr sz="2400"/>
          </a:p>
        </p:txBody>
      </p:sp>
      <p:pic>
        <p:nvPicPr>
          <p:cNvPr id="309" name="Google Shape;309;p47"/>
          <p:cNvPicPr preferRelativeResize="0"/>
          <p:nvPr/>
        </p:nvPicPr>
        <p:blipFill rotWithShape="1">
          <a:blip r:embed="rId3">
            <a:alphaModFix/>
          </a:blip>
          <a:srcRect b="0" l="0" r="0" t="0"/>
          <a:stretch/>
        </p:blipFill>
        <p:spPr>
          <a:xfrm>
            <a:off x="965700" y="4777920"/>
            <a:ext cx="3097800" cy="959760"/>
          </a:xfrm>
          <a:prstGeom prst="rect">
            <a:avLst/>
          </a:prstGeom>
          <a:noFill/>
          <a:ln>
            <a:noFill/>
          </a:ln>
        </p:spPr>
      </p:pic>
      <p:pic>
        <p:nvPicPr>
          <p:cNvPr id="310" name="Google Shape;310;p47"/>
          <p:cNvPicPr preferRelativeResize="0"/>
          <p:nvPr/>
        </p:nvPicPr>
        <p:blipFill rotWithShape="1">
          <a:blip r:embed="rId4">
            <a:alphaModFix/>
          </a:blip>
          <a:srcRect b="0" l="0" r="0" t="0"/>
          <a:stretch/>
        </p:blipFill>
        <p:spPr>
          <a:xfrm>
            <a:off x="4724400" y="1981200"/>
            <a:ext cx="4419600" cy="4162023"/>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8"/>
          <p:cNvSpPr txBox="1"/>
          <p:nvPr>
            <p:ph idx="1" type="body"/>
          </p:nvPr>
        </p:nvSpPr>
        <p:spPr>
          <a:xfrm>
            <a:off x="722313" y="2057400"/>
            <a:ext cx="7772400" cy="1500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888888"/>
              </a:buClr>
              <a:buSzPts val="2000"/>
              <a:buNone/>
            </a:pPr>
            <a:r>
              <a:rPr lang="en-US"/>
              <a:t>Function Testing</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9"/>
          <p:cNvSpPr txBox="1"/>
          <p:nvPr>
            <p:ph type="ctrTitle"/>
          </p:nvPr>
        </p:nvSpPr>
        <p:spPr>
          <a:xfrm>
            <a:off x="685800" y="1828800"/>
            <a:ext cx="7772400" cy="90054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Arial"/>
              <a:buNone/>
            </a:pPr>
            <a:r>
              <a:rPr lang="en-US"/>
              <a:t>Generalization </a:t>
            </a:r>
            <a:endParaRPr/>
          </a:p>
        </p:txBody>
      </p:sp>
      <p:sp>
        <p:nvSpPr>
          <p:cNvPr id="321" name="Google Shape;321;p49"/>
          <p:cNvSpPr txBox="1"/>
          <p:nvPr>
            <p:ph idx="1" type="subTitle"/>
          </p:nvPr>
        </p:nvSpPr>
        <p:spPr>
          <a:xfrm>
            <a:off x="685800" y="2895600"/>
            <a:ext cx="7772400" cy="1752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4"/>
          <p:cNvPicPr preferRelativeResize="0"/>
          <p:nvPr/>
        </p:nvPicPr>
        <p:blipFill>
          <a:blip r:embed="rId3">
            <a:alphaModFix/>
          </a:blip>
          <a:stretch>
            <a:fillRect/>
          </a:stretch>
        </p:blipFill>
        <p:spPr>
          <a:xfrm>
            <a:off x="0" y="788556"/>
            <a:ext cx="9144003" cy="4928268"/>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50"/>
          <p:cNvPicPr preferRelativeResize="0"/>
          <p:nvPr/>
        </p:nvPicPr>
        <p:blipFill rotWithShape="1">
          <a:blip r:embed="rId3">
            <a:alphaModFix/>
          </a:blip>
          <a:srcRect b="0" l="0" r="0" t="0"/>
          <a:stretch/>
        </p:blipFill>
        <p:spPr>
          <a:xfrm>
            <a:off x="4572000" y="2027250"/>
            <a:ext cx="4353480" cy="2955960"/>
          </a:xfrm>
          <a:prstGeom prst="rect">
            <a:avLst/>
          </a:prstGeom>
          <a:noFill/>
          <a:ln>
            <a:noFill/>
          </a:ln>
        </p:spPr>
      </p:pic>
      <p:sp>
        <p:nvSpPr>
          <p:cNvPr id="327" name="Google Shape;327;p50"/>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a:t>Predictions</a:t>
            </a:r>
            <a:endParaRPr/>
          </a:p>
        </p:txBody>
      </p:sp>
      <p:sp>
        <p:nvSpPr>
          <p:cNvPr id="328" name="Google Shape;328;p50"/>
          <p:cNvSpPr txBox="1"/>
          <p:nvPr>
            <p:ph idx="1" type="body"/>
          </p:nvPr>
        </p:nvSpPr>
        <p:spPr>
          <a:xfrm>
            <a:off x="457200" y="1600200"/>
            <a:ext cx="4114800" cy="4525963"/>
          </a:xfrm>
          <a:prstGeom prst="rect">
            <a:avLst/>
          </a:prstGeom>
          <a:noFill/>
          <a:ln>
            <a:noFill/>
          </a:ln>
        </p:spPr>
        <p:txBody>
          <a:bodyPr anchorCtr="0" anchor="t" bIns="45700" lIns="91425" spcFirstLastPara="1" rIns="91425" wrap="square" tIns="45700">
            <a:noAutofit/>
          </a:bodyPr>
          <a:lstStyle/>
          <a:p>
            <a:pPr indent="-347472" lvl="0" marL="347472" rtl="0" algn="l">
              <a:spcBef>
                <a:spcPts val="0"/>
              </a:spcBef>
              <a:spcAft>
                <a:spcPts val="0"/>
              </a:spcAft>
              <a:buClr>
                <a:schemeClr val="dk1"/>
              </a:buClr>
              <a:buSzPts val="2800"/>
              <a:buFont typeface="Arial"/>
              <a:buChar char="•"/>
            </a:pPr>
            <a:r>
              <a:rPr lang="en-US" sz="2800"/>
              <a:t>Suppose the points are the labeled examples</a:t>
            </a:r>
            <a:endParaRPr/>
          </a:p>
          <a:p>
            <a:pPr indent="-169672" lvl="0" marL="347472" rtl="0" algn="l">
              <a:spcBef>
                <a:spcPts val="600"/>
              </a:spcBef>
              <a:spcAft>
                <a:spcPts val="0"/>
              </a:spcAft>
              <a:buClr>
                <a:schemeClr val="dk1"/>
              </a:buClr>
              <a:buSzPts val="2800"/>
              <a:buFont typeface="Arial"/>
              <a:buNone/>
            </a:pPr>
            <a:r>
              <a:t/>
            </a:r>
            <a:endParaRPr sz="28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51"/>
          <p:cNvPicPr preferRelativeResize="0"/>
          <p:nvPr/>
        </p:nvPicPr>
        <p:blipFill rotWithShape="1">
          <a:blip r:embed="rId3">
            <a:alphaModFix/>
          </a:blip>
          <a:srcRect b="0" l="0" r="0" t="0"/>
          <a:stretch/>
        </p:blipFill>
        <p:spPr>
          <a:xfrm>
            <a:off x="4572000" y="2027250"/>
            <a:ext cx="4353480" cy="2955960"/>
          </a:xfrm>
          <a:prstGeom prst="rect">
            <a:avLst/>
          </a:prstGeom>
          <a:noFill/>
          <a:ln>
            <a:noFill/>
          </a:ln>
        </p:spPr>
      </p:pic>
      <p:sp>
        <p:nvSpPr>
          <p:cNvPr id="334" name="Google Shape;334;p51"/>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a:t>Predictions</a:t>
            </a:r>
            <a:endParaRPr/>
          </a:p>
        </p:txBody>
      </p:sp>
      <p:sp>
        <p:nvSpPr>
          <p:cNvPr id="335" name="Google Shape;335;p51"/>
          <p:cNvSpPr txBox="1"/>
          <p:nvPr>
            <p:ph idx="1" type="body"/>
          </p:nvPr>
        </p:nvSpPr>
        <p:spPr>
          <a:xfrm>
            <a:off x="457200" y="1600200"/>
            <a:ext cx="4114800" cy="4525963"/>
          </a:xfrm>
          <a:prstGeom prst="rect">
            <a:avLst/>
          </a:prstGeom>
          <a:noFill/>
          <a:ln>
            <a:noFill/>
          </a:ln>
        </p:spPr>
        <p:txBody>
          <a:bodyPr anchorCtr="0" anchor="t" bIns="45700" lIns="91425" spcFirstLastPara="1" rIns="91425" wrap="square" tIns="45700">
            <a:noAutofit/>
          </a:bodyPr>
          <a:lstStyle/>
          <a:p>
            <a:pPr indent="-347472" lvl="0" marL="347472" rtl="0" algn="l">
              <a:spcBef>
                <a:spcPts val="0"/>
              </a:spcBef>
              <a:spcAft>
                <a:spcPts val="0"/>
              </a:spcAft>
              <a:buClr>
                <a:schemeClr val="dk1"/>
              </a:buClr>
              <a:buSzPts val="2800"/>
              <a:buFont typeface="Arial"/>
              <a:buChar char="•"/>
            </a:pPr>
            <a:r>
              <a:rPr lang="en-US" sz="2800"/>
              <a:t>Suppose the points are the labeled examples</a:t>
            </a:r>
            <a:endParaRPr/>
          </a:p>
          <a:p>
            <a:pPr indent="-347472" lvl="1" marL="740664" rtl="0" algn="l">
              <a:spcBef>
                <a:spcPts val="600"/>
              </a:spcBef>
              <a:spcAft>
                <a:spcPts val="0"/>
              </a:spcAft>
              <a:buClr>
                <a:schemeClr val="dk1"/>
              </a:buClr>
              <a:buSzPts val="2400"/>
              <a:buChar char="•"/>
            </a:pPr>
            <a:r>
              <a:rPr lang="en-US" sz="2400"/>
              <a:t>Are both black and blue lines possible models?</a:t>
            </a:r>
            <a:endParaRPr/>
          </a:p>
          <a:p>
            <a:pPr indent="-169672" lvl="0" marL="347472" rtl="0" algn="l">
              <a:spcBef>
                <a:spcPts val="600"/>
              </a:spcBef>
              <a:spcAft>
                <a:spcPts val="0"/>
              </a:spcAft>
              <a:buClr>
                <a:schemeClr val="dk1"/>
              </a:buClr>
              <a:buSzPts val="2800"/>
              <a:buFont typeface="Arial"/>
              <a:buNone/>
            </a:pPr>
            <a:r>
              <a:t/>
            </a:r>
            <a:endParaRPr sz="28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p52"/>
          <p:cNvPicPr preferRelativeResize="0"/>
          <p:nvPr/>
        </p:nvPicPr>
        <p:blipFill rotWithShape="1">
          <a:blip r:embed="rId3">
            <a:alphaModFix/>
          </a:blip>
          <a:srcRect b="0" l="0" r="0" t="0"/>
          <a:stretch/>
        </p:blipFill>
        <p:spPr>
          <a:xfrm>
            <a:off x="4572000" y="2027250"/>
            <a:ext cx="4353480" cy="2955960"/>
          </a:xfrm>
          <a:prstGeom prst="rect">
            <a:avLst/>
          </a:prstGeom>
          <a:noFill/>
          <a:ln>
            <a:noFill/>
          </a:ln>
        </p:spPr>
      </p:pic>
      <p:sp>
        <p:nvSpPr>
          <p:cNvPr id="341" name="Google Shape;341;p52"/>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a:t>Predictions</a:t>
            </a:r>
            <a:endParaRPr/>
          </a:p>
        </p:txBody>
      </p:sp>
      <p:sp>
        <p:nvSpPr>
          <p:cNvPr id="342" name="Google Shape;342;p52"/>
          <p:cNvSpPr txBox="1"/>
          <p:nvPr>
            <p:ph idx="1" type="body"/>
          </p:nvPr>
        </p:nvSpPr>
        <p:spPr>
          <a:xfrm>
            <a:off x="457200" y="1600200"/>
            <a:ext cx="4114800" cy="4525963"/>
          </a:xfrm>
          <a:prstGeom prst="rect">
            <a:avLst/>
          </a:prstGeom>
          <a:noFill/>
          <a:ln>
            <a:noFill/>
          </a:ln>
        </p:spPr>
        <p:txBody>
          <a:bodyPr anchorCtr="0" anchor="t" bIns="45700" lIns="91425" spcFirstLastPara="1" rIns="91425" wrap="square" tIns="45700">
            <a:noAutofit/>
          </a:bodyPr>
          <a:lstStyle/>
          <a:p>
            <a:pPr indent="-347472" lvl="0" marL="347472" rtl="0" algn="l">
              <a:spcBef>
                <a:spcPts val="0"/>
              </a:spcBef>
              <a:spcAft>
                <a:spcPts val="0"/>
              </a:spcAft>
              <a:buClr>
                <a:schemeClr val="dk1"/>
              </a:buClr>
              <a:buSzPts val="2800"/>
              <a:buFont typeface="Arial"/>
              <a:buChar char="•"/>
            </a:pPr>
            <a:r>
              <a:rPr lang="en-US" sz="2800"/>
              <a:t>Suppose the points are the labeled examples</a:t>
            </a:r>
            <a:endParaRPr/>
          </a:p>
          <a:p>
            <a:pPr indent="-347472" lvl="1" marL="740664" rtl="0" algn="l">
              <a:spcBef>
                <a:spcPts val="600"/>
              </a:spcBef>
              <a:spcAft>
                <a:spcPts val="0"/>
              </a:spcAft>
              <a:buClr>
                <a:schemeClr val="dk1"/>
              </a:buClr>
              <a:buSzPts val="2400"/>
              <a:buChar char="•"/>
            </a:pPr>
            <a:r>
              <a:rPr lang="en-US" sz="2400"/>
              <a:t>Are both black and blue lines possible models?</a:t>
            </a:r>
            <a:endParaRPr/>
          </a:p>
          <a:p>
            <a:pPr indent="-347472" lvl="1" marL="740664" rtl="0" algn="l">
              <a:spcBef>
                <a:spcPts val="600"/>
              </a:spcBef>
              <a:spcAft>
                <a:spcPts val="0"/>
              </a:spcAft>
              <a:buClr>
                <a:schemeClr val="dk1"/>
              </a:buClr>
              <a:buSzPts val="2400"/>
              <a:buChar char="•"/>
            </a:pPr>
            <a:r>
              <a:rPr lang="en-US" sz="2400"/>
              <a:t>Which is better?</a:t>
            </a:r>
            <a:endParaRPr/>
          </a:p>
          <a:p>
            <a:pPr indent="-169672" lvl="0" marL="347472" rtl="0" algn="l">
              <a:spcBef>
                <a:spcPts val="600"/>
              </a:spcBef>
              <a:spcAft>
                <a:spcPts val="0"/>
              </a:spcAft>
              <a:buClr>
                <a:schemeClr val="dk1"/>
              </a:buClr>
              <a:buSzPts val="2800"/>
              <a:buFont typeface="Arial"/>
              <a:buNone/>
            </a:pPr>
            <a:r>
              <a:t/>
            </a:r>
            <a:endParaRPr sz="28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53"/>
          <p:cNvPicPr preferRelativeResize="0"/>
          <p:nvPr/>
        </p:nvPicPr>
        <p:blipFill rotWithShape="1">
          <a:blip r:embed="rId3">
            <a:alphaModFix/>
          </a:blip>
          <a:srcRect b="0" l="0" r="0" t="0"/>
          <a:stretch/>
        </p:blipFill>
        <p:spPr>
          <a:xfrm>
            <a:off x="4572000" y="2027250"/>
            <a:ext cx="4353480" cy="2955960"/>
          </a:xfrm>
          <a:prstGeom prst="rect">
            <a:avLst/>
          </a:prstGeom>
          <a:noFill/>
          <a:ln>
            <a:noFill/>
          </a:ln>
        </p:spPr>
      </p:pic>
      <p:sp>
        <p:nvSpPr>
          <p:cNvPr id="348" name="Google Shape;348;p53"/>
          <p:cNvSpPr/>
          <p:nvPr/>
        </p:nvSpPr>
        <p:spPr>
          <a:xfrm>
            <a:off x="5392440" y="4330530"/>
            <a:ext cx="142800" cy="142800"/>
          </a:xfrm>
          <a:prstGeom prst="ellipse">
            <a:avLst/>
          </a:prstGeom>
          <a:solidFill>
            <a:srgbClr val="FF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9" name="Google Shape;349;p53"/>
          <p:cNvSpPr/>
          <p:nvPr/>
        </p:nvSpPr>
        <p:spPr>
          <a:xfrm>
            <a:off x="7790040" y="3063690"/>
            <a:ext cx="142800" cy="142800"/>
          </a:xfrm>
          <a:prstGeom prst="ellipse">
            <a:avLst/>
          </a:prstGeom>
          <a:solidFill>
            <a:srgbClr val="FF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0" name="Google Shape;350;p53"/>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a:t>Predictions</a:t>
            </a:r>
            <a:endParaRPr/>
          </a:p>
        </p:txBody>
      </p:sp>
      <p:sp>
        <p:nvSpPr>
          <p:cNvPr id="351" name="Google Shape;351;p53"/>
          <p:cNvSpPr txBox="1"/>
          <p:nvPr>
            <p:ph idx="1" type="body"/>
          </p:nvPr>
        </p:nvSpPr>
        <p:spPr>
          <a:xfrm>
            <a:off x="457200" y="1600200"/>
            <a:ext cx="4114800" cy="4525963"/>
          </a:xfrm>
          <a:prstGeom prst="rect">
            <a:avLst/>
          </a:prstGeom>
          <a:noFill/>
          <a:ln>
            <a:noFill/>
          </a:ln>
        </p:spPr>
        <p:txBody>
          <a:bodyPr anchorCtr="0" anchor="t" bIns="45700" lIns="91425" spcFirstLastPara="1" rIns="91425" wrap="square" tIns="45700">
            <a:noAutofit/>
          </a:bodyPr>
          <a:lstStyle/>
          <a:p>
            <a:pPr indent="-347472" lvl="0" marL="347472" rtl="0" algn="l">
              <a:spcBef>
                <a:spcPts val="0"/>
              </a:spcBef>
              <a:spcAft>
                <a:spcPts val="0"/>
              </a:spcAft>
              <a:buClr>
                <a:schemeClr val="dk1"/>
              </a:buClr>
              <a:buSzPts val="2800"/>
              <a:buFont typeface="Arial"/>
              <a:buChar char="•"/>
            </a:pPr>
            <a:r>
              <a:rPr lang="en-US" sz="2800"/>
              <a:t>Suppose the points are the labeled examples</a:t>
            </a:r>
            <a:endParaRPr/>
          </a:p>
          <a:p>
            <a:pPr indent="-347472" lvl="1" marL="740664" rtl="0" algn="l">
              <a:spcBef>
                <a:spcPts val="600"/>
              </a:spcBef>
              <a:spcAft>
                <a:spcPts val="0"/>
              </a:spcAft>
              <a:buClr>
                <a:schemeClr val="dk1"/>
              </a:buClr>
              <a:buSzPts val="2400"/>
              <a:buChar char="•"/>
            </a:pPr>
            <a:r>
              <a:rPr lang="en-US" sz="2400"/>
              <a:t>Are both black and blue lines possible models?</a:t>
            </a:r>
            <a:endParaRPr/>
          </a:p>
          <a:p>
            <a:pPr indent="-347472" lvl="1" marL="740664" rtl="0" algn="l">
              <a:spcBef>
                <a:spcPts val="600"/>
              </a:spcBef>
              <a:spcAft>
                <a:spcPts val="0"/>
              </a:spcAft>
              <a:buClr>
                <a:schemeClr val="dk1"/>
              </a:buClr>
              <a:buSzPts val="2400"/>
              <a:buChar char="•"/>
            </a:pPr>
            <a:r>
              <a:rPr lang="en-US" sz="2400"/>
              <a:t>Which is better?</a:t>
            </a:r>
            <a:endParaRPr/>
          </a:p>
          <a:p>
            <a:pPr indent="-347472" lvl="1" marL="740664" rtl="0" algn="l">
              <a:spcBef>
                <a:spcPts val="600"/>
              </a:spcBef>
              <a:spcAft>
                <a:spcPts val="0"/>
              </a:spcAft>
              <a:buClr>
                <a:schemeClr val="dk1"/>
              </a:buClr>
              <a:buSzPts val="2400"/>
              <a:buChar char="•"/>
            </a:pPr>
            <a:r>
              <a:rPr lang="en-US" sz="2400"/>
              <a:t>How do they perform with some new data?</a:t>
            </a:r>
            <a:endParaRPr/>
          </a:p>
          <a:p>
            <a:pPr indent="-169672" lvl="0" marL="347472" rtl="0" algn="l">
              <a:spcBef>
                <a:spcPts val="600"/>
              </a:spcBef>
              <a:spcAft>
                <a:spcPts val="0"/>
              </a:spcAft>
              <a:buClr>
                <a:schemeClr val="dk1"/>
              </a:buClr>
              <a:buSzPts val="2800"/>
              <a:buFont typeface="Arial"/>
              <a:buNone/>
            </a:pPr>
            <a:r>
              <a:t/>
            </a:r>
            <a:endParaRPr sz="28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4"/>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a:t>The Train/Test Split</a:t>
            </a:r>
            <a:endParaRPr/>
          </a:p>
        </p:txBody>
      </p:sp>
      <p:sp>
        <p:nvSpPr>
          <p:cNvPr id="357" name="Google Shape;357;p54"/>
          <p:cNvSpPr txBox="1"/>
          <p:nvPr>
            <p:ph idx="1" type="body"/>
          </p:nvPr>
        </p:nvSpPr>
        <p:spPr>
          <a:xfrm>
            <a:off x="457200" y="1600200"/>
            <a:ext cx="4114800" cy="4525963"/>
          </a:xfrm>
          <a:prstGeom prst="rect">
            <a:avLst/>
          </a:prstGeom>
          <a:noFill/>
          <a:ln>
            <a:noFill/>
          </a:ln>
        </p:spPr>
        <p:txBody>
          <a:bodyPr anchorCtr="0" anchor="t" bIns="45700" lIns="91425" spcFirstLastPara="1" rIns="91425" wrap="square" tIns="45700">
            <a:noAutofit/>
          </a:bodyPr>
          <a:lstStyle/>
          <a:p>
            <a:pPr indent="-347472" lvl="0" marL="347472" rtl="0" algn="l">
              <a:spcBef>
                <a:spcPts val="0"/>
              </a:spcBef>
              <a:spcAft>
                <a:spcPts val="0"/>
              </a:spcAft>
              <a:buClr>
                <a:schemeClr val="dk1"/>
              </a:buClr>
              <a:buSzPts val="2400"/>
              <a:buFont typeface="Arial"/>
              <a:buChar char="•"/>
            </a:pPr>
            <a:r>
              <a:rPr lang="en-US" sz="2400"/>
              <a:t>Models are useful for making new predictions</a:t>
            </a:r>
            <a:endParaRPr/>
          </a:p>
          <a:p>
            <a:pPr indent="-347472" lvl="1" marL="740664" rtl="0" algn="l">
              <a:spcBef>
                <a:spcPts val="600"/>
              </a:spcBef>
              <a:spcAft>
                <a:spcPts val="0"/>
              </a:spcAft>
              <a:buClr>
                <a:schemeClr val="dk1"/>
              </a:buClr>
              <a:buSzPts val="2000"/>
              <a:buChar char="•"/>
            </a:pPr>
            <a:r>
              <a:rPr lang="en-US" sz="2000"/>
              <a:t>This is called </a:t>
            </a:r>
            <a:r>
              <a:rPr b="1" i="1" lang="en-US" sz="2000"/>
              <a:t>generalization</a:t>
            </a:r>
            <a:endParaRPr/>
          </a:p>
          <a:p>
            <a:pPr indent="-195072" lvl="0" marL="347472" rtl="0" algn="l">
              <a:spcBef>
                <a:spcPts val="600"/>
              </a:spcBef>
              <a:spcAft>
                <a:spcPts val="0"/>
              </a:spcAft>
              <a:buClr>
                <a:schemeClr val="dk1"/>
              </a:buClr>
              <a:buSzPts val="2400"/>
              <a:buFont typeface="Arial"/>
              <a:buNone/>
            </a:pPr>
            <a:r>
              <a:t/>
            </a:r>
            <a:endParaRPr sz="2400"/>
          </a:p>
        </p:txBody>
      </p:sp>
      <p:pic>
        <p:nvPicPr>
          <p:cNvPr id="358" name="Google Shape;358;p54"/>
          <p:cNvPicPr preferRelativeResize="0"/>
          <p:nvPr/>
        </p:nvPicPr>
        <p:blipFill rotWithShape="1">
          <a:blip r:embed="rId3">
            <a:alphaModFix/>
          </a:blip>
          <a:srcRect b="0" l="0" r="0" t="0"/>
          <a:stretch/>
        </p:blipFill>
        <p:spPr>
          <a:xfrm>
            <a:off x="4572000" y="2027250"/>
            <a:ext cx="4353480" cy="2955960"/>
          </a:xfrm>
          <a:prstGeom prst="rect">
            <a:avLst/>
          </a:prstGeom>
          <a:noFill/>
          <a:ln>
            <a:noFill/>
          </a:ln>
        </p:spPr>
      </p:pic>
      <p:sp>
        <p:nvSpPr>
          <p:cNvPr id="359" name="Google Shape;359;p54"/>
          <p:cNvSpPr/>
          <p:nvPr/>
        </p:nvSpPr>
        <p:spPr>
          <a:xfrm>
            <a:off x="5392440" y="4330530"/>
            <a:ext cx="142800" cy="142800"/>
          </a:xfrm>
          <a:prstGeom prst="ellipse">
            <a:avLst/>
          </a:prstGeom>
          <a:solidFill>
            <a:srgbClr val="FF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0" name="Google Shape;360;p54"/>
          <p:cNvSpPr/>
          <p:nvPr/>
        </p:nvSpPr>
        <p:spPr>
          <a:xfrm>
            <a:off x="7790040" y="3063690"/>
            <a:ext cx="142800" cy="142800"/>
          </a:xfrm>
          <a:prstGeom prst="ellipse">
            <a:avLst/>
          </a:prstGeom>
          <a:solidFill>
            <a:srgbClr val="FF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5"/>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a:t>The Train/Test Split</a:t>
            </a:r>
            <a:endParaRPr/>
          </a:p>
        </p:txBody>
      </p:sp>
      <p:sp>
        <p:nvSpPr>
          <p:cNvPr id="366" name="Google Shape;366;p55"/>
          <p:cNvSpPr txBox="1"/>
          <p:nvPr>
            <p:ph idx="1" type="body"/>
          </p:nvPr>
        </p:nvSpPr>
        <p:spPr>
          <a:xfrm>
            <a:off x="457200" y="1600200"/>
            <a:ext cx="4114800" cy="4525963"/>
          </a:xfrm>
          <a:prstGeom prst="rect">
            <a:avLst/>
          </a:prstGeom>
          <a:noFill/>
          <a:ln>
            <a:noFill/>
          </a:ln>
        </p:spPr>
        <p:txBody>
          <a:bodyPr anchorCtr="0" anchor="t" bIns="45700" lIns="91425" spcFirstLastPara="1" rIns="91425" wrap="square" tIns="45700">
            <a:noAutofit/>
          </a:bodyPr>
          <a:lstStyle/>
          <a:p>
            <a:pPr indent="-347472" lvl="0" marL="347472" rtl="0" algn="l">
              <a:spcBef>
                <a:spcPts val="0"/>
              </a:spcBef>
              <a:spcAft>
                <a:spcPts val="0"/>
              </a:spcAft>
              <a:buClr>
                <a:schemeClr val="dk1"/>
              </a:buClr>
              <a:buSzPts val="2400"/>
              <a:buFont typeface="Arial"/>
              <a:buChar char="•"/>
            </a:pPr>
            <a:r>
              <a:rPr lang="en-US" sz="2400"/>
              <a:t>Models are useful for making new predictions</a:t>
            </a:r>
            <a:endParaRPr/>
          </a:p>
          <a:p>
            <a:pPr indent="-347472" lvl="1" marL="740664" rtl="0" algn="l">
              <a:spcBef>
                <a:spcPts val="600"/>
              </a:spcBef>
              <a:spcAft>
                <a:spcPts val="0"/>
              </a:spcAft>
              <a:buClr>
                <a:schemeClr val="dk1"/>
              </a:buClr>
              <a:buSzPts val="2000"/>
              <a:buChar char="•"/>
            </a:pPr>
            <a:r>
              <a:rPr lang="en-US" sz="2000"/>
              <a:t>This is called </a:t>
            </a:r>
            <a:r>
              <a:rPr b="1" i="1" lang="en-US" sz="2000"/>
              <a:t>generalization</a:t>
            </a:r>
            <a:endParaRPr/>
          </a:p>
          <a:p>
            <a:pPr indent="-347472" lvl="0" marL="347472" rtl="0" algn="l">
              <a:spcBef>
                <a:spcPts val="600"/>
              </a:spcBef>
              <a:spcAft>
                <a:spcPts val="0"/>
              </a:spcAft>
              <a:buClr>
                <a:schemeClr val="dk1"/>
              </a:buClr>
              <a:buSzPts val="2400"/>
              <a:buFont typeface="Arial"/>
              <a:buChar char="•"/>
            </a:pPr>
            <a:r>
              <a:rPr lang="en-US" sz="2400"/>
              <a:t>Simulate this by splitting data into train and test</a:t>
            </a:r>
            <a:endParaRPr/>
          </a:p>
          <a:p>
            <a:pPr indent="-347472" lvl="1" marL="740664" rtl="0" algn="l">
              <a:spcBef>
                <a:spcPts val="600"/>
              </a:spcBef>
              <a:spcAft>
                <a:spcPts val="0"/>
              </a:spcAft>
              <a:buClr>
                <a:schemeClr val="dk1"/>
              </a:buClr>
              <a:buSzPts val="2000"/>
              <a:buChar char="•"/>
            </a:pPr>
            <a:r>
              <a:rPr lang="en-US" sz="2000"/>
              <a:t>Could be a random split</a:t>
            </a:r>
            <a:endParaRPr/>
          </a:p>
          <a:p>
            <a:pPr indent="-347472" lvl="1" marL="740664" rtl="0" algn="l">
              <a:spcBef>
                <a:spcPts val="600"/>
              </a:spcBef>
              <a:spcAft>
                <a:spcPts val="0"/>
              </a:spcAft>
              <a:buClr>
                <a:schemeClr val="dk1"/>
              </a:buClr>
              <a:buSzPts val="2000"/>
              <a:buChar char="•"/>
            </a:pPr>
            <a:r>
              <a:rPr lang="en-US" sz="2000"/>
              <a:t>Could depend on other properties of the data</a:t>
            </a:r>
            <a:endParaRPr/>
          </a:p>
          <a:p>
            <a:pPr indent="-195072" lvl="0" marL="347472" rtl="0" algn="l">
              <a:spcBef>
                <a:spcPts val="600"/>
              </a:spcBef>
              <a:spcAft>
                <a:spcPts val="0"/>
              </a:spcAft>
              <a:buClr>
                <a:schemeClr val="dk1"/>
              </a:buClr>
              <a:buSzPts val="2400"/>
              <a:buFont typeface="Arial"/>
              <a:buNone/>
            </a:pPr>
            <a:r>
              <a:t/>
            </a:r>
            <a:endParaRPr sz="2400"/>
          </a:p>
        </p:txBody>
      </p:sp>
      <p:pic>
        <p:nvPicPr>
          <p:cNvPr id="367" name="Google Shape;367;p55"/>
          <p:cNvPicPr preferRelativeResize="0"/>
          <p:nvPr/>
        </p:nvPicPr>
        <p:blipFill rotWithShape="1">
          <a:blip r:embed="rId3">
            <a:alphaModFix/>
          </a:blip>
          <a:srcRect b="0" l="0" r="0" t="0"/>
          <a:stretch/>
        </p:blipFill>
        <p:spPr>
          <a:xfrm>
            <a:off x="4572000" y="2027250"/>
            <a:ext cx="4353480" cy="2955960"/>
          </a:xfrm>
          <a:prstGeom prst="rect">
            <a:avLst/>
          </a:prstGeom>
          <a:noFill/>
          <a:ln>
            <a:noFill/>
          </a:ln>
        </p:spPr>
      </p:pic>
      <p:sp>
        <p:nvSpPr>
          <p:cNvPr id="368" name="Google Shape;368;p55"/>
          <p:cNvSpPr/>
          <p:nvPr/>
        </p:nvSpPr>
        <p:spPr>
          <a:xfrm>
            <a:off x="5392440" y="4330530"/>
            <a:ext cx="142800" cy="142800"/>
          </a:xfrm>
          <a:prstGeom prst="ellipse">
            <a:avLst/>
          </a:prstGeom>
          <a:solidFill>
            <a:srgbClr val="FF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9" name="Google Shape;369;p55"/>
          <p:cNvSpPr/>
          <p:nvPr/>
        </p:nvSpPr>
        <p:spPr>
          <a:xfrm>
            <a:off x="7790040" y="3063690"/>
            <a:ext cx="142800" cy="142800"/>
          </a:xfrm>
          <a:prstGeom prst="ellipse">
            <a:avLst/>
          </a:prstGeom>
          <a:solidFill>
            <a:srgbClr val="FF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6"/>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a:t>The Train/Test Split</a:t>
            </a:r>
            <a:endParaRPr/>
          </a:p>
        </p:txBody>
      </p:sp>
      <p:sp>
        <p:nvSpPr>
          <p:cNvPr id="375" name="Google Shape;375;p56"/>
          <p:cNvSpPr txBox="1"/>
          <p:nvPr>
            <p:ph idx="1" type="body"/>
          </p:nvPr>
        </p:nvSpPr>
        <p:spPr>
          <a:xfrm>
            <a:off x="457200" y="1600200"/>
            <a:ext cx="4114800" cy="4525963"/>
          </a:xfrm>
          <a:prstGeom prst="rect">
            <a:avLst/>
          </a:prstGeom>
          <a:noFill/>
          <a:ln>
            <a:noFill/>
          </a:ln>
        </p:spPr>
        <p:txBody>
          <a:bodyPr anchorCtr="0" anchor="t" bIns="45700" lIns="91425" spcFirstLastPara="1" rIns="91425" wrap="square" tIns="45700">
            <a:noAutofit/>
          </a:bodyPr>
          <a:lstStyle/>
          <a:p>
            <a:pPr indent="-347472" lvl="0" marL="347472" rtl="0" algn="l">
              <a:spcBef>
                <a:spcPts val="0"/>
              </a:spcBef>
              <a:spcAft>
                <a:spcPts val="0"/>
              </a:spcAft>
              <a:buClr>
                <a:schemeClr val="dk1"/>
              </a:buClr>
              <a:buSzPts val="2400"/>
              <a:buFont typeface="Arial"/>
              <a:buChar char="•"/>
            </a:pPr>
            <a:r>
              <a:rPr lang="en-US" sz="2400"/>
              <a:t>Models are useful for making new predictions</a:t>
            </a:r>
            <a:endParaRPr/>
          </a:p>
          <a:p>
            <a:pPr indent="-347472" lvl="1" marL="740664" rtl="0" algn="l">
              <a:spcBef>
                <a:spcPts val="600"/>
              </a:spcBef>
              <a:spcAft>
                <a:spcPts val="0"/>
              </a:spcAft>
              <a:buClr>
                <a:schemeClr val="dk1"/>
              </a:buClr>
              <a:buSzPts val="2000"/>
              <a:buChar char="•"/>
            </a:pPr>
            <a:r>
              <a:rPr lang="en-US" sz="2000"/>
              <a:t>This is called </a:t>
            </a:r>
            <a:r>
              <a:rPr b="1" i="1" lang="en-US" sz="2000"/>
              <a:t>generalization</a:t>
            </a:r>
            <a:endParaRPr/>
          </a:p>
          <a:p>
            <a:pPr indent="-347472" lvl="0" marL="347472" rtl="0" algn="l">
              <a:spcBef>
                <a:spcPts val="600"/>
              </a:spcBef>
              <a:spcAft>
                <a:spcPts val="0"/>
              </a:spcAft>
              <a:buClr>
                <a:schemeClr val="dk1"/>
              </a:buClr>
              <a:buSzPts val="2400"/>
              <a:buFont typeface="Arial"/>
              <a:buChar char="•"/>
            </a:pPr>
            <a:r>
              <a:rPr lang="en-US" sz="2400"/>
              <a:t>Simulate this by splitting data into train and test</a:t>
            </a:r>
            <a:endParaRPr/>
          </a:p>
          <a:p>
            <a:pPr indent="-347472" lvl="1" marL="740664" rtl="0" algn="l">
              <a:spcBef>
                <a:spcPts val="600"/>
              </a:spcBef>
              <a:spcAft>
                <a:spcPts val="0"/>
              </a:spcAft>
              <a:buClr>
                <a:schemeClr val="dk1"/>
              </a:buClr>
              <a:buSzPts val="2000"/>
              <a:buChar char="•"/>
            </a:pPr>
            <a:r>
              <a:rPr lang="en-US" sz="2000"/>
              <a:t>Could be a random split</a:t>
            </a:r>
            <a:endParaRPr/>
          </a:p>
          <a:p>
            <a:pPr indent="-347472" lvl="1" marL="740664" rtl="0" algn="l">
              <a:spcBef>
                <a:spcPts val="600"/>
              </a:spcBef>
              <a:spcAft>
                <a:spcPts val="0"/>
              </a:spcAft>
              <a:buClr>
                <a:schemeClr val="dk1"/>
              </a:buClr>
              <a:buSzPts val="2000"/>
              <a:buChar char="•"/>
            </a:pPr>
            <a:r>
              <a:rPr lang="en-US" sz="2000"/>
              <a:t>Could depend on other properties of the data</a:t>
            </a:r>
            <a:endParaRPr/>
          </a:p>
          <a:p>
            <a:pPr indent="-347472" lvl="0" marL="347472" rtl="0" algn="l">
              <a:spcBef>
                <a:spcPts val="600"/>
              </a:spcBef>
              <a:spcAft>
                <a:spcPts val="0"/>
              </a:spcAft>
              <a:buClr>
                <a:schemeClr val="dk1"/>
              </a:buClr>
              <a:buSzPts val="2400"/>
              <a:buFont typeface="Arial"/>
              <a:buChar char="•"/>
            </a:pPr>
            <a:r>
              <a:rPr lang="en-US" sz="2400"/>
              <a:t>Blue model is an example of </a:t>
            </a:r>
            <a:r>
              <a:rPr b="1" i="1" lang="en-US" sz="2400"/>
              <a:t>overfitting</a:t>
            </a:r>
            <a:endParaRPr sz="2400"/>
          </a:p>
          <a:p>
            <a:pPr indent="-195072" lvl="0" marL="347472" rtl="0" algn="l">
              <a:spcBef>
                <a:spcPts val="600"/>
              </a:spcBef>
              <a:spcAft>
                <a:spcPts val="0"/>
              </a:spcAft>
              <a:buClr>
                <a:schemeClr val="dk1"/>
              </a:buClr>
              <a:buSzPts val="2400"/>
              <a:buFont typeface="Arial"/>
              <a:buNone/>
            </a:pPr>
            <a:r>
              <a:t/>
            </a:r>
            <a:endParaRPr sz="2400"/>
          </a:p>
        </p:txBody>
      </p:sp>
      <p:pic>
        <p:nvPicPr>
          <p:cNvPr id="376" name="Google Shape;376;p56"/>
          <p:cNvPicPr preferRelativeResize="0"/>
          <p:nvPr/>
        </p:nvPicPr>
        <p:blipFill rotWithShape="1">
          <a:blip r:embed="rId3">
            <a:alphaModFix/>
          </a:blip>
          <a:srcRect b="0" l="0" r="0" t="0"/>
          <a:stretch/>
        </p:blipFill>
        <p:spPr>
          <a:xfrm>
            <a:off x="4572000" y="2027250"/>
            <a:ext cx="4353480" cy="2955960"/>
          </a:xfrm>
          <a:prstGeom prst="rect">
            <a:avLst/>
          </a:prstGeom>
          <a:noFill/>
          <a:ln>
            <a:noFill/>
          </a:ln>
        </p:spPr>
      </p:pic>
      <p:sp>
        <p:nvSpPr>
          <p:cNvPr id="377" name="Google Shape;377;p56"/>
          <p:cNvSpPr/>
          <p:nvPr/>
        </p:nvSpPr>
        <p:spPr>
          <a:xfrm>
            <a:off x="5392440" y="4330530"/>
            <a:ext cx="142800" cy="142800"/>
          </a:xfrm>
          <a:prstGeom prst="ellipse">
            <a:avLst/>
          </a:prstGeom>
          <a:solidFill>
            <a:srgbClr val="FF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8" name="Google Shape;378;p56"/>
          <p:cNvSpPr/>
          <p:nvPr/>
        </p:nvSpPr>
        <p:spPr>
          <a:xfrm>
            <a:off x="7790040" y="3063690"/>
            <a:ext cx="142800" cy="142800"/>
          </a:xfrm>
          <a:prstGeom prst="ellipse">
            <a:avLst/>
          </a:prstGeom>
          <a:solidFill>
            <a:srgbClr val="FF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7"/>
          <p:cNvSpPr txBox="1"/>
          <p:nvPr>
            <p:ph idx="1" type="body"/>
          </p:nvPr>
        </p:nvSpPr>
        <p:spPr>
          <a:xfrm>
            <a:off x="722313" y="2057400"/>
            <a:ext cx="7772400" cy="1500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888888"/>
              </a:buClr>
              <a:buSzPts val="2000"/>
              <a:buNone/>
            </a:pPr>
            <a:r>
              <a:rPr lang="en-US"/>
              <a:t>Generalization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8"/>
          <p:cNvSpPr txBox="1"/>
          <p:nvPr>
            <p:ph type="ctrTitle"/>
          </p:nvPr>
        </p:nvSpPr>
        <p:spPr>
          <a:xfrm>
            <a:off x="685800" y="1828800"/>
            <a:ext cx="7772400" cy="90054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Arial"/>
              <a:buNone/>
            </a:pPr>
            <a:r>
              <a:rPr lang="en-US"/>
              <a:t>Machine Learning Framing</a:t>
            </a:r>
            <a:endParaRPr/>
          </a:p>
        </p:txBody>
      </p:sp>
      <p:sp>
        <p:nvSpPr>
          <p:cNvPr id="389" name="Google Shape;389;p58"/>
          <p:cNvSpPr txBox="1"/>
          <p:nvPr>
            <p:ph idx="1" type="subTitle"/>
          </p:nvPr>
        </p:nvSpPr>
        <p:spPr>
          <a:xfrm>
            <a:off x="685800" y="2895600"/>
            <a:ext cx="7772400" cy="1752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9"/>
          <p:cNvSpPr txBox="1"/>
          <p:nvPr/>
        </p:nvSpPr>
        <p:spPr>
          <a:xfrm>
            <a:off x="311760" y="1302210"/>
            <a:ext cx="8520000" cy="5724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sz="2800">
              <a:solidFill>
                <a:srgbClr val="000000"/>
              </a:solidFill>
              <a:latin typeface="Arial"/>
              <a:ea typeface="Arial"/>
              <a:cs typeface="Arial"/>
              <a:sym typeface="Arial"/>
            </a:endParaRPr>
          </a:p>
        </p:txBody>
      </p:sp>
      <p:sp>
        <p:nvSpPr>
          <p:cNvPr id="395" name="Google Shape;395;p59"/>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a:t>Summary So Far</a:t>
            </a:r>
            <a:endParaRPr/>
          </a:p>
        </p:txBody>
      </p:sp>
      <p:sp>
        <p:nvSpPr>
          <p:cNvPr id="396" name="Google Shape;396;p5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7472" lvl="0" marL="347472" rtl="0" algn="l">
              <a:spcBef>
                <a:spcPts val="0"/>
              </a:spcBef>
              <a:spcAft>
                <a:spcPts val="0"/>
              </a:spcAft>
              <a:buClr>
                <a:schemeClr val="dk1"/>
              </a:buClr>
              <a:buSzPts val="2800"/>
              <a:buFont typeface="Arial"/>
              <a:buChar char="•"/>
            </a:pPr>
            <a:r>
              <a:rPr lang="en-US" sz="2800"/>
              <a:t>You’re already familiar with </a:t>
            </a:r>
            <a:r>
              <a:rPr i="1" lang="en-US" sz="2800"/>
              <a:t>logical</a:t>
            </a:r>
            <a:r>
              <a:rPr lang="en-US" sz="2800"/>
              <a:t> functions</a:t>
            </a:r>
            <a:endParaRPr/>
          </a:p>
          <a:p>
            <a:pPr indent="-347472" lvl="1" marL="740664" rtl="0" algn="l">
              <a:spcBef>
                <a:spcPts val="600"/>
              </a:spcBef>
              <a:spcAft>
                <a:spcPts val="0"/>
              </a:spcAft>
              <a:buClr>
                <a:schemeClr val="dk1"/>
              </a:buClr>
              <a:buSzPts val="2400"/>
              <a:buChar char="•"/>
            </a:pPr>
            <a:r>
              <a:rPr lang="en-US" sz="2400"/>
              <a:t>Outputs are typically deterministic</a:t>
            </a:r>
            <a:endParaRPr/>
          </a:p>
          <a:p>
            <a:pPr indent="-347472" lvl="1" marL="740664" rtl="0" algn="l">
              <a:spcBef>
                <a:spcPts val="600"/>
              </a:spcBef>
              <a:spcAft>
                <a:spcPts val="0"/>
              </a:spcAft>
              <a:buClr>
                <a:schemeClr val="dk1"/>
              </a:buClr>
              <a:buSzPts val="2400"/>
              <a:buChar char="•"/>
            </a:pPr>
            <a:r>
              <a:rPr lang="en-US" sz="2400"/>
              <a:t>Testing is logical and typically checks extreme cases</a:t>
            </a:r>
            <a:endParaRPr/>
          </a:p>
          <a:p>
            <a:pPr indent="-347472" lvl="0" marL="347472" rtl="0" algn="l">
              <a:spcBef>
                <a:spcPts val="600"/>
              </a:spcBef>
              <a:spcAft>
                <a:spcPts val="0"/>
              </a:spcAft>
              <a:buClr>
                <a:schemeClr val="dk1"/>
              </a:buClr>
              <a:buSzPts val="2800"/>
              <a:buFont typeface="Arial"/>
              <a:buChar char="•"/>
            </a:pPr>
            <a:r>
              <a:rPr lang="en-US" sz="2800"/>
              <a:t>ML is about learning </a:t>
            </a:r>
            <a:r>
              <a:rPr i="1" lang="en-US" sz="2800"/>
              <a:t>statistical</a:t>
            </a:r>
            <a:r>
              <a:rPr lang="en-US" sz="2800"/>
              <a:t> functions from data</a:t>
            </a:r>
            <a:endParaRPr/>
          </a:p>
          <a:p>
            <a:pPr indent="-347472" lvl="1" marL="740664" rtl="0" algn="l">
              <a:spcBef>
                <a:spcPts val="600"/>
              </a:spcBef>
              <a:spcAft>
                <a:spcPts val="0"/>
              </a:spcAft>
              <a:buClr>
                <a:schemeClr val="dk1"/>
              </a:buClr>
              <a:buSzPts val="2400"/>
              <a:buChar char="•"/>
            </a:pPr>
            <a:r>
              <a:rPr lang="en-US" sz="2400"/>
              <a:t>Outputs are predictions</a:t>
            </a:r>
            <a:endParaRPr/>
          </a:p>
          <a:p>
            <a:pPr indent="-347472" lvl="1" marL="740664" rtl="0" algn="l">
              <a:spcBef>
                <a:spcPts val="600"/>
              </a:spcBef>
              <a:spcAft>
                <a:spcPts val="0"/>
              </a:spcAft>
              <a:buClr>
                <a:schemeClr val="dk1"/>
              </a:buClr>
              <a:buSzPts val="2400"/>
              <a:buChar char="•"/>
            </a:pPr>
            <a:r>
              <a:rPr lang="en-US" sz="2400"/>
              <a:t>Testing is statistical and typically checks average case</a:t>
            </a:r>
            <a:endParaRPr/>
          </a:p>
          <a:p>
            <a:pPr indent="-347472" lvl="0" marL="347472" rtl="0" algn="l">
              <a:spcBef>
                <a:spcPts val="600"/>
              </a:spcBef>
              <a:spcAft>
                <a:spcPts val="0"/>
              </a:spcAft>
              <a:buClr>
                <a:schemeClr val="dk1"/>
              </a:buClr>
              <a:buSzPts val="2800"/>
              <a:buFont typeface="Arial"/>
              <a:buChar char="•"/>
            </a:pPr>
            <a:r>
              <a:rPr lang="en-US" sz="2800"/>
              <a:t>ML depends on labeled data</a:t>
            </a:r>
            <a:endParaRPr/>
          </a:p>
          <a:p>
            <a:pPr indent="-347472" lvl="1" marL="740664" rtl="0" algn="l">
              <a:spcBef>
                <a:spcPts val="600"/>
              </a:spcBef>
              <a:spcAft>
                <a:spcPts val="0"/>
              </a:spcAft>
              <a:buClr>
                <a:schemeClr val="dk1"/>
              </a:buClr>
              <a:buSzPts val="2400"/>
              <a:buChar char="•"/>
            </a:pPr>
            <a:r>
              <a:rPr lang="en-US" sz="2400"/>
              <a:t>Behavior of the model reflects the data</a:t>
            </a:r>
            <a:endParaRPr/>
          </a:p>
          <a:p>
            <a:pPr indent="-347472" lvl="1" marL="740664" rtl="0" algn="l">
              <a:spcBef>
                <a:spcPts val="600"/>
              </a:spcBef>
              <a:spcAft>
                <a:spcPts val="0"/>
              </a:spcAft>
              <a:buClr>
                <a:schemeClr val="dk1"/>
              </a:buClr>
              <a:buSzPts val="2400"/>
              <a:buChar char="•"/>
            </a:pPr>
            <a:r>
              <a:rPr lang="en-US" sz="2400"/>
              <a:t>Need separate test data to evaluate generalization</a:t>
            </a:r>
            <a:endParaRPr/>
          </a:p>
          <a:p>
            <a:pPr indent="-169672" lvl="0" marL="347472" rtl="0" algn="l">
              <a:spcBef>
                <a:spcPts val="600"/>
              </a:spcBef>
              <a:spcAft>
                <a:spcPts val="0"/>
              </a:spcAft>
              <a:buClr>
                <a:schemeClr val="dk1"/>
              </a:buClr>
              <a:buSzPts val="2800"/>
              <a:buFont typeface="Arial"/>
              <a:buNone/>
            </a:pPr>
            <a:r>
              <a:t/>
            </a:r>
            <a:endParaRPr sz="2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a:t>ML and AI</a:t>
            </a:r>
            <a:endParaRPr/>
          </a:p>
        </p:txBody>
      </p:sp>
      <p:sp>
        <p:nvSpPr>
          <p:cNvPr id="73" name="Google Shape;73;p15"/>
          <p:cNvSpPr txBox="1"/>
          <p:nvPr>
            <p:ph idx="1" type="body"/>
          </p:nvPr>
        </p:nvSpPr>
        <p:spPr>
          <a:xfrm>
            <a:off x="457200" y="1600200"/>
            <a:ext cx="4343400" cy="4525963"/>
          </a:xfrm>
          <a:prstGeom prst="rect">
            <a:avLst/>
          </a:prstGeom>
          <a:noFill/>
          <a:ln>
            <a:noFill/>
          </a:ln>
        </p:spPr>
        <p:txBody>
          <a:bodyPr anchorCtr="0" anchor="t" bIns="45700" lIns="91425" spcFirstLastPara="1" rIns="91425" wrap="square" tIns="45700">
            <a:noAutofit/>
          </a:bodyPr>
          <a:lstStyle/>
          <a:p>
            <a:pPr indent="-347472" lvl="0" marL="347472" rtl="0" algn="l">
              <a:spcBef>
                <a:spcPts val="0"/>
              </a:spcBef>
              <a:spcAft>
                <a:spcPts val="0"/>
              </a:spcAft>
              <a:buClr>
                <a:schemeClr val="dk1"/>
              </a:buClr>
              <a:buSzPts val="2800"/>
              <a:buFont typeface="Arial"/>
              <a:buChar char="•"/>
            </a:pPr>
            <a:r>
              <a:rPr lang="en-US" sz="2800"/>
              <a:t>Artificial Intelligence</a:t>
            </a:r>
            <a:endParaRPr/>
          </a:p>
          <a:p>
            <a:pPr indent="-347472" lvl="1" marL="740664" rtl="0" algn="l">
              <a:spcBef>
                <a:spcPts val="600"/>
              </a:spcBef>
              <a:spcAft>
                <a:spcPts val="0"/>
              </a:spcAft>
              <a:buClr>
                <a:schemeClr val="dk1"/>
              </a:buClr>
              <a:buSzPts val="2400"/>
              <a:buChar char="•"/>
            </a:pPr>
            <a:r>
              <a:rPr lang="en-US" sz="2400"/>
              <a:t>Decision making under uncertainty</a:t>
            </a:r>
            <a:endParaRPr sz="2400"/>
          </a:p>
          <a:p>
            <a:pPr indent="-347472" lvl="1" marL="740664" rtl="0" algn="l">
              <a:spcBef>
                <a:spcPts val="600"/>
              </a:spcBef>
              <a:spcAft>
                <a:spcPts val="0"/>
              </a:spcAft>
              <a:buClr>
                <a:schemeClr val="dk1"/>
              </a:buClr>
              <a:buSzPts val="2400"/>
              <a:buChar char="•"/>
            </a:pPr>
            <a:r>
              <a:rPr lang="en-US" sz="2400"/>
              <a:t>Computational rationality</a:t>
            </a:r>
            <a:endParaRPr/>
          </a:p>
          <a:p>
            <a:pPr indent="-347472" lvl="0" marL="347472" rtl="0" algn="l">
              <a:spcBef>
                <a:spcPts val="600"/>
              </a:spcBef>
              <a:spcAft>
                <a:spcPts val="0"/>
              </a:spcAft>
              <a:buClr>
                <a:schemeClr val="dk1"/>
              </a:buClr>
              <a:buSzPts val="2800"/>
              <a:buFont typeface="Arial"/>
              <a:buChar char="•"/>
            </a:pPr>
            <a:r>
              <a:rPr lang="en-US" sz="2800"/>
              <a:t>Machine Learning (ML)</a:t>
            </a:r>
            <a:endParaRPr/>
          </a:p>
          <a:p>
            <a:pPr indent="-347472" lvl="1" marL="740664" rtl="0" algn="l">
              <a:spcBef>
                <a:spcPts val="600"/>
              </a:spcBef>
              <a:spcAft>
                <a:spcPts val="0"/>
              </a:spcAft>
              <a:buClr>
                <a:schemeClr val="dk1"/>
              </a:buClr>
              <a:buSzPts val="2400"/>
              <a:buChar char="•"/>
            </a:pPr>
            <a:r>
              <a:rPr lang="en-US" sz="2400"/>
              <a:t>Finding patterns in data</a:t>
            </a:r>
            <a:endParaRPr sz="2400"/>
          </a:p>
          <a:p>
            <a:pPr indent="-347472" lvl="1" marL="740664" rtl="0" algn="l">
              <a:spcBef>
                <a:spcPts val="600"/>
              </a:spcBef>
              <a:spcAft>
                <a:spcPts val="0"/>
              </a:spcAft>
              <a:buSzPts val="2400"/>
              <a:buChar char="•"/>
            </a:pPr>
            <a:r>
              <a:rPr lang="en-US" sz="2400"/>
              <a:t>Learned functions</a:t>
            </a:r>
            <a:endParaRPr sz="2400"/>
          </a:p>
        </p:txBody>
      </p:sp>
      <p:pic>
        <p:nvPicPr>
          <p:cNvPr id="74" name="Google Shape;74;p15"/>
          <p:cNvPicPr preferRelativeResize="0"/>
          <p:nvPr/>
        </p:nvPicPr>
        <p:blipFill rotWithShape="1">
          <a:blip r:embed="rId3">
            <a:alphaModFix/>
          </a:blip>
          <a:srcRect b="0" l="0" r="0" t="0"/>
          <a:stretch/>
        </p:blipFill>
        <p:spPr>
          <a:xfrm>
            <a:off x="4648200" y="1524000"/>
            <a:ext cx="4231598" cy="2773363"/>
          </a:xfrm>
          <a:prstGeom prst="rect">
            <a:avLst/>
          </a:prstGeom>
          <a:noFill/>
          <a:ln>
            <a:noFill/>
          </a:ln>
        </p:spPr>
      </p:pic>
      <p:sp>
        <p:nvSpPr>
          <p:cNvPr id="75" name="Google Shape;75;p15"/>
          <p:cNvSpPr txBox="1"/>
          <p:nvPr/>
        </p:nvSpPr>
        <p:spPr>
          <a:xfrm>
            <a:off x="7924800" y="4114800"/>
            <a:ext cx="863221" cy="444900"/>
          </a:xfrm>
          <a:prstGeom prst="rect">
            <a:avLst/>
          </a:prstGeom>
          <a:noFill/>
          <a:ln>
            <a:noFill/>
          </a:ln>
        </p:spPr>
        <p:txBody>
          <a:bodyPr anchorCtr="0" anchor="t" bIns="91425" lIns="91425" spcFirstLastPara="1" rIns="91425" wrap="square" tIns="91425">
            <a:noAutofit/>
          </a:bodyPr>
          <a:lstStyle/>
          <a:p>
            <a:pPr indent="0" lvl="0" marL="0" marR="0" rtl="0" algn="r">
              <a:spcBef>
                <a:spcPts val="0"/>
              </a:spcBef>
              <a:spcAft>
                <a:spcPts val="0"/>
              </a:spcAft>
              <a:buNone/>
            </a:pPr>
            <a:r>
              <a:rPr b="0" i="0" lang="en-US" sz="1200" u="sng" cap="none" strike="noStrike">
                <a:solidFill>
                  <a:schemeClr val="hlink"/>
                </a:solidFill>
                <a:latin typeface="Arial"/>
                <a:ea typeface="Arial"/>
                <a:cs typeface="Arial"/>
                <a:sym typeface="Arial"/>
                <a:hlinkClick r:id="rId4"/>
              </a:rPr>
              <a:t>Source</a:t>
            </a:r>
            <a:endParaRPr b="0" i="0" sz="2000" u="none" cap="none" strike="noStrike">
              <a:solidFill>
                <a:srgbClr val="7F7F7F"/>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0"/>
          <p:cNvSpPr/>
          <p:nvPr/>
        </p:nvSpPr>
        <p:spPr>
          <a:xfrm>
            <a:off x="7224600" y="6352500"/>
            <a:ext cx="1462200" cy="276900"/>
          </a:xfrm>
          <a:prstGeom prst="rect">
            <a:avLst/>
          </a:prstGeom>
          <a:noFill/>
          <a:ln>
            <a:noFill/>
          </a:ln>
        </p:spPr>
        <p:txBody>
          <a:bodyPr anchorCtr="0" anchor="t" bIns="91425" lIns="91425" spcFirstLastPara="1" rIns="91425" wrap="square" tIns="91425">
            <a:noAutofit/>
          </a:bodyPr>
          <a:lstStyle/>
          <a:p>
            <a:pPr indent="0" lvl="0" marL="0" marR="0" rtl="0" algn="r">
              <a:spcBef>
                <a:spcPts val="0"/>
              </a:spcBef>
              <a:spcAft>
                <a:spcPts val="0"/>
              </a:spcAft>
              <a:buNone/>
            </a:pPr>
            <a:r>
              <a:rPr lang="en-US" sz="1200">
                <a:solidFill>
                  <a:srgbClr val="7F7F7F"/>
                </a:solidFill>
                <a:latin typeface="Arial"/>
                <a:ea typeface="Arial"/>
                <a:cs typeface="Arial"/>
                <a:sym typeface="Arial"/>
              </a:rPr>
              <a:t>Google Cloud</a:t>
            </a:r>
            <a:endParaRPr sz="1200">
              <a:solidFill>
                <a:srgbClr val="7F7F7F"/>
              </a:solidFill>
              <a:latin typeface="Arial"/>
              <a:ea typeface="Arial"/>
              <a:cs typeface="Arial"/>
              <a:sym typeface="Arial"/>
            </a:endParaRPr>
          </a:p>
        </p:txBody>
      </p:sp>
      <p:sp>
        <p:nvSpPr>
          <p:cNvPr id="402" name="Google Shape;402;p60"/>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a:t>Machine Learning Framing</a:t>
            </a:r>
            <a:endParaRPr/>
          </a:p>
        </p:txBody>
      </p:sp>
      <p:pic>
        <p:nvPicPr>
          <p:cNvPr id="403" name="Google Shape;403;p60"/>
          <p:cNvPicPr preferRelativeResize="0"/>
          <p:nvPr>
            <p:ph idx="1" type="body"/>
          </p:nvPr>
        </p:nvPicPr>
        <p:blipFill rotWithShape="1">
          <a:blip r:embed="rId3">
            <a:alphaModFix/>
          </a:blip>
          <a:srcRect b="0" l="0" r="0" t="0"/>
          <a:stretch/>
        </p:blipFill>
        <p:spPr>
          <a:xfrm>
            <a:off x="457200" y="1768965"/>
            <a:ext cx="8229600" cy="4188433"/>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1"/>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a:t>Machine Learning Framing</a:t>
            </a:r>
            <a:endParaRPr/>
          </a:p>
        </p:txBody>
      </p:sp>
      <p:pic>
        <p:nvPicPr>
          <p:cNvPr id="409" name="Google Shape;409;p61"/>
          <p:cNvPicPr preferRelativeResize="0"/>
          <p:nvPr>
            <p:ph idx="1" type="body"/>
          </p:nvPr>
        </p:nvPicPr>
        <p:blipFill rotWithShape="1">
          <a:blip r:embed="rId3">
            <a:alphaModFix/>
          </a:blip>
          <a:srcRect b="0" l="0" r="0" t="0"/>
          <a:stretch/>
        </p:blipFill>
        <p:spPr>
          <a:xfrm>
            <a:off x="457200" y="1768965"/>
            <a:ext cx="8229600" cy="4188433"/>
          </a:xfrm>
          <a:prstGeom prst="rect">
            <a:avLst/>
          </a:prstGeom>
          <a:noFill/>
          <a:ln>
            <a:noFill/>
          </a:ln>
        </p:spPr>
      </p:pic>
      <p:sp>
        <p:nvSpPr>
          <p:cNvPr id="410" name="Google Shape;410;p61"/>
          <p:cNvSpPr/>
          <p:nvPr/>
        </p:nvSpPr>
        <p:spPr>
          <a:xfrm>
            <a:off x="2992576" y="2819400"/>
            <a:ext cx="1572600" cy="1572600"/>
          </a:xfrm>
          <a:prstGeom prst="ellipse">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1" name="Google Shape;411;p61"/>
          <p:cNvSpPr/>
          <p:nvPr/>
        </p:nvSpPr>
        <p:spPr>
          <a:xfrm>
            <a:off x="7224600" y="6352500"/>
            <a:ext cx="1462200" cy="276900"/>
          </a:xfrm>
          <a:prstGeom prst="rect">
            <a:avLst/>
          </a:prstGeom>
          <a:noFill/>
          <a:ln>
            <a:noFill/>
          </a:ln>
        </p:spPr>
        <p:txBody>
          <a:bodyPr anchorCtr="0" anchor="t" bIns="91425" lIns="91425" spcFirstLastPara="1" rIns="91425" wrap="square" tIns="91425">
            <a:noAutofit/>
          </a:bodyPr>
          <a:lstStyle/>
          <a:p>
            <a:pPr indent="0" lvl="0" marL="0" marR="0" rtl="0" algn="r">
              <a:spcBef>
                <a:spcPts val="0"/>
              </a:spcBef>
              <a:spcAft>
                <a:spcPts val="0"/>
              </a:spcAft>
              <a:buNone/>
            </a:pPr>
            <a:r>
              <a:rPr lang="en-US" sz="1200">
                <a:solidFill>
                  <a:srgbClr val="7F7F7F"/>
                </a:solidFill>
                <a:latin typeface="Arial"/>
                <a:ea typeface="Arial"/>
                <a:cs typeface="Arial"/>
                <a:sym typeface="Arial"/>
              </a:rPr>
              <a:t>Google Cloud</a:t>
            </a:r>
            <a:endParaRPr sz="1200">
              <a:solidFill>
                <a:srgbClr val="7F7F7F"/>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2"/>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a:t>Framing: Defining a Task</a:t>
            </a:r>
            <a:endParaRPr/>
          </a:p>
        </p:txBody>
      </p:sp>
      <p:sp>
        <p:nvSpPr>
          <p:cNvPr id="417" name="Google Shape;417;p6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7472" lvl="0" marL="347472" rtl="0" algn="l">
              <a:spcBef>
                <a:spcPts val="0"/>
              </a:spcBef>
              <a:spcAft>
                <a:spcPts val="0"/>
              </a:spcAft>
              <a:buClr>
                <a:schemeClr val="dk1"/>
              </a:buClr>
              <a:buSzPts val="3200"/>
              <a:buFont typeface="Arial"/>
              <a:buChar char="•"/>
            </a:pPr>
            <a:r>
              <a:rPr lang="en-US"/>
              <a:t>What are the inputs and outputs?</a:t>
            </a:r>
            <a:endParaRPr/>
          </a:p>
          <a:p>
            <a:pPr indent="-347472" lvl="0" marL="347472" rtl="0" algn="l">
              <a:spcBef>
                <a:spcPts val="600"/>
              </a:spcBef>
              <a:spcAft>
                <a:spcPts val="0"/>
              </a:spcAft>
              <a:buClr>
                <a:schemeClr val="dk1"/>
              </a:buClr>
              <a:buSzPts val="3200"/>
              <a:buFont typeface="Arial"/>
              <a:buChar char="•"/>
            </a:pPr>
            <a:r>
              <a:rPr lang="en-US"/>
              <a:t>What is the labeled data?</a:t>
            </a:r>
            <a:endParaRPr/>
          </a:p>
          <a:p>
            <a:pPr indent="-347472" lvl="0" marL="347472" rtl="0" algn="l">
              <a:spcBef>
                <a:spcPts val="600"/>
              </a:spcBef>
              <a:spcAft>
                <a:spcPts val="0"/>
              </a:spcAft>
              <a:buSzPts val="3200"/>
              <a:buChar char="•"/>
            </a:pPr>
            <a:r>
              <a:rPr lang="en-US"/>
              <a:t>How will you evaluate predictions?</a:t>
            </a:r>
            <a:endParaRPr/>
          </a:p>
          <a:p>
            <a:pPr indent="-347472" lvl="0" marL="347472" rtl="0" algn="l">
              <a:spcBef>
                <a:spcPts val="600"/>
              </a:spcBef>
              <a:spcAft>
                <a:spcPts val="0"/>
              </a:spcAft>
              <a:buClr>
                <a:schemeClr val="dk1"/>
              </a:buClr>
              <a:buSzPts val="3200"/>
              <a:buFont typeface="Arial"/>
              <a:buChar char="•"/>
            </a:pPr>
            <a:r>
              <a:rPr lang="en-US"/>
              <a:t>Considerations for train/test split?</a:t>
            </a:r>
            <a:endParaRPr/>
          </a:p>
          <a:p>
            <a:pPr indent="-347472" lvl="0" marL="347472" rtl="0" algn="l">
              <a:spcBef>
                <a:spcPts val="600"/>
              </a:spcBef>
              <a:spcAft>
                <a:spcPts val="0"/>
              </a:spcAft>
              <a:buClr>
                <a:schemeClr val="dk1"/>
              </a:buClr>
              <a:buSzPts val="3200"/>
              <a:buFont typeface="Arial"/>
              <a:buChar char="•"/>
            </a:pPr>
            <a:r>
              <a:rPr lang="en-US"/>
              <a:t>How will your function be used?</a:t>
            </a:r>
            <a:endParaRPr/>
          </a:p>
          <a:p>
            <a:pPr indent="-347472" lvl="0" marL="347472" rtl="0" algn="l">
              <a:spcBef>
                <a:spcPts val="600"/>
              </a:spcBef>
              <a:spcAft>
                <a:spcPts val="0"/>
              </a:spcAft>
              <a:buClr>
                <a:schemeClr val="dk1"/>
              </a:buClr>
              <a:buSzPts val="3200"/>
              <a:buFont typeface="Arial"/>
              <a:buChar char="•"/>
            </a:pPr>
            <a:r>
              <a:rPr lang="en-US"/>
              <a:t>What is a baseline predictor?</a:t>
            </a:r>
            <a:endParaRPr/>
          </a:p>
          <a:p>
            <a:pPr indent="-144272" lvl="0" marL="347472" rtl="0" algn="l">
              <a:spcBef>
                <a:spcPts val="600"/>
              </a:spcBef>
              <a:spcAft>
                <a:spcPts val="0"/>
              </a:spcAft>
              <a:buClr>
                <a:schemeClr val="dk1"/>
              </a:buClr>
              <a:buSzPts val="3200"/>
              <a:buFont typeface="Arial"/>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3"/>
          <p:cNvSpPr txBox="1"/>
          <p:nvPr>
            <p:ph idx="1" type="body"/>
          </p:nvPr>
        </p:nvSpPr>
        <p:spPr>
          <a:xfrm>
            <a:off x="722313" y="2057400"/>
            <a:ext cx="7772400" cy="1500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888888"/>
              </a:buClr>
              <a:buSzPts val="2000"/>
              <a:buNone/>
            </a:pPr>
            <a:r>
              <a:rPr lang="en-US"/>
              <a:t>Machine Learning Framing</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4"/>
          <p:cNvSpPr txBox="1"/>
          <p:nvPr>
            <p:ph type="ctrTitle"/>
          </p:nvPr>
        </p:nvSpPr>
        <p:spPr>
          <a:xfrm>
            <a:off x="685800" y="1828800"/>
            <a:ext cx="7772400" cy="90054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Arial"/>
              <a:buNone/>
            </a:pPr>
            <a:r>
              <a:rPr lang="en-US"/>
              <a:t>Lung Cancer Screening </a:t>
            </a:r>
            <a:endParaRPr/>
          </a:p>
        </p:txBody>
      </p:sp>
      <p:sp>
        <p:nvSpPr>
          <p:cNvPr id="428" name="Google Shape;428;p64"/>
          <p:cNvSpPr txBox="1"/>
          <p:nvPr>
            <p:ph idx="1" type="subTitle"/>
          </p:nvPr>
        </p:nvSpPr>
        <p:spPr>
          <a:xfrm>
            <a:off x="685800" y="2895600"/>
            <a:ext cx="7772400" cy="1752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Example One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5"/>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a:t>Lung Cancer Screening</a:t>
            </a:r>
            <a:endParaRPr/>
          </a:p>
        </p:txBody>
      </p:sp>
      <p:sp>
        <p:nvSpPr>
          <p:cNvPr id="434" name="Google Shape;434;p65"/>
          <p:cNvSpPr txBox="1"/>
          <p:nvPr>
            <p:ph idx="1" type="body"/>
          </p:nvPr>
        </p:nvSpPr>
        <p:spPr>
          <a:xfrm>
            <a:off x="457200" y="1600200"/>
            <a:ext cx="4572000" cy="4525963"/>
          </a:xfrm>
          <a:prstGeom prst="rect">
            <a:avLst/>
          </a:prstGeom>
          <a:noFill/>
          <a:ln>
            <a:noFill/>
          </a:ln>
        </p:spPr>
        <p:txBody>
          <a:bodyPr anchorCtr="0" anchor="t" bIns="45700" lIns="91425" spcFirstLastPara="1" rIns="91425" wrap="square" tIns="45700">
            <a:noAutofit/>
          </a:bodyPr>
          <a:lstStyle/>
          <a:p>
            <a:pPr indent="-347472" lvl="0" marL="347472" rtl="0" algn="l">
              <a:spcBef>
                <a:spcPts val="0"/>
              </a:spcBef>
              <a:spcAft>
                <a:spcPts val="0"/>
              </a:spcAft>
              <a:buClr>
                <a:schemeClr val="dk1"/>
              </a:buClr>
              <a:buSzPts val="2600"/>
              <a:buFont typeface="Arial"/>
              <a:buChar char="•"/>
            </a:pPr>
            <a:r>
              <a:rPr lang="en-US" sz="2600"/>
              <a:t>What are the inputs and outputs?</a:t>
            </a:r>
            <a:endParaRPr/>
          </a:p>
          <a:p>
            <a:pPr indent="-347472" lvl="0" marL="347472" rtl="0" algn="l">
              <a:spcBef>
                <a:spcPts val="600"/>
              </a:spcBef>
              <a:spcAft>
                <a:spcPts val="0"/>
              </a:spcAft>
              <a:buClr>
                <a:schemeClr val="dk1"/>
              </a:buClr>
              <a:buSzPts val="2600"/>
              <a:buFont typeface="Arial"/>
              <a:buChar char="•"/>
            </a:pPr>
            <a:r>
              <a:rPr lang="en-US" sz="2600"/>
              <a:t>What is the labeled data?</a:t>
            </a:r>
            <a:endParaRPr/>
          </a:p>
          <a:p>
            <a:pPr indent="-347472" lvl="0" marL="347472" rtl="0" algn="l">
              <a:spcBef>
                <a:spcPts val="600"/>
              </a:spcBef>
              <a:spcAft>
                <a:spcPts val="0"/>
              </a:spcAft>
              <a:buClr>
                <a:schemeClr val="dk1"/>
              </a:buClr>
              <a:buSzPts val="2600"/>
              <a:buFont typeface="Arial"/>
              <a:buChar char="•"/>
            </a:pPr>
            <a:r>
              <a:rPr lang="en-US" sz="2600"/>
              <a:t>Considerations for train/test split?</a:t>
            </a:r>
            <a:endParaRPr/>
          </a:p>
          <a:p>
            <a:pPr indent="-347472" lvl="0" marL="347472" rtl="0" algn="l">
              <a:spcBef>
                <a:spcPts val="600"/>
              </a:spcBef>
              <a:spcAft>
                <a:spcPts val="0"/>
              </a:spcAft>
              <a:buClr>
                <a:schemeClr val="dk1"/>
              </a:buClr>
              <a:buSzPts val="2600"/>
              <a:buFont typeface="Arial"/>
              <a:buChar char="•"/>
            </a:pPr>
            <a:r>
              <a:rPr lang="en-US" sz="2600"/>
              <a:t>How will your function be used?</a:t>
            </a:r>
            <a:endParaRPr/>
          </a:p>
          <a:p>
            <a:pPr indent="-347472" lvl="0" marL="347472" rtl="0" algn="l">
              <a:spcBef>
                <a:spcPts val="600"/>
              </a:spcBef>
              <a:spcAft>
                <a:spcPts val="0"/>
              </a:spcAft>
              <a:buClr>
                <a:schemeClr val="dk1"/>
              </a:buClr>
              <a:buSzPts val="2600"/>
              <a:buFont typeface="Arial"/>
              <a:buChar char="•"/>
            </a:pPr>
            <a:r>
              <a:rPr lang="en-US" sz="2600"/>
              <a:t>How will you evaluate predictions?</a:t>
            </a:r>
            <a:endParaRPr/>
          </a:p>
          <a:p>
            <a:pPr indent="-347472" lvl="0" marL="347472" rtl="0" algn="l">
              <a:spcBef>
                <a:spcPts val="600"/>
              </a:spcBef>
              <a:spcAft>
                <a:spcPts val="0"/>
              </a:spcAft>
              <a:buClr>
                <a:schemeClr val="dk1"/>
              </a:buClr>
              <a:buSzPts val="2600"/>
              <a:buFont typeface="Arial"/>
              <a:buChar char="•"/>
            </a:pPr>
            <a:r>
              <a:rPr lang="en-US" sz="2600"/>
              <a:t>What is a baseline predictor?</a:t>
            </a:r>
            <a:endParaRPr/>
          </a:p>
        </p:txBody>
      </p:sp>
      <p:sp>
        <p:nvSpPr>
          <p:cNvPr id="435" name="Google Shape;435;p65"/>
          <p:cNvSpPr txBox="1"/>
          <p:nvPr/>
        </p:nvSpPr>
        <p:spPr>
          <a:xfrm>
            <a:off x="7396200" y="4318000"/>
            <a:ext cx="1290600" cy="454819"/>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0"/>
              </a:spcAft>
              <a:buNone/>
            </a:pPr>
            <a:r>
              <a:rPr lang="en-US" sz="1200">
                <a:solidFill>
                  <a:srgbClr val="595959"/>
                </a:solidFill>
                <a:latin typeface="Arial"/>
                <a:ea typeface="Arial"/>
                <a:cs typeface="Arial"/>
                <a:sym typeface="Arial"/>
              </a:rPr>
              <a:t>Google</a:t>
            </a:r>
            <a:endParaRPr sz="1200">
              <a:solidFill>
                <a:srgbClr val="000000"/>
              </a:solidFill>
              <a:latin typeface="Arial"/>
              <a:ea typeface="Arial"/>
              <a:cs typeface="Arial"/>
              <a:sym typeface="Arial"/>
            </a:endParaRPr>
          </a:p>
        </p:txBody>
      </p:sp>
      <p:pic>
        <p:nvPicPr>
          <p:cNvPr id="436" name="Google Shape;436;p65"/>
          <p:cNvPicPr preferRelativeResize="0"/>
          <p:nvPr/>
        </p:nvPicPr>
        <p:blipFill rotWithShape="1">
          <a:blip r:embed="rId3">
            <a:alphaModFix/>
          </a:blip>
          <a:srcRect b="0" l="0" r="0" t="0"/>
          <a:stretch/>
        </p:blipFill>
        <p:spPr>
          <a:xfrm>
            <a:off x="5575300" y="1676400"/>
            <a:ext cx="3111500" cy="26416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6"/>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200"/>
              <a:buFont typeface="Arial"/>
              <a:buNone/>
            </a:pPr>
            <a:r>
              <a:rPr lang="en-US" sz="4200"/>
              <a:t>What are the inputs and outputs?</a:t>
            </a:r>
            <a:endParaRPr/>
          </a:p>
        </p:txBody>
      </p:sp>
      <p:sp>
        <p:nvSpPr>
          <p:cNvPr id="442" name="Google Shape;442;p66"/>
          <p:cNvSpPr txBox="1"/>
          <p:nvPr>
            <p:ph idx="1" type="body"/>
          </p:nvPr>
        </p:nvSpPr>
        <p:spPr>
          <a:xfrm>
            <a:off x="457200" y="1600200"/>
            <a:ext cx="4876800" cy="4525963"/>
          </a:xfrm>
          <a:prstGeom prst="rect">
            <a:avLst/>
          </a:prstGeom>
          <a:noFill/>
          <a:ln>
            <a:noFill/>
          </a:ln>
        </p:spPr>
        <p:txBody>
          <a:bodyPr anchorCtr="0" anchor="t" bIns="45700" lIns="91425" spcFirstLastPara="1" rIns="91425" wrap="square" tIns="45700">
            <a:noAutofit/>
          </a:bodyPr>
          <a:lstStyle/>
          <a:p>
            <a:pPr indent="-347472" lvl="0" marL="347472" rtl="0" algn="l">
              <a:spcBef>
                <a:spcPts val="0"/>
              </a:spcBef>
              <a:spcAft>
                <a:spcPts val="0"/>
              </a:spcAft>
              <a:buClr>
                <a:schemeClr val="dk1"/>
              </a:buClr>
              <a:buSzPts val="3200"/>
              <a:buFont typeface="Arial"/>
              <a:buChar char="•"/>
            </a:pPr>
            <a:r>
              <a:rPr lang="en-US"/>
              <a:t>Input: CT images</a:t>
            </a:r>
            <a:endParaRPr/>
          </a:p>
          <a:p>
            <a:pPr indent="-347472" lvl="0" marL="347472" rtl="0" algn="l">
              <a:spcBef>
                <a:spcPts val="600"/>
              </a:spcBef>
              <a:spcAft>
                <a:spcPts val="0"/>
              </a:spcAft>
              <a:buClr>
                <a:schemeClr val="dk1"/>
              </a:buClr>
              <a:buSzPts val="3200"/>
              <a:buFont typeface="Arial"/>
              <a:buChar char="•"/>
            </a:pPr>
            <a:r>
              <a:rPr lang="en-US"/>
              <a:t>Output: cancer probability</a:t>
            </a:r>
            <a:endParaRPr/>
          </a:p>
          <a:p>
            <a:pPr indent="-347472" lvl="0" marL="347472" rtl="0" algn="l">
              <a:spcBef>
                <a:spcPts val="600"/>
              </a:spcBef>
              <a:spcAft>
                <a:spcPts val="0"/>
              </a:spcAft>
              <a:buClr>
                <a:schemeClr val="dk1"/>
              </a:buClr>
              <a:buSzPts val="3200"/>
              <a:buFont typeface="Arial"/>
              <a:buChar char="•"/>
            </a:pPr>
            <a:r>
              <a:rPr lang="en-US"/>
              <a:t>Output: image regions and probabilities</a:t>
            </a:r>
            <a:endParaRPr/>
          </a:p>
        </p:txBody>
      </p:sp>
      <p:sp>
        <p:nvSpPr>
          <p:cNvPr id="443" name="Google Shape;443;p66"/>
          <p:cNvSpPr txBox="1"/>
          <p:nvPr/>
        </p:nvSpPr>
        <p:spPr>
          <a:xfrm>
            <a:off x="7396200" y="4318000"/>
            <a:ext cx="1290600" cy="454819"/>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0"/>
              </a:spcAft>
              <a:buNone/>
            </a:pPr>
            <a:r>
              <a:rPr lang="en-US" sz="1200">
                <a:solidFill>
                  <a:srgbClr val="595959"/>
                </a:solidFill>
                <a:latin typeface="Arial"/>
                <a:ea typeface="Arial"/>
                <a:cs typeface="Arial"/>
                <a:sym typeface="Arial"/>
              </a:rPr>
              <a:t>Google</a:t>
            </a:r>
            <a:endParaRPr sz="1200">
              <a:solidFill>
                <a:srgbClr val="000000"/>
              </a:solidFill>
              <a:latin typeface="Arial"/>
              <a:ea typeface="Arial"/>
              <a:cs typeface="Arial"/>
              <a:sym typeface="Arial"/>
            </a:endParaRPr>
          </a:p>
        </p:txBody>
      </p:sp>
      <p:pic>
        <p:nvPicPr>
          <p:cNvPr id="444" name="Google Shape;444;p66"/>
          <p:cNvPicPr preferRelativeResize="0"/>
          <p:nvPr/>
        </p:nvPicPr>
        <p:blipFill rotWithShape="1">
          <a:blip r:embed="rId3">
            <a:alphaModFix/>
          </a:blip>
          <a:srcRect b="0" l="0" r="0" t="0"/>
          <a:stretch/>
        </p:blipFill>
        <p:spPr>
          <a:xfrm>
            <a:off x="5575300" y="1676400"/>
            <a:ext cx="3111500" cy="26416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7"/>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a:t>What is the labeled data?</a:t>
            </a:r>
            <a:endParaRPr/>
          </a:p>
        </p:txBody>
      </p:sp>
      <p:sp>
        <p:nvSpPr>
          <p:cNvPr id="450" name="Google Shape;450;p67"/>
          <p:cNvSpPr txBox="1"/>
          <p:nvPr>
            <p:ph idx="1" type="body"/>
          </p:nvPr>
        </p:nvSpPr>
        <p:spPr>
          <a:xfrm>
            <a:off x="457200" y="1600200"/>
            <a:ext cx="5118100" cy="4525963"/>
          </a:xfrm>
          <a:prstGeom prst="rect">
            <a:avLst/>
          </a:prstGeom>
          <a:noFill/>
          <a:ln>
            <a:noFill/>
          </a:ln>
        </p:spPr>
        <p:txBody>
          <a:bodyPr anchorCtr="0" anchor="t" bIns="45700" lIns="91425" spcFirstLastPara="1" rIns="91425" wrap="square" tIns="45700">
            <a:noAutofit/>
          </a:bodyPr>
          <a:lstStyle/>
          <a:p>
            <a:pPr indent="-347472" lvl="0" marL="347472" rtl="0" algn="l">
              <a:spcBef>
                <a:spcPts val="0"/>
              </a:spcBef>
              <a:spcAft>
                <a:spcPts val="0"/>
              </a:spcAft>
              <a:buClr>
                <a:schemeClr val="dk1"/>
              </a:buClr>
              <a:buSzPts val="3200"/>
              <a:buFont typeface="Arial"/>
              <a:buChar char="•"/>
            </a:pPr>
            <a:r>
              <a:rPr lang="en-US"/>
              <a:t>Scans annotated by human experts</a:t>
            </a:r>
            <a:endParaRPr/>
          </a:p>
          <a:p>
            <a:pPr indent="-144272" lvl="0" marL="347472" rtl="0" algn="l">
              <a:spcBef>
                <a:spcPts val="600"/>
              </a:spcBef>
              <a:spcAft>
                <a:spcPts val="0"/>
              </a:spcAft>
              <a:buClr>
                <a:schemeClr val="dk1"/>
              </a:buClr>
              <a:buSzPts val="3200"/>
              <a:buFont typeface="Arial"/>
              <a:buNone/>
            </a:pPr>
            <a:r>
              <a:t/>
            </a:r>
            <a:endParaRPr/>
          </a:p>
        </p:txBody>
      </p:sp>
      <p:sp>
        <p:nvSpPr>
          <p:cNvPr id="451" name="Google Shape;451;p67"/>
          <p:cNvSpPr txBox="1"/>
          <p:nvPr/>
        </p:nvSpPr>
        <p:spPr>
          <a:xfrm>
            <a:off x="7396200" y="4318000"/>
            <a:ext cx="1290600" cy="454819"/>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0"/>
              </a:spcAft>
              <a:buNone/>
            </a:pPr>
            <a:r>
              <a:rPr lang="en-US" sz="1200">
                <a:solidFill>
                  <a:srgbClr val="595959"/>
                </a:solidFill>
                <a:latin typeface="Arial"/>
                <a:ea typeface="Arial"/>
                <a:cs typeface="Arial"/>
                <a:sym typeface="Arial"/>
              </a:rPr>
              <a:t>Google</a:t>
            </a:r>
            <a:endParaRPr sz="1200">
              <a:solidFill>
                <a:srgbClr val="000000"/>
              </a:solidFill>
              <a:latin typeface="Arial"/>
              <a:ea typeface="Arial"/>
              <a:cs typeface="Arial"/>
              <a:sym typeface="Arial"/>
            </a:endParaRPr>
          </a:p>
        </p:txBody>
      </p:sp>
      <p:pic>
        <p:nvPicPr>
          <p:cNvPr id="452" name="Google Shape;452;p67"/>
          <p:cNvPicPr preferRelativeResize="0"/>
          <p:nvPr/>
        </p:nvPicPr>
        <p:blipFill rotWithShape="1">
          <a:blip r:embed="rId3">
            <a:alphaModFix/>
          </a:blip>
          <a:srcRect b="0" l="0" r="0" t="0"/>
          <a:stretch/>
        </p:blipFill>
        <p:spPr>
          <a:xfrm>
            <a:off x="5575300" y="1676400"/>
            <a:ext cx="3111500" cy="26416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8"/>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200"/>
              <a:buFont typeface="Arial"/>
              <a:buNone/>
            </a:pPr>
            <a:r>
              <a:rPr lang="en-US" sz="4200"/>
              <a:t>Considerations for train/test split?</a:t>
            </a:r>
            <a:endParaRPr sz="4200"/>
          </a:p>
        </p:txBody>
      </p:sp>
      <p:sp>
        <p:nvSpPr>
          <p:cNvPr id="458" name="Google Shape;458;p68"/>
          <p:cNvSpPr txBox="1"/>
          <p:nvPr>
            <p:ph idx="1" type="body"/>
          </p:nvPr>
        </p:nvSpPr>
        <p:spPr>
          <a:xfrm>
            <a:off x="457200" y="1600200"/>
            <a:ext cx="4876800" cy="4525963"/>
          </a:xfrm>
          <a:prstGeom prst="rect">
            <a:avLst/>
          </a:prstGeom>
          <a:noFill/>
          <a:ln>
            <a:noFill/>
          </a:ln>
        </p:spPr>
        <p:txBody>
          <a:bodyPr anchorCtr="0" anchor="t" bIns="45700" lIns="91425" spcFirstLastPara="1" rIns="91425" wrap="square" tIns="45700">
            <a:noAutofit/>
          </a:bodyPr>
          <a:lstStyle/>
          <a:p>
            <a:pPr indent="-347472" lvl="0" marL="347472" rtl="0" algn="l">
              <a:spcBef>
                <a:spcPts val="0"/>
              </a:spcBef>
              <a:spcAft>
                <a:spcPts val="0"/>
              </a:spcAft>
              <a:buClr>
                <a:schemeClr val="dk1"/>
              </a:buClr>
              <a:buSzPts val="3200"/>
              <a:buFont typeface="Arial"/>
              <a:buChar char="•"/>
            </a:pPr>
            <a:r>
              <a:rPr lang="en-US"/>
              <a:t>No patient with scans in both train and test</a:t>
            </a:r>
            <a:endParaRPr/>
          </a:p>
        </p:txBody>
      </p:sp>
      <p:sp>
        <p:nvSpPr>
          <p:cNvPr id="459" name="Google Shape;459;p68"/>
          <p:cNvSpPr txBox="1"/>
          <p:nvPr/>
        </p:nvSpPr>
        <p:spPr>
          <a:xfrm>
            <a:off x="7396200" y="4318000"/>
            <a:ext cx="1290600" cy="454819"/>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0"/>
              </a:spcAft>
              <a:buNone/>
            </a:pPr>
            <a:r>
              <a:rPr lang="en-US" sz="1200">
                <a:solidFill>
                  <a:srgbClr val="595959"/>
                </a:solidFill>
                <a:latin typeface="Arial"/>
                <a:ea typeface="Arial"/>
                <a:cs typeface="Arial"/>
                <a:sym typeface="Arial"/>
              </a:rPr>
              <a:t>Google</a:t>
            </a:r>
            <a:endParaRPr sz="1200">
              <a:solidFill>
                <a:srgbClr val="000000"/>
              </a:solidFill>
              <a:latin typeface="Arial"/>
              <a:ea typeface="Arial"/>
              <a:cs typeface="Arial"/>
              <a:sym typeface="Arial"/>
            </a:endParaRPr>
          </a:p>
        </p:txBody>
      </p:sp>
      <p:pic>
        <p:nvPicPr>
          <p:cNvPr id="460" name="Google Shape;460;p68"/>
          <p:cNvPicPr preferRelativeResize="0"/>
          <p:nvPr/>
        </p:nvPicPr>
        <p:blipFill rotWithShape="1">
          <a:blip r:embed="rId3">
            <a:alphaModFix/>
          </a:blip>
          <a:srcRect b="0" l="0" r="0" t="0"/>
          <a:stretch/>
        </p:blipFill>
        <p:spPr>
          <a:xfrm>
            <a:off x="5575300" y="1676400"/>
            <a:ext cx="3111500" cy="26416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9"/>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a:t>How will your function be used?</a:t>
            </a:r>
            <a:endParaRPr/>
          </a:p>
        </p:txBody>
      </p:sp>
      <p:sp>
        <p:nvSpPr>
          <p:cNvPr id="466" name="Google Shape;466;p69"/>
          <p:cNvSpPr txBox="1"/>
          <p:nvPr>
            <p:ph idx="1" type="body"/>
          </p:nvPr>
        </p:nvSpPr>
        <p:spPr>
          <a:xfrm>
            <a:off x="457200" y="1600200"/>
            <a:ext cx="4876800" cy="4525963"/>
          </a:xfrm>
          <a:prstGeom prst="rect">
            <a:avLst/>
          </a:prstGeom>
          <a:noFill/>
          <a:ln>
            <a:noFill/>
          </a:ln>
        </p:spPr>
        <p:txBody>
          <a:bodyPr anchorCtr="0" anchor="t" bIns="45700" lIns="91425" spcFirstLastPara="1" rIns="91425" wrap="square" tIns="45700">
            <a:noAutofit/>
          </a:bodyPr>
          <a:lstStyle/>
          <a:p>
            <a:pPr indent="-347472" lvl="0" marL="347472" rtl="0" algn="l">
              <a:spcBef>
                <a:spcPts val="0"/>
              </a:spcBef>
              <a:spcAft>
                <a:spcPts val="0"/>
              </a:spcAft>
              <a:buClr>
                <a:schemeClr val="dk1"/>
              </a:buClr>
              <a:buSzPts val="3200"/>
              <a:buFont typeface="Arial"/>
              <a:buChar char="•"/>
            </a:pPr>
            <a:r>
              <a:rPr lang="en-US"/>
              <a:t>By doctors</a:t>
            </a:r>
            <a:endParaRPr/>
          </a:p>
          <a:p>
            <a:pPr indent="-347472" lvl="0" marL="347472" rtl="0" algn="l">
              <a:spcBef>
                <a:spcPts val="600"/>
              </a:spcBef>
              <a:spcAft>
                <a:spcPts val="0"/>
              </a:spcAft>
              <a:buClr>
                <a:schemeClr val="dk1"/>
              </a:buClr>
              <a:buSzPts val="3200"/>
              <a:buFont typeface="Arial"/>
              <a:buChar char="•"/>
            </a:pPr>
            <a:r>
              <a:rPr lang="en-US"/>
              <a:t>By patients</a:t>
            </a:r>
            <a:endParaRPr/>
          </a:p>
          <a:p>
            <a:pPr indent="-347472" lvl="0" marL="347472" rtl="0" algn="l">
              <a:spcBef>
                <a:spcPts val="600"/>
              </a:spcBef>
              <a:spcAft>
                <a:spcPts val="0"/>
              </a:spcAft>
              <a:buClr>
                <a:schemeClr val="dk1"/>
              </a:buClr>
              <a:buSzPts val="3200"/>
              <a:buFont typeface="Arial"/>
              <a:buChar char="•"/>
            </a:pPr>
            <a:r>
              <a:rPr lang="en-US"/>
              <a:t>By insurance companies</a:t>
            </a:r>
            <a:endParaRPr/>
          </a:p>
          <a:p>
            <a:pPr indent="-347472" lvl="0" marL="347472" rtl="0" algn="l">
              <a:spcBef>
                <a:spcPts val="600"/>
              </a:spcBef>
              <a:spcAft>
                <a:spcPts val="0"/>
              </a:spcAft>
              <a:buClr>
                <a:schemeClr val="dk1"/>
              </a:buClr>
              <a:buSzPts val="3200"/>
              <a:buFont typeface="Arial"/>
              <a:buChar char="•"/>
            </a:pPr>
            <a:r>
              <a:rPr lang="en-US"/>
              <a:t>Does training population match usage population?</a:t>
            </a:r>
            <a:endParaRPr/>
          </a:p>
        </p:txBody>
      </p:sp>
      <p:sp>
        <p:nvSpPr>
          <p:cNvPr id="467" name="Google Shape;467;p69"/>
          <p:cNvSpPr txBox="1"/>
          <p:nvPr/>
        </p:nvSpPr>
        <p:spPr>
          <a:xfrm>
            <a:off x="7396200" y="4318000"/>
            <a:ext cx="1290600" cy="454819"/>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0"/>
              </a:spcAft>
              <a:buNone/>
            </a:pPr>
            <a:r>
              <a:rPr lang="en-US" sz="1200">
                <a:solidFill>
                  <a:srgbClr val="595959"/>
                </a:solidFill>
                <a:latin typeface="Arial"/>
                <a:ea typeface="Arial"/>
                <a:cs typeface="Arial"/>
                <a:sym typeface="Arial"/>
              </a:rPr>
              <a:t>Google</a:t>
            </a:r>
            <a:endParaRPr sz="1200">
              <a:solidFill>
                <a:srgbClr val="000000"/>
              </a:solidFill>
              <a:latin typeface="Arial"/>
              <a:ea typeface="Arial"/>
              <a:cs typeface="Arial"/>
              <a:sym typeface="Arial"/>
            </a:endParaRPr>
          </a:p>
        </p:txBody>
      </p:sp>
      <p:pic>
        <p:nvPicPr>
          <p:cNvPr id="468" name="Google Shape;468;p69"/>
          <p:cNvPicPr preferRelativeResize="0"/>
          <p:nvPr/>
        </p:nvPicPr>
        <p:blipFill rotWithShape="1">
          <a:blip r:embed="rId3">
            <a:alphaModFix/>
          </a:blip>
          <a:srcRect b="0" l="0" r="0" t="0"/>
          <a:stretch/>
        </p:blipFill>
        <p:spPr>
          <a:xfrm>
            <a:off x="5575300" y="1676400"/>
            <a:ext cx="3111500" cy="2641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a:t>Autonomous Driving</a:t>
            </a:r>
            <a:endParaRPr/>
          </a:p>
        </p:txBody>
      </p:sp>
      <p:pic>
        <p:nvPicPr>
          <p:cNvPr descr="Self Driving Car Vehicle / Traffic Lights / pedestrian detection with YOLO. &#10;Recorded in North Road, Melbourne with iPhone&#10;Source Code: https://github.com/JamesLuoau/Self-Driving-Car-Vehicle-Detection" id="81" name="Google Shape;81;p16" title="Self Driving Car Vehicle / Traffic Lights / pedestrian detection with YOLO">
            <a:hlinkClick r:id="rId3"/>
          </p:cNvPr>
          <p:cNvPicPr preferRelativeResize="0"/>
          <p:nvPr/>
        </p:nvPicPr>
        <p:blipFill>
          <a:blip r:embed="rId4">
            <a:alphaModFix/>
          </a:blip>
          <a:stretch>
            <a:fillRect/>
          </a:stretch>
        </p:blipFill>
        <p:spPr>
          <a:xfrm>
            <a:off x="984300" y="1371600"/>
            <a:ext cx="7175400" cy="53815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0"/>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lang="en-US" sz="4000"/>
              <a:t>How will you evaluate predictions?</a:t>
            </a:r>
            <a:endParaRPr/>
          </a:p>
        </p:txBody>
      </p:sp>
      <p:sp>
        <p:nvSpPr>
          <p:cNvPr id="474" name="Google Shape;474;p7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7472" lvl="0" marL="347472" rtl="0" algn="l">
              <a:spcBef>
                <a:spcPts val="0"/>
              </a:spcBef>
              <a:spcAft>
                <a:spcPts val="0"/>
              </a:spcAft>
              <a:buClr>
                <a:schemeClr val="dk1"/>
              </a:buClr>
              <a:buSzPts val="3200"/>
              <a:buFont typeface="Arial"/>
              <a:buChar char="•"/>
            </a:pPr>
            <a:r>
              <a:rPr lang="en-US"/>
              <a:t>Classification accuracy</a:t>
            </a:r>
            <a:endParaRPr/>
          </a:p>
          <a:p>
            <a:pPr indent="-347472" lvl="1" marL="740664" rtl="0" algn="l">
              <a:spcBef>
                <a:spcPts val="1000"/>
              </a:spcBef>
              <a:spcAft>
                <a:spcPts val="0"/>
              </a:spcAft>
              <a:buSzPts val="2800"/>
              <a:buChar char="•"/>
            </a:pPr>
            <a:r>
              <a:rPr lang="en-US"/>
              <a:t>Correct / Total</a:t>
            </a:r>
            <a:endParaRPr/>
          </a:p>
          <a:p>
            <a:pPr indent="-347472" lvl="0" marL="347472" rtl="0" algn="l">
              <a:spcBef>
                <a:spcPts val="1000"/>
              </a:spcBef>
              <a:spcAft>
                <a:spcPts val="0"/>
              </a:spcAft>
              <a:buSzPts val="3200"/>
              <a:buChar char="•"/>
            </a:pPr>
            <a:r>
              <a:rPr lang="en-US"/>
              <a:t>Mistakes have 2 types</a:t>
            </a:r>
            <a:endParaRPr/>
          </a:p>
          <a:p>
            <a:pPr indent="-347472" lvl="1" marL="740664" rtl="0" algn="l">
              <a:spcBef>
                <a:spcPts val="1000"/>
              </a:spcBef>
              <a:spcAft>
                <a:spcPts val="0"/>
              </a:spcAft>
              <a:buSzPts val="2800"/>
              <a:buChar char="•"/>
            </a:pPr>
            <a:r>
              <a:rPr lang="en-US"/>
              <a:t>False positives</a:t>
            </a:r>
            <a:endParaRPr/>
          </a:p>
          <a:p>
            <a:pPr indent="-347472" lvl="1" marL="740664" rtl="0" algn="l">
              <a:spcBef>
                <a:spcPts val="1000"/>
              </a:spcBef>
              <a:spcAft>
                <a:spcPts val="0"/>
              </a:spcAft>
              <a:buSzPts val="2800"/>
              <a:buChar char="•"/>
            </a:pPr>
            <a:r>
              <a:rPr lang="en-US"/>
              <a:t>False negatives</a:t>
            </a:r>
            <a:endParaRPr/>
          </a:p>
          <a:p>
            <a:pPr indent="-347472" lvl="0" marL="347472" rtl="0" algn="l">
              <a:spcBef>
                <a:spcPts val="1000"/>
              </a:spcBef>
              <a:spcAft>
                <a:spcPts val="0"/>
              </a:spcAft>
              <a:buSzPts val="3200"/>
              <a:buChar char="•"/>
            </a:pPr>
            <a:r>
              <a:rPr lang="en-US"/>
              <a:t>Calibration</a:t>
            </a:r>
            <a:endParaRPr/>
          </a:p>
          <a:p>
            <a:pPr indent="0" lvl="0" marL="0" rtl="0" algn="l">
              <a:spcBef>
                <a:spcPts val="1000"/>
              </a:spcBef>
              <a:spcAft>
                <a:spcPts val="1000"/>
              </a:spcAft>
              <a:buClr>
                <a:schemeClr val="dk1"/>
              </a:buClr>
              <a:buSzPts val="3200"/>
              <a:buFont typeface="Arial"/>
              <a:buNone/>
            </a:pPr>
            <a:r>
              <a:t/>
            </a:r>
            <a:endParaRPr/>
          </a:p>
        </p:txBody>
      </p:sp>
      <p:sp>
        <p:nvSpPr>
          <p:cNvPr id="475" name="Google Shape;475;p70"/>
          <p:cNvSpPr txBox="1"/>
          <p:nvPr/>
        </p:nvSpPr>
        <p:spPr>
          <a:xfrm>
            <a:off x="7396200" y="4318000"/>
            <a:ext cx="1290600" cy="454819"/>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0"/>
              </a:spcAft>
              <a:buNone/>
            </a:pPr>
            <a:r>
              <a:rPr lang="en-US" sz="1200">
                <a:solidFill>
                  <a:srgbClr val="595959"/>
                </a:solidFill>
                <a:latin typeface="Arial"/>
                <a:ea typeface="Arial"/>
                <a:cs typeface="Arial"/>
                <a:sym typeface="Arial"/>
              </a:rPr>
              <a:t>Google</a:t>
            </a:r>
            <a:endParaRPr sz="1200">
              <a:solidFill>
                <a:srgbClr val="000000"/>
              </a:solidFill>
              <a:latin typeface="Arial"/>
              <a:ea typeface="Arial"/>
              <a:cs typeface="Arial"/>
              <a:sym typeface="Arial"/>
            </a:endParaRPr>
          </a:p>
        </p:txBody>
      </p:sp>
      <p:pic>
        <p:nvPicPr>
          <p:cNvPr id="476" name="Google Shape;476;p70"/>
          <p:cNvPicPr preferRelativeResize="0"/>
          <p:nvPr/>
        </p:nvPicPr>
        <p:blipFill rotWithShape="1">
          <a:blip r:embed="rId3">
            <a:alphaModFix/>
          </a:blip>
          <a:srcRect b="0" l="0" r="0" t="0"/>
          <a:stretch/>
        </p:blipFill>
        <p:spPr>
          <a:xfrm>
            <a:off x="5575300" y="1676400"/>
            <a:ext cx="3111500" cy="26416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71"/>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a:t>What is a baseline predictor?</a:t>
            </a:r>
            <a:endParaRPr/>
          </a:p>
        </p:txBody>
      </p:sp>
      <p:sp>
        <p:nvSpPr>
          <p:cNvPr id="482" name="Google Shape;482;p71"/>
          <p:cNvSpPr txBox="1"/>
          <p:nvPr>
            <p:ph idx="1" type="body"/>
          </p:nvPr>
        </p:nvSpPr>
        <p:spPr>
          <a:xfrm>
            <a:off x="457200" y="1600200"/>
            <a:ext cx="3640800" cy="4526100"/>
          </a:xfrm>
          <a:prstGeom prst="rect">
            <a:avLst/>
          </a:prstGeom>
          <a:noFill/>
          <a:ln>
            <a:noFill/>
          </a:ln>
        </p:spPr>
        <p:txBody>
          <a:bodyPr anchorCtr="0" anchor="t" bIns="45700" lIns="91425" spcFirstLastPara="1" rIns="91425" wrap="square" tIns="45700">
            <a:noAutofit/>
          </a:bodyPr>
          <a:lstStyle/>
          <a:p>
            <a:pPr indent="-347472" lvl="0" marL="347472" rtl="0" algn="l">
              <a:spcBef>
                <a:spcPts val="0"/>
              </a:spcBef>
              <a:spcAft>
                <a:spcPts val="0"/>
              </a:spcAft>
              <a:buClr>
                <a:schemeClr val="dk1"/>
              </a:buClr>
              <a:buSzPts val="3200"/>
              <a:buFont typeface="Arial"/>
              <a:buChar char="•"/>
            </a:pPr>
            <a:r>
              <a:rPr lang="en-US"/>
              <a:t>Always predict ‘no cancer’</a:t>
            </a:r>
            <a:endParaRPr/>
          </a:p>
          <a:p>
            <a:pPr indent="0" lvl="0" marL="347472" rtl="0" algn="l">
              <a:spcBef>
                <a:spcPts val="0"/>
              </a:spcBef>
              <a:spcAft>
                <a:spcPts val="0"/>
              </a:spcAft>
              <a:buNone/>
            </a:pPr>
            <a:r>
              <a:t/>
            </a:r>
            <a:endParaRPr/>
          </a:p>
          <a:p>
            <a:pPr indent="-144272" lvl="0" marL="347472" rtl="0" algn="l">
              <a:spcBef>
                <a:spcPts val="600"/>
              </a:spcBef>
              <a:spcAft>
                <a:spcPts val="0"/>
              </a:spcAft>
              <a:buClr>
                <a:schemeClr val="dk1"/>
              </a:buClr>
              <a:buSzPts val="3200"/>
              <a:buFont typeface="Arial"/>
              <a:buNone/>
            </a:pPr>
            <a:r>
              <a:t/>
            </a:r>
            <a:endParaRPr/>
          </a:p>
        </p:txBody>
      </p:sp>
      <p:sp>
        <p:nvSpPr>
          <p:cNvPr id="483" name="Google Shape;483;p71"/>
          <p:cNvSpPr txBox="1"/>
          <p:nvPr/>
        </p:nvSpPr>
        <p:spPr>
          <a:xfrm>
            <a:off x="7396200" y="4318000"/>
            <a:ext cx="1290600" cy="454819"/>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0"/>
              </a:spcAft>
              <a:buNone/>
            </a:pPr>
            <a:r>
              <a:rPr lang="en-US" sz="1200">
                <a:solidFill>
                  <a:srgbClr val="595959"/>
                </a:solidFill>
                <a:latin typeface="Arial"/>
                <a:ea typeface="Arial"/>
                <a:cs typeface="Arial"/>
                <a:sym typeface="Arial"/>
              </a:rPr>
              <a:t>Google</a:t>
            </a:r>
            <a:endParaRPr sz="1200">
              <a:solidFill>
                <a:srgbClr val="000000"/>
              </a:solidFill>
              <a:latin typeface="Arial"/>
              <a:ea typeface="Arial"/>
              <a:cs typeface="Arial"/>
              <a:sym typeface="Arial"/>
            </a:endParaRPr>
          </a:p>
        </p:txBody>
      </p:sp>
      <p:pic>
        <p:nvPicPr>
          <p:cNvPr id="484" name="Google Shape;484;p71"/>
          <p:cNvPicPr preferRelativeResize="0"/>
          <p:nvPr/>
        </p:nvPicPr>
        <p:blipFill rotWithShape="1">
          <a:blip r:embed="rId3">
            <a:alphaModFix/>
          </a:blip>
          <a:srcRect b="0" l="0" r="0" t="0"/>
          <a:stretch/>
        </p:blipFill>
        <p:spPr>
          <a:xfrm>
            <a:off x="5575300" y="1676400"/>
            <a:ext cx="3111500" cy="26416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72"/>
          <p:cNvSpPr txBox="1"/>
          <p:nvPr>
            <p:ph idx="1" type="body"/>
          </p:nvPr>
        </p:nvSpPr>
        <p:spPr>
          <a:xfrm>
            <a:off x="722313" y="2057400"/>
            <a:ext cx="7772400" cy="1500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888888"/>
              </a:buClr>
              <a:buSzPts val="2000"/>
              <a:buNone/>
            </a:pPr>
            <a:r>
              <a:rPr lang="en-US"/>
              <a:t>Lung Cancer Screening</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73"/>
          <p:cNvSpPr txBox="1"/>
          <p:nvPr>
            <p:ph type="ctrTitle"/>
          </p:nvPr>
        </p:nvSpPr>
        <p:spPr>
          <a:xfrm>
            <a:off x="685800" y="1828800"/>
            <a:ext cx="7772400" cy="90054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400"/>
              <a:buFont typeface="Arial"/>
              <a:buNone/>
            </a:pPr>
            <a:r>
              <a:rPr lang="en-US"/>
              <a:t>Sports Outcomes </a:t>
            </a:r>
            <a:endParaRPr/>
          </a:p>
        </p:txBody>
      </p:sp>
      <p:sp>
        <p:nvSpPr>
          <p:cNvPr id="495" name="Google Shape;495;p73"/>
          <p:cNvSpPr txBox="1"/>
          <p:nvPr>
            <p:ph idx="1" type="subTitle"/>
          </p:nvPr>
        </p:nvSpPr>
        <p:spPr>
          <a:xfrm>
            <a:off x="685800" y="2895600"/>
            <a:ext cx="7772400" cy="1752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Example Two</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74"/>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a:t>Basketball Predictions</a:t>
            </a:r>
            <a:endParaRPr/>
          </a:p>
        </p:txBody>
      </p:sp>
      <p:sp>
        <p:nvSpPr>
          <p:cNvPr id="501" name="Google Shape;501;p74"/>
          <p:cNvSpPr txBox="1"/>
          <p:nvPr>
            <p:ph idx="1" type="body"/>
          </p:nvPr>
        </p:nvSpPr>
        <p:spPr>
          <a:xfrm>
            <a:off x="457200" y="1600200"/>
            <a:ext cx="4572000" cy="4525963"/>
          </a:xfrm>
          <a:prstGeom prst="rect">
            <a:avLst/>
          </a:prstGeom>
          <a:noFill/>
          <a:ln>
            <a:noFill/>
          </a:ln>
        </p:spPr>
        <p:txBody>
          <a:bodyPr anchorCtr="0" anchor="t" bIns="45700" lIns="91425" spcFirstLastPara="1" rIns="91425" wrap="square" tIns="45700">
            <a:noAutofit/>
          </a:bodyPr>
          <a:lstStyle/>
          <a:p>
            <a:pPr indent="-347472" lvl="0" marL="347472" rtl="0" algn="l">
              <a:spcBef>
                <a:spcPts val="0"/>
              </a:spcBef>
              <a:spcAft>
                <a:spcPts val="0"/>
              </a:spcAft>
              <a:buClr>
                <a:schemeClr val="dk1"/>
              </a:buClr>
              <a:buSzPts val="2600"/>
              <a:buFont typeface="Arial"/>
              <a:buChar char="•"/>
            </a:pPr>
            <a:r>
              <a:rPr lang="en-US" sz="2600"/>
              <a:t>What are the inputs and outputs?</a:t>
            </a:r>
            <a:endParaRPr/>
          </a:p>
          <a:p>
            <a:pPr indent="-347472" lvl="0" marL="347472" rtl="0" algn="l">
              <a:spcBef>
                <a:spcPts val="600"/>
              </a:spcBef>
              <a:spcAft>
                <a:spcPts val="0"/>
              </a:spcAft>
              <a:buClr>
                <a:schemeClr val="dk1"/>
              </a:buClr>
              <a:buSzPts val="2600"/>
              <a:buFont typeface="Arial"/>
              <a:buChar char="•"/>
            </a:pPr>
            <a:r>
              <a:rPr lang="en-US" sz="2600"/>
              <a:t>What is the labeled data?</a:t>
            </a:r>
            <a:endParaRPr/>
          </a:p>
          <a:p>
            <a:pPr indent="-347472" lvl="0" marL="347472" rtl="0" algn="l">
              <a:spcBef>
                <a:spcPts val="600"/>
              </a:spcBef>
              <a:spcAft>
                <a:spcPts val="0"/>
              </a:spcAft>
              <a:buClr>
                <a:schemeClr val="dk1"/>
              </a:buClr>
              <a:buSzPts val="2600"/>
              <a:buFont typeface="Arial"/>
              <a:buChar char="•"/>
            </a:pPr>
            <a:r>
              <a:rPr lang="en-US" sz="2600"/>
              <a:t>Considerations for train/test split?</a:t>
            </a:r>
            <a:endParaRPr/>
          </a:p>
          <a:p>
            <a:pPr indent="-347472" lvl="0" marL="347472" rtl="0" algn="l">
              <a:spcBef>
                <a:spcPts val="600"/>
              </a:spcBef>
              <a:spcAft>
                <a:spcPts val="0"/>
              </a:spcAft>
              <a:buClr>
                <a:schemeClr val="dk1"/>
              </a:buClr>
              <a:buSzPts val="2600"/>
              <a:buFont typeface="Arial"/>
              <a:buChar char="•"/>
            </a:pPr>
            <a:r>
              <a:rPr lang="en-US" sz="2600"/>
              <a:t>How will your function be used?</a:t>
            </a:r>
            <a:endParaRPr/>
          </a:p>
          <a:p>
            <a:pPr indent="-347472" lvl="0" marL="347472" rtl="0" algn="l">
              <a:spcBef>
                <a:spcPts val="600"/>
              </a:spcBef>
              <a:spcAft>
                <a:spcPts val="0"/>
              </a:spcAft>
              <a:buClr>
                <a:schemeClr val="dk1"/>
              </a:buClr>
              <a:buSzPts val="2600"/>
              <a:buFont typeface="Arial"/>
              <a:buChar char="•"/>
            </a:pPr>
            <a:r>
              <a:rPr lang="en-US" sz="2600"/>
              <a:t>How will you evaluate predictions?</a:t>
            </a:r>
            <a:endParaRPr/>
          </a:p>
          <a:p>
            <a:pPr indent="-347472" lvl="0" marL="347472" rtl="0" algn="l">
              <a:spcBef>
                <a:spcPts val="600"/>
              </a:spcBef>
              <a:spcAft>
                <a:spcPts val="0"/>
              </a:spcAft>
              <a:buClr>
                <a:schemeClr val="dk1"/>
              </a:buClr>
              <a:buSzPts val="2600"/>
              <a:buFont typeface="Arial"/>
              <a:buChar char="•"/>
            </a:pPr>
            <a:r>
              <a:rPr lang="en-US" sz="2600"/>
              <a:t>What is a baseline predictor?</a:t>
            </a:r>
            <a:endParaRPr/>
          </a:p>
        </p:txBody>
      </p:sp>
      <p:pic>
        <p:nvPicPr>
          <p:cNvPr id="502" name="Google Shape;502;p74"/>
          <p:cNvPicPr preferRelativeResize="0"/>
          <p:nvPr/>
        </p:nvPicPr>
        <p:blipFill rotWithShape="1">
          <a:blip r:embed="rId3">
            <a:alphaModFix/>
          </a:blip>
          <a:srcRect b="0" l="0" r="0" t="0"/>
          <a:stretch/>
        </p:blipFill>
        <p:spPr>
          <a:xfrm>
            <a:off x="5029200" y="1397000"/>
            <a:ext cx="3788153" cy="4525963"/>
          </a:xfrm>
          <a:prstGeom prst="rect">
            <a:avLst/>
          </a:prstGeom>
          <a:noFill/>
          <a:ln>
            <a:noFill/>
          </a:ln>
        </p:spPr>
      </p:pic>
      <p:sp>
        <p:nvSpPr>
          <p:cNvPr id="503" name="Google Shape;503;p74"/>
          <p:cNvSpPr txBox="1"/>
          <p:nvPr/>
        </p:nvSpPr>
        <p:spPr>
          <a:xfrm>
            <a:off x="7342377" y="6044763"/>
            <a:ext cx="1381800" cy="2136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0"/>
              </a:spcAft>
              <a:buNone/>
            </a:pPr>
            <a:r>
              <a:rPr lang="en-US" sz="1200">
                <a:solidFill>
                  <a:srgbClr val="7F7F7F"/>
                </a:solidFill>
                <a:latin typeface="Arial"/>
                <a:ea typeface="Arial"/>
                <a:cs typeface="Arial"/>
                <a:sym typeface="Arial"/>
              </a:rPr>
              <a:t>FiveThirtyEight</a:t>
            </a:r>
            <a:endParaRPr sz="1200">
              <a:solidFill>
                <a:srgbClr val="7F7F7F"/>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75"/>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200"/>
              <a:buFont typeface="Arial"/>
              <a:buNone/>
            </a:pPr>
            <a:r>
              <a:rPr lang="en-US" sz="4200"/>
              <a:t>What are the inputs and outputs?</a:t>
            </a:r>
            <a:endParaRPr/>
          </a:p>
        </p:txBody>
      </p:sp>
      <p:sp>
        <p:nvSpPr>
          <p:cNvPr id="509" name="Google Shape;509;p75"/>
          <p:cNvSpPr txBox="1"/>
          <p:nvPr>
            <p:ph idx="1" type="body"/>
          </p:nvPr>
        </p:nvSpPr>
        <p:spPr>
          <a:xfrm>
            <a:off x="457200" y="1600200"/>
            <a:ext cx="4572000" cy="4525963"/>
          </a:xfrm>
          <a:prstGeom prst="rect">
            <a:avLst/>
          </a:prstGeom>
          <a:noFill/>
          <a:ln>
            <a:noFill/>
          </a:ln>
        </p:spPr>
        <p:txBody>
          <a:bodyPr anchorCtr="0" anchor="t" bIns="45700" lIns="91425" spcFirstLastPara="1" rIns="91425" wrap="square" tIns="45700">
            <a:noAutofit/>
          </a:bodyPr>
          <a:lstStyle/>
          <a:p>
            <a:pPr indent="-347472" lvl="0" marL="347472" rtl="0" algn="l">
              <a:spcBef>
                <a:spcPts val="0"/>
              </a:spcBef>
              <a:spcAft>
                <a:spcPts val="0"/>
              </a:spcAft>
              <a:buClr>
                <a:schemeClr val="dk1"/>
              </a:buClr>
              <a:buSzPts val="2800"/>
              <a:buFont typeface="Arial"/>
              <a:buChar char="•"/>
            </a:pPr>
            <a:r>
              <a:rPr lang="en-US" sz="2800"/>
              <a:t>Inputs: team1 and team2</a:t>
            </a:r>
            <a:endParaRPr/>
          </a:p>
          <a:p>
            <a:pPr indent="-347472" lvl="0" marL="347472" rtl="0" algn="l">
              <a:spcBef>
                <a:spcPts val="600"/>
              </a:spcBef>
              <a:spcAft>
                <a:spcPts val="0"/>
              </a:spcAft>
              <a:buClr>
                <a:schemeClr val="dk1"/>
              </a:buClr>
              <a:buSzPts val="2800"/>
              <a:buFont typeface="Arial"/>
              <a:buChar char="•"/>
            </a:pPr>
            <a:r>
              <a:rPr lang="en-US" sz="2800"/>
              <a:t>Outputs: win/loss</a:t>
            </a:r>
            <a:endParaRPr/>
          </a:p>
          <a:p>
            <a:pPr indent="-347472" lvl="0" marL="347472" rtl="0" algn="l">
              <a:spcBef>
                <a:spcPts val="600"/>
              </a:spcBef>
              <a:spcAft>
                <a:spcPts val="0"/>
              </a:spcAft>
              <a:buClr>
                <a:schemeClr val="dk1"/>
              </a:buClr>
              <a:buSzPts val="2800"/>
              <a:buFont typeface="Arial"/>
              <a:buChar char="•"/>
            </a:pPr>
            <a:r>
              <a:rPr lang="en-US" sz="2800"/>
              <a:t>Outputs: point difference</a:t>
            </a:r>
            <a:endParaRPr/>
          </a:p>
        </p:txBody>
      </p:sp>
      <p:pic>
        <p:nvPicPr>
          <p:cNvPr id="510" name="Google Shape;510;p75"/>
          <p:cNvPicPr preferRelativeResize="0"/>
          <p:nvPr/>
        </p:nvPicPr>
        <p:blipFill rotWithShape="1">
          <a:blip r:embed="rId3">
            <a:alphaModFix/>
          </a:blip>
          <a:srcRect b="0" l="0" r="0" t="0"/>
          <a:stretch/>
        </p:blipFill>
        <p:spPr>
          <a:xfrm>
            <a:off x="5029200" y="1397000"/>
            <a:ext cx="3788153" cy="4525963"/>
          </a:xfrm>
          <a:prstGeom prst="rect">
            <a:avLst/>
          </a:prstGeom>
          <a:noFill/>
          <a:ln>
            <a:noFill/>
          </a:ln>
        </p:spPr>
      </p:pic>
      <p:sp>
        <p:nvSpPr>
          <p:cNvPr id="511" name="Google Shape;511;p75"/>
          <p:cNvSpPr txBox="1"/>
          <p:nvPr/>
        </p:nvSpPr>
        <p:spPr>
          <a:xfrm>
            <a:off x="7342377" y="6044763"/>
            <a:ext cx="1381800" cy="2136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0"/>
              </a:spcAft>
              <a:buNone/>
            </a:pPr>
            <a:r>
              <a:rPr lang="en-US" sz="1200">
                <a:solidFill>
                  <a:srgbClr val="7F7F7F"/>
                </a:solidFill>
                <a:latin typeface="Arial"/>
                <a:ea typeface="Arial"/>
                <a:cs typeface="Arial"/>
                <a:sym typeface="Arial"/>
              </a:rPr>
              <a:t>FiveThirtyEight</a:t>
            </a:r>
            <a:endParaRPr sz="1200">
              <a:solidFill>
                <a:srgbClr val="7F7F7F"/>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76"/>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a:t>What is the labeled data?</a:t>
            </a:r>
            <a:endParaRPr/>
          </a:p>
        </p:txBody>
      </p:sp>
      <p:sp>
        <p:nvSpPr>
          <p:cNvPr id="517" name="Google Shape;517;p76"/>
          <p:cNvSpPr txBox="1"/>
          <p:nvPr>
            <p:ph idx="1" type="body"/>
          </p:nvPr>
        </p:nvSpPr>
        <p:spPr>
          <a:xfrm>
            <a:off x="457200" y="1600200"/>
            <a:ext cx="4114800" cy="4525963"/>
          </a:xfrm>
          <a:prstGeom prst="rect">
            <a:avLst/>
          </a:prstGeom>
          <a:noFill/>
          <a:ln>
            <a:noFill/>
          </a:ln>
        </p:spPr>
        <p:txBody>
          <a:bodyPr anchorCtr="0" anchor="t" bIns="45700" lIns="91425" spcFirstLastPara="1" rIns="91425" wrap="square" tIns="45700">
            <a:noAutofit/>
          </a:bodyPr>
          <a:lstStyle/>
          <a:p>
            <a:pPr indent="-347472" lvl="0" marL="347472" rtl="0" algn="l">
              <a:spcBef>
                <a:spcPts val="0"/>
              </a:spcBef>
              <a:spcAft>
                <a:spcPts val="0"/>
              </a:spcAft>
              <a:buClr>
                <a:schemeClr val="dk1"/>
              </a:buClr>
              <a:buSzPts val="2800"/>
              <a:buFont typeface="Arial"/>
              <a:buChar char="•"/>
            </a:pPr>
            <a:r>
              <a:rPr lang="en-US" sz="2800"/>
              <a:t>Previous games and results (from the current season)</a:t>
            </a:r>
            <a:endParaRPr sz="2800"/>
          </a:p>
        </p:txBody>
      </p:sp>
      <p:pic>
        <p:nvPicPr>
          <p:cNvPr id="518" name="Google Shape;518;p76"/>
          <p:cNvPicPr preferRelativeResize="0"/>
          <p:nvPr/>
        </p:nvPicPr>
        <p:blipFill rotWithShape="1">
          <a:blip r:embed="rId3">
            <a:alphaModFix/>
          </a:blip>
          <a:srcRect b="0" l="0" r="0" t="0"/>
          <a:stretch/>
        </p:blipFill>
        <p:spPr>
          <a:xfrm>
            <a:off x="5029200" y="1397000"/>
            <a:ext cx="3788153" cy="4525963"/>
          </a:xfrm>
          <a:prstGeom prst="rect">
            <a:avLst/>
          </a:prstGeom>
          <a:noFill/>
          <a:ln>
            <a:noFill/>
          </a:ln>
        </p:spPr>
      </p:pic>
      <p:sp>
        <p:nvSpPr>
          <p:cNvPr id="519" name="Google Shape;519;p76"/>
          <p:cNvSpPr txBox="1"/>
          <p:nvPr/>
        </p:nvSpPr>
        <p:spPr>
          <a:xfrm>
            <a:off x="7342377" y="6044763"/>
            <a:ext cx="1381800" cy="2136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0"/>
              </a:spcAft>
              <a:buNone/>
            </a:pPr>
            <a:r>
              <a:rPr lang="en-US" sz="1200">
                <a:solidFill>
                  <a:srgbClr val="7F7F7F"/>
                </a:solidFill>
                <a:latin typeface="Arial"/>
                <a:ea typeface="Arial"/>
                <a:cs typeface="Arial"/>
                <a:sym typeface="Arial"/>
              </a:rPr>
              <a:t>FiveThirtyEight</a:t>
            </a:r>
            <a:endParaRPr sz="1200">
              <a:solidFill>
                <a:srgbClr val="7F7F7F"/>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77"/>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200"/>
              <a:buFont typeface="Arial"/>
              <a:buNone/>
            </a:pPr>
            <a:r>
              <a:rPr lang="en-US" sz="4200"/>
              <a:t>Considerations for train/test split?</a:t>
            </a:r>
            <a:endParaRPr/>
          </a:p>
        </p:txBody>
      </p:sp>
      <p:sp>
        <p:nvSpPr>
          <p:cNvPr id="525" name="Google Shape;525;p77"/>
          <p:cNvSpPr txBox="1"/>
          <p:nvPr>
            <p:ph idx="1" type="body"/>
          </p:nvPr>
        </p:nvSpPr>
        <p:spPr>
          <a:xfrm>
            <a:off x="457200" y="1600200"/>
            <a:ext cx="4572000" cy="4525963"/>
          </a:xfrm>
          <a:prstGeom prst="rect">
            <a:avLst/>
          </a:prstGeom>
          <a:noFill/>
          <a:ln>
            <a:noFill/>
          </a:ln>
        </p:spPr>
        <p:txBody>
          <a:bodyPr anchorCtr="0" anchor="t" bIns="45700" lIns="91425" spcFirstLastPara="1" rIns="91425" wrap="square" tIns="45700">
            <a:noAutofit/>
          </a:bodyPr>
          <a:lstStyle/>
          <a:p>
            <a:pPr indent="-347472" lvl="0" marL="347472" rtl="0" algn="l">
              <a:spcBef>
                <a:spcPts val="0"/>
              </a:spcBef>
              <a:spcAft>
                <a:spcPts val="0"/>
              </a:spcAft>
              <a:buClr>
                <a:schemeClr val="dk1"/>
              </a:buClr>
              <a:buSzPts val="2800"/>
              <a:buFont typeface="Arial"/>
              <a:buChar char="•"/>
            </a:pPr>
            <a:r>
              <a:rPr lang="en-US" sz="2800"/>
              <a:t>Use past games to predict future results (rolling predictions)</a:t>
            </a:r>
            <a:endParaRPr sz="2800"/>
          </a:p>
        </p:txBody>
      </p:sp>
      <p:pic>
        <p:nvPicPr>
          <p:cNvPr id="526" name="Google Shape;526;p77"/>
          <p:cNvPicPr preferRelativeResize="0"/>
          <p:nvPr/>
        </p:nvPicPr>
        <p:blipFill rotWithShape="1">
          <a:blip r:embed="rId3">
            <a:alphaModFix/>
          </a:blip>
          <a:srcRect b="0" l="0" r="0" t="0"/>
          <a:stretch/>
        </p:blipFill>
        <p:spPr>
          <a:xfrm>
            <a:off x="5029200" y="1397000"/>
            <a:ext cx="3788153" cy="4525963"/>
          </a:xfrm>
          <a:prstGeom prst="rect">
            <a:avLst/>
          </a:prstGeom>
          <a:noFill/>
          <a:ln>
            <a:noFill/>
          </a:ln>
        </p:spPr>
      </p:pic>
      <p:sp>
        <p:nvSpPr>
          <p:cNvPr id="527" name="Google Shape;527;p77"/>
          <p:cNvSpPr txBox="1"/>
          <p:nvPr/>
        </p:nvSpPr>
        <p:spPr>
          <a:xfrm>
            <a:off x="7342377" y="6044763"/>
            <a:ext cx="1381800" cy="2136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0"/>
              </a:spcAft>
              <a:buNone/>
            </a:pPr>
            <a:r>
              <a:rPr lang="en-US" sz="1200">
                <a:solidFill>
                  <a:srgbClr val="7F7F7F"/>
                </a:solidFill>
                <a:latin typeface="Arial"/>
                <a:ea typeface="Arial"/>
                <a:cs typeface="Arial"/>
                <a:sym typeface="Arial"/>
              </a:rPr>
              <a:t>FiveThirtyEight</a:t>
            </a:r>
            <a:endParaRPr sz="1200">
              <a:solidFill>
                <a:srgbClr val="7F7F7F"/>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78"/>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a:t>How will your function be used?</a:t>
            </a:r>
            <a:endParaRPr/>
          </a:p>
        </p:txBody>
      </p:sp>
      <p:sp>
        <p:nvSpPr>
          <p:cNvPr id="533" name="Google Shape;533;p78"/>
          <p:cNvSpPr txBox="1"/>
          <p:nvPr>
            <p:ph idx="1" type="body"/>
          </p:nvPr>
        </p:nvSpPr>
        <p:spPr>
          <a:xfrm>
            <a:off x="457200" y="1600200"/>
            <a:ext cx="3788153" cy="4525963"/>
          </a:xfrm>
          <a:prstGeom prst="rect">
            <a:avLst/>
          </a:prstGeom>
          <a:noFill/>
          <a:ln>
            <a:noFill/>
          </a:ln>
        </p:spPr>
        <p:txBody>
          <a:bodyPr anchorCtr="0" anchor="t" bIns="45700" lIns="91425" spcFirstLastPara="1" rIns="91425" wrap="square" tIns="45700">
            <a:noAutofit/>
          </a:bodyPr>
          <a:lstStyle/>
          <a:p>
            <a:pPr indent="-347472" lvl="0" marL="347472" rtl="0" algn="l">
              <a:spcBef>
                <a:spcPts val="0"/>
              </a:spcBef>
              <a:spcAft>
                <a:spcPts val="0"/>
              </a:spcAft>
              <a:buClr>
                <a:schemeClr val="dk1"/>
              </a:buClr>
              <a:buSzPts val="2800"/>
              <a:buFont typeface="Arial"/>
              <a:buChar char="•"/>
            </a:pPr>
            <a:r>
              <a:rPr lang="en-US" sz="2800"/>
              <a:t>Gambling: setting lines</a:t>
            </a:r>
            <a:endParaRPr sz="2800"/>
          </a:p>
        </p:txBody>
      </p:sp>
      <p:pic>
        <p:nvPicPr>
          <p:cNvPr id="534" name="Google Shape;534;p78"/>
          <p:cNvPicPr preferRelativeResize="0"/>
          <p:nvPr/>
        </p:nvPicPr>
        <p:blipFill rotWithShape="1">
          <a:blip r:embed="rId3">
            <a:alphaModFix/>
          </a:blip>
          <a:srcRect b="0" l="0" r="0" t="0"/>
          <a:stretch/>
        </p:blipFill>
        <p:spPr>
          <a:xfrm>
            <a:off x="5029200" y="1397000"/>
            <a:ext cx="3788153" cy="4525963"/>
          </a:xfrm>
          <a:prstGeom prst="rect">
            <a:avLst/>
          </a:prstGeom>
          <a:noFill/>
          <a:ln>
            <a:noFill/>
          </a:ln>
        </p:spPr>
      </p:pic>
      <p:sp>
        <p:nvSpPr>
          <p:cNvPr id="535" name="Google Shape;535;p78"/>
          <p:cNvSpPr txBox="1"/>
          <p:nvPr/>
        </p:nvSpPr>
        <p:spPr>
          <a:xfrm>
            <a:off x="7342377" y="6044763"/>
            <a:ext cx="1381800" cy="2136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0"/>
              </a:spcAft>
              <a:buNone/>
            </a:pPr>
            <a:r>
              <a:rPr lang="en-US" sz="1200">
                <a:solidFill>
                  <a:srgbClr val="7F7F7F"/>
                </a:solidFill>
                <a:latin typeface="Arial"/>
                <a:ea typeface="Arial"/>
                <a:cs typeface="Arial"/>
                <a:sym typeface="Arial"/>
              </a:rPr>
              <a:t>FiveThirtyEight</a:t>
            </a:r>
            <a:endParaRPr sz="1200">
              <a:solidFill>
                <a:srgbClr val="7F7F7F"/>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79"/>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lang="en-US" sz="4000"/>
              <a:t>How will you evaluate predictions?</a:t>
            </a:r>
            <a:endParaRPr/>
          </a:p>
        </p:txBody>
      </p:sp>
      <p:sp>
        <p:nvSpPr>
          <p:cNvPr id="541" name="Google Shape;541;p7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457200" lvl="0" marL="521208" rtl="0" algn="l">
              <a:spcBef>
                <a:spcPts val="0"/>
              </a:spcBef>
              <a:spcAft>
                <a:spcPts val="0"/>
              </a:spcAft>
              <a:buClr>
                <a:schemeClr val="dk1"/>
              </a:buClr>
              <a:buSzPts val="2800"/>
              <a:buChar char="•"/>
            </a:pPr>
            <a:r>
              <a:rPr lang="en-US" sz="2800"/>
              <a:t>Accuracy</a:t>
            </a:r>
            <a:endParaRPr sz="2800"/>
          </a:p>
          <a:p>
            <a:pPr indent="-457200" lvl="0" marL="521208" rtl="0" algn="l">
              <a:spcBef>
                <a:spcPts val="1000"/>
              </a:spcBef>
              <a:spcAft>
                <a:spcPts val="1000"/>
              </a:spcAft>
              <a:buClr>
                <a:schemeClr val="dk1"/>
              </a:buClr>
              <a:buSzPts val="2800"/>
              <a:buChar char="•"/>
            </a:pPr>
            <a:r>
              <a:rPr lang="en-US" sz="2800"/>
              <a:t>MSE</a:t>
            </a:r>
            <a:endParaRPr sz="2800"/>
          </a:p>
        </p:txBody>
      </p:sp>
      <p:pic>
        <p:nvPicPr>
          <p:cNvPr id="542" name="Google Shape;542;p79"/>
          <p:cNvPicPr preferRelativeResize="0"/>
          <p:nvPr/>
        </p:nvPicPr>
        <p:blipFill rotWithShape="1">
          <a:blip r:embed="rId3">
            <a:alphaModFix/>
          </a:blip>
          <a:srcRect b="0" l="0" r="0" t="0"/>
          <a:stretch/>
        </p:blipFill>
        <p:spPr>
          <a:xfrm>
            <a:off x="5029200" y="1397000"/>
            <a:ext cx="3788153" cy="4525963"/>
          </a:xfrm>
          <a:prstGeom prst="rect">
            <a:avLst/>
          </a:prstGeom>
          <a:noFill/>
          <a:ln>
            <a:noFill/>
          </a:ln>
        </p:spPr>
      </p:pic>
      <p:sp>
        <p:nvSpPr>
          <p:cNvPr id="543" name="Google Shape;543;p79"/>
          <p:cNvSpPr txBox="1"/>
          <p:nvPr/>
        </p:nvSpPr>
        <p:spPr>
          <a:xfrm>
            <a:off x="7342377" y="6044763"/>
            <a:ext cx="1381800" cy="2136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0"/>
              </a:spcAft>
              <a:buNone/>
            </a:pPr>
            <a:r>
              <a:rPr lang="en-US" sz="1200">
                <a:solidFill>
                  <a:srgbClr val="7F7F7F"/>
                </a:solidFill>
                <a:latin typeface="Arial"/>
                <a:ea typeface="Arial"/>
                <a:cs typeface="Arial"/>
                <a:sym typeface="Arial"/>
              </a:rPr>
              <a:t>FiveThirtyEight</a:t>
            </a:r>
            <a:endParaRPr sz="1200">
              <a:solidFill>
                <a:srgbClr val="7F7F7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a:t>Autonomous Driving</a:t>
            </a:r>
            <a:endParaRPr/>
          </a:p>
        </p:txBody>
      </p:sp>
      <p:graphicFrame>
        <p:nvGraphicFramePr>
          <p:cNvPr id="87" name="Google Shape;87;p17"/>
          <p:cNvGraphicFramePr/>
          <p:nvPr/>
        </p:nvGraphicFramePr>
        <p:xfrm>
          <a:off x="457200" y="1955800"/>
          <a:ext cx="3000000" cy="3000000"/>
        </p:xfrm>
        <a:graphic>
          <a:graphicData uri="http://schemas.openxmlformats.org/drawingml/2006/table">
            <a:tbl>
              <a:tblPr bandRow="1" firstCol="1">
                <a:noFill/>
                <a:tableStyleId>{6420494D-668D-4FEE-B02B-F435CD337445}</a:tableStyleId>
              </a:tblPr>
              <a:tblGrid>
                <a:gridCol w="3276600"/>
              </a:tblGrid>
              <a:tr h="370850">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Object identification</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Object detection</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Object tracking/prediction</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Route planning</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Fully autonomous driving</a:t>
                      </a:r>
                      <a:endParaRPr/>
                    </a:p>
                  </a:txBody>
                  <a:tcPr marT="45725" marB="45725" marR="91450" marL="91450"/>
                </a:tc>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80"/>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a:t>What is a baseline predictor?</a:t>
            </a:r>
            <a:endParaRPr/>
          </a:p>
        </p:txBody>
      </p:sp>
      <p:sp>
        <p:nvSpPr>
          <p:cNvPr id="549" name="Google Shape;549;p80"/>
          <p:cNvSpPr txBox="1"/>
          <p:nvPr>
            <p:ph idx="1" type="body"/>
          </p:nvPr>
        </p:nvSpPr>
        <p:spPr>
          <a:xfrm>
            <a:off x="457200" y="1600200"/>
            <a:ext cx="4267200" cy="4525963"/>
          </a:xfrm>
          <a:prstGeom prst="rect">
            <a:avLst/>
          </a:prstGeom>
          <a:noFill/>
          <a:ln>
            <a:noFill/>
          </a:ln>
        </p:spPr>
        <p:txBody>
          <a:bodyPr anchorCtr="0" anchor="t" bIns="45700" lIns="91425" spcFirstLastPara="1" rIns="91425" wrap="square" tIns="45700">
            <a:noAutofit/>
          </a:bodyPr>
          <a:lstStyle/>
          <a:p>
            <a:pPr indent="-347472" lvl="0" marL="347472" rtl="0" algn="l">
              <a:spcBef>
                <a:spcPts val="0"/>
              </a:spcBef>
              <a:spcAft>
                <a:spcPts val="0"/>
              </a:spcAft>
              <a:buClr>
                <a:schemeClr val="dk1"/>
              </a:buClr>
              <a:buSzPts val="2800"/>
              <a:buFont typeface="Arial"/>
              <a:buChar char="•"/>
            </a:pPr>
            <a:r>
              <a:rPr lang="en-US" sz="2800"/>
              <a:t>Team win/loss records</a:t>
            </a:r>
            <a:endParaRPr/>
          </a:p>
        </p:txBody>
      </p:sp>
      <p:pic>
        <p:nvPicPr>
          <p:cNvPr id="550" name="Google Shape;550;p80"/>
          <p:cNvPicPr preferRelativeResize="0"/>
          <p:nvPr/>
        </p:nvPicPr>
        <p:blipFill rotWithShape="1">
          <a:blip r:embed="rId3">
            <a:alphaModFix/>
          </a:blip>
          <a:srcRect b="0" l="0" r="0" t="0"/>
          <a:stretch/>
        </p:blipFill>
        <p:spPr>
          <a:xfrm>
            <a:off x="5029200" y="1397000"/>
            <a:ext cx="3788153" cy="4525963"/>
          </a:xfrm>
          <a:prstGeom prst="rect">
            <a:avLst/>
          </a:prstGeom>
          <a:noFill/>
          <a:ln>
            <a:noFill/>
          </a:ln>
        </p:spPr>
      </p:pic>
      <p:sp>
        <p:nvSpPr>
          <p:cNvPr id="551" name="Google Shape;551;p80"/>
          <p:cNvSpPr txBox="1"/>
          <p:nvPr/>
        </p:nvSpPr>
        <p:spPr>
          <a:xfrm>
            <a:off x="7342377" y="6044763"/>
            <a:ext cx="1381800" cy="2136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0"/>
              </a:spcAft>
              <a:buNone/>
            </a:pPr>
            <a:r>
              <a:rPr lang="en-US" sz="1200">
                <a:solidFill>
                  <a:srgbClr val="7F7F7F"/>
                </a:solidFill>
                <a:latin typeface="Arial"/>
                <a:ea typeface="Arial"/>
                <a:cs typeface="Arial"/>
                <a:sym typeface="Arial"/>
              </a:rPr>
              <a:t>FiveThirtyEight</a:t>
            </a:r>
            <a:endParaRPr sz="1200">
              <a:solidFill>
                <a:srgbClr val="7F7F7F"/>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81"/>
          <p:cNvSpPr txBox="1"/>
          <p:nvPr>
            <p:ph idx="1" type="body"/>
          </p:nvPr>
        </p:nvSpPr>
        <p:spPr>
          <a:xfrm>
            <a:off x="722313" y="2057400"/>
            <a:ext cx="7772400" cy="1500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888888"/>
              </a:buClr>
              <a:buSzPts val="2000"/>
              <a:buNone/>
            </a:pPr>
            <a:r>
              <a:rPr lang="en-US"/>
              <a:t>Sports Outcomes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82"/>
          <p:cNvSpPr txBox="1"/>
          <p:nvPr>
            <p:ph type="ctrTitle"/>
          </p:nvPr>
        </p:nvSpPr>
        <p:spPr>
          <a:xfrm>
            <a:off x="685800" y="1828800"/>
            <a:ext cx="7772400" cy="900546"/>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dk1"/>
              </a:buClr>
              <a:buSzPts val="4400"/>
              <a:buFont typeface="Arial"/>
              <a:buNone/>
            </a:pPr>
            <a:r>
              <a:rPr lang="en-US"/>
              <a:t>Energy Usage</a:t>
            </a:r>
            <a:endParaRPr/>
          </a:p>
        </p:txBody>
      </p:sp>
      <p:sp>
        <p:nvSpPr>
          <p:cNvPr id="562" name="Google Shape;562;p82"/>
          <p:cNvSpPr txBox="1"/>
          <p:nvPr>
            <p:ph idx="1" type="subTitle"/>
          </p:nvPr>
        </p:nvSpPr>
        <p:spPr>
          <a:xfrm>
            <a:off x="685800" y="2895600"/>
            <a:ext cx="7772400" cy="1752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Example Three</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83"/>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a:t>Energy Usage</a:t>
            </a:r>
            <a:endParaRPr/>
          </a:p>
        </p:txBody>
      </p:sp>
      <p:sp>
        <p:nvSpPr>
          <p:cNvPr id="568" name="Google Shape;568;p83"/>
          <p:cNvSpPr txBox="1"/>
          <p:nvPr>
            <p:ph idx="1" type="body"/>
          </p:nvPr>
        </p:nvSpPr>
        <p:spPr>
          <a:xfrm>
            <a:off x="457200" y="1600200"/>
            <a:ext cx="4386340" cy="4525963"/>
          </a:xfrm>
          <a:prstGeom prst="rect">
            <a:avLst/>
          </a:prstGeom>
          <a:noFill/>
          <a:ln>
            <a:noFill/>
          </a:ln>
        </p:spPr>
        <p:txBody>
          <a:bodyPr anchorCtr="0" anchor="t" bIns="45700" lIns="91425" spcFirstLastPara="1" rIns="91425" wrap="square" tIns="45700">
            <a:noAutofit/>
          </a:bodyPr>
          <a:lstStyle/>
          <a:p>
            <a:pPr indent="-347472" lvl="0" marL="347472" rtl="0" algn="l">
              <a:spcBef>
                <a:spcPts val="0"/>
              </a:spcBef>
              <a:spcAft>
                <a:spcPts val="0"/>
              </a:spcAft>
              <a:buClr>
                <a:schemeClr val="dk1"/>
              </a:buClr>
              <a:buSzPts val="2600"/>
              <a:buFont typeface="Arial"/>
              <a:buChar char="•"/>
            </a:pPr>
            <a:r>
              <a:rPr lang="en-US" sz="2600"/>
              <a:t>What are the inputs and outputs?</a:t>
            </a:r>
            <a:endParaRPr/>
          </a:p>
          <a:p>
            <a:pPr indent="-347472" lvl="0" marL="347472" rtl="0" algn="l">
              <a:spcBef>
                <a:spcPts val="600"/>
              </a:spcBef>
              <a:spcAft>
                <a:spcPts val="0"/>
              </a:spcAft>
              <a:buClr>
                <a:schemeClr val="dk1"/>
              </a:buClr>
              <a:buSzPts val="2600"/>
              <a:buFont typeface="Arial"/>
              <a:buChar char="•"/>
            </a:pPr>
            <a:r>
              <a:rPr lang="en-US" sz="2600"/>
              <a:t>What is the labeled data?</a:t>
            </a:r>
            <a:endParaRPr/>
          </a:p>
          <a:p>
            <a:pPr indent="-347472" lvl="0" marL="347472" rtl="0" algn="l">
              <a:spcBef>
                <a:spcPts val="600"/>
              </a:spcBef>
              <a:spcAft>
                <a:spcPts val="0"/>
              </a:spcAft>
              <a:buClr>
                <a:schemeClr val="dk1"/>
              </a:buClr>
              <a:buSzPts val="2600"/>
              <a:buFont typeface="Arial"/>
              <a:buChar char="•"/>
            </a:pPr>
            <a:r>
              <a:rPr lang="en-US" sz="2600"/>
              <a:t>Considerations for train/test split?</a:t>
            </a:r>
            <a:endParaRPr/>
          </a:p>
          <a:p>
            <a:pPr indent="-347472" lvl="0" marL="347472" rtl="0" algn="l">
              <a:spcBef>
                <a:spcPts val="600"/>
              </a:spcBef>
              <a:spcAft>
                <a:spcPts val="0"/>
              </a:spcAft>
              <a:buClr>
                <a:schemeClr val="dk1"/>
              </a:buClr>
              <a:buSzPts val="2600"/>
              <a:buFont typeface="Arial"/>
              <a:buChar char="•"/>
            </a:pPr>
            <a:r>
              <a:rPr lang="en-US" sz="2600"/>
              <a:t>How will your function be used?</a:t>
            </a:r>
            <a:endParaRPr/>
          </a:p>
          <a:p>
            <a:pPr indent="-347472" lvl="0" marL="347472" rtl="0" algn="l">
              <a:spcBef>
                <a:spcPts val="600"/>
              </a:spcBef>
              <a:spcAft>
                <a:spcPts val="0"/>
              </a:spcAft>
              <a:buClr>
                <a:schemeClr val="dk1"/>
              </a:buClr>
              <a:buSzPts val="2600"/>
              <a:buFont typeface="Arial"/>
              <a:buChar char="•"/>
            </a:pPr>
            <a:r>
              <a:rPr lang="en-US" sz="2600"/>
              <a:t>How will you evaluate predictions?</a:t>
            </a:r>
            <a:endParaRPr/>
          </a:p>
          <a:p>
            <a:pPr indent="-347472" lvl="0" marL="347472" rtl="0" algn="l">
              <a:spcBef>
                <a:spcPts val="600"/>
              </a:spcBef>
              <a:spcAft>
                <a:spcPts val="0"/>
              </a:spcAft>
              <a:buClr>
                <a:schemeClr val="dk1"/>
              </a:buClr>
              <a:buSzPts val="2600"/>
              <a:buFont typeface="Arial"/>
              <a:buChar char="•"/>
            </a:pPr>
            <a:r>
              <a:rPr lang="en-US" sz="2600"/>
              <a:t>What is a baseline predictor?</a:t>
            </a:r>
            <a:endParaRPr/>
          </a:p>
        </p:txBody>
      </p:sp>
      <p:sp>
        <p:nvSpPr>
          <p:cNvPr id="569" name="Google Shape;569;p83"/>
          <p:cNvSpPr txBox="1"/>
          <p:nvPr/>
        </p:nvSpPr>
        <p:spPr>
          <a:xfrm>
            <a:off x="7493870" y="5270500"/>
            <a:ext cx="1290600" cy="549055"/>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0"/>
              </a:spcAft>
              <a:buNone/>
            </a:pPr>
            <a:r>
              <a:rPr lang="en-US" sz="1200">
                <a:solidFill>
                  <a:srgbClr val="7F7F7F"/>
                </a:solidFill>
                <a:latin typeface="Arial"/>
                <a:ea typeface="Arial"/>
                <a:cs typeface="Arial"/>
                <a:sym typeface="Arial"/>
              </a:rPr>
              <a:t>FSEC</a:t>
            </a:r>
            <a:endParaRPr sz="1200">
              <a:solidFill>
                <a:srgbClr val="7F7F7F"/>
              </a:solidFill>
              <a:latin typeface="Arial"/>
              <a:ea typeface="Arial"/>
              <a:cs typeface="Arial"/>
              <a:sym typeface="Arial"/>
            </a:endParaRPr>
          </a:p>
        </p:txBody>
      </p:sp>
      <p:pic>
        <p:nvPicPr>
          <p:cNvPr id="570" name="Google Shape;570;p83"/>
          <p:cNvPicPr preferRelativeResize="0"/>
          <p:nvPr/>
        </p:nvPicPr>
        <p:blipFill rotWithShape="1">
          <a:blip r:embed="rId3">
            <a:alphaModFix/>
          </a:blip>
          <a:srcRect b="0" l="0" r="0" t="0"/>
          <a:stretch/>
        </p:blipFill>
        <p:spPr>
          <a:xfrm>
            <a:off x="4843540" y="1524318"/>
            <a:ext cx="4038600" cy="3702827"/>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84"/>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200"/>
              <a:buFont typeface="Arial"/>
              <a:buNone/>
            </a:pPr>
            <a:r>
              <a:rPr lang="en-US" sz="4200"/>
              <a:t>What are the inputs and outputs?</a:t>
            </a:r>
            <a:endParaRPr/>
          </a:p>
        </p:txBody>
      </p:sp>
      <p:sp>
        <p:nvSpPr>
          <p:cNvPr id="576" name="Google Shape;576;p84"/>
          <p:cNvSpPr txBox="1"/>
          <p:nvPr>
            <p:ph idx="1" type="body"/>
          </p:nvPr>
        </p:nvSpPr>
        <p:spPr>
          <a:xfrm>
            <a:off x="457200" y="1600200"/>
            <a:ext cx="4114800" cy="4525963"/>
          </a:xfrm>
          <a:prstGeom prst="rect">
            <a:avLst/>
          </a:prstGeom>
          <a:noFill/>
          <a:ln>
            <a:noFill/>
          </a:ln>
        </p:spPr>
        <p:txBody>
          <a:bodyPr anchorCtr="0" anchor="t" bIns="45700" lIns="91425" spcFirstLastPara="1" rIns="91425" wrap="square" tIns="45700">
            <a:noAutofit/>
          </a:bodyPr>
          <a:lstStyle/>
          <a:p>
            <a:pPr indent="-347472" lvl="0" marL="347472" rtl="0" algn="l">
              <a:spcBef>
                <a:spcPts val="0"/>
              </a:spcBef>
              <a:spcAft>
                <a:spcPts val="0"/>
              </a:spcAft>
              <a:buClr>
                <a:schemeClr val="dk1"/>
              </a:buClr>
              <a:buSzPts val="2800"/>
              <a:buFont typeface="Arial"/>
              <a:buChar char="•"/>
            </a:pPr>
            <a:r>
              <a:rPr lang="en-US" sz="2800"/>
              <a:t>Inputs: date, time, weather (15-minute intervals)</a:t>
            </a:r>
            <a:endParaRPr/>
          </a:p>
          <a:p>
            <a:pPr indent="-347472" lvl="0" marL="347472" rtl="0" algn="l">
              <a:spcBef>
                <a:spcPts val="600"/>
              </a:spcBef>
              <a:spcAft>
                <a:spcPts val="0"/>
              </a:spcAft>
              <a:buClr>
                <a:schemeClr val="dk1"/>
              </a:buClr>
              <a:buSzPts val="2800"/>
              <a:buFont typeface="Arial"/>
              <a:buChar char="•"/>
            </a:pPr>
            <a:r>
              <a:rPr lang="en-US" sz="2800"/>
              <a:t>Outputs: energy usage</a:t>
            </a:r>
            <a:endParaRPr/>
          </a:p>
        </p:txBody>
      </p:sp>
      <p:sp>
        <p:nvSpPr>
          <p:cNvPr id="577" name="Google Shape;577;p84"/>
          <p:cNvSpPr txBox="1"/>
          <p:nvPr/>
        </p:nvSpPr>
        <p:spPr>
          <a:xfrm>
            <a:off x="7493870" y="5270500"/>
            <a:ext cx="1290600" cy="549055"/>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0"/>
              </a:spcAft>
              <a:buNone/>
            </a:pPr>
            <a:r>
              <a:rPr lang="en-US" sz="1200">
                <a:solidFill>
                  <a:srgbClr val="7F7F7F"/>
                </a:solidFill>
                <a:latin typeface="Arial"/>
                <a:ea typeface="Arial"/>
                <a:cs typeface="Arial"/>
                <a:sym typeface="Arial"/>
              </a:rPr>
              <a:t>FSEC</a:t>
            </a:r>
            <a:endParaRPr sz="1200">
              <a:solidFill>
                <a:srgbClr val="7F7F7F"/>
              </a:solidFill>
              <a:latin typeface="Arial"/>
              <a:ea typeface="Arial"/>
              <a:cs typeface="Arial"/>
              <a:sym typeface="Arial"/>
            </a:endParaRPr>
          </a:p>
        </p:txBody>
      </p:sp>
      <p:pic>
        <p:nvPicPr>
          <p:cNvPr id="578" name="Google Shape;578;p84"/>
          <p:cNvPicPr preferRelativeResize="0"/>
          <p:nvPr/>
        </p:nvPicPr>
        <p:blipFill rotWithShape="1">
          <a:blip r:embed="rId3">
            <a:alphaModFix/>
          </a:blip>
          <a:srcRect b="0" l="0" r="0" t="0"/>
          <a:stretch/>
        </p:blipFill>
        <p:spPr>
          <a:xfrm>
            <a:off x="4843540" y="1524318"/>
            <a:ext cx="4038600" cy="3702827"/>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85"/>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a:t>What is the labeled data?</a:t>
            </a:r>
            <a:endParaRPr/>
          </a:p>
        </p:txBody>
      </p:sp>
      <p:sp>
        <p:nvSpPr>
          <p:cNvPr id="584" name="Google Shape;584;p85"/>
          <p:cNvSpPr txBox="1"/>
          <p:nvPr>
            <p:ph idx="1" type="body"/>
          </p:nvPr>
        </p:nvSpPr>
        <p:spPr>
          <a:xfrm>
            <a:off x="457200" y="1600200"/>
            <a:ext cx="4114800" cy="4525963"/>
          </a:xfrm>
          <a:prstGeom prst="rect">
            <a:avLst/>
          </a:prstGeom>
          <a:noFill/>
          <a:ln>
            <a:noFill/>
          </a:ln>
        </p:spPr>
        <p:txBody>
          <a:bodyPr anchorCtr="0" anchor="t" bIns="45700" lIns="91425" spcFirstLastPara="1" rIns="91425" wrap="square" tIns="45700">
            <a:noAutofit/>
          </a:bodyPr>
          <a:lstStyle/>
          <a:p>
            <a:pPr indent="-347472" lvl="0" marL="347472" rtl="0" algn="l">
              <a:spcBef>
                <a:spcPts val="0"/>
              </a:spcBef>
              <a:spcAft>
                <a:spcPts val="0"/>
              </a:spcAft>
              <a:buClr>
                <a:schemeClr val="dk1"/>
              </a:buClr>
              <a:buSzPts val="2800"/>
              <a:buFont typeface="Arial"/>
              <a:buChar char="•"/>
            </a:pPr>
            <a:r>
              <a:rPr lang="en-US" sz="2800"/>
              <a:t>Previous observations</a:t>
            </a:r>
            <a:endParaRPr sz="2800"/>
          </a:p>
        </p:txBody>
      </p:sp>
      <p:sp>
        <p:nvSpPr>
          <p:cNvPr id="585" name="Google Shape;585;p85"/>
          <p:cNvSpPr txBox="1"/>
          <p:nvPr/>
        </p:nvSpPr>
        <p:spPr>
          <a:xfrm>
            <a:off x="7493870" y="5270500"/>
            <a:ext cx="1290600" cy="549055"/>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0"/>
              </a:spcAft>
              <a:buNone/>
            </a:pPr>
            <a:r>
              <a:rPr lang="en-US" sz="1200">
                <a:solidFill>
                  <a:srgbClr val="7F7F7F"/>
                </a:solidFill>
                <a:latin typeface="Arial"/>
                <a:ea typeface="Arial"/>
                <a:cs typeface="Arial"/>
                <a:sym typeface="Arial"/>
              </a:rPr>
              <a:t>FSEC</a:t>
            </a:r>
            <a:endParaRPr sz="1200">
              <a:solidFill>
                <a:srgbClr val="7F7F7F"/>
              </a:solidFill>
              <a:latin typeface="Arial"/>
              <a:ea typeface="Arial"/>
              <a:cs typeface="Arial"/>
              <a:sym typeface="Arial"/>
            </a:endParaRPr>
          </a:p>
        </p:txBody>
      </p:sp>
      <p:pic>
        <p:nvPicPr>
          <p:cNvPr id="586" name="Google Shape;586;p85"/>
          <p:cNvPicPr preferRelativeResize="0"/>
          <p:nvPr/>
        </p:nvPicPr>
        <p:blipFill rotWithShape="1">
          <a:blip r:embed="rId3">
            <a:alphaModFix/>
          </a:blip>
          <a:srcRect b="0" l="0" r="0" t="0"/>
          <a:stretch/>
        </p:blipFill>
        <p:spPr>
          <a:xfrm>
            <a:off x="4843540" y="1524318"/>
            <a:ext cx="4038600" cy="3702827"/>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86"/>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200"/>
              <a:buFont typeface="Arial"/>
              <a:buNone/>
            </a:pPr>
            <a:r>
              <a:rPr lang="en-US" sz="4200"/>
              <a:t>Considerations for train/test split?</a:t>
            </a:r>
            <a:endParaRPr/>
          </a:p>
        </p:txBody>
      </p:sp>
      <p:sp>
        <p:nvSpPr>
          <p:cNvPr id="592" name="Google Shape;592;p8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7472" lvl="0" marL="347472" rtl="0" algn="l">
              <a:spcBef>
                <a:spcPts val="0"/>
              </a:spcBef>
              <a:spcAft>
                <a:spcPts val="0"/>
              </a:spcAft>
              <a:buClr>
                <a:schemeClr val="dk1"/>
              </a:buClr>
              <a:buSzPts val="2800"/>
              <a:buFont typeface="Arial"/>
              <a:buChar char="•"/>
            </a:pPr>
            <a:r>
              <a:rPr lang="en-US" sz="2800"/>
              <a:t>Rolling predictions</a:t>
            </a:r>
            <a:endParaRPr sz="2800"/>
          </a:p>
        </p:txBody>
      </p:sp>
      <p:sp>
        <p:nvSpPr>
          <p:cNvPr id="593" name="Google Shape;593;p86"/>
          <p:cNvSpPr txBox="1"/>
          <p:nvPr/>
        </p:nvSpPr>
        <p:spPr>
          <a:xfrm>
            <a:off x="7493870" y="5270500"/>
            <a:ext cx="1290600" cy="549055"/>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0"/>
              </a:spcAft>
              <a:buNone/>
            </a:pPr>
            <a:r>
              <a:rPr lang="en-US" sz="1200">
                <a:solidFill>
                  <a:srgbClr val="7F7F7F"/>
                </a:solidFill>
                <a:latin typeface="Arial"/>
                <a:ea typeface="Arial"/>
                <a:cs typeface="Arial"/>
                <a:sym typeface="Arial"/>
              </a:rPr>
              <a:t>FSEC</a:t>
            </a:r>
            <a:endParaRPr sz="1200">
              <a:solidFill>
                <a:srgbClr val="7F7F7F"/>
              </a:solidFill>
              <a:latin typeface="Arial"/>
              <a:ea typeface="Arial"/>
              <a:cs typeface="Arial"/>
              <a:sym typeface="Arial"/>
            </a:endParaRPr>
          </a:p>
        </p:txBody>
      </p:sp>
      <p:pic>
        <p:nvPicPr>
          <p:cNvPr id="594" name="Google Shape;594;p86"/>
          <p:cNvPicPr preferRelativeResize="0"/>
          <p:nvPr/>
        </p:nvPicPr>
        <p:blipFill rotWithShape="1">
          <a:blip r:embed="rId3">
            <a:alphaModFix/>
          </a:blip>
          <a:srcRect b="0" l="0" r="0" t="0"/>
          <a:stretch/>
        </p:blipFill>
        <p:spPr>
          <a:xfrm>
            <a:off x="4843540" y="1524318"/>
            <a:ext cx="4038600" cy="3702827"/>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87"/>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a:t>How will your function be used?</a:t>
            </a:r>
            <a:endParaRPr/>
          </a:p>
        </p:txBody>
      </p:sp>
      <p:sp>
        <p:nvSpPr>
          <p:cNvPr id="600" name="Google Shape;600;p8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p>
            <a:pPr indent="-347472" lvl="0" marL="347472" rtl="0" algn="l">
              <a:spcBef>
                <a:spcPts val="0"/>
              </a:spcBef>
              <a:spcAft>
                <a:spcPts val="0"/>
              </a:spcAft>
              <a:buClr>
                <a:schemeClr val="dk1"/>
              </a:buClr>
              <a:buSzPts val="2800"/>
              <a:buFont typeface="Arial"/>
              <a:buChar char="•"/>
            </a:pPr>
            <a:r>
              <a:rPr lang="en-US" sz="2800"/>
              <a:t>Coordinating mixture of power sources</a:t>
            </a:r>
            <a:endParaRPr sz="2800"/>
          </a:p>
        </p:txBody>
      </p:sp>
      <p:sp>
        <p:nvSpPr>
          <p:cNvPr id="601" name="Google Shape;601;p87"/>
          <p:cNvSpPr txBox="1"/>
          <p:nvPr/>
        </p:nvSpPr>
        <p:spPr>
          <a:xfrm>
            <a:off x="7493870" y="5270500"/>
            <a:ext cx="1290600" cy="549055"/>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0"/>
              </a:spcAft>
              <a:buNone/>
            </a:pPr>
            <a:r>
              <a:rPr lang="en-US" sz="1200">
                <a:solidFill>
                  <a:srgbClr val="7F7F7F"/>
                </a:solidFill>
                <a:latin typeface="Arial"/>
                <a:ea typeface="Arial"/>
                <a:cs typeface="Arial"/>
                <a:sym typeface="Arial"/>
              </a:rPr>
              <a:t>FSEC</a:t>
            </a:r>
            <a:endParaRPr sz="1200">
              <a:solidFill>
                <a:srgbClr val="7F7F7F"/>
              </a:solidFill>
              <a:latin typeface="Arial"/>
              <a:ea typeface="Arial"/>
              <a:cs typeface="Arial"/>
              <a:sym typeface="Arial"/>
            </a:endParaRPr>
          </a:p>
        </p:txBody>
      </p:sp>
      <p:pic>
        <p:nvPicPr>
          <p:cNvPr id="602" name="Google Shape;602;p87"/>
          <p:cNvPicPr preferRelativeResize="0"/>
          <p:nvPr/>
        </p:nvPicPr>
        <p:blipFill rotWithShape="1">
          <a:blip r:embed="rId3">
            <a:alphaModFix/>
          </a:blip>
          <a:srcRect b="0" l="0" r="0" t="0"/>
          <a:stretch/>
        </p:blipFill>
        <p:spPr>
          <a:xfrm>
            <a:off x="4843540" y="1524318"/>
            <a:ext cx="4038600" cy="3702827"/>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88"/>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lang="en-US" sz="4000"/>
              <a:t>How will you evaluate predictions?</a:t>
            </a:r>
            <a:endParaRPr/>
          </a:p>
        </p:txBody>
      </p:sp>
      <p:sp>
        <p:nvSpPr>
          <p:cNvPr id="608" name="Google Shape;608;p8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7472" lvl="0" marL="347472" rtl="0" algn="l">
              <a:spcBef>
                <a:spcPts val="0"/>
              </a:spcBef>
              <a:spcAft>
                <a:spcPts val="0"/>
              </a:spcAft>
              <a:buClr>
                <a:schemeClr val="dk1"/>
              </a:buClr>
              <a:buSzPts val="2800"/>
              <a:buFont typeface="Arial"/>
              <a:buChar char="•"/>
            </a:pPr>
            <a:r>
              <a:rPr lang="en-US" sz="2800"/>
              <a:t>MSE</a:t>
            </a:r>
            <a:endParaRPr sz="2800"/>
          </a:p>
        </p:txBody>
      </p:sp>
      <p:sp>
        <p:nvSpPr>
          <p:cNvPr id="609" name="Google Shape;609;p88"/>
          <p:cNvSpPr txBox="1"/>
          <p:nvPr/>
        </p:nvSpPr>
        <p:spPr>
          <a:xfrm>
            <a:off x="7493870" y="5270500"/>
            <a:ext cx="1290600" cy="549055"/>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0"/>
              </a:spcAft>
              <a:buNone/>
            </a:pPr>
            <a:r>
              <a:rPr lang="en-US" sz="1200">
                <a:solidFill>
                  <a:srgbClr val="7F7F7F"/>
                </a:solidFill>
                <a:latin typeface="Arial"/>
                <a:ea typeface="Arial"/>
                <a:cs typeface="Arial"/>
                <a:sym typeface="Arial"/>
              </a:rPr>
              <a:t>FSEC</a:t>
            </a:r>
            <a:endParaRPr sz="1200">
              <a:solidFill>
                <a:srgbClr val="7F7F7F"/>
              </a:solidFill>
              <a:latin typeface="Arial"/>
              <a:ea typeface="Arial"/>
              <a:cs typeface="Arial"/>
              <a:sym typeface="Arial"/>
            </a:endParaRPr>
          </a:p>
        </p:txBody>
      </p:sp>
      <p:pic>
        <p:nvPicPr>
          <p:cNvPr id="610" name="Google Shape;610;p88"/>
          <p:cNvPicPr preferRelativeResize="0"/>
          <p:nvPr/>
        </p:nvPicPr>
        <p:blipFill rotWithShape="1">
          <a:blip r:embed="rId3">
            <a:alphaModFix/>
          </a:blip>
          <a:srcRect b="0" l="0" r="0" t="0"/>
          <a:stretch/>
        </p:blipFill>
        <p:spPr>
          <a:xfrm>
            <a:off x="4843540" y="1524318"/>
            <a:ext cx="4038600" cy="3702827"/>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89"/>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a:t>What is a baseline predictor?</a:t>
            </a:r>
            <a:endParaRPr/>
          </a:p>
        </p:txBody>
      </p:sp>
      <p:sp>
        <p:nvSpPr>
          <p:cNvPr id="616" name="Google Shape;616;p8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7472" lvl="0" marL="347472" rtl="0" algn="l">
              <a:spcBef>
                <a:spcPts val="0"/>
              </a:spcBef>
              <a:spcAft>
                <a:spcPts val="0"/>
              </a:spcAft>
              <a:buClr>
                <a:schemeClr val="dk1"/>
              </a:buClr>
              <a:buSzPts val="2800"/>
              <a:buFont typeface="Arial"/>
              <a:buChar char="•"/>
            </a:pPr>
            <a:r>
              <a:rPr lang="en-US" sz="2800"/>
              <a:t>Average usage</a:t>
            </a:r>
            <a:endParaRPr/>
          </a:p>
        </p:txBody>
      </p:sp>
      <p:sp>
        <p:nvSpPr>
          <p:cNvPr id="617" name="Google Shape;617;p89"/>
          <p:cNvSpPr txBox="1"/>
          <p:nvPr/>
        </p:nvSpPr>
        <p:spPr>
          <a:xfrm>
            <a:off x="7493870" y="5270500"/>
            <a:ext cx="1290600" cy="549055"/>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0"/>
              </a:spcAft>
              <a:buNone/>
            </a:pPr>
            <a:r>
              <a:rPr lang="en-US" sz="1200">
                <a:solidFill>
                  <a:srgbClr val="7F7F7F"/>
                </a:solidFill>
                <a:latin typeface="Arial"/>
                <a:ea typeface="Arial"/>
                <a:cs typeface="Arial"/>
                <a:sym typeface="Arial"/>
              </a:rPr>
              <a:t>FSEC</a:t>
            </a:r>
            <a:endParaRPr sz="1200">
              <a:solidFill>
                <a:srgbClr val="7F7F7F"/>
              </a:solidFill>
              <a:latin typeface="Arial"/>
              <a:ea typeface="Arial"/>
              <a:cs typeface="Arial"/>
              <a:sym typeface="Arial"/>
            </a:endParaRPr>
          </a:p>
        </p:txBody>
      </p:sp>
      <p:pic>
        <p:nvPicPr>
          <p:cNvPr id="618" name="Google Shape;618;p89"/>
          <p:cNvPicPr preferRelativeResize="0"/>
          <p:nvPr/>
        </p:nvPicPr>
        <p:blipFill rotWithShape="1">
          <a:blip r:embed="rId3">
            <a:alphaModFix/>
          </a:blip>
          <a:srcRect b="0" l="0" r="0" t="0"/>
          <a:stretch/>
        </p:blipFill>
        <p:spPr>
          <a:xfrm>
            <a:off x="4843540" y="1524318"/>
            <a:ext cx="4038600" cy="370282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a:t>Autonomous Driving</a:t>
            </a:r>
            <a:endParaRPr/>
          </a:p>
        </p:txBody>
      </p:sp>
      <p:graphicFrame>
        <p:nvGraphicFramePr>
          <p:cNvPr id="93" name="Google Shape;93;p18"/>
          <p:cNvGraphicFramePr/>
          <p:nvPr/>
        </p:nvGraphicFramePr>
        <p:xfrm>
          <a:off x="457200" y="1955800"/>
          <a:ext cx="3000000" cy="3000000"/>
        </p:xfrm>
        <a:graphic>
          <a:graphicData uri="http://schemas.openxmlformats.org/drawingml/2006/table">
            <a:tbl>
              <a:tblPr bandRow="1" firstCol="1">
                <a:noFill/>
                <a:tableStyleId>{6420494D-668D-4FEE-B02B-F435CD337445}</a:tableStyleId>
              </a:tblPr>
              <a:tblGrid>
                <a:gridCol w="3276600"/>
              </a:tblGrid>
              <a:tr h="370850">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Object identification</a:t>
                      </a:r>
                      <a:endParaRPr/>
                    </a:p>
                  </a:txBody>
                  <a:tcPr marT="45725" marB="45725" marR="91450" marL="91450">
                    <a:lnL cap="flat" cmpd="sng" w="57150">
                      <a:solidFill>
                        <a:srgbClr val="00B050"/>
                      </a:solidFill>
                      <a:prstDash val="solid"/>
                      <a:round/>
                      <a:headEnd len="sm" w="sm" type="none"/>
                      <a:tailEnd len="sm" w="sm" type="none"/>
                    </a:lnL>
                    <a:lnT cap="flat" cmpd="sng" w="57150">
                      <a:solidFill>
                        <a:srgbClr val="00B050"/>
                      </a:solidFill>
                      <a:prstDash val="solid"/>
                      <a:round/>
                      <a:headEnd len="sm" w="sm" type="none"/>
                      <a:tailEnd len="sm" w="sm" type="none"/>
                    </a:lnT>
                  </a:tcPr>
                </a:tc>
              </a:tr>
              <a:tr h="370850">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Object detection</a:t>
                      </a:r>
                      <a:endParaRPr/>
                    </a:p>
                  </a:txBody>
                  <a:tcPr marT="45725" marB="45725" marR="91450" marL="91450">
                    <a:lnL cap="flat" cmpd="sng" w="57150">
                      <a:solidFill>
                        <a:srgbClr val="00B050"/>
                      </a:solidFill>
                      <a:prstDash val="solid"/>
                      <a:round/>
                      <a:headEnd len="sm" w="sm" type="none"/>
                      <a:tailEnd len="sm" w="sm" type="none"/>
                    </a:lnL>
                  </a:tcPr>
                </a:tc>
              </a:tr>
              <a:tr h="370850">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Object tracking/prediction</a:t>
                      </a:r>
                      <a:endParaRPr/>
                    </a:p>
                  </a:txBody>
                  <a:tcPr marT="45725" marB="45725" marR="91450" marL="91450">
                    <a:lnL cap="flat" cmpd="sng" w="57150">
                      <a:solidFill>
                        <a:srgbClr val="00B050"/>
                      </a:solidFill>
                      <a:prstDash val="solid"/>
                      <a:round/>
                      <a:headEnd len="sm" w="sm" type="none"/>
                      <a:tailEnd len="sm" w="sm" type="none"/>
                    </a:lnL>
                  </a:tcPr>
                </a:tc>
              </a:tr>
              <a:tr h="370850">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Route planning</a:t>
                      </a:r>
                      <a:endParaRPr/>
                    </a:p>
                  </a:txBody>
                  <a:tcPr marT="45725" marB="45725" marR="91450" marL="91450">
                    <a:lnL cap="flat" cmpd="sng" w="57150">
                      <a:solidFill>
                        <a:srgbClr val="00B050"/>
                      </a:solidFill>
                      <a:prstDash val="solid"/>
                      <a:round/>
                      <a:headEnd len="sm" w="sm" type="none"/>
                      <a:tailEnd len="sm" w="sm" type="none"/>
                    </a:lnL>
                  </a:tcPr>
                </a:tc>
              </a:tr>
              <a:tr h="370850">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Fully autonomous driving</a:t>
                      </a:r>
                      <a:endParaRPr/>
                    </a:p>
                  </a:txBody>
                  <a:tcPr marT="45725" marB="45725" marR="91450" marL="91450">
                    <a:lnL cap="flat" cmpd="sng" w="57150">
                      <a:solidFill>
                        <a:srgbClr val="00B050"/>
                      </a:solidFill>
                      <a:prstDash val="solid"/>
                      <a:round/>
                      <a:headEnd len="sm" w="sm" type="none"/>
                      <a:tailEnd len="sm" w="sm" type="none"/>
                    </a:lnL>
                    <a:lnB cap="flat" cmpd="sng" w="57150">
                      <a:solidFill>
                        <a:srgbClr val="00B050"/>
                      </a:solidFill>
                      <a:prstDash val="solid"/>
                      <a:round/>
                      <a:headEnd len="sm" w="sm" type="none"/>
                      <a:tailEnd len="sm" w="sm" type="none"/>
                    </a:lnB>
                  </a:tcPr>
                </a:tc>
              </a:tr>
            </a:tbl>
          </a:graphicData>
        </a:graphic>
      </p:graphicFrame>
      <p:sp>
        <p:nvSpPr>
          <p:cNvPr id="94" name="Google Shape;94;p18"/>
          <p:cNvSpPr txBox="1"/>
          <p:nvPr/>
        </p:nvSpPr>
        <p:spPr>
          <a:xfrm>
            <a:off x="347301" y="1478750"/>
            <a:ext cx="3538800" cy="369900"/>
          </a:xfrm>
          <a:prstGeom prst="rect">
            <a:avLst/>
          </a:prstGeom>
          <a:noFill/>
          <a:ln>
            <a:noFill/>
          </a:ln>
        </p:spPr>
        <p:txBody>
          <a:bodyPr anchorCtr="0" anchor="t" bIns="91425" lIns="91425" spcFirstLastPara="1" rIns="91425" wrap="square" tIns="91425">
            <a:noAutofit/>
          </a:bodyPr>
          <a:lstStyle/>
          <a:p>
            <a:pPr indent="0" lvl="0" marL="0" marR="0" rtl="0" algn="r">
              <a:spcBef>
                <a:spcPts val="0"/>
              </a:spcBef>
              <a:spcAft>
                <a:spcPts val="0"/>
              </a:spcAft>
              <a:buNone/>
            </a:pPr>
            <a:r>
              <a:rPr b="1" i="0" lang="en-US" sz="2000" u="none" cap="none" strike="noStrike">
                <a:solidFill>
                  <a:srgbClr val="00B050"/>
                </a:solidFill>
                <a:latin typeface="Arial"/>
                <a:ea typeface="Arial"/>
                <a:cs typeface="Arial"/>
                <a:sym typeface="Arial"/>
              </a:rPr>
              <a:t>Artificial Intelligence</a:t>
            </a:r>
            <a:endParaRPr b="1" i="0" sz="2000" u="none" cap="none" strike="noStrike">
              <a:solidFill>
                <a:srgbClr val="00B050"/>
              </a:solidFill>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90"/>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a:t>Review</a:t>
            </a:r>
            <a:endParaRPr/>
          </a:p>
        </p:txBody>
      </p:sp>
      <p:sp>
        <p:nvSpPr>
          <p:cNvPr id="624" name="Google Shape;624;p9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7472" lvl="0" marL="347472" rtl="0" algn="l">
              <a:spcBef>
                <a:spcPts val="0"/>
              </a:spcBef>
              <a:spcAft>
                <a:spcPts val="0"/>
              </a:spcAft>
              <a:buClr>
                <a:schemeClr val="dk1"/>
              </a:buClr>
              <a:buSzPts val="3200"/>
              <a:buFont typeface="Arial"/>
              <a:buChar char="•"/>
            </a:pPr>
            <a:r>
              <a:rPr lang="en-US"/>
              <a:t>What is a </a:t>
            </a:r>
            <a:r>
              <a:rPr b="1" lang="en-US"/>
              <a:t>function</a:t>
            </a:r>
            <a:r>
              <a:rPr lang="en-US"/>
              <a:t>?</a:t>
            </a:r>
            <a:endParaRPr/>
          </a:p>
          <a:p>
            <a:pPr indent="-347472" lvl="0" marL="347472" rtl="0" algn="l">
              <a:spcBef>
                <a:spcPts val="600"/>
              </a:spcBef>
              <a:spcAft>
                <a:spcPts val="0"/>
              </a:spcAft>
              <a:buClr>
                <a:schemeClr val="dk1"/>
              </a:buClr>
              <a:buSzPts val="3200"/>
              <a:buFont typeface="Arial"/>
              <a:buChar char="•"/>
            </a:pPr>
            <a:r>
              <a:rPr lang="en-US"/>
              <a:t>What is a </a:t>
            </a:r>
            <a:r>
              <a:rPr b="1" lang="en-US"/>
              <a:t>model</a:t>
            </a:r>
            <a:r>
              <a:rPr lang="en-US"/>
              <a:t>?</a:t>
            </a:r>
            <a:endParaRPr/>
          </a:p>
          <a:p>
            <a:pPr indent="-347472" lvl="0" marL="347472" rtl="0" algn="l">
              <a:spcBef>
                <a:spcPts val="600"/>
              </a:spcBef>
              <a:spcAft>
                <a:spcPts val="0"/>
              </a:spcAft>
              <a:buClr>
                <a:schemeClr val="dk1"/>
              </a:buClr>
              <a:buSzPts val="3200"/>
              <a:buFont typeface="Arial"/>
              <a:buChar char="•"/>
            </a:pPr>
            <a:r>
              <a:rPr lang="en-US"/>
              <a:t>What is meant by </a:t>
            </a:r>
            <a:r>
              <a:rPr b="1" lang="en-US"/>
              <a:t>generalization</a:t>
            </a:r>
            <a:r>
              <a:rPr lang="en-US"/>
              <a:t>?</a:t>
            </a:r>
            <a:endParaRPr/>
          </a:p>
          <a:p>
            <a:pPr indent="-347472" lvl="0" marL="347472" rtl="0" algn="l">
              <a:spcBef>
                <a:spcPts val="600"/>
              </a:spcBef>
              <a:spcAft>
                <a:spcPts val="0"/>
              </a:spcAft>
              <a:buClr>
                <a:schemeClr val="dk1"/>
              </a:buClr>
              <a:buSzPts val="3200"/>
              <a:buFont typeface="Arial"/>
              <a:buChar char="•"/>
            </a:pPr>
            <a:r>
              <a:rPr lang="en-US"/>
              <a:t>What is </a:t>
            </a:r>
            <a:r>
              <a:rPr b="1" lang="en-US"/>
              <a:t>overfitting</a:t>
            </a:r>
            <a:r>
              <a:rPr lang="en-US"/>
              <a:t>?</a:t>
            </a:r>
            <a:endParaRPr/>
          </a:p>
          <a:p>
            <a:pPr indent="-347472" lvl="0" marL="347472" rtl="0" algn="l">
              <a:spcBef>
                <a:spcPts val="600"/>
              </a:spcBef>
              <a:spcAft>
                <a:spcPts val="0"/>
              </a:spcAft>
              <a:buClr>
                <a:schemeClr val="dk1"/>
              </a:buClr>
              <a:buSzPts val="3200"/>
              <a:buFont typeface="Arial"/>
              <a:buChar char="•"/>
            </a:pPr>
            <a:r>
              <a:rPr lang="en-US"/>
              <a:t>Why do we need a train/test split?</a:t>
            </a:r>
            <a:endParaRPr/>
          </a:p>
          <a:p>
            <a:pPr indent="-347472" lvl="0" marL="347472" rtl="0" algn="l">
              <a:spcBef>
                <a:spcPts val="600"/>
              </a:spcBef>
              <a:spcAft>
                <a:spcPts val="0"/>
              </a:spcAft>
              <a:buClr>
                <a:schemeClr val="dk1"/>
              </a:buClr>
              <a:buSzPts val="3200"/>
              <a:buFont typeface="Arial"/>
              <a:buChar char="•"/>
            </a:pPr>
            <a:r>
              <a:rPr lang="en-US"/>
              <a:t>Why do we want a baseline?</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91"/>
          <p:cNvSpPr txBox="1"/>
          <p:nvPr>
            <p:ph idx="1" type="body"/>
          </p:nvPr>
        </p:nvSpPr>
        <p:spPr>
          <a:xfrm>
            <a:off x="722313" y="2057400"/>
            <a:ext cx="7772400" cy="1500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888888"/>
              </a:buClr>
              <a:buSzPts val="2000"/>
              <a:buNone/>
            </a:pPr>
            <a:r>
              <a:rPr lang="en-US"/>
              <a:t>Energy Usage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a:t>Autonomous Driving</a:t>
            </a:r>
            <a:endParaRPr/>
          </a:p>
        </p:txBody>
      </p:sp>
      <p:graphicFrame>
        <p:nvGraphicFramePr>
          <p:cNvPr id="100" name="Google Shape;100;p19"/>
          <p:cNvGraphicFramePr/>
          <p:nvPr/>
        </p:nvGraphicFramePr>
        <p:xfrm>
          <a:off x="457200" y="1955800"/>
          <a:ext cx="3000000" cy="3000000"/>
        </p:xfrm>
        <a:graphic>
          <a:graphicData uri="http://schemas.openxmlformats.org/drawingml/2006/table">
            <a:tbl>
              <a:tblPr bandRow="1" firstCol="1">
                <a:noFill/>
                <a:tableStyleId>{6420494D-668D-4FEE-B02B-F435CD337445}</a:tableStyleId>
              </a:tblPr>
              <a:tblGrid>
                <a:gridCol w="3276600"/>
                <a:gridCol w="4953000"/>
              </a:tblGrid>
              <a:tr h="370850">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Object identification</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Image → Label</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Object detection</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Image → Object bounding boxes</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Object tracking/prediction</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Video → Moving bounding boxes</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Route planning</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Video, Map, Coordinates → Actions</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Fully autonomous driving</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Video, Map, Coordinates, Ethics, … → Actions</a:t>
                      </a:r>
                      <a:endParaRPr/>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UC Berkeley 1">
      <a:dk1>
        <a:srgbClr val="000000"/>
      </a:dk1>
      <a:lt1>
        <a:srgbClr val="FFFFFF"/>
      </a:lt1>
      <a:dk2>
        <a:srgbClr val="46535E"/>
      </a:dk2>
      <a:lt2>
        <a:srgbClr val="EEEEEE"/>
      </a:lt2>
      <a:accent1>
        <a:srgbClr val="3B7EA1"/>
      </a:accent1>
      <a:accent2>
        <a:srgbClr val="FDB515"/>
      </a:accent2>
      <a:accent3>
        <a:srgbClr val="003262"/>
      </a:accent3>
      <a:accent4>
        <a:srgbClr val="B9D3B6"/>
      </a:accent4>
      <a:accent5>
        <a:srgbClr val="DDD5C7"/>
      </a:accent5>
      <a:accent6>
        <a:srgbClr val="584F29"/>
      </a:accent6>
      <a:hlink>
        <a:srgbClr val="0000FF"/>
      </a:hlink>
      <a:folHlink>
        <a:srgbClr val="00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