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ce73562e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ce73562ed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gce73562ed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bf3fbcd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cbf3fbcd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dcbf3fbcd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cbf3fbcd4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cbf3fbcd4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parametric regression model: y = 50 + 1.7x</a:t>
            </a:r>
            <a:endParaRPr/>
          </a:p>
          <a:p>
            <a:pPr indent="0" lvl="0" marL="0" rtl="0" algn="l">
              <a:spcBef>
                <a:spcPts val="0"/>
              </a:spcBef>
              <a:spcAft>
                <a:spcPts val="0"/>
              </a:spcAft>
              <a:buNone/>
            </a:pPr>
            <a:r>
              <a:rPr lang="en-US"/>
              <a:t>non-parametric regression: the model is the training data itself</a:t>
            </a:r>
            <a:endParaRPr/>
          </a:p>
        </p:txBody>
      </p:sp>
      <p:sp>
        <p:nvSpPr>
          <p:cNvPr id="174" name="Google Shape;174;gdcbf3fbcd4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e20122c3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e20122c3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[draw 2-d classification schematic with +/- labels]</a:t>
            </a:r>
            <a:endParaRPr/>
          </a:p>
          <a:p>
            <a:pPr indent="0" lvl="0" marL="0" rtl="0" algn="l">
              <a:spcBef>
                <a:spcPts val="0"/>
              </a:spcBef>
              <a:spcAft>
                <a:spcPts val="0"/>
              </a:spcAft>
              <a:buNone/>
            </a:pPr>
            <a:r>
              <a:rPr lang="en-US"/>
              <a:t>complexity is hidden in the term ‘closest’</a:t>
            </a:r>
            <a:endParaRPr/>
          </a:p>
          <a:p>
            <a:pPr indent="0" lvl="0" marL="0" rtl="0" algn="l">
              <a:spcBef>
                <a:spcPts val="0"/>
              </a:spcBef>
              <a:spcAft>
                <a:spcPts val="0"/>
              </a:spcAft>
              <a:buNone/>
            </a:pPr>
            <a:r>
              <a:rPr lang="en-US"/>
              <a:t>first let’s try applying NN algorithm</a:t>
            </a:r>
            <a:endParaRPr/>
          </a:p>
        </p:txBody>
      </p:sp>
      <p:sp>
        <p:nvSpPr>
          <p:cNvPr id="183" name="Google Shape;183;gde20122c3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e20122c3c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e20122c3c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de20122c3c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e20122c3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e20122c3c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de20122c3c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0d9a9dfd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0d9a9dfd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dot product is a measure of similarity between two vectors</a:t>
            </a:r>
            <a:endParaRPr/>
          </a:p>
        </p:txBody>
      </p:sp>
      <p:sp>
        <p:nvSpPr>
          <p:cNvPr id="209" name="Google Shape;209;ge0d9a9dfd7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e20122c3c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e20122c3c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[draw 2-d classification schematic with +/- labels]</a:t>
            </a:r>
            <a:endParaRPr/>
          </a:p>
          <a:p>
            <a:pPr indent="0" lvl="0" marL="0" rtl="0" algn="l">
              <a:spcBef>
                <a:spcPts val="0"/>
              </a:spcBef>
              <a:spcAft>
                <a:spcPts val="0"/>
              </a:spcAft>
              <a:buNone/>
            </a:pPr>
            <a:r>
              <a:t/>
            </a:r>
            <a:endParaRPr/>
          </a:p>
        </p:txBody>
      </p:sp>
      <p:sp>
        <p:nvSpPr>
          <p:cNvPr id="219" name="Google Shape;219;gde20122c3c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20122c3c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e20122c3c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de20122c3c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e20122c3c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e20122c3c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William of Ockham was a 14th century English friar and philosopher particularly concerned with logic.</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The Occam’s razor maxim, as interpreted by the 20th century philosopher Bertrand Russell says that we should always opt for an explanation in terms of the fewest possible factors.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This idea is important because it addresses the central problem of machine learning: generalization.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We are always caught in between “consistency”, memorizing the details of our training data on the one hand, with “simplicity” of vast oversimplification on the other.</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In general, consistency is easier to operationalize. Finding a model that fits your training data is pretty easy. But finding a simple one likely to generalize to new data is harder.</a:t>
            </a:r>
            <a:endParaRPr/>
          </a:p>
        </p:txBody>
      </p:sp>
      <p:sp>
        <p:nvSpPr>
          <p:cNvPr id="234" name="Google Shape;234;gde20122c3c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20122c3c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e20122c3c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de20122c3c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b336b51d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db336b51d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db336b51d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e20122c3c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e20122c3c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de20122c3c_0_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e20122c3c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e20122c3c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de20122c3c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cbf3fbcd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dcbf3fbcd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With length-normalized vectors A and B, Euclidean distance e(A,B) is related to dot product distance d(A,B) by: e(A,B)^2/2 = 1-d(A,B)</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A: True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e20122c3c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e20122c3c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Why am I telling you about nearest neighbors and decision trees? It’s interrupting the flow we were building with neural networks!</a:t>
            </a:r>
            <a:endParaRPr/>
          </a:p>
          <a:p>
            <a:pPr indent="0" lvl="0" marL="0" rtl="0" algn="l">
              <a:spcBef>
                <a:spcPts val="0"/>
              </a:spcBef>
              <a:spcAft>
                <a:spcPts val="0"/>
              </a:spcAft>
              <a:buNone/>
            </a:pPr>
            <a:r>
              <a:rPr lang="en-US"/>
              <a:t>ML is a big field that spans far more than just NNs</a:t>
            </a:r>
            <a:endParaRPr/>
          </a:p>
          <a:p>
            <a:pPr indent="0" lvl="0" marL="0" rtl="0" algn="l">
              <a:spcBef>
                <a:spcPts val="0"/>
              </a:spcBef>
              <a:spcAft>
                <a:spcPts val="0"/>
              </a:spcAft>
              <a:buNone/>
            </a:pPr>
            <a:r>
              <a:rPr lang="en-US"/>
              <a:t>Nearest Neighbors and Decision Trees introduce and reinforce themes that come up in many places</a:t>
            </a:r>
            <a:endParaRPr/>
          </a:p>
        </p:txBody>
      </p:sp>
      <p:sp>
        <p:nvSpPr>
          <p:cNvPr id="276" name="Google Shape;276;gde20122c3c_0_2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e20122c3c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e20122c3c_0_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de20122c3c_0_2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e20122c3c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e20122c3c_0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de20122c3c_0_2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eed78779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eed78779e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deed78779e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eed78779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eed78779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deed78779e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eed78779e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eed78779e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deed78779e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eed78779e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eed78779e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non-linear</a:t>
            </a:r>
            <a:endParaRPr/>
          </a:p>
        </p:txBody>
      </p:sp>
      <p:sp>
        <p:nvSpPr>
          <p:cNvPr id="322" name="Google Shape;322;gdeed78779e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b336b51d9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b336b51d9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db336b51d9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eed78779e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eed78779e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deed78779e_0_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e20122c3c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de20122c3c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A decision tree cannot learn interactions between features.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A: False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eed78779e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eed78779e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deed78779e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eed78779e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eed78779e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deed78779e_0_9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eed78779e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eed78779e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deed78779e_0_1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eed78779e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eed78779e_0_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Let’s take a brief detour into information theory.</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Claude Shannon’s master’s thesis at MIT, written when he was 21, about digital circuits and boolean logic was probably the most import master’s thesis ever written. This work was foundational for so much computer science before there were even computers.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He is regarded as the “father of information theory”, the mathematics underlying digitally encoded messages.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And on the weekends, he and his wife used to visit Las Vegas and took home a fortune by applying game theory to blackjack. There’s a book called “Bringing Down the House”, and now a movie too, about these exploits.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Anyway, Shannon was interested in formalizing notions of uncertainty and information.</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Ok so in “Shannon’s game”, the object is to predict the next character given some context.</a:t>
            </a:r>
            <a:endParaRPr/>
          </a:p>
        </p:txBody>
      </p:sp>
      <p:sp>
        <p:nvSpPr>
          <p:cNvPr id="386" name="Google Shape;386;gdeed78779e_0_1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fc38cda5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fc38cda5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Let’s take a brief detour into information theory.</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Claude Shannon’s master’s thesis at MIT, written when he was 21, about digital circuits and boolean logic was probably the most import master’s thesis ever written. This work was foundational for so much computer science before there were even computers.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He is regarded as the “father of information theory”, the mathematics underlying digitally encoded messages.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And on the weekends, he and his wife used to visit Las Vegas and took home a fortune by applying game theory to blackjack. There’s a book called “Bringing Down the House”, and now a movie too, about these exploits.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Anyway, Shannon was interested in formalizing notions of uncertainty and information.</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Ok so in “Shannon’s game”, the object is to predict the next character given some context.</a:t>
            </a:r>
            <a:endParaRPr/>
          </a:p>
        </p:txBody>
      </p:sp>
      <p:sp>
        <p:nvSpPr>
          <p:cNvPr id="396" name="Google Shape;396;gdfc38cda5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eed78779e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eed78779e_0_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Entropy is a measure of uncertainty, which is another way of saying information.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The more uncertainty there is about some random variable, the more information is conveyed by a value.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 uniform distribution reflects complete uncertainty, so entropy is maximized.</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A distribution where one value has probability 1 reflects complete certainty, so entropy is 0.</a:t>
            </a:r>
            <a:endParaRPr/>
          </a:p>
        </p:txBody>
      </p:sp>
      <p:sp>
        <p:nvSpPr>
          <p:cNvPr id="407" name="Google Shape;407;gdeed78779e_0_1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fc38cda56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fc38cda56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Entropy is a measure of uncertainty, which is another way of saying information.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The more uncertainty there is about some random variable, the more information is conveyed by a value.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 uniform distribution reflects complete uncertainty, so entropy is maximized.</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A distribution where one value has probability 1 reflects complete certainty, so entropy is 0.</a:t>
            </a:r>
            <a:endParaRPr/>
          </a:p>
        </p:txBody>
      </p:sp>
      <p:sp>
        <p:nvSpPr>
          <p:cNvPr id="414" name="Google Shape;414;gdfc38cda56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deed78779e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deed78779e_0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H0 = -.5*log(.5) - .5*log(.5) = 1</a:t>
            </a:r>
            <a:endParaRPr/>
          </a:p>
          <a:p>
            <a:pPr indent="0" lvl="0" marL="0" rtl="0" algn="l">
              <a:spcBef>
                <a:spcPts val="0"/>
              </a:spcBef>
              <a:spcAft>
                <a:spcPts val="0"/>
              </a:spcAft>
              <a:buNone/>
            </a:pPr>
            <a:r>
              <a:rPr lang="en-US"/>
              <a:t>H1 = -.625*log(.625) - .375*log(.375) = .95</a:t>
            </a:r>
            <a:endParaRPr/>
          </a:p>
          <a:p>
            <a:pPr indent="0" lvl="0" marL="0" rtl="0" algn="l">
              <a:spcBef>
                <a:spcPts val="0"/>
              </a:spcBef>
              <a:spcAft>
                <a:spcPts val="0"/>
              </a:spcAft>
              <a:buNone/>
            </a:pPr>
            <a:r>
              <a:rPr lang="en-US"/>
              <a:t>H2 = -0*log(0) - 1*log(1) = 0</a:t>
            </a:r>
            <a:endParaRPr/>
          </a:p>
          <a:p>
            <a:pPr indent="0" lvl="0" marL="0" rtl="0" algn="l">
              <a:spcBef>
                <a:spcPts val="0"/>
              </a:spcBef>
              <a:spcAft>
                <a:spcPts val="0"/>
              </a:spcAft>
              <a:buNone/>
            </a:pPr>
            <a:r>
              <a:rPr lang="en-US"/>
              <a:t>IG(Int’l Plan) = 1 - (.8*.95 + .2*0) = 1 - .76 = .24</a:t>
            </a:r>
            <a:endParaRPr/>
          </a:p>
        </p:txBody>
      </p:sp>
      <p:sp>
        <p:nvSpPr>
          <p:cNvPr id="424" name="Google Shape;424;gdeed78779e_0_1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b336b51d9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b336b51d9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db336b51d9_0_5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eed78779e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eed78779e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H0 = -.5*log(.5) - .5*log(.5) = 1</a:t>
            </a:r>
            <a:endParaRPr/>
          </a:p>
          <a:p>
            <a:pPr indent="0" lvl="0" marL="0" rtl="0" algn="l">
              <a:spcBef>
                <a:spcPts val="0"/>
              </a:spcBef>
              <a:spcAft>
                <a:spcPts val="0"/>
              </a:spcAft>
              <a:buNone/>
            </a:pPr>
            <a:r>
              <a:rPr lang="en-US"/>
              <a:t>H1 = -.625*log(.625) - .375*log(.375) = .95</a:t>
            </a:r>
            <a:endParaRPr/>
          </a:p>
          <a:p>
            <a:pPr indent="0" lvl="0" marL="0" rtl="0" algn="l">
              <a:spcBef>
                <a:spcPts val="0"/>
              </a:spcBef>
              <a:spcAft>
                <a:spcPts val="0"/>
              </a:spcAft>
              <a:buNone/>
            </a:pPr>
            <a:r>
              <a:rPr lang="en-US"/>
              <a:t>H2 = -0*log(0) - 1*log(1) = 0</a:t>
            </a:r>
            <a:endParaRPr/>
          </a:p>
          <a:p>
            <a:pPr indent="0" lvl="0" marL="0" rtl="0" algn="l">
              <a:spcBef>
                <a:spcPts val="0"/>
              </a:spcBef>
              <a:spcAft>
                <a:spcPts val="0"/>
              </a:spcAft>
              <a:buNone/>
            </a:pPr>
            <a:r>
              <a:rPr lang="en-US"/>
              <a:t>IG(Int’l Plan) = 1 - (.8*.95 + .2*0) = 1 - .76 = .24</a:t>
            </a:r>
            <a:endParaRPr/>
          </a:p>
        </p:txBody>
      </p:sp>
      <p:sp>
        <p:nvSpPr>
          <p:cNvPr id="442" name="Google Shape;442;gdeed78779e_0_1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deed78779e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deed78779e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deed78779e_0_2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eed78779e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deed78779e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The decision tree algorithm finds the optimal tree (the smallest tree that explains the training data).</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A: False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deed78779e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deed78779e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deed78779e_0_2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eed78779e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deed78779e_0_2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deed78779e_0_2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deed78779e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deed78779e_0_2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decision stump (single feature)</a:t>
            </a:r>
            <a:endParaRPr/>
          </a:p>
          <a:p>
            <a:pPr indent="0" lvl="0" marL="0" rtl="0" algn="l">
              <a:spcBef>
                <a:spcPts val="0"/>
              </a:spcBef>
              <a:spcAft>
                <a:spcPts val="0"/>
              </a:spcAft>
              <a:buNone/>
            </a:pPr>
            <a:r>
              <a:rPr lang="en-US"/>
              <a:t>output classes vs probabilities</a:t>
            </a:r>
            <a:endParaRPr/>
          </a:p>
        </p:txBody>
      </p:sp>
      <p:sp>
        <p:nvSpPr>
          <p:cNvPr id="504" name="Google Shape;504;gdeed78779e_0_2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deed78779e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deed78779e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deed78779e_0_2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deed78779e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deed78779e_0_2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pure subset -- leaf node</a:t>
            </a:r>
            <a:endParaRPr/>
          </a:p>
        </p:txBody>
      </p:sp>
      <p:sp>
        <p:nvSpPr>
          <p:cNvPr id="520" name="Google Shape;520;gdeed78779e_0_28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eed78779e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eed78779e_0_2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deed78779e_0_2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eed78779e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eed78779e_0_3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gdeed78779e_0_3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b336b51d9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b336b51d9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db336b51d9_0_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dfc38cda56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dfc38cda56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dfc38cda56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ddb93a78a6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ddb93a78a6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[build depth 2 tree]: x1&lt;3.2 -&gt; (x1&lt;0.5; x1&lt;3.8) </a:t>
            </a:r>
            <a:endParaRPr/>
          </a:p>
        </p:txBody>
      </p:sp>
      <p:sp>
        <p:nvSpPr>
          <p:cNvPr id="558" name="Google Shape;558;gddb93a78a6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deed78779e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gdeed78779e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A decision tree will always be a balanced binary tree.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A: False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df7553165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df75531654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gdf75531654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df75531654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df75531654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df75531654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df75531654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df75531654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Ensembles usually work better than a single classifier, but the individual classifiers need to be different</a:t>
            </a:r>
            <a:endParaRPr/>
          </a:p>
        </p:txBody>
      </p:sp>
      <p:sp>
        <p:nvSpPr>
          <p:cNvPr id="584" name="Google Shape;584;gdf75531654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df75531654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df75531654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df75531654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df75531654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df75531654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gdf75531654_0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db93a78a6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ddb93a78a6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gddb93a78a6_0_1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ddb93a78a6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ddb93a78a6_0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gddb93a78a6_0_1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eed78779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eed78779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complex function of 2 inputs; if you plot the values of the 4th layer neurons, they’d be linearly separable</a:t>
            </a:r>
            <a:endParaRPr/>
          </a:p>
          <a:p>
            <a:pPr indent="0" lvl="0" marL="0" rtl="0" algn="l">
              <a:spcBef>
                <a:spcPts val="0"/>
              </a:spcBef>
              <a:spcAft>
                <a:spcPts val="0"/>
              </a:spcAft>
              <a:buNone/>
            </a:pPr>
            <a:r>
              <a:rPr lang="en-US"/>
              <a:t>how many parameters in this function?</a:t>
            </a:r>
            <a:endParaRPr/>
          </a:p>
        </p:txBody>
      </p:sp>
      <p:sp>
        <p:nvSpPr>
          <p:cNvPr id="128" name="Google Shape;128;gdeed78779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ddb93a78a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ddb93a78a6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gddb93a78a6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ddb93a78a6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ddb93a78a6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gddb93a78a6_0_2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df75531654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df75531654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gdf75531654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df7553165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3" name="Google Shape;833;gdf7553165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Bagging and boosting can be used with any classifier.</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A: True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cbf3fbcd4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cbf3fbcd4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dcbf3fbcd4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cbf3fbcd4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cbf3fbcd4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dcbf3fbcd4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5d3c09ffc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d5d3c09ffc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It’s possible that a model that perfectly fits all the training data will still generalize well to the test data.</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A: True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1371600"/>
            <a:ext cx="7772400" cy="67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2"/>
          <p:cNvCxnSpPr/>
          <p:nvPr/>
        </p:nvCxnSpPr>
        <p:spPr>
          <a:xfrm>
            <a:off x="685800" y="2114550"/>
            <a:ext cx="7772400" cy="0"/>
          </a:xfrm>
          <a:prstGeom prst="straightConnector1">
            <a:avLst/>
          </a:prstGeom>
          <a:noFill/>
          <a:ln cap="flat" cmpd="sng" w="15875">
            <a:solidFill>
              <a:schemeClr val="dk1"/>
            </a:solidFill>
            <a:prstDash val="solid"/>
            <a:round/>
            <a:headEnd len="sm" w="sm" type="none"/>
            <a:tailEnd len="sm" w="sm" type="none"/>
          </a:ln>
        </p:spPr>
      </p:cxnSp>
      <p:sp>
        <p:nvSpPr>
          <p:cNvPr id="17" name="Google Shape;17;p2"/>
          <p:cNvSpPr txBox="1"/>
          <p:nvPr>
            <p:ph idx="1" type="subTitle"/>
          </p:nvPr>
        </p:nvSpPr>
        <p:spPr>
          <a:xfrm>
            <a:off x="685800" y="2171700"/>
            <a:ext cx="7772400" cy="1314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457200" y="227175"/>
            <a:ext cx="8229600" cy="577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21" name="Google Shape;21;p4"/>
          <p:cNvCxnSpPr/>
          <p:nvPr/>
        </p:nvCxnSpPr>
        <p:spPr>
          <a:xfrm>
            <a:off x="457200" y="837009"/>
            <a:ext cx="8229600" cy="0"/>
          </a:xfrm>
          <a:prstGeom prst="straightConnector1">
            <a:avLst/>
          </a:prstGeom>
          <a:noFill/>
          <a:ln cap="flat" cmpd="sng" w="15875">
            <a:solidFill>
              <a:schemeClr val="dk1"/>
            </a:solidFill>
            <a:prstDash val="solid"/>
            <a:round/>
            <a:headEnd len="sm" w="sm" type="none"/>
            <a:tailEnd len="sm" w="sm" type="none"/>
          </a:ln>
        </p:spPr>
      </p:cxnSp>
      <p:sp>
        <p:nvSpPr>
          <p:cNvPr id="22" name="Google Shape;22;p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algn="l">
              <a:spcBef>
                <a:spcPts val="600"/>
              </a:spcBef>
              <a:spcAft>
                <a:spcPts val="0"/>
              </a:spcAft>
              <a:buClr>
                <a:schemeClr val="dk1"/>
              </a:buClr>
              <a:buSzPts val="3200"/>
              <a:buFont typeface="Arial"/>
              <a:buChar char="•"/>
              <a:defRPr/>
            </a:lvl1pPr>
            <a:lvl2pPr indent="-406400" lvl="1" marL="914400" algn="l">
              <a:spcBef>
                <a:spcPts val="600"/>
              </a:spcBef>
              <a:spcAft>
                <a:spcPts val="0"/>
              </a:spcAft>
              <a:buClr>
                <a:schemeClr val="dk1"/>
              </a:buClr>
              <a:buSzPts val="2800"/>
              <a:buFont typeface="Arial"/>
              <a:buChar char="•"/>
              <a:defRPr/>
            </a:lvl2pPr>
            <a:lvl3pPr indent="-381000" lvl="2" marL="1371600" algn="l">
              <a:spcBef>
                <a:spcPts val="600"/>
              </a:spcBef>
              <a:spcAft>
                <a:spcPts val="0"/>
              </a:spcAft>
              <a:buClr>
                <a:schemeClr val="dk1"/>
              </a:buClr>
              <a:buSzPts val="2400"/>
              <a:buFont typeface="Arial"/>
              <a:buChar char="•"/>
              <a:defRPr/>
            </a:lvl3pPr>
            <a:lvl4pPr indent="-355600" lvl="3" marL="1828800" algn="l">
              <a:spcBef>
                <a:spcPts val="600"/>
              </a:spcBef>
              <a:spcAft>
                <a:spcPts val="0"/>
              </a:spcAft>
              <a:buClr>
                <a:schemeClr val="dk1"/>
              </a:buClr>
              <a:buSzPts val="2000"/>
              <a:buFont typeface="Arial"/>
              <a:buChar char="•"/>
              <a:defRPr/>
            </a:lvl4pPr>
            <a:lvl5pPr indent="-355600" lvl="4" marL="2286000" algn="l">
              <a:spcBef>
                <a:spcPts val="600"/>
              </a:spcBef>
              <a:spcAft>
                <a:spcPts val="0"/>
              </a:spcAft>
              <a:buClr>
                <a:schemeClr val="dk1"/>
              </a:buClr>
              <a:buSzPts val="20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23" name="Shape 23"/>
        <p:cNvGrpSpPr/>
        <p:nvPr/>
      </p:nvGrpSpPr>
      <p:grpSpPr>
        <a:xfrm>
          <a:off x="0" y="0"/>
          <a:ext cx="0" cy="0"/>
          <a:chOff x="0" y="0"/>
          <a:chExt cx="0" cy="0"/>
        </a:xfrm>
      </p:grpSpPr>
      <p:sp>
        <p:nvSpPr>
          <p:cNvPr id="24" name="Google Shape;24;p5"/>
          <p:cNvSpPr txBox="1"/>
          <p:nvPr>
            <p:ph idx="1" type="body"/>
          </p:nvPr>
        </p:nvSpPr>
        <p:spPr>
          <a:xfrm>
            <a:off x="722313" y="1543050"/>
            <a:ext cx="7772400" cy="11253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Clr>
                <a:srgbClr val="888888"/>
              </a:buClr>
              <a:buSzPts val="2000"/>
              <a:buNone/>
              <a:defRPr sz="2000">
                <a:solidFill>
                  <a:srgbClr val="888888"/>
                </a:solidFill>
              </a:defRPr>
            </a:lvl1pPr>
            <a:lvl2pPr indent="-228600" lvl="1" marL="914400" algn="l">
              <a:spcBef>
                <a:spcPts val="600"/>
              </a:spcBef>
              <a:spcAft>
                <a:spcPts val="0"/>
              </a:spcAft>
              <a:buClr>
                <a:srgbClr val="888888"/>
              </a:buClr>
              <a:buSzPts val="1800"/>
              <a:buNone/>
              <a:defRPr sz="1800">
                <a:solidFill>
                  <a:srgbClr val="888888"/>
                </a:solidFill>
              </a:defRPr>
            </a:lvl2pPr>
            <a:lvl3pPr indent="-228600" lvl="2" marL="1371600" algn="l">
              <a:spcBef>
                <a:spcPts val="600"/>
              </a:spcBef>
              <a:spcAft>
                <a:spcPts val="0"/>
              </a:spcAft>
              <a:buClr>
                <a:srgbClr val="888888"/>
              </a:buClr>
              <a:buSzPts val="1600"/>
              <a:buNone/>
              <a:defRPr sz="1600">
                <a:solidFill>
                  <a:srgbClr val="888888"/>
                </a:solidFill>
              </a:defRPr>
            </a:lvl3pPr>
            <a:lvl4pPr indent="-228600" lvl="3" marL="1828800" algn="l">
              <a:spcBef>
                <a:spcPts val="600"/>
              </a:spcBef>
              <a:spcAft>
                <a:spcPts val="0"/>
              </a:spcAft>
              <a:buClr>
                <a:srgbClr val="888888"/>
              </a:buClr>
              <a:buSzPts val="1400"/>
              <a:buNone/>
              <a:defRPr sz="1400">
                <a:solidFill>
                  <a:srgbClr val="888888"/>
                </a:solidFill>
              </a:defRPr>
            </a:lvl4pPr>
            <a:lvl5pPr indent="-228600" lvl="4" marL="2286000" algn="l">
              <a:spcBef>
                <a:spcPts val="6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cxnSp>
        <p:nvCxnSpPr>
          <p:cNvPr id="25" name="Google Shape;25;p5"/>
          <p:cNvCxnSpPr/>
          <p:nvPr/>
        </p:nvCxnSpPr>
        <p:spPr>
          <a:xfrm>
            <a:off x="722313" y="2668190"/>
            <a:ext cx="7772400" cy="0"/>
          </a:xfrm>
          <a:prstGeom prst="straightConnector1">
            <a:avLst/>
          </a:prstGeom>
          <a:noFill/>
          <a:ln cap="flat" cmpd="sng" w="15875">
            <a:solidFill>
              <a:schemeClr val="dk1"/>
            </a:solidFill>
            <a:prstDash val="solid"/>
            <a:round/>
            <a:headEnd len="sm" w="sm" type="none"/>
            <a:tailEnd len="sm" w="sm" type="none"/>
          </a:ln>
        </p:spPr>
      </p:cxnSp>
      <p:sp>
        <p:nvSpPr>
          <p:cNvPr id="26" name="Google Shape;26;p5"/>
          <p:cNvSpPr txBox="1"/>
          <p:nvPr/>
        </p:nvSpPr>
        <p:spPr>
          <a:xfrm>
            <a:off x="722313" y="2668190"/>
            <a:ext cx="7772400" cy="5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dk1"/>
                </a:solidFill>
                <a:latin typeface="Arial"/>
                <a:ea typeface="Arial"/>
                <a:cs typeface="Arial"/>
                <a:sym typeface="Arial"/>
              </a:rPr>
              <a:t>The End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orizontal Rule"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457200" y="171450"/>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9" name="Google Shape;29;p6"/>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7"/>
          <p:cNvSpPr txBox="1"/>
          <p:nvPr>
            <p:ph type="title"/>
          </p:nvPr>
        </p:nvSpPr>
        <p:spPr>
          <a:xfrm>
            <a:off x="457200" y="171450"/>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spcBef>
                <a:spcPts val="600"/>
              </a:spcBef>
              <a:spcAft>
                <a:spcPts val="0"/>
              </a:spcAft>
              <a:buClr>
                <a:schemeClr val="dk1"/>
              </a:buClr>
              <a:buSzPts val="2800"/>
              <a:buFont typeface="Arial"/>
              <a:buChar char="•"/>
              <a:defRPr sz="2800"/>
            </a:lvl1pPr>
            <a:lvl2pPr indent="-381000" lvl="1" marL="914400" algn="l">
              <a:spcBef>
                <a:spcPts val="600"/>
              </a:spcBef>
              <a:spcAft>
                <a:spcPts val="0"/>
              </a:spcAft>
              <a:buClr>
                <a:schemeClr val="dk1"/>
              </a:buClr>
              <a:buSzPts val="2400"/>
              <a:buFont typeface="Arial"/>
              <a:buChar char="•"/>
              <a:defRPr sz="2400"/>
            </a:lvl2pPr>
            <a:lvl3pPr indent="-355600" lvl="2" marL="1371600" algn="l">
              <a:spcBef>
                <a:spcPts val="600"/>
              </a:spcBef>
              <a:spcAft>
                <a:spcPts val="0"/>
              </a:spcAft>
              <a:buClr>
                <a:schemeClr val="dk1"/>
              </a:buClr>
              <a:buSzPts val="2000"/>
              <a:buFont typeface="Arial"/>
              <a:buChar char="•"/>
              <a:defRPr sz="2000"/>
            </a:lvl3pPr>
            <a:lvl4pPr indent="-342900" lvl="3" marL="1828800" algn="l">
              <a:spcBef>
                <a:spcPts val="600"/>
              </a:spcBef>
              <a:spcAft>
                <a:spcPts val="0"/>
              </a:spcAft>
              <a:buClr>
                <a:schemeClr val="dk1"/>
              </a:buClr>
              <a:buSzPts val="1800"/>
              <a:buFont typeface="Arial"/>
              <a:buChar char="•"/>
              <a:defRPr sz="1800"/>
            </a:lvl4pPr>
            <a:lvl5pPr indent="-342900" lvl="4" marL="2286000" algn="l">
              <a:spcBef>
                <a:spcPts val="60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7"/>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spcBef>
                <a:spcPts val="600"/>
              </a:spcBef>
              <a:spcAft>
                <a:spcPts val="0"/>
              </a:spcAft>
              <a:buClr>
                <a:schemeClr val="dk1"/>
              </a:buClr>
              <a:buSzPts val="2800"/>
              <a:buFont typeface="Arial"/>
              <a:buChar char="•"/>
              <a:defRPr sz="2800"/>
            </a:lvl1pPr>
            <a:lvl2pPr indent="-381000" lvl="1" marL="914400" algn="l">
              <a:spcBef>
                <a:spcPts val="600"/>
              </a:spcBef>
              <a:spcAft>
                <a:spcPts val="0"/>
              </a:spcAft>
              <a:buClr>
                <a:schemeClr val="dk1"/>
              </a:buClr>
              <a:buSzPts val="2400"/>
              <a:buFont typeface="Arial"/>
              <a:buChar char="•"/>
              <a:defRPr sz="2400"/>
            </a:lvl2pPr>
            <a:lvl3pPr indent="-355600" lvl="2" marL="1371600" algn="l">
              <a:spcBef>
                <a:spcPts val="600"/>
              </a:spcBef>
              <a:spcAft>
                <a:spcPts val="0"/>
              </a:spcAft>
              <a:buClr>
                <a:schemeClr val="dk1"/>
              </a:buClr>
              <a:buSzPts val="2000"/>
              <a:buFont typeface="Arial"/>
              <a:buChar char="•"/>
              <a:defRPr sz="2000"/>
            </a:lvl3pPr>
            <a:lvl4pPr indent="-342900" lvl="3" marL="1828800" algn="l">
              <a:spcBef>
                <a:spcPts val="600"/>
              </a:spcBef>
              <a:spcAft>
                <a:spcPts val="0"/>
              </a:spcAft>
              <a:buClr>
                <a:schemeClr val="dk1"/>
              </a:buClr>
              <a:buSzPts val="1800"/>
              <a:buFont typeface="Arial"/>
              <a:buChar char="•"/>
              <a:defRPr sz="1800"/>
            </a:lvl4pPr>
            <a:lvl5pPr indent="-342900" lvl="4" marL="2286000" algn="l">
              <a:spcBef>
                <a:spcPts val="60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cxnSp>
        <p:nvCxnSpPr>
          <p:cNvPr id="34" name="Google Shape;34;p7"/>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8"/>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Arial"/>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8"/>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Clr>
                <a:srgbClr val="888888"/>
              </a:buClr>
              <a:buSzPts val="2000"/>
              <a:buNone/>
              <a:defRPr sz="2000">
                <a:solidFill>
                  <a:srgbClr val="888888"/>
                </a:solidFill>
              </a:defRPr>
            </a:lvl1pPr>
            <a:lvl2pPr indent="-228600" lvl="1" marL="914400" algn="l">
              <a:spcBef>
                <a:spcPts val="600"/>
              </a:spcBef>
              <a:spcAft>
                <a:spcPts val="0"/>
              </a:spcAft>
              <a:buClr>
                <a:srgbClr val="888888"/>
              </a:buClr>
              <a:buSzPts val="1800"/>
              <a:buNone/>
              <a:defRPr sz="1800">
                <a:solidFill>
                  <a:srgbClr val="888888"/>
                </a:solidFill>
              </a:defRPr>
            </a:lvl2pPr>
            <a:lvl3pPr indent="-228600" lvl="2" marL="1371600" algn="l">
              <a:spcBef>
                <a:spcPts val="600"/>
              </a:spcBef>
              <a:spcAft>
                <a:spcPts val="0"/>
              </a:spcAft>
              <a:buClr>
                <a:srgbClr val="888888"/>
              </a:buClr>
              <a:buSzPts val="1600"/>
              <a:buNone/>
              <a:defRPr sz="1600">
                <a:solidFill>
                  <a:srgbClr val="888888"/>
                </a:solidFill>
              </a:defRPr>
            </a:lvl3pPr>
            <a:lvl4pPr indent="-228600" lvl="3" marL="1828800" algn="l">
              <a:spcBef>
                <a:spcPts val="600"/>
              </a:spcBef>
              <a:spcAft>
                <a:spcPts val="0"/>
              </a:spcAft>
              <a:buClr>
                <a:srgbClr val="888888"/>
              </a:buClr>
              <a:buSzPts val="1400"/>
              <a:buNone/>
              <a:defRPr sz="1400">
                <a:solidFill>
                  <a:srgbClr val="888888"/>
                </a:solidFill>
              </a:defRPr>
            </a:lvl4pPr>
            <a:lvl5pPr indent="-228600" lvl="4" marL="2286000" algn="l">
              <a:spcBef>
                <a:spcPts val="6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cxnSp>
        <p:nvCxnSpPr>
          <p:cNvPr id="38" name="Google Shape;38;p8"/>
          <p:cNvCxnSpPr/>
          <p:nvPr/>
        </p:nvCxnSpPr>
        <p:spPr>
          <a:xfrm>
            <a:off x="722313" y="3305175"/>
            <a:ext cx="77724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9"/>
          <p:cNvSpPr txBox="1"/>
          <p:nvPr>
            <p:ph type="title"/>
          </p:nvPr>
        </p:nvSpPr>
        <p:spPr>
          <a:xfrm>
            <a:off x="457200" y="171450"/>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idx="1" type="body"/>
          </p:nvPr>
        </p:nvSpPr>
        <p:spPr>
          <a:xfrm>
            <a:off x="457200" y="1151335"/>
            <a:ext cx="4040100" cy="4800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Clr>
                <a:schemeClr val="dk1"/>
              </a:buClr>
              <a:buSzPts val="2400"/>
              <a:buNone/>
              <a:defRPr b="1" sz="2400"/>
            </a:lvl1pPr>
            <a:lvl2pPr indent="-228600" lvl="1" marL="914400" algn="l">
              <a:spcBef>
                <a:spcPts val="600"/>
              </a:spcBef>
              <a:spcAft>
                <a:spcPts val="0"/>
              </a:spcAft>
              <a:buClr>
                <a:schemeClr val="dk1"/>
              </a:buClr>
              <a:buSzPts val="2000"/>
              <a:buNone/>
              <a:defRPr b="1" sz="2000"/>
            </a:lvl2pPr>
            <a:lvl3pPr indent="-228600" lvl="2" marL="1371600" algn="l">
              <a:spcBef>
                <a:spcPts val="600"/>
              </a:spcBef>
              <a:spcAft>
                <a:spcPts val="0"/>
              </a:spcAft>
              <a:buClr>
                <a:schemeClr val="dk1"/>
              </a:buClr>
              <a:buSzPts val="1800"/>
              <a:buNone/>
              <a:defRPr b="1" sz="1800"/>
            </a:lvl3pPr>
            <a:lvl4pPr indent="-228600" lvl="3" marL="1828800" algn="l">
              <a:spcBef>
                <a:spcPts val="600"/>
              </a:spcBef>
              <a:spcAft>
                <a:spcPts val="0"/>
              </a:spcAft>
              <a:buClr>
                <a:schemeClr val="dk1"/>
              </a:buClr>
              <a:buSzPts val="1600"/>
              <a:buNone/>
              <a:defRPr b="1" sz="1600"/>
            </a:lvl4pPr>
            <a:lvl5pPr indent="-228600" lvl="4" marL="2286000" algn="l">
              <a:spcBef>
                <a:spcPts val="6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2" name="Google Shape;42;p9"/>
          <p:cNvSpPr txBox="1"/>
          <p:nvPr>
            <p:ph idx="2" type="body"/>
          </p:nvPr>
        </p:nvSpPr>
        <p:spPr>
          <a:xfrm>
            <a:off x="457200" y="1779984"/>
            <a:ext cx="40401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Clr>
                <a:schemeClr val="dk1"/>
              </a:buClr>
              <a:buSzPts val="2400"/>
              <a:buFont typeface="Arial"/>
              <a:buChar char="•"/>
              <a:defRPr sz="2400"/>
            </a:lvl1pPr>
            <a:lvl2pPr indent="-355600" lvl="1" marL="914400" algn="l">
              <a:spcBef>
                <a:spcPts val="600"/>
              </a:spcBef>
              <a:spcAft>
                <a:spcPts val="0"/>
              </a:spcAft>
              <a:buClr>
                <a:schemeClr val="dk1"/>
              </a:buClr>
              <a:buSzPts val="2000"/>
              <a:buFont typeface="Arial"/>
              <a:buChar char="•"/>
              <a:defRPr sz="2000"/>
            </a:lvl2pPr>
            <a:lvl3pPr indent="-342900" lvl="2" marL="1371600" algn="l">
              <a:spcBef>
                <a:spcPts val="600"/>
              </a:spcBef>
              <a:spcAft>
                <a:spcPts val="0"/>
              </a:spcAft>
              <a:buClr>
                <a:schemeClr val="dk1"/>
              </a:buClr>
              <a:buSzPts val="1800"/>
              <a:buFont typeface="Arial"/>
              <a:buChar char="•"/>
              <a:defRPr sz="1800"/>
            </a:lvl3pPr>
            <a:lvl4pPr indent="-330200" lvl="3" marL="1828800" algn="l">
              <a:spcBef>
                <a:spcPts val="600"/>
              </a:spcBef>
              <a:spcAft>
                <a:spcPts val="0"/>
              </a:spcAft>
              <a:buClr>
                <a:schemeClr val="dk1"/>
              </a:buClr>
              <a:buSzPts val="1600"/>
              <a:buFont typeface="Arial"/>
              <a:buChar char="•"/>
              <a:defRPr sz="1600"/>
            </a:lvl4pPr>
            <a:lvl5pPr indent="-330200" lvl="4" marL="2286000" algn="l">
              <a:spcBef>
                <a:spcPts val="60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 name="Google Shape;43;p9"/>
          <p:cNvSpPr txBox="1"/>
          <p:nvPr>
            <p:ph idx="3" type="body"/>
          </p:nvPr>
        </p:nvSpPr>
        <p:spPr>
          <a:xfrm>
            <a:off x="4645025" y="1151335"/>
            <a:ext cx="4041900" cy="4800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Clr>
                <a:schemeClr val="dk1"/>
              </a:buClr>
              <a:buSzPts val="2400"/>
              <a:buNone/>
              <a:defRPr b="1" sz="2400"/>
            </a:lvl1pPr>
            <a:lvl2pPr indent="-228600" lvl="1" marL="914400" algn="l">
              <a:spcBef>
                <a:spcPts val="600"/>
              </a:spcBef>
              <a:spcAft>
                <a:spcPts val="0"/>
              </a:spcAft>
              <a:buClr>
                <a:schemeClr val="dk1"/>
              </a:buClr>
              <a:buSzPts val="2000"/>
              <a:buNone/>
              <a:defRPr b="1" sz="2000"/>
            </a:lvl2pPr>
            <a:lvl3pPr indent="-228600" lvl="2" marL="1371600" algn="l">
              <a:spcBef>
                <a:spcPts val="600"/>
              </a:spcBef>
              <a:spcAft>
                <a:spcPts val="0"/>
              </a:spcAft>
              <a:buClr>
                <a:schemeClr val="dk1"/>
              </a:buClr>
              <a:buSzPts val="1800"/>
              <a:buNone/>
              <a:defRPr b="1" sz="1800"/>
            </a:lvl3pPr>
            <a:lvl4pPr indent="-228600" lvl="3" marL="1828800" algn="l">
              <a:spcBef>
                <a:spcPts val="600"/>
              </a:spcBef>
              <a:spcAft>
                <a:spcPts val="0"/>
              </a:spcAft>
              <a:buClr>
                <a:schemeClr val="dk1"/>
              </a:buClr>
              <a:buSzPts val="1600"/>
              <a:buNone/>
              <a:defRPr b="1" sz="1600"/>
            </a:lvl4pPr>
            <a:lvl5pPr indent="-228600" lvl="4" marL="2286000" algn="l">
              <a:spcBef>
                <a:spcPts val="6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9"/>
          <p:cNvSpPr txBox="1"/>
          <p:nvPr>
            <p:ph idx="4" type="body"/>
          </p:nvPr>
        </p:nvSpPr>
        <p:spPr>
          <a:xfrm>
            <a:off x="4645025" y="1779984"/>
            <a:ext cx="40419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Clr>
                <a:schemeClr val="dk1"/>
              </a:buClr>
              <a:buSzPts val="2400"/>
              <a:buFont typeface="Arial"/>
              <a:buChar char="•"/>
              <a:defRPr sz="2400"/>
            </a:lvl1pPr>
            <a:lvl2pPr indent="-355600" lvl="1" marL="914400" algn="l">
              <a:spcBef>
                <a:spcPts val="600"/>
              </a:spcBef>
              <a:spcAft>
                <a:spcPts val="0"/>
              </a:spcAft>
              <a:buClr>
                <a:schemeClr val="dk1"/>
              </a:buClr>
              <a:buSzPts val="2000"/>
              <a:buFont typeface="Arial"/>
              <a:buChar char="•"/>
              <a:defRPr sz="2000"/>
            </a:lvl2pPr>
            <a:lvl3pPr indent="-342900" lvl="2" marL="1371600" algn="l">
              <a:spcBef>
                <a:spcPts val="600"/>
              </a:spcBef>
              <a:spcAft>
                <a:spcPts val="0"/>
              </a:spcAft>
              <a:buClr>
                <a:schemeClr val="dk1"/>
              </a:buClr>
              <a:buSzPts val="1800"/>
              <a:buFont typeface="Arial"/>
              <a:buChar char="•"/>
              <a:defRPr sz="1800"/>
            </a:lvl3pPr>
            <a:lvl4pPr indent="-330200" lvl="3" marL="1828800" algn="l">
              <a:spcBef>
                <a:spcPts val="600"/>
              </a:spcBef>
              <a:spcAft>
                <a:spcPts val="0"/>
              </a:spcAft>
              <a:buClr>
                <a:schemeClr val="dk1"/>
              </a:buClr>
              <a:buSzPts val="1600"/>
              <a:buFont typeface="Arial"/>
              <a:buChar char="•"/>
              <a:defRPr sz="1600"/>
            </a:lvl4pPr>
            <a:lvl5pPr indent="-330200" lvl="4" marL="2286000" algn="l">
              <a:spcBef>
                <a:spcPts val="60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cxnSp>
        <p:nvCxnSpPr>
          <p:cNvPr id="45" name="Google Shape;45;p9"/>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10"/>
          <p:cNvSpPr txBox="1"/>
          <p:nvPr>
            <p:ph type="title"/>
          </p:nvPr>
        </p:nvSpPr>
        <p:spPr>
          <a:xfrm>
            <a:off x="457200" y="171450"/>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71450"/>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6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p:nvPr/>
        </p:nvSpPr>
        <p:spPr>
          <a:xfrm>
            <a:off x="0" y="0"/>
            <a:ext cx="9144000" cy="2742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1"/>
          <p:cNvSpPr/>
          <p:nvPr/>
        </p:nvSpPr>
        <p:spPr>
          <a:xfrm>
            <a:off x="0" y="5084949"/>
            <a:ext cx="9144000" cy="687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8.png"/><Relationship Id="rId5" Type="http://schemas.openxmlformats.org/officeDocument/2006/relationships/hyperlink" Target="https://en.wikipedia.org/wiki/File:William_of_Ockham_-_Logica_1341.jp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kaggle.com/mnassrib/telecom-churn-datasets" TargetMode="Externa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blog.tensorflow.org/2021/05/introducing-tensorflow-decision-forests.html" TargetMode="External"/><Relationship Id="rId4" Type="http://schemas.openxmlformats.org/officeDocument/2006/relationships/image" Target="../media/image38.png"/><Relationship Id="rId5"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0.png"/><Relationship Id="rId4" Type="http://schemas.openxmlformats.org/officeDocument/2006/relationships/hyperlink" Target="https://twitter.com/fchollet/status/1113477559168012288"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ctrTitle"/>
          </p:nvPr>
        </p:nvSpPr>
        <p:spPr>
          <a:xfrm>
            <a:off x="685800" y="1371600"/>
            <a:ext cx="7772400" cy="6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ctrTitle"/>
          </p:nvPr>
        </p:nvSpPr>
        <p:spPr>
          <a:xfrm>
            <a:off x="685800" y="1371600"/>
            <a:ext cx="7772400" cy="6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Nearest Neighbors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Parametric vs Non-Parametric</a:t>
            </a:r>
            <a:endParaRPr/>
          </a:p>
        </p:txBody>
      </p:sp>
      <p:pic>
        <p:nvPicPr>
          <p:cNvPr id="177" name="Google Shape;177;p21"/>
          <p:cNvPicPr preferRelativeResize="0"/>
          <p:nvPr/>
        </p:nvPicPr>
        <p:blipFill>
          <a:blip r:embed="rId3">
            <a:alphaModFix/>
          </a:blip>
          <a:stretch>
            <a:fillRect/>
          </a:stretch>
        </p:blipFill>
        <p:spPr>
          <a:xfrm>
            <a:off x="4219591" y="1289750"/>
            <a:ext cx="4695809" cy="3225400"/>
          </a:xfrm>
          <a:prstGeom prst="rect">
            <a:avLst/>
          </a:prstGeom>
          <a:noFill/>
          <a:ln>
            <a:noFill/>
          </a:ln>
        </p:spPr>
      </p:pic>
      <p:sp>
        <p:nvSpPr>
          <p:cNvPr id="178" name="Google Shape;178;p21"/>
          <p:cNvSpPr txBox="1"/>
          <p:nvPr/>
        </p:nvSpPr>
        <p:spPr>
          <a:xfrm>
            <a:off x="458525" y="1421525"/>
            <a:ext cx="3384300" cy="1980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2000"/>
              <a:t>Parametric</a:t>
            </a:r>
            <a:r>
              <a:rPr lang="en-US" sz="2000"/>
              <a:t>: model has learned parameters.</a:t>
            </a:r>
            <a:endParaRPr sz="2000"/>
          </a:p>
          <a:p>
            <a:pPr indent="0" lvl="0" marL="0" rtl="0" algn="l">
              <a:lnSpc>
                <a:spcPct val="100000"/>
              </a:lnSpc>
              <a:spcBef>
                <a:spcPts val="1000"/>
              </a:spcBef>
              <a:spcAft>
                <a:spcPts val="0"/>
              </a:spcAft>
              <a:buNone/>
            </a:pPr>
            <a:r>
              <a:t/>
            </a:r>
            <a:endParaRPr sz="2000"/>
          </a:p>
          <a:p>
            <a:pPr indent="0" lvl="0" marL="0" rtl="0" algn="l">
              <a:lnSpc>
                <a:spcPct val="100000"/>
              </a:lnSpc>
              <a:spcBef>
                <a:spcPts val="1000"/>
              </a:spcBef>
              <a:spcAft>
                <a:spcPts val="1000"/>
              </a:spcAft>
              <a:buNone/>
            </a:pPr>
            <a:r>
              <a:rPr b="1" lang="en-US" sz="2000"/>
              <a:t>Non-parametric</a:t>
            </a:r>
            <a:r>
              <a:rPr lang="en-US" sz="2000"/>
              <a:t>: no learned parameters!</a:t>
            </a:r>
            <a:endParaRPr sz="2000"/>
          </a:p>
        </p:txBody>
      </p:sp>
      <p:sp>
        <p:nvSpPr>
          <p:cNvPr id="179" name="Google Shape;179;p21"/>
          <p:cNvSpPr/>
          <p:nvPr/>
        </p:nvSpPr>
        <p:spPr>
          <a:xfrm>
            <a:off x="7502315" y="213614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Nearest-Neighbor</a:t>
            </a:r>
            <a:endParaRPr/>
          </a:p>
        </p:txBody>
      </p:sp>
      <p:sp>
        <p:nvSpPr>
          <p:cNvPr id="186" name="Google Shape;186;p22"/>
          <p:cNvSpPr txBox="1"/>
          <p:nvPr>
            <p:ph idx="1" type="body"/>
          </p:nvPr>
        </p:nvSpPr>
        <p:spPr>
          <a:xfrm>
            <a:off x="457200" y="1200150"/>
            <a:ext cx="5829300" cy="3394500"/>
          </a:xfrm>
          <a:prstGeom prst="rect">
            <a:avLst/>
          </a:prstGeom>
        </p:spPr>
        <p:txBody>
          <a:bodyPr anchorCtr="0" anchor="t" bIns="45700" lIns="91425" spcFirstLastPara="1" rIns="91425" wrap="square" tIns="45700">
            <a:noAutofit/>
          </a:bodyPr>
          <a:lstStyle/>
          <a:p>
            <a:pPr indent="0" lvl="0" marL="0" rtl="0" algn="l">
              <a:lnSpc>
                <a:spcPct val="150000"/>
              </a:lnSpc>
              <a:spcBef>
                <a:spcPts val="600"/>
              </a:spcBef>
              <a:spcAft>
                <a:spcPts val="0"/>
              </a:spcAft>
              <a:buNone/>
            </a:pPr>
            <a:r>
              <a:rPr b="1" lang="en-US" sz="2400"/>
              <a:t>Training</a:t>
            </a:r>
            <a:r>
              <a:rPr lang="en-US" sz="2400"/>
              <a:t>: no training!</a:t>
            </a:r>
            <a:endParaRPr sz="2400"/>
          </a:p>
          <a:p>
            <a:pPr indent="0" lvl="0" marL="0" rtl="0" algn="l">
              <a:lnSpc>
                <a:spcPct val="100000"/>
              </a:lnSpc>
              <a:spcBef>
                <a:spcPts val="1000"/>
              </a:spcBef>
              <a:spcAft>
                <a:spcPts val="0"/>
              </a:spcAft>
              <a:buNone/>
            </a:pPr>
            <a:r>
              <a:rPr b="1" lang="en-US" sz="2400"/>
              <a:t>Inference</a:t>
            </a:r>
            <a:r>
              <a:rPr lang="en-US" sz="2400"/>
              <a:t>: </a:t>
            </a:r>
            <a:endParaRPr sz="2400"/>
          </a:p>
          <a:p>
            <a:pPr indent="-381000" lvl="1" marL="914400" rtl="0" algn="l">
              <a:lnSpc>
                <a:spcPct val="100000"/>
              </a:lnSpc>
              <a:spcBef>
                <a:spcPts val="1000"/>
              </a:spcBef>
              <a:spcAft>
                <a:spcPts val="0"/>
              </a:spcAft>
              <a:buSzPts val="2400"/>
              <a:buChar char="•"/>
            </a:pPr>
            <a:r>
              <a:rPr lang="en-US" sz="2400"/>
              <a:t>Find the closest training example</a:t>
            </a:r>
            <a:endParaRPr sz="2400"/>
          </a:p>
          <a:p>
            <a:pPr indent="-381000" lvl="1" marL="914400" rtl="0" algn="l">
              <a:lnSpc>
                <a:spcPct val="100000"/>
              </a:lnSpc>
              <a:spcBef>
                <a:spcPts val="1000"/>
              </a:spcBef>
              <a:spcAft>
                <a:spcPts val="1000"/>
              </a:spcAft>
              <a:buSzPts val="2400"/>
              <a:buChar char="•"/>
            </a:pPr>
            <a:r>
              <a:rPr lang="en-US" sz="2400"/>
              <a:t>Return its label</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nvSpPr>
        <p:spPr>
          <a:xfrm>
            <a:off x="6364378" y="1021978"/>
            <a:ext cx="14091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Test</a:t>
            </a:r>
            <a:r>
              <a:rPr lang="en-US" sz="1600"/>
              <a:t> Data</a:t>
            </a:r>
            <a:endParaRPr sz="1600"/>
          </a:p>
        </p:txBody>
      </p:sp>
      <p:sp>
        <p:nvSpPr>
          <p:cNvPr id="193" name="Google Shape;193;p23"/>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Nearest Neighbor Application</a:t>
            </a:r>
            <a:endParaRPr/>
          </a:p>
        </p:txBody>
      </p:sp>
      <p:sp>
        <p:nvSpPr>
          <p:cNvPr id="194" name="Google Shape;194;p23"/>
          <p:cNvSpPr txBox="1"/>
          <p:nvPr/>
        </p:nvSpPr>
        <p:spPr>
          <a:xfrm>
            <a:off x="5318875" y="1403800"/>
            <a:ext cx="3500100" cy="86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900">
                <a:solidFill>
                  <a:srgbClr val="000000"/>
                </a:solidFill>
                <a:latin typeface="Courier New"/>
                <a:ea typeface="Courier New"/>
                <a:cs typeface="Courier New"/>
                <a:sym typeface="Courier New"/>
              </a:rPr>
              <a:t>Age		Loan		Default</a:t>
            </a:r>
            <a:endParaRPr b="1"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latin typeface="Courier New"/>
                <a:ea typeface="Courier New"/>
                <a:cs typeface="Courier New"/>
                <a:sym typeface="Courier New"/>
              </a:rPr>
              <a:t>31</a:t>
            </a:r>
            <a:r>
              <a:rPr lang="en-US" sz="1900">
                <a:solidFill>
                  <a:srgbClr val="000000"/>
                </a:solidFill>
                <a:latin typeface="Courier New"/>
                <a:ea typeface="Courier New"/>
                <a:cs typeface="Courier New"/>
                <a:sym typeface="Courier New"/>
              </a:rPr>
              <a:t>		$</a:t>
            </a:r>
            <a:r>
              <a:rPr lang="en-US" sz="1900">
                <a:latin typeface="Courier New"/>
                <a:ea typeface="Courier New"/>
                <a:cs typeface="Courier New"/>
                <a:sym typeface="Courier New"/>
              </a:rPr>
              <a:t>125</a:t>
            </a:r>
            <a:r>
              <a:rPr lang="en-US" sz="1900">
                <a:solidFill>
                  <a:srgbClr val="000000"/>
                </a:solidFill>
                <a:latin typeface="Courier New"/>
                <a:ea typeface="Courier New"/>
                <a:cs typeface="Courier New"/>
                <a:sym typeface="Courier New"/>
              </a:rPr>
              <a:t>,000   </a:t>
            </a:r>
            <a:r>
              <a:rPr lang="en-US" sz="1900">
                <a:latin typeface="Courier New"/>
                <a:ea typeface="Courier New"/>
                <a:cs typeface="Courier New"/>
                <a:sym typeface="Courier New"/>
              </a:rPr>
              <a:t>?</a:t>
            </a:r>
            <a:endParaRPr sz="1900">
              <a:solidFill>
                <a:srgbClr val="000000"/>
              </a:solidFill>
              <a:latin typeface="Courier New"/>
              <a:ea typeface="Courier New"/>
              <a:cs typeface="Courier New"/>
              <a:sym typeface="Courier New"/>
            </a:endParaRPr>
          </a:p>
        </p:txBody>
      </p:sp>
      <p:sp>
        <p:nvSpPr>
          <p:cNvPr id="195" name="Google Shape;195;p23"/>
          <p:cNvSpPr txBox="1"/>
          <p:nvPr/>
        </p:nvSpPr>
        <p:spPr>
          <a:xfrm>
            <a:off x="1411378" y="1021978"/>
            <a:ext cx="14091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Training Data</a:t>
            </a:r>
            <a:endParaRPr sz="1600"/>
          </a:p>
        </p:txBody>
      </p:sp>
      <p:sp>
        <p:nvSpPr>
          <p:cNvPr id="196" name="Google Shape;196;p23"/>
          <p:cNvSpPr txBox="1"/>
          <p:nvPr/>
        </p:nvSpPr>
        <p:spPr>
          <a:xfrm>
            <a:off x="365875" y="1403800"/>
            <a:ext cx="3500100" cy="350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900">
                <a:solidFill>
                  <a:srgbClr val="000000"/>
                </a:solidFill>
                <a:latin typeface="Courier New"/>
                <a:ea typeface="Courier New"/>
                <a:cs typeface="Courier New"/>
                <a:sym typeface="Courier New"/>
              </a:rPr>
              <a:t>Age		Loan		Default</a:t>
            </a:r>
            <a:endParaRPr b="1"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solidFill>
                  <a:srgbClr val="000000"/>
                </a:solidFill>
                <a:latin typeface="Courier New"/>
                <a:ea typeface="Courier New"/>
                <a:cs typeface="Courier New"/>
                <a:sym typeface="Courier New"/>
              </a:rPr>
              <a:t>25		$40,000   N</a:t>
            </a:r>
            <a:endParaRPr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solidFill>
                  <a:srgbClr val="000000"/>
                </a:solidFill>
                <a:latin typeface="Courier New"/>
                <a:ea typeface="Courier New"/>
                <a:cs typeface="Courier New"/>
                <a:sym typeface="Courier New"/>
              </a:rPr>
              <a:t>35 		$60,000   N</a:t>
            </a:r>
            <a:endParaRPr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solidFill>
                  <a:srgbClr val="000000"/>
                </a:solidFill>
                <a:latin typeface="Courier New"/>
                <a:ea typeface="Courier New"/>
                <a:cs typeface="Courier New"/>
                <a:sym typeface="Courier New"/>
              </a:rPr>
              <a:t>45 		$80,000   N</a:t>
            </a:r>
            <a:endParaRPr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solidFill>
                  <a:srgbClr val="000000"/>
                </a:solidFill>
                <a:latin typeface="Courier New"/>
                <a:ea typeface="Courier New"/>
                <a:cs typeface="Courier New"/>
                <a:sym typeface="Courier New"/>
              </a:rPr>
              <a:t>20 		$20,000   N</a:t>
            </a:r>
            <a:endParaRPr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solidFill>
                  <a:srgbClr val="000000"/>
                </a:solidFill>
                <a:latin typeface="Courier New"/>
                <a:ea typeface="Courier New"/>
                <a:cs typeface="Courier New"/>
                <a:sym typeface="Courier New"/>
              </a:rPr>
              <a:t>35 		$120,000  N</a:t>
            </a:r>
            <a:endParaRPr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solidFill>
                  <a:srgbClr val="000000"/>
                </a:solidFill>
                <a:latin typeface="Courier New"/>
                <a:ea typeface="Courier New"/>
                <a:cs typeface="Courier New"/>
                <a:sym typeface="Courier New"/>
              </a:rPr>
              <a:t>40 		$62,000   Y</a:t>
            </a:r>
            <a:endParaRPr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solidFill>
                  <a:srgbClr val="000000"/>
                </a:solidFill>
                <a:latin typeface="Courier New"/>
                <a:ea typeface="Courier New"/>
                <a:cs typeface="Courier New"/>
                <a:sym typeface="Courier New"/>
              </a:rPr>
              <a:t>60 		$100,000  Y</a:t>
            </a:r>
            <a:endParaRPr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solidFill>
                  <a:srgbClr val="000000"/>
                </a:solidFill>
                <a:latin typeface="Courier New"/>
                <a:ea typeface="Courier New"/>
                <a:cs typeface="Courier New"/>
                <a:sym typeface="Courier New"/>
              </a:rPr>
              <a:t>48 		$220,000  Y</a:t>
            </a:r>
            <a:endParaRPr sz="19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900">
                <a:solidFill>
                  <a:srgbClr val="000000"/>
                </a:solidFill>
                <a:latin typeface="Courier New"/>
                <a:ea typeface="Courier New"/>
                <a:cs typeface="Courier New"/>
                <a:sym typeface="Courier New"/>
              </a:rPr>
              <a:t>33 		$150,000  Y</a:t>
            </a:r>
            <a:endParaRPr sz="1900">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Distances</a:t>
            </a:r>
            <a:endParaRPr/>
          </a:p>
        </p:txBody>
      </p:sp>
      <p:pic>
        <p:nvPicPr>
          <p:cNvPr id="203" name="Google Shape;203;p24"/>
          <p:cNvPicPr preferRelativeResize="0"/>
          <p:nvPr/>
        </p:nvPicPr>
        <p:blipFill>
          <a:blip r:embed="rId3">
            <a:alphaModFix/>
          </a:blip>
          <a:stretch>
            <a:fillRect/>
          </a:stretch>
        </p:blipFill>
        <p:spPr>
          <a:xfrm>
            <a:off x="451800" y="965650"/>
            <a:ext cx="2907500" cy="1549325"/>
          </a:xfrm>
          <a:prstGeom prst="rect">
            <a:avLst/>
          </a:prstGeom>
          <a:noFill/>
          <a:ln>
            <a:noFill/>
          </a:ln>
        </p:spPr>
      </p:pic>
      <p:pic>
        <p:nvPicPr>
          <p:cNvPr id="204" name="Google Shape;204;p24"/>
          <p:cNvPicPr preferRelativeResize="0"/>
          <p:nvPr/>
        </p:nvPicPr>
        <p:blipFill>
          <a:blip r:embed="rId4">
            <a:alphaModFix/>
          </a:blip>
          <a:stretch>
            <a:fillRect/>
          </a:stretch>
        </p:blipFill>
        <p:spPr>
          <a:xfrm>
            <a:off x="304800" y="3990126"/>
            <a:ext cx="2752725" cy="955499"/>
          </a:xfrm>
          <a:prstGeom prst="rect">
            <a:avLst/>
          </a:prstGeom>
          <a:noFill/>
          <a:ln>
            <a:noFill/>
          </a:ln>
        </p:spPr>
      </p:pic>
      <p:pic>
        <p:nvPicPr>
          <p:cNvPr id="205" name="Google Shape;205;p24"/>
          <p:cNvPicPr preferRelativeResize="0"/>
          <p:nvPr/>
        </p:nvPicPr>
        <p:blipFill>
          <a:blip r:embed="rId5">
            <a:alphaModFix/>
          </a:blip>
          <a:stretch>
            <a:fillRect/>
          </a:stretch>
        </p:blipFill>
        <p:spPr>
          <a:xfrm>
            <a:off x="656214" y="2774800"/>
            <a:ext cx="1863225" cy="95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Distances</a:t>
            </a:r>
            <a:endParaRPr/>
          </a:p>
        </p:txBody>
      </p:sp>
      <p:pic>
        <p:nvPicPr>
          <p:cNvPr id="212" name="Google Shape;212;p25"/>
          <p:cNvPicPr preferRelativeResize="0"/>
          <p:nvPr/>
        </p:nvPicPr>
        <p:blipFill>
          <a:blip r:embed="rId3">
            <a:alphaModFix/>
          </a:blip>
          <a:stretch>
            <a:fillRect/>
          </a:stretch>
        </p:blipFill>
        <p:spPr>
          <a:xfrm>
            <a:off x="451800" y="965650"/>
            <a:ext cx="2907500" cy="1549325"/>
          </a:xfrm>
          <a:prstGeom prst="rect">
            <a:avLst/>
          </a:prstGeom>
          <a:noFill/>
          <a:ln>
            <a:noFill/>
          </a:ln>
        </p:spPr>
      </p:pic>
      <p:pic>
        <p:nvPicPr>
          <p:cNvPr id="213" name="Google Shape;213;p25"/>
          <p:cNvPicPr preferRelativeResize="0"/>
          <p:nvPr/>
        </p:nvPicPr>
        <p:blipFill>
          <a:blip r:embed="rId4">
            <a:alphaModFix/>
          </a:blip>
          <a:stretch>
            <a:fillRect/>
          </a:stretch>
        </p:blipFill>
        <p:spPr>
          <a:xfrm>
            <a:off x="304800" y="3990126"/>
            <a:ext cx="2752725" cy="955499"/>
          </a:xfrm>
          <a:prstGeom prst="rect">
            <a:avLst/>
          </a:prstGeom>
          <a:noFill/>
          <a:ln>
            <a:noFill/>
          </a:ln>
        </p:spPr>
      </p:pic>
      <p:pic>
        <p:nvPicPr>
          <p:cNvPr id="214" name="Google Shape;214;p25"/>
          <p:cNvPicPr preferRelativeResize="0"/>
          <p:nvPr/>
        </p:nvPicPr>
        <p:blipFill>
          <a:blip r:embed="rId5">
            <a:alphaModFix/>
          </a:blip>
          <a:stretch>
            <a:fillRect/>
          </a:stretch>
        </p:blipFill>
        <p:spPr>
          <a:xfrm>
            <a:off x="656214" y="2774800"/>
            <a:ext cx="1863225" cy="955500"/>
          </a:xfrm>
          <a:prstGeom prst="rect">
            <a:avLst/>
          </a:prstGeom>
          <a:noFill/>
          <a:ln>
            <a:noFill/>
          </a:ln>
        </p:spPr>
      </p:pic>
      <p:pic>
        <p:nvPicPr>
          <p:cNvPr id="215" name="Google Shape;215;p25"/>
          <p:cNvPicPr preferRelativeResize="0"/>
          <p:nvPr/>
        </p:nvPicPr>
        <p:blipFill>
          <a:blip r:embed="rId6">
            <a:alphaModFix/>
          </a:blip>
          <a:stretch>
            <a:fillRect/>
          </a:stretch>
        </p:blipFill>
        <p:spPr>
          <a:xfrm>
            <a:off x="4349900" y="1066800"/>
            <a:ext cx="3799551" cy="76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K-Nearest Neighbors</a:t>
            </a:r>
            <a:endParaRPr/>
          </a:p>
        </p:txBody>
      </p:sp>
      <p:sp>
        <p:nvSpPr>
          <p:cNvPr id="222" name="Google Shape;222;p26"/>
          <p:cNvSpPr txBox="1"/>
          <p:nvPr>
            <p:ph idx="1" type="body"/>
          </p:nvPr>
        </p:nvSpPr>
        <p:spPr>
          <a:xfrm>
            <a:off x="457200" y="1200150"/>
            <a:ext cx="6312000" cy="3394500"/>
          </a:xfrm>
          <a:prstGeom prst="rect">
            <a:avLst/>
          </a:prstGeom>
        </p:spPr>
        <p:txBody>
          <a:bodyPr anchorCtr="0" anchor="t" bIns="45700" lIns="91425" spcFirstLastPara="1" rIns="91425" wrap="square" tIns="45700">
            <a:noAutofit/>
          </a:bodyPr>
          <a:lstStyle/>
          <a:p>
            <a:pPr indent="0" lvl="0" marL="0" rtl="0" algn="l">
              <a:lnSpc>
                <a:spcPct val="150000"/>
              </a:lnSpc>
              <a:spcBef>
                <a:spcPts val="600"/>
              </a:spcBef>
              <a:spcAft>
                <a:spcPts val="0"/>
              </a:spcAft>
              <a:buNone/>
            </a:pPr>
            <a:r>
              <a:rPr b="1" lang="en-US" sz="2400"/>
              <a:t>Training</a:t>
            </a:r>
            <a:r>
              <a:rPr lang="en-US" sz="2400"/>
              <a:t>: no training!</a:t>
            </a:r>
            <a:endParaRPr sz="2400"/>
          </a:p>
          <a:p>
            <a:pPr indent="0" lvl="0" marL="0" rtl="0" algn="l">
              <a:lnSpc>
                <a:spcPct val="100000"/>
              </a:lnSpc>
              <a:spcBef>
                <a:spcPts val="1000"/>
              </a:spcBef>
              <a:spcAft>
                <a:spcPts val="0"/>
              </a:spcAft>
              <a:buNone/>
            </a:pPr>
            <a:r>
              <a:rPr b="1" lang="en-US" sz="2400"/>
              <a:t>Inference</a:t>
            </a:r>
            <a:r>
              <a:rPr lang="en-US" sz="2400"/>
              <a:t>: </a:t>
            </a:r>
            <a:endParaRPr sz="2400"/>
          </a:p>
          <a:p>
            <a:pPr indent="-381000" lvl="1" marL="914400" rtl="0" algn="l">
              <a:lnSpc>
                <a:spcPct val="100000"/>
              </a:lnSpc>
              <a:spcBef>
                <a:spcPts val="1000"/>
              </a:spcBef>
              <a:spcAft>
                <a:spcPts val="0"/>
              </a:spcAft>
              <a:buSzPts val="2400"/>
              <a:buChar char="•"/>
            </a:pPr>
            <a:r>
              <a:rPr lang="en-US" sz="2400"/>
              <a:t>Find the closest </a:t>
            </a:r>
            <a:r>
              <a:rPr b="1" lang="en-US" sz="2400"/>
              <a:t>k</a:t>
            </a:r>
            <a:r>
              <a:rPr lang="en-US" sz="2400"/>
              <a:t> training examples</a:t>
            </a:r>
            <a:endParaRPr sz="2400"/>
          </a:p>
          <a:p>
            <a:pPr indent="-381000" lvl="1" marL="914400" rtl="0" algn="l">
              <a:lnSpc>
                <a:spcPct val="100000"/>
              </a:lnSpc>
              <a:spcBef>
                <a:spcPts val="1000"/>
              </a:spcBef>
              <a:spcAft>
                <a:spcPts val="1000"/>
              </a:spcAft>
              <a:buSzPts val="2400"/>
              <a:buChar char="•"/>
            </a:pPr>
            <a:r>
              <a:rPr lang="en-US" sz="2400"/>
              <a:t>Return an average over the k labels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Decision Boundaries</a:t>
            </a:r>
            <a:endParaRPr/>
          </a:p>
        </p:txBody>
      </p:sp>
      <p:pic>
        <p:nvPicPr>
          <p:cNvPr id="229" name="Google Shape;229;p27"/>
          <p:cNvPicPr preferRelativeResize="0"/>
          <p:nvPr/>
        </p:nvPicPr>
        <p:blipFill>
          <a:blip r:embed="rId3">
            <a:alphaModFix/>
          </a:blip>
          <a:stretch>
            <a:fillRect/>
          </a:stretch>
        </p:blipFill>
        <p:spPr>
          <a:xfrm>
            <a:off x="185676" y="2289267"/>
            <a:ext cx="8729724" cy="2788050"/>
          </a:xfrm>
          <a:prstGeom prst="rect">
            <a:avLst/>
          </a:prstGeom>
          <a:noFill/>
          <a:ln>
            <a:noFill/>
          </a:ln>
        </p:spPr>
      </p:pic>
      <p:sp>
        <p:nvSpPr>
          <p:cNvPr id="230" name="Google Shape;230;p27"/>
          <p:cNvSpPr txBox="1"/>
          <p:nvPr/>
        </p:nvSpPr>
        <p:spPr>
          <a:xfrm>
            <a:off x="532075" y="1113450"/>
            <a:ext cx="72423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US" sz="1800"/>
              <a:t>KNN produces complex decision boundaries</a:t>
            </a:r>
            <a:endParaRPr sz="1800"/>
          </a:p>
          <a:p>
            <a:pPr indent="-342900" lvl="0" marL="457200" rtl="0" algn="l">
              <a:lnSpc>
                <a:spcPct val="150000"/>
              </a:lnSpc>
              <a:spcBef>
                <a:spcPts val="0"/>
              </a:spcBef>
              <a:spcAft>
                <a:spcPts val="0"/>
              </a:spcAft>
              <a:buSzPts val="1800"/>
              <a:buChar char="●"/>
            </a:pPr>
            <a:r>
              <a:rPr lang="en-US" sz="1800"/>
              <a:t>Increasing K smooths the boundary</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Occam’s Razor</a:t>
            </a:r>
            <a:endParaRPr/>
          </a:p>
        </p:txBody>
      </p:sp>
      <p:sp>
        <p:nvSpPr>
          <p:cNvPr id="237" name="Google Shape;237;p28"/>
          <p:cNvSpPr txBox="1"/>
          <p:nvPr>
            <p:ph idx="1" type="body"/>
          </p:nvPr>
        </p:nvSpPr>
        <p:spPr>
          <a:xfrm>
            <a:off x="457200" y="895350"/>
            <a:ext cx="5385900" cy="2435700"/>
          </a:xfrm>
          <a:prstGeom prst="rect">
            <a:avLst/>
          </a:prstGeom>
        </p:spPr>
        <p:txBody>
          <a:bodyPr anchorCtr="0" anchor="t" bIns="45700" lIns="91425" spcFirstLastPara="1" rIns="91425" wrap="square" tIns="45700">
            <a:noAutofit/>
          </a:bodyPr>
          <a:lstStyle/>
          <a:p>
            <a:pPr indent="0" lvl="0" marL="0" rtl="0" algn="l">
              <a:lnSpc>
                <a:spcPct val="100000"/>
              </a:lnSpc>
              <a:spcBef>
                <a:spcPts val="600"/>
              </a:spcBef>
              <a:spcAft>
                <a:spcPts val="0"/>
              </a:spcAft>
              <a:buNone/>
            </a:pPr>
            <a:r>
              <a:rPr lang="en-US" sz="2400"/>
              <a:t>Principle of parsimony:</a:t>
            </a:r>
            <a:endParaRPr sz="2400"/>
          </a:p>
          <a:p>
            <a:pPr indent="-381000" lvl="0" marL="457200" rtl="0" algn="l">
              <a:lnSpc>
                <a:spcPct val="100000"/>
              </a:lnSpc>
              <a:spcBef>
                <a:spcPts val="1000"/>
              </a:spcBef>
              <a:spcAft>
                <a:spcPts val="0"/>
              </a:spcAft>
              <a:buSzPts val="2400"/>
              <a:buChar char="•"/>
            </a:pPr>
            <a:r>
              <a:rPr lang="en-US" sz="2400"/>
              <a:t>Prefer the simplest explanation (fewest assumptions)</a:t>
            </a:r>
            <a:endParaRPr sz="2400"/>
          </a:p>
          <a:p>
            <a:pPr indent="-381000" lvl="0" marL="457200" rtl="0" algn="l">
              <a:lnSpc>
                <a:spcPct val="100000"/>
              </a:lnSpc>
              <a:spcBef>
                <a:spcPts val="1000"/>
              </a:spcBef>
              <a:spcAft>
                <a:spcPts val="1000"/>
              </a:spcAft>
              <a:buSzPts val="2400"/>
              <a:buChar char="•"/>
            </a:pPr>
            <a:r>
              <a:rPr lang="en-US" sz="2400"/>
              <a:t>Only add complexity as necessary</a:t>
            </a:r>
            <a:endParaRPr sz="2400"/>
          </a:p>
        </p:txBody>
      </p:sp>
      <p:pic>
        <p:nvPicPr>
          <p:cNvPr id="238" name="Google Shape;238;p28"/>
          <p:cNvPicPr preferRelativeResize="0"/>
          <p:nvPr/>
        </p:nvPicPr>
        <p:blipFill rotWithShape="1">
          <a:blip r:embed="rId3">
            <a:alphaModFix/>
          </a:blip>
          <a:srcRect b="0" l="0" r="0" t="0"/>
          <a:stretch/>
        </p:blipFill>
        <p:spPr>
          <a:xfrm>
            <a:off x="1885378" y="2866153"/>
            <a:ext cx="3161575" cy="2146650"/>
          </a:xfrm>
          <a:prstGeom prst="rect">
            <a:avLst/>
          </a:prstGeom>
          <a:noFill/>
          <a:ln>
            <a:noFill/>
          </a:ln>
        </p:spPr>
      </p:pic>
      <p:pic>
        <p:nvPicPr>
          <p:cNvPr id="239" name="Google Shape;239;p28"/>
          <p:cNvPicPr preferRelativeResize="0"/>
          <p:nvPr/>
        </p:nvPicPr>
        <p:blipFill>
          <a:blip r:embed="rId4">
            <a:alphaModFix/>
          </a:blip>
          <a:stretch>
            <a:fillRect/>
          </a:stretch>
        </p:blipFill>
        <p:spPr>
          <a:xfrm>
            <a:off x="6427075" y="957075"/>
            <a:ext cx="2481900" cy="2314375"/>
          </a:xfrm>
          <a:prstGeom prst="rect">
            <a:avLst/>
          </a:prstGeom>
          <a:noFill/>
          <a:ln>
            <a:noFill/>
          </a:ln>
        </p:spPr>
      </p:pic>
      <p:sp>
        <p:nvSpPr>
          <p:cNvPr id="240" name="Google Shape;240;p28"/>
          <p:cNvSpPr txBox="1"/>
          <p:nvPr/>
        </p:nvSpPr>
        <p:spPr>
          <a:xfrm>
            <a:off x="9429750" y="1369625"/>
            <a:ext cx="9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r>
              <a:rPr lang="en-US" u="sng">
                <a:solidFill>
                  <a:schemeClr val="hlink"/>
                </a:solidFill>
                <a:hlinkClick r:id="rId5"/>
              </a:rPr>
              <a:t>source</a:t>
            </a: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KNN for MNIST</a:t>
            </a:r>
            <a:endParaRPr/>
          </a:p>
        </p:txBody>
      </p:sp>
      <p:pic>
        <p:nvPicPr>
          <p:cNvPr id="247" name="Google Shape;247;p29"/>
          <p:cNvPicPr preferRelativeResize="0"/>
          <p:nvPr/>
        </p:nvPicPr>
        <p:blipFill>
          <a:blip r:embed="rId3">
            <a:alphaModFix/>
          </a:blip>
          <a:stretch>
            <a:fillRect/>
          </a:stretch>
        </p:blipFill>
        <p:spPr>
          <a:xfrm>
            <a:off x="3900450" y="2470225"/>
            <a:ext cx="4886325" cy="981075"/>
          </a:xfrm>
          <a:prstGeom prst="rect">
            <a:avLst/>
          </a:prstGeom>
          <a:noFill/>
          <a:ln>
            <a:noFill/>
          </a:ln>
        </p:spPr>
      </p:pic>
      <p:pic>
        <p:nvPicPr>
          <p:cNvPr id="248" name="Google Shape;248;p29"/>
          <p:cNvPicPr preferRelativeResize="0"/>
          <p:nvPr/>
        </p:nvPicPr>
        <p:blipFill>
          <a:blip r:embed="rId4">
            <a:alphaModFix/>
          </a:blip>
          <a:stretch>
            <a:fillRect/>
          </a:stretch>
        </p:blipFill>
        <p:spPr>
          <a:xfrm>
            <a:off x="3924263" y="1091450"/>
            <a:ext cx="4838700" cy="942975"/>
          </a:xfrm>
          <a:prstGeom prst="rect">
            <a:avLst/>
          </a:prstGeom>
          <a:noFill/>
          <a:ln>
            <a:noFill/>
          </a:ln>
        </p:spPr>
      </p:pic>
      <p:sp>
        <p:nvSpPr>
          <p:cNvPr id="249" name="Google Shape;249;p29"/>
          <p:cNvSpPr txBox="1"/>
          <p:nvPr/>
        </p:nvSpPr>
        <p:spPr>
          <a:xfrm>
            <a:off x="252050" y="1339775"/>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200 training examples</a:t>
            </a:r>
            <a:endParaRPr sz="2400"/>
          </a:p>
        </p:txBody>
      </p:sp>
      <p:sp>
        <p:nvSpPr>
          <p:cNvPr id="250" name="Google Shape;250;p29"/>
          <p:cNvSpPr txBox="1"/>
          <p:nvPr/>
        </p:nvSpPr>
        <p:spPr>
          <a:xfrm>
            <a:off x="252050" y="2711375"/>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1000 training examples</a:t>
            </a:r>
            <a:endParaRPr sz="2400"/>
          </a:p>
        </p:txBody>
      </p:sp>
      <p:sp>
        <p:nvSpPr>
          <p:cNvPr id="251" name="Google Shape;251;p29"/>
          <p:cNvSpPr txBox="1"/>
          <p:nvPr/>
        </p:nvSpPr>
        <p:spPr>
          <a:xfrm>
            <a:off x="252050" y="4082975"/>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10000 training examples</a:t>
            </a:r>
            <a:endParaRPr sz="2400"/>
          </a:p>
        </p:txBody>
      </p:sp>
      <p:pic>
        <p:nvPicPr>
          <p:cNvPr id="252" name="Google Shape;252;p29"/>
          <p:cNvPicPr preferRelativeResize="0"/>
          <p:nvPr/>
        </p:nvPicPr>
        <p:blipFill>
          <a:blip r:embed="rId5">
            <a:alphaModFix/>
          </a:blip>
          <a:stretch>
            <a:fillRect/>
          </a:stretch>
        </p:blipFill>
        <p:spPr>
          <a:xfrm>
            <a:off x="3924263" y="3887100"/>
            <a:ext cx="4838700" cy="99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2"/>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Supervised Learning</a:t>
            </a:r>
            <a:endParaRPr/>
          </a:p>
        </p:txBody>
      </p:sp>
      <p:sp>
        <p:nvSpPr>
          <p:cNvPr id="60" name="Google Shape;60;p12"/>
          <p:cNvSpPr/>
          <p:nvPr/>
        </p:nvSpPr>
        <p:spPr>
          <a:xfrm>
            <a:off x="5754498" y="3104261"/>
            <a:ext cx="1152600" cy="530100"/>
          </a:xfrm>
          <a:prstGeom prst="rect">
            <a:avLst/>
          </a:prstGeom>
          <a:solidFill>
            <a:srgbClr val="CC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i="1" lang="en-US" sz="1800">
                <a:solidFill>
                  <a:srgbClr val="000000"/>
                </a:solidFill>
                <a:latin typeface="Arial"/>
                <a:ea typeface="Arial"/>
                <a:cs typeface="Arial"/>
                <a:sym typeface="Arial"/>
              </a:rPr>
              <a:t>Function</a:t>
            </a:r>
            <a:endParaRPr sz="1800">
              <a:solidFill>
                <a:srgbClr val="000000"/>
              </a:solidFill>
              <a:latin typeface="Arial"/>
              <a:ea typeface="Arial"/>
              <a:cs typeface="Arial"/>
              <a:sym typeface="Arial"/>
            </a:endParaRPr>
          </a:p>
        </p:txBody>
      </p:sp>
      <p:sp>
        <p:nvSpPr>
          <p:cNvPr id="61" name="Google Shape;61;p12"/>
          <p:cNvSpPr/>
          <p:nvPr/>
        </p:nvSpPr>
        <p:spPr>
          <a:xfrm>
            <a:off x="4390973" y="3150784"/>
            <a:ext cx="828900" cy="436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1800">
                <a:solidFill>
                  <a:srgbClr val="CB8D01"/>
                </a:solidFill>
                <a:latin typeface="Arial"/>
                <a:ea typeface="Arial"/>
                <a:cs typeface="Arial"/>
                <a:sym typeface="Arial"/>
              </a:rPr>
              <a:t>Input</a:t>
            </a:r>
            <a:endParaRPr sz="1800">
              <a:solidFill>
                <a:srgbClr val="CB8D01"/>
              </a:solidFill>
              <a:latin typeface="Arial"/>
              <a:ea typeface="Arial"/>
              <a:cs typeface="Arial"/>
              <a:sym typeface="Arial"/>
            </a:endParaRPr>
          </a:p>
        </p:txBody>
      </p:sp>
      <p:sp>
        <p:nvSpPr>
          <p:cNvPr id="62" name="Google Shape;62;p12"/>
          <p:cNvSpPr/>
          <p:nvPr/>
        </p:nvSpPr>
        <p:spPr>
          <a:xfrm>
            <a:off x="7442088" y="3150784"/>
            <a:ext cx="969600" cy="436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1800">
                <a:solidFill>
                  <a:srgbClr val="875E01"/>
                </a:solidFill>
                <a:latin typeface="Arial"/>
                <a:ea typeface="Arial"/>
                <a:cs typeface="Arial"/>
                <a:sym typeface="Arial"/>
              </a:rPr>
              <a:t>Output</a:t>
            </a:r>
            <a:endParaRPr sz="1800">
              <a:solidFill>
                <a:srgbClr val="875E01"/>
              </a:solidFill>
              <a:latin typeface="Arial"/>
              <a:ea typeface="Arial"/>
              <a:cs typeface="Arial"/>
              <a:sym typeface="Arial"/>
            </a:endParaRPr>
          </a:p>
        </p:txBody>
      </p:sp>
      <p:sp>
        <p:nvSpPr>
          <p:cNvPr id="63" name="Google Shape;63;p12"/>
          <p:cNvSpPr/>
          <p:nvPr/>
        </p:nvSpPr>
        <p:spPr>
          <a:xfrm>
            <a:off x="5219997" y="3369617"/>
            <a:ext cx="534006" cy="432"/>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64" name="Google Shape;64;p12"/>
          <p:cNvSpPr/>
          <p:nvPr/>
        </p:nvSpPr>
        <p:spPr>
          <a:xfrm>
            <a:off x="6907586" y="3369617"/>
            <a:ext cx="534006" cy="432"/>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65" name="Google Shape;65;p12"/>
          <p:cNvSpPr/>
          <p:nvPr/>
        </p:nvSpPr>
        <p:spPr>
          <a:xfrm>
            <a:off x="4390973" y="3697866"/>
            <a:ext cx="828900" cy="436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800">
                <a:solidFill>
                  <a:srgbClr val="CB8D01"/>
                </a:solidFill>
                <a:latin typeface="Arial"/>
                <a:ea typeface="Arial"/>
                <a:cs typeface="Arial"/>
                <a:sym typeface="Arial"/>
              </a:rPr>
              <a:t>x</a:t>
            </a:r>
            <a:endParaRPr sz="1800">
              <a:solidFill>
                <a:srgbClr val="CB8D01"/>
              </a:solidFill>
              <a:latin typeface="Arial"/>
              <a:ea typeface="Arial"/>
              <a:cs typeface="Arial"/>
              <a:sym typeface="Arial"/>
            </a:endParaRPr>
          </a:p>
        </p:txBody>
      </p:sp>
      <p:sp>
        <p:nvSpPr>
          <p:cNvPr id="66" name="Google Shape;66;p12"/>
          <p:cNvSpPr/>
          <p:nvPr/>
        </p:nvSpPr>
        <p:spPr>
          <a:xfrm>
            <a:off x="5930393" y="3697866"/>
            <a:ext cx="828900" cy="436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800">
                <a:solidFill>
                  <a:srgbClr val="000000"/>
                </a:solidFill>
                <a:latin typeface="Arial"/>
                <a:ea typeface="Arial"/>
                <a:cs typeface="Arial"/>
                <a:sym typeface="Arial"/>
              </a:rPr>
              <a:t>f(x)</a:t>
            </a:r>
            <a:endParaRPr sz="1800">
              <a:solidFill>
                <a:srgbClr val="000000"/>
              </a:solidFill>
              <a:latin typeface="Arial"/>
              <a:ea typeface="Arial"/>
              <a:cs typeface="Arial"/>
              <a:sym typeface="Arial"/>
            </a:endParaRPr>
          </a:p>
        </p:txBody>
      </p:sp>
      <p:sp>
        <p:nvSpPr>
          <p:cNvPr id="67" name="Google Shape;67;p12"/>
          <p:cNvSpPr/>
          <p:nvPr/>
        </p:nvSpPr>
        <p:spPr>
          <a:xfrm>
            <a:off x="7469813" y="3697866"/>
            <a:ext cx="828900" cy="436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800">
                <a:solidFill>
                  <a:srgbClr val="875E01"/>
                </a:solidFill>
                <a:latin typeface="Arial"/>
                <a:ea typeface="Arial"/>
                <a:cs typeface="Arial"/>
                <a:sym typeface="Arial"/>
              </a:rPr>
              <a:t>y</a:t>
            </a:r>
            <a:endParaRPr sz="1800">
              <a:solidFill>
                <a:srgbClr val="875E01"/>
              </a:solidFill>
              <a:latin typeface="Arial"/>
              <a:ea typeface="Arial"/>
              <a:cs typeface="Arial"/>
              <a:sym typeface="Arial"/>
            </a:endParaRPr>
          </a:p>
        </p:txBody>
      </p:sp>
      <p:sp>
        <p:nvSpPr>
          <p:cNvPr id="68" name="Google Shape;68;p12"/>
          <p:cNvSpPr/>
          <p:nvPr/>
        </p:nvSpPr>
        <p:spPr>
          <a:xfrm>
            <a:off x="5343623" y="2010099"/>
            <a:ext cx="1967400" cy="5301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US" sz="1800">
                <a:solidFill>
                  <a:srgbClr val="000000"/>
                </a:solidFill>
                <a:latin typeface="Arial"/>
                <a:ea typeface="Arial"/>
                <a:cs typeface="Arial"/>
                <a:sym typeface="Arial"/>
              </a:rPr>
              <a:t>Data</a:t>
            </a:r>
            <a:endParaRPr sz="1800">
              <a:solidFill>
                <a:srgbClr val="000000"/>
              </a:solidFill>
              <a:latin typeface="Arial"/>
              <a:ea typeface="Arial"/>
              <a:cs typeface="Arial"/>
              <a:sym typeface="Arial"/>
            </a:endParaRPr>
          </a:p>
        </p:txBody>
      </p:sp>
      <p:sp>
        <p:nvSpPr>
          <p:cNvPr id="69" name="Google Shape;69;p12"/>
          <p:cNvSpPr/>
          <p:nvPr/>
        </p:nvSpPr>
        <p:spPr>
          <a:xfrm>
            <a:off x="6327633" y="2540811"/>
            <a:ext cx="3186" cy="563004"/>
          </a:xfrm>
          <a:custGeom>
            <a:rect b="b" l="l" r="r" t="t"/>
            <a:pathLst>
              <a:path extrusionOk="0" h="21600" w="21600">
                <a:moveTo>
                  <a:pt x="0" y="0"/>
                </a:moveTo>
                <a:lnTo>
                  <a:pt x="21600" y="21600"/>
                </a:lnTo>
              </a:path>
            </a:pathLst>
          </a:custGeom>
          <a:noFill/>
          <a:ln cap="flat" cmpd="sng" w="9525">
            <a:solidFill>
              <a:srgbClr val="595959"/>
            </a:solidFill>
            <a:prstDash val="dashDot"/>
            <a:round/>
            <a:headEnd len="sm" w="sm" type="none"/>
            <a:tailEnd len="med" w="med" type="triangle"/>
          </a:ln>
        </p:spPr>
      </p:sp>
      <p:sp>
        <p:nvSpPr>
          <p:cNvPr id="70" name="Google Shape;70;p12"/>
          <p:cNvSpPr txBox="1"/>
          <p:nvPr/>
        </p:nvSpPr>
        <p:spPr>
          <a:xfrm>
            <a:off x="458525" y="1421525"/>
            <a:ext cx="3024900" cy="27243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SzPts val="2000"/>
              <a:buChar char="●"/>
            </a:pPr>
            <a:r>
              <a:rPr lang="en-US" sz="2000"/>
              <a:t>Input</a:t>
            </a:r>
            <a:endParaRPr sz="2000"/>
          </a:p>
          <a:p>
            <a:pPr indent="-355600" lvl="0" marL="457200" rtl="0" algn="l">
              <a:lnSpc>
                <a:spcPct val="200000"/>
              </a:lnSpc>
              <a:spcBef>
                <a:spcPts val="1000"/>
              </a:spcBef>
              <a:spcAft>
                <a:spcPts val="0"/>
              </a:spcAft>
              <a:buSzPts val="2000"/>
              <a:buChar char="●"/>
            </a:pPr>
            <a:r>
              <a:rPr lang="en-US" sz="2000"/>
              <a:t>Output</a:t>
            </a:r>
            <a:endParaRPr sz="2000"/>
          </a:p>
          <a:p>
            <a:pPr indent="-355600" lvl="0" marL="457200" rtl="0" algn="l">
              <a:lnSpc>
                <a:spcPct val="200000"/>
              </a:lnSpc>
              <a:spcBef>
                <a:spcPts val="1000"/>
              </a:spcBef>
              <a:spcAft>
                <a:spcPts val="0"/>
              </a:spcAft>
              <a:buSzPts val="2000"/>
              <a:buChar char="●"/>
            </a:pPr>
            <a:r>
              <a:rPr lang="en-US" sz="2000"/>
              <a:t>Function</a:t>
            </a:r>
            <a:endParaRPr sz="2000"/>
          </a:p>
          <a:p>
            <a:pPr indent="-355600" lvl="0" marL="457200" rtl="0" algn="l">
              <a:lnSpc>
                <a:spcPct val="200000"/>
              </a:lnSpc>
              <a:spcBef>
                <a:spcPts val="1000"/>
              </a:spcBef>
              <a:spcAft>
                <a:spcPts val="1000"/>
              </a:spcAft>
              <a:buSzPts val="2000"/>
              <a:buChar char="●"/>
            </a:pPr>
            <a:r>
              <a:rPr lang="en-US" sz="2000"/>
              <a:t>Data</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KNN for MNIST</a:t>
            </a:r>
            <a:endParaRPr/>
          </a:p>
        </p:txBody>
      </p:sp>
      <p:sp>
        <p:nvSpPr>
          <p:cNvPr id="259" name="Google Shape;259;p30"/>
          <p:cNvSpPr txBox="1"/>
          <p:nvPr/>
        </p:nvSpPr>
        <p:spPr>
          <a:xfrm>
            <a:off x="3937450" y="1295400"/>
            <a:ext cx="4749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Courier New"/>
                <a:ea typeface="Courier New"/>
                <a:cs typeface="Courier New"/>
                <a:sym typeface="Courier New"/>
              </a:rPr>
              <a:t># </a:t>
            </a:r>
            <a:r>
              <a:rPr b="1" lang="en-US" sz="2200">
                <a:solidFill>
                  <a:schemeClr val="dk1"/>
                </a:solidFill>
                <a:latin typeface="Courier New"/>
                <a:ea typeface="Courier New"/>
                <a:cs typeface="Courier New"/>
                <a:sym typeface="Courier New"/>
              </a:rPr>
              <a:t>Training		Acc%	 	Time</a:t>
            </a:r>
            <a:endParaRPr b="1"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200">
                <a:solidFill>
                  <a:schemeClr val="dk1"/>
                </a:solidFill>
                <a:latin typeface="Courier New"/>
                <a:ea typeface="Courier New"/>
                <a:cs typeface="Courier New"/>
                <a:sym typeface="Courier New"/>
              </a:rPr>
              <a:t>100				70.0 		0.38</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200">
                <a:solidFill>
                  <a:schemeClr val="dk1"/>
                </a:solidFill>
                <a:latin typeface="Courier New"/>
                <a:ea typeface="Courier New"/>
                <a:cs typeface="Courier New"/>
                <a:sym typeface="Courier New"/>
              </a:rPr>
              <a:t>1000				87.9 		2.34</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200">
                <a:solidFill>
                  <a:schemeClr val="dk1"/>
                </a:solidFill>
                <a:latin typeface="Courier New"/>
                <a:ea typeface="Courier New"/>
                <a:cs typeface="Courier New"/>
                <a:sym typeface="Courier New"/>
              </a:rPr>
              <a:t>10000				94.7		28.7</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200">
                <a:solidFill>
                  <a:schemeClr val="dk1"/>
                </a:solidFill>
                <a:latin typeface="Courier New"/>
                <a:ea typeface="Courier New"/>
                <a:cs typeface="Courier New"/>
                <a:sym typeface="Courier New"/>
              </a:rPr>
              <a:t>60000			  	97.3		2202</a:t>
            </a:r>
            <a:endParaRPr sz="2200">
              <a:solidFill>
                <a:schemeClr val="dk1"/>
              </a:solidFill>
              <a:latin typeface="Courier New"/>
              <a:ea typeface="Courier New"/>
              <a:cs typeface="Courier New"/>
              <a:sym typeface="Courier New"/>
            </a:endParaRPr>
          </a:p>
        </p:txBody>
      </p:sp>
      <p:sp>
        <p:nvSpPr>
          <p:cNvPr id="260" name="Google Shape;260;p30"/>
          <p:cNvSpPr txBox="1"/>
          <p:nvPr/>
        </p:nvSpPr>
        <p:spPr>
          <a:xfrm>
            <a:off x="239100" y="1428750"/>
            <a:ext cx="26406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Experiment Settings</a:t>
            </a:r>
            <a:endParaRPr sz="2000"/>
          </a:p>
          <a:p>
            <a:pPr indent="-355600" lvl="0" marL="457200" rtl="0" algn="l">
              <a:spcBef>
                <a:spcPts val="1000"/>
              </a:spcBef>
              <a:spcAft>
                <a:spcPts val="0"/>
              </a:spcAft>
              <a:buSzPts val="2000"/>
              <a:buChar char="●"/>
            </a:pPr>
            <a:r>
              <a:rPr lang="en-US" sz="2000"/>
              <a:t>K=1</a:t>
            </a:r>
            <a:endParaRPr sz="2000"/>
          </a:p>
          <a:p>
            <a:pPr indent="-355600" lvl="0" marL="457200" rtl="0" algn="l">
              <a:spcBef>
                <a:spcPts val="1000"/>
              </a:spcBef>
              <a:spcAft>
                <a:spcPts val="0"/>
              </a:spcAft>
              <a:buSzPts val="2000"/>
              <a:buChar char="●"/>
            </a:pPr>
            <a:r>
              <a:rPr lang="en-US" sz="2000"/>
              <a:t>L2 Distance</a:t>
            </a:r>
            <a:endParaRPr sz="2000"/>
          </a:p>
          <a:p>
            <a:pPr indent="-355600" lvl="0" marL="457200" rtl="0" algn="l">
              <a:spcBef>
                <a:spcPts val="1000"/>
              </a:spcBef>
              <a:spcAft>
                <a:spcPts val="1000"/>
              </a:spcAft>
              <a:buSzPts val="2000"/>
              <a:buChar char="●"/>
            </a:pPr>
            <a:r>
              <a:rPr lang="en-US" sz="2000"/>
              <a:t>10000 Test digits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KNN vs FFNN Classifiers</a:t>
            </a:r>
            <a:endParaRPr/>
          </a:p>
        </p:txBody>
      </p:sp>
      <p:sp>
        <p:nvSpPr>
          <p:cNvPr id="267" name="Google Shape;267;p31"/>
          <p:cNvSpPr txBox="1"/>
          <p:nvPr/>
        </p:nvSpPr>
        <p:spPr>
          <a:xfrm>
            <a:off x="367200" y="1192275"/>
            <a:ext cx="49044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t>KNN Approach:</a:t>
            </a:r>
            <a:endParaRPr sz="1800"/>
          </a:p>
          <a:p>
            <a:pPr indent="-342900" lvl="0" marL="457200" rtl="0" algn="l">
              <a:lnSpc>
                <a:spcPct val="115000"/>
              </a:lnSpc>
              <a:spcBef>
                <a:spcPts val="0"/>
              </a:spcBef>
              <a:spcAft>
                <a:spcPts val="0"/>
              </a:spcAft>
              <a:buSzPts val="1800"/>
              <a:buChar char="●"/>
            </a:pPr>
            <a:r>
              <a:rPr lang="en-US" sz="1800"/>
              <a:t>Use the input vector space</a:t>
            </a:r>
            <a:endParaRPr sz="1800"/>
          </a:p>
          <a:p>
            <a:pPr indent="-342900" lvl="0" marL="457200" rtl="0" algn="l">
              <a:lnSpc>
                <a:spcPct val="115000"/>
              </a:lnSpc>
              <a:spcBef>
                <a:spcPts val="0"/>
              </a:spcBef>
              <a:spcAft>
                <a:spcPts val="0"/>
              </a:spcAft>
              <a:buSzPts val="1800"/>
              <a:buChar char="●"/>
            </a:pPr>
            <a:r>
              <a:rPr lang="en-US" sz="1800"/>
              <a:t>Many examples of each class</a:t>
            </a:r>
            <a:endParaRPr sz="1800"/>
          </a:p>
          <a:p>
            <a:pPr indent="-342900" lvl="0" marL="457200" rtl="0" algn="l">
              <a:lnSpc>
                <a:spcPct val="115000"/>
              </a:lnSpc>
              <a:spcBef>
                <a:spcPts val="0"/>
              </a:spcBef>
              <a:spcAft>
                <a:spcPts val="0"/>
              </a:spcAft>
              <a:buSzPts val="1800"/>
              <a:buChar char="●"/>
            </a:pPr>
            <a:r>
              <a:rPr lang="en-US" sz="1800"/>
              <a:t>Apply the label from the closest example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Neural Network Approach:</a:t>
            </a:r>
            <a:endParaRPr sz="1800"/>
          </a:p>
          <a:p>
            <a:pPr indent="-342900" lvl="0" marL="457200" rtl="0" algn="l">
              <a:lnSpc>
                <a:spcPct val="115000"/>
              </a:lnSpc>
              <a:spcBef>
                <a:spcPts val="0"/>
              </a:spcBef>
              <a:spcAft>
                <a:spcPts val="0"/>
              </a:spcAft>
              <a:buSzPts val="1800"/>
              <a:buChar char="●"/>
            </a:pPr>
            <a:r>
              <a:rPr lang="en-US" sz="1800"/>
              <a:t>The network contorts the input vector space into a new vector space</a:t>
            </a:r>
            <a:endParaRPr sz="1800"/>
          </a:p>
          <a:p>
            <a:pPr indent="-342900" lvl="0" marL="457200" rtl="0" algn="l">
              <a:lnSpc>
                <a:spcPct val="115000"/>
              </a:lnSpc>
              <a:spcBef>
                <a:spcPts val="0"/>
              </a:spcBef>
              <a:spcAft>
                <a:spcPts val="0"/>
              </a:spcAft>
              <a:buSzPts val="1800"/>
              <a:buChar char="●"/>
            </a:pPr>
            <a:r>
              <a:rPr lang="en-US" sz="1800"/>
              <a:t>A single example of each class</a:t>
            </a:r>
            <a:endParaRPr sz="1800"/>
          </a:p>
          <a:p>
            <a:pPr indent="-342900" lvl="0" marL="457200" rtl="0" algn="l">
              <a:lnSpc>
                <a:spcPct val="115000"/>
              </a:lnSpc>
              <a:spcBef>
                <a:spcPts val="0"/>
              </a:spcBef>
              <a:spcAft>
                <a:spcPts val="0"/>
              </a:spcAft>
              <a:buSzPts val="1800"/>
              <a:buChar char="●"/>
            </a:pPr>
            <a:r>
              <a:rPr lang="en-US" sz="1800"/>
              <a:t>Apply the label from the closest “example”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idx="1" type="body"/>
          </p:nvPr>
        </p:nvSpPr>
        <p:spPr>
          <a:xfrm>
            <a:off x="722313" y="1543050"/>
            <a:ext cx="7772400" cy="1125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None/>
            </a:pPr>
            <a:r>
              <a:rPr lang="en-US"/>
              <a:t>Nearest Neighbors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ctrTitle"/>
          </p:nvPr>
        </p:nvSpPr>
        <p:spPr>
          <a:xfrm>
            <a:off x="685800" y="1371600"/>
            <a:ext cx="7772400" cy="6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Decision Trees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KNN Pros and Cons</a:t>
            </a:r>
            <a:endParaRPr/>
          </a:p>
        </p:txBody>
      </p:sp>
      <p:sp>
        <p:nvSpPr>
          <p:cNvPr id="285" name="Google Shape;285;p34"/>
          <p:cNvSpPr txBox="1"/>
          <p:nvPr>
            <p:ph idx="1" type="body"/>
          </p:nvPr>
        </p:nvSpPr>
        <p:spPr>
          <a:xfrm>
            <a:off x="228600" y="1200150"/>
            <a:ext cx="4311900" cy="3394500"/>
          </a:xfrm>
          <a:prstGeom prst="rect">
            <a:avLst/>
          </a:prstGeom>
        </p:spPr>
        <p:txBody>
          <a:bodyPr anchorCtr="0" anchor="t" bIns="45700" lIns="91425" spcFirstLastPara="1" rIns="91425" wrap="square" tIns="45700">
            <a:noAutofit/>
          </a:bodyPr>
          <a:lstStyle/>
          <a:p>
            <a:pPr indent="0" lvl="0" marL="0" rtl="0" algn="ctr">
              <a:lnSpc>
                <a:spcPct val="150000"/>
              </a:lnSpc>
              <a:spcBef>
                <a:spcPts val="600"/>
              </a:spcBef>
              <a:spcAft>
                <a:spcPts val="0"/>
              </a:spcAft>
              <a:buNone/>
            </a:pPr>
            <a:r>
              <a:rPr b="1" lang="en-US" sz="2400"/>
              <a:t>Pro</a:t>
            </a:r>
            <a:endParaRPr sz="2400"/>
          </a:p>
          <a:p>
            <a:pPr indent="-381000" lvl="0" marL="457200" rtl="0" algn="l">
              <a:spcBef>
                <a:spcPts val="1000"/>
              </a:spcBef>
              <a:spcAft>
                <a:spcPts val="0"/>
              </a:spcAft>
              <a:buSzPts val="2400"/>
              <a:buChar char="•"/>
            </a:pPr>
            <a:r>
              <a:rPr lang="en-US" sz="2400"/>
              <a:t>Predictions are easy to understand (interpretable)</a:t>
            </a:r>
            <a:endParaRPr sz="2400"/>
          </a:p>
          <a:p>
            <a:pPr indent="-381000" lvl="0" marL="457200" rtl="0" algn="l">
              <a:spcBef>
                <a:spcPts val="1000"/>
              </a:spcBef>
              <a:spcAft>
                <a:spcPts val="1000"/>
              </a:spcAft>
              <a:buSzPts val="2400"/>
              <a:buChar char="•"/>
            </a:pPr>
            <a:r>
              <a:rPr lang="en-US" sz="2400"/>
              <a:t>Might work with very few labeled examples</a:t>
            </a:r>
            <a:endParaRPr sz="2400"/>
          </a:p>
        </p:txBody>
      </p:sp>
      <p:sp>
        <p:nvSpPr>
          <p:cNvPr id="286" name="Google Shape;286;p34"/>
          <p:cNvSpPr txBox="1"/>
          <p:nvPr>
            <p:ph idx="1" type="body"/>
          </p:nvPr>
        </p:nvSpPr>
        <p:spPr>
          <a:xfrm>
            <a:off x="4648200" y="1200150"/>
            <a:ext cx="4311900" cy="3394500"/>
          </a:xfrm>
          <a:prstGeom prst="rect">
            <a:avLst/>
          </a:prstGeom>
        </p:spPr>
        <p:txBody>
          <a:bodyPr anchorCtr="0" anchor="t" bIns="45700" lIns="91425" spcFirstLastPara="1" rIns="91425" wrap="square" tIns="45700">
            <a:noAutofit/>
          </a:bodyPr>
          <a:lstStyle/>
          <a:p>
            <a:pPr indent="0" lvl="0" marL="0" rtl="0" algn="ctr">
              <a:lnSpc>
                <a:spcPct val="150000"/>
              </a:lnSpc>
              <a:spcBef>
                <a:spcPts val="600"/>
              </a:spcBef>
              <a:spcAft>
                <a:spcPts val="0"/>
              </a:spcAft>
              <a:buNone/>
            </a:pPr>
            <a:r>
              <a:rPr b="1" lang="en-US" sz="2400"/>
              <a:t>Con</a:t>
            </a:r>
            <a:endParaRPr sz="2400"/>
          </a:p>
          <a:p>
            <a:pPr indent="-381000" lvl="0" marL="457200" rtl="0" algn="l">
              <a:spcBef>
                <a:spcPts val="1000"/>
              </a:spcBef>
              <a:spcAft>
                <a:spcPts val="0"/>
              </a:spcAft>
              <a:buSzPts val="2400"/>
              <a:buChar char="•"/>
            </a:pPr>
            <a:r>
              <a:rPr lang="en-US" sz="2400"/>
              <a:t>Relies on a distance metric</a:t>
            </a:r>
            <a:endParaRPr sz="2400"/>
          </a:p>
          <a:p>
            <a:pPr indent="-381000" lvl="0" marL="457200" rtl="0" algn="l">
              <a:spcBef>
                <a:spcPts val="1000"/>
              </a:spcBef>
              <a:spcAft>
                <a:spcPts val="0"/>
              </a:spcAft>
              <a:buSzPts val="2400"/>
              <a:buChar char="•"/>
            </a:pPr>
            <a:r>
              <a:rPr lang="en-US" sz="2400"/>
              <a:t>Easily fooled by outliers (noisy training examples)</a:t>
            </a:r>
            <a:endParaRPr sz="2400"/>
          </a:p>
          <a:p>
            <a:pPr indent="-381000" lvl="0" marL="457200" rtl="0" algn="l">
              <a:spcBef>
                <a:spcPts val="1000"/>
              </a:spcBef>
              <a:spcAft>
                <a:spcPts val="0"/>
              </a:spcAft>
              <a:buSzPts val="2400"/>
              <a:buChar char="•"/>
            </a:pPr>
            <a:r>
              <a:rPr lang="en-US" sz="2400"/>
              <a:t>Poor scaling (slow)</a:t>
            </a:r>
            <a:endParaRPr sz="2400"/>
          </a:p>
          <a:p>
            <a:pPr indent="-381000" lvl="0" marL="457200" rtl="0" algn="l">
              <a:spcBef>
                <a:spcPts val="1000"/>
              </a:spcBef>
              <a:spcAft>
                <a:spcPts val="1000"/>
              </a:spcAft>
              <a:buSzPts val="2400"/>
              <a:buChar char="•"/>
            </a:pPr>
            <a:r>
              <a:rPr lang="en-US" sz="2400"/>
              <a:t>Poor generalization</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Predicting “Churn”</a:t>
            </a:r>
            <a:endParaRPr/>
          </a:p>
        </p:txBody>
      </p:sp>
      <p:sp>
        <p:nvSpPr>
          <p:cNvPr id="293" name="Google Shape;293;p35"/>
          <p:cNvSpPr txBox="1"/>
          <p:nvPr>
            <p:ph idx="1" type="body"/>
          </p:nvPr>
        </p:nvSpPr>
        <p:spPr>
          <a:xfrm>
            <a:off x="228600" y="1200150"/>
            <a:ext cx="5282100" cy="1805100"/>
          </a:xfrm>
          <a:prstGeom prst="rect">
            <a:avLst/>
          </a:prstGeom>
        </p:spPr>
        <p:txBody>
          <a:bodyPr anchorCtr="0" anchor="t" bIns="45700" lIns="91425" spcFirstLastPara="1" rIns="91425" wrap="square" tIns="45700">
            <a:noAutofit/>
          </a:bodyPr>
          <a:lstStyle/>
          <a:p>
            <a:pPr indent="-381000" lvl="0" marL="457200" rtl="0" algn="l">
              <a:lnSpc>
                <a:spcPct val="150000"/>
              </a:lnSpc>
              <a:spcBef>
                <a:spcPts val="600"/>
              </a:spcBef>
              <a:spcAft>
                <a:spcPts val="0"/>
              </a:spcAft>
              <a:buSzPts val="2400"/>
              <a:buChar char="•"/>
            </a:pPr>
            <a:r>
              <a:rPr lang="en-US" sz="2400"/>
              <a:t>Telecom company data (</a:t>
            </a:r>
            <a:r>
              <a:rPr lang="en-US" sz="2400" u="sng">
                <a:solidFill>
                  <a:schemeClr val="hlink"/>
                </a:solidFill>
                <a:hlinkClick r:id="rId3"/>
              </a:rPr>
              <a:t>kaggle</a:t>
            </a:r>
            <a:r>
              <a:rPr lang="en-US" sz="2400"/>
              <a:t>)</a:t>
            </a:r>
            <a:endParaRPr sz="2400"/>
          </a:p>
          <a:p>
            <a:pPr indent="-381000" lvl="0" marL="457200" rtl="0" algn="l">
              <a:lnSpc>
                <a:spcPct val="150000"/>
              </a:lnSpc>
              <a:spcBef>
                <a:spcPts val="0"/>
              </a:spcBef>
              <a:spcAft>
                <a:spcPts val="0"/>
              </a:spcAft>
              <a:buSzPts val="2400"/>
              <a:buChar char="•"/>
            </a:pPr>
            <a:r>
              <a:rPr lang="en-US" sz="2400"/>
              <a:t>Churn: cancelled contracts</a:t>
            </a:r>
            <a:endParaRPr sz="2400"/>
          </a:p>
          <a:p>
            <a:pPr indent="-381000" lvl="0" marL="457200" rtl="0" algn="l">
              <a:lnSpc>
                <a:spcPct val="150000"/>
              </a:lnSpc>
              <a:spcBef>
                <a:spcPts val="0"/>
              </a:spcBef>
              <a:spcAft>
                <a:spcPts val="0"/>
              </a:spcAft>
              <a:buSzPts val="2400"/>
              <a:buChar char="•"/>
            </a:pPr>
            <a:r>
              <a:rPr lang="en-US" sz="2400"/>
              <a:t>Predict </a:t>
            </a:r>
            <a:r>
              <a:rPr lang="en-US" sz="2400"/>
              <a:t>customers</a:t>
            </a:r>
            <a:r>
              <a:rPr lang="en-US" sz="2400"/>
              <a:t> likely to churn?</a:t>
            </a:r>
            <a:endParaRPr sz="2400"/>
          </a:p>
        </p:txBody>
      </p:sp>
      <p:sp>
        <p:nvSpPr>
          <p:cNvPr id="294" name="Google Shape;294;p35"/>
          <p:cNvSpPr txBox="1"/>
          <p:nvPr/>
        </p:nvSpPr>
        <p:spPr>
          <a:xfrm>
            <a:off x="6017825" y="1470800"/>
            <a:ext cx="2966100" cy="3010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rgbClr val="212121"/>
                </a:solidFill>
                <a:highlight>
                  <a:srgbClr val="FFFFFF"/>
                </a:highlight>
              </a:rPr>
              <a:t>Features:</a:t>
            </a:r>
            <a:endParaRPr sz="1800">
              <a:solidFill>
                <a:srgbClr val="212121"/>
              </a:solidFill>
              <a:highlight>
                <a:srgbClr val="FFFFFF"/>
              </a:highlight>
            </a:endParaRPr>
          </a:p>
          <a:p>
            <a:pPr indent="-342900" lvl="0" marL="457200" rtl="0" algn="l">
              <a:lnSpc>
                <a:spcPct val="115000"/>
              </a:lnSpc>
              <a:spcBef>
                <a:spcPts val="0"/>
              </a:spcBef>
              <a:spcAft>
                <a:spcPts val="0"/>
              </a:spcAft>
              <a:buClr>
                <a:srgbClr val="212121"/>
              </a:buClr>
              <a:buSzPts val="1800"/>
              <a:buChar char="●"/>
            </a:pPr>
            <a:r>
              <a:rPr lang="en-US" sz="1800">
                <a:solidFill>
                  <a:srgbClr val="212121"/>
                </a:solidFill>
                <a:highlight>
                  <a:srgbClr val="FFFFFF"/>
                </a:highlight>
              </a:rPr>
              <a:t>International plan</a:t>
            </a:r>
            <a:endParaRPr sz="1800">
              <a:solidFill>
                <a:srgbClr val="212121"/>
              </a:solidFill>
              <a:highlight>
                <a:srgbClr val="FFFFFF"/>
              </a:highlight>
            </a:endParaRPr>
          </a:p>
          <a:p>
            <a:pPr indent="-342900" lvl="0" marL="457200" rtl="0" algn="l">
              <a:lnSpc>
                <a:spcPct val="115000"/>
              </a:lnSpc>
              <a:spcBef>
                <a:spcPts val="0"/>
              </a:spcBef>
              <a:spcAft>
                <a:spcPts val="0"/>
              </a:spcAft>
              <a:buClr>
                <a:srgbClr val="212121"/>
              </a:buClr>
              <a:buSzPts val="1800"/>
              <a:buChar char="●"/>
            </a:pPr>
            <a:r>
              <a:rPr lang="en-US" sz="1800">
                <a:solidFill>
                  <a:srgbClr val="212121"/>
                </a:solidFill>
                <a:highlight>
                  <a:srgbClr val="FFFFFF"/>
                </a:highlight>
              </a:rPr>
              <a:t>Voicemail plan</a:t>
            </a:r>
            <a:endParaRPr sz="1800">
              <a:solidFill>
                <a:srgbClr val="212121"/>
              </a:solidFill>
              <a:highlight>
                <a:srgbClr val="FFFFFF"/>
              </a:highlight>
            </a:endParaRPr>
          </a:p>
          <a:p>
            <a:pPr indent="-342900" lvl="0" marL="457200" rtl="0" algn="l">
              <a:lnSpc>
                <a:spcPct val="115000"/>
              </a:lnSpc>
              <a:spcBef>
                <a:spcPts val="0"/>
              </a:spcBef>
              <a:spcAft>
                <a:spcPts val="0"/>
              </a:spcAft>
              <a:buClr>
                <a:srgbClr val="212121"/>
              </a:buClr>
              <a:buSzPts val="1800"/>
              <a:buChar char="●"/>
            </a:pPr>
            <a:r>
              <a:rPr lang="en-US" sz="1800">
                <a:solidFill>
                  <a:srgbClr val="212121"/>
                </a:solidFill>
                <a:highlight>
                  <a:srgbClr val="FFFFFF"/>
                </a:highlight>
              </a:rPr>
              <a:t>Total day minutes</a:t>
            </a:r>
            <a:endParaRPr sz="1800">
              <a:solidFill>
                <a:srgbClr val="212121"/>
              </a:solidFill>
              <a:highlight>
                <a:srgbClr val="FFFFFF"/>
              </a:highlight>
            </a:endParaRPr>
          </a:p>
          <a:p>
            <a:pPr indent="-342900" lvl="0" marL="457200" rtl="0" algn="l">
              <a:lnSpc>
                <a:spcPct val="115000"/>
              </a:lnSpc>
              <a:spcBef>
                <a:spcPts val="0"/>
              </a:spcBef>
              <a:spcAft>
                <a:spcPts val="0"/>
              </a:spcAft>
              <a:buClr>
                <a:srgbClr val="212121"/>
              </a:buClr>
              <a:buSzPts val="1800"/>
              <a:buChar char="●"/>
            </a:pPr>
            <a:r>
              <a:rPr lang="en-US" sz="1800">
                <a:solidFill>
                  <a:srgbClr val="212121"/>
                </a:solidFill>
                <a:highlight>
                  <a:srgbClr val="FFFFFF"/>
                </a:highlight>
              </a:rPr>
              <a:t>Total eve minutes</a:t>
            </a:r>
            <a:endParaRPr sz="1800">
              <a:solidFill>
                <a:srgbClr val="212121"/>
              </a:solidFill>
              <a:highlight>
                <a:srgbClr val="FFFFFF"/>
              </a:highlight>
            </a:endParaRPr>
          </a:p>
          <a:p>
            <a:pPr indent="-342900" lvl="0" marL="457200" rtl="0" algn="l">
              <a:lnSpc>
                <a:spcPct val="115000"/>
              </a:lnSpc>
              <a:spcBef>
                <a:spcPts val="0"/>
              </a:spcBef>
              <a:spcAft>
                <a:spcPts val="0"/>
              </a:spcAft>
              <a:buClr>
                <a:srgbClr val="212121"/>
              </a:buClr>
              <a:buSzPts val="1800"/>
              <a:buChar char="●"/>
            </a:pPr>
            <a:r>
              <a:rPr lang="en-US" sz="1800">
                <a:solidFill>
                  <a:srgbClr val="212121"/>
                </a:solidFill>
                <a:highlight>
                  <a:srgbClr val="FFFFFF"/>
                </a:highlight>
              </a:rPr>
              <a:t>Total night minutes</a:t>
            </a:r>
            <a:endParaRPr sz="1800">
              <a:solidFill>
                <a:srgbClr val="212121"/>
              </a:solidFill>
              <a:highlight>
                <a:srgbClr val="FFFFFF"/>
              </a:highlight>
            </a:endParaRPr>
          </a:p>
          <a:p>
            <a:pPr indent="-342900" lvl="0" marL="457200" rtl="0" algn="l">
              <a:lnSpc>
                <a:spcPct val="115000"/>
              </a:lnSpc>
              <a:spcBef>
                <a:spcPts val="0"/>
              </a:spcBef>
              <a:spcAft>
                <a:spcPts val="0"/>
              </a:spcAft>
              <a:buClr>
                <a:srgbClr val="212121"/>
              </a:buClr>
              <a:buSzPts val="1800"/>
              <a:buChar char="●"/>
            </a:pPr>
            <a:r>
              <a:rPr lang="en-US" sz="1800">
                <a:solidFill>
                  <a:srgbClr val="212121"/>
                </a:solidFill>
                <a:highlight>
                  <a:srgbClr val="FFFFFF"/>
                </a:highlight>
              </a:rPr>
              <a:t>Total intl minutes</a:t>
            </a:r>
            <a:endParaRPr sz="1800">
              <a:solidFill>
                <a:srgbClr val="212121"/>
              </a:solidFill>
              <a:highlight>
                <a:srgbClr val="FFFFFF"/>
              </a:highlight>
            </a:endParaRPr>
          </a:p>
          <a:p>
            <a:pPr indent="-342900" lvl="0" marL="457200" rtl="0" algn="l">
              <a:lnSpc>
                <a:spcPct val="115000"/>
              </a:lnSpc>
              <a:spcBef>
                <a:spcPts val="0"/>
              </a:spcBef>
              <a:spcAft>
                <a:spcPts val="0"/>
              </a:spcAft>
              <a:buClr>
                <a:srgbClr val="212121"/>
              </a:buClr>
              <a:buSzPts val="1800"/>
              <a:buChar char="●"/>
            </a:pPr>
            <a:r>
              <a:rPr lang="en-US" sz="1800">
                <a:solidFill>
                  <a:srgbClr val="212121"/>
                </a:solidFill>
                <a:highlight>
                  <a:srgbClr val="FFFFFF"/>
                </a:highlight>
              </a:rPr>
              <a:t>Customer service calls</a:t>
            </a:r>
            <a:endParaRPr sz="1800">
              <a:solidFill>
                <a:srgbClr val="212121"/>
              </a:solidFill>
              <a:highlight>
                <a:srgbClr val="FFFFFF"/>
              </a:highlight>
            </a:endParaRPr>
          </a:p>
          <a:p>
            <a:pPr indent="-342900" lvl="0" marL="457200" rtl="0" algn="l">
              <a:lnSpc>
                <a:spcPct val="115000"/>
              </a:lnSpc>
              <a:spcBef>
                <a:spcPts val="0"/>
              </a:spcBef>
              <a:spcAft>
                <a:spcPts val="0"/>
              </a:spcAft>
              <a:buClr>
                <a:srgbClr val="212121"/>
              </a:buClr>
              <a:buSzPts val="1800"/>
              <a:buChar char="●"/>
            </a:pPr>
            <a:r>
              <a:rPr lang="en-US" sz="1800">
                <a:solidFill>
                  <a:srgbClr val="212121"/>
                </a:solidFill>
                <a:highlight>
                  <a:srgbClr val="FFFFFF"/>
                </a:highlight>
              </a:rPr>
              <a:t>Account length</a:t>
            </a:r>
            <a:endParaRPr sz="1800">
              <a:solidFill>
                <a:srgbClr val="212121"/>
              </a:solidFill>
              <a:highlight>
                <a:srgbClr val="FFFFFF"/>
              </a:highlight>
            </a:endParaRPr>
          </a:p>
        </p:txBody>
      </p:sp>
      <p:pic>
        <p:nvPicPr>
          <p:cNvPr id="295" name="Google Shape;295;p35"/>
          <p:cNvPicPr preferRelativeResize="0"/>
          <p:nvPr/>
        </p:nvPicPr>
        <p:blipFill>
          <a:blip r:embed="rId4">
            <a:alphaModFix/>
          </a:blip>
          <a:stretch>
            <a:fillRect/>
          </a:stretch>
        </p:blipFill>
        <p:spPr>
          <a:xfrm>
            <a:off x="1476375" y="3061800"/>
            <a:ext cx="2845325" cy="1967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Decision Tree</a:t>
            </a:r>
            <a:endParaRPr/>
          </a:p>
        </p:txBody>
      </p:sp>
      <p:pic>
        <p:nvPicPr>
          <p:cNvPr id="302" name="Google Shape;302;p36"/>
          <p:cNvPicPr preferRelativeResize="0"/>
          <p:nvPr/>
        </p:nvPicPr>
        <p:blipFill>
          <a:blip r:embed="rId3">
            <a:alphaModFix/>
          </a:blip>
          <a:stretch>
            <a:fillRect/>
          </a:stretch>
        </p:blipFill>
        <p:spPr>
          <a:xfrm>
            <a:off x="152400" y="1269025"/>
            <a:ext cx="6727926" cy="3450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Decision Tree</a:t>
            </a:r>
            <a:endParaRPr/>
          </a:p>
        </p:txBody>
      </p:sp>
      <p:pic>
        <p:nvPicPr>
          <p:cNvPr id="309" name="Google Shape;309;p37"/>
          <p:cNvPicPr preferRelativeResize="0"/>
          <p:nvPr/>
        </p:nvPicPr>
        <p:blipFill>
          <a:blip r:embed="rId3">
            <a:alphaModFix/>
          </a:blip>
          <a:stretch>
            <a:fillRect/>
          </a:stretch>
        </p:blipFill>
        <p:spPr>
          <a:xfrm>
            <a:off x="152400" y="1269025"/>
            <a:ext cx="6727926" cy="3450425"/>
          </a:xfrm>
          <a:prstGeom prst="rect">
            <a:avLst/>
          </a:prstGeom>
          <a:noFill/>
          <a:ln>
            <a:noFill/>
          </a:ln>
        </p:spPr>
      </p:pic>
      <p:sp>
        <p:nvSpPr>
          <p:cNvPr id="310" name="Google Shape;310;p37"/>
          <p:cNvSpPr txBox="1"/>
          <p:nvPr/>
        </p:nvSpPr>
        <p:spPr>
          <a:xfrm>
            <a:off x="6498025" y="1462900"/>
            <a:ext cx="2562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Internal Nodes</a:t>
            </a:r>
            <a:r>
              <a:rPr lang="en-US" sz="1600"/>
              <a:t>: Test the value of a feature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US" sz="1600"/>
              <a:t>Leaf Nodes</a:t>
            </a:r>
            <a:r>
              <a:rPr lang="en-US" sz="1600"/>
              <a:t>: Output a predicted class or value</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Expressiveness</a:t>
            </a:r>
            <a:endParaRPr/>
          </a:p>
        </p:txBody>
      </p:sp>
      <p:pic>
        <p:nvPicPr>
          <p:cNvPr id="317" name="Google Shape;317;p38"/>
          <p:cNvPicPr preferRelativeResize="0"/>
          <p:nvPr/>
        </p:nvPicPr>
        <p:blipFill>
          <a:blip r:embed="rId3">
            <a:alphaModFix/>
          </a:blip>
          <a:stretch>
            <a:fillRect/>
          </a:stretch>
        </p:blipFill>
        <p:spPr>
          <a:xfrm>
            <a:off x="3606350" y="2840425"/>
            <a:ext cx="5152000" cy="1875450"/>
          </a:xfrm>
          <a:prstGeom prst="rect">
            <a:avLst/>
          </a:prstGeom>
          <a:noFill/>
          <a:ln>
            <a:noFill/>
          </a:ln>
        </p:spPr>
      </p:pic>
      <p:sp>
        <p:nvSpPr>
          <p:cNvPr id="318" name="Google Shape;318;p38"/>
          <p:cNvSpPr txBox="1"/>
          <p:nvPr>
            <p:ph idx="1" type="body"/>
          </p:nvPr>
        </p:nvSpPr>
        <p:spPr>
          <a:xfrm>
            <a:off x="228600" y="1200150"/>
            <a:ext cx="7003800" cy="1805100"/>
          </a:xfrm>
          <a:prstGeom prst="rect">
            <a:avLst/>
          </a:prstGeom>
        </p:spPr>
        <p:txBody>
          <a:bodyPr anchorCtr="0" anchor="t" bIns="45700" lIns="91425" spcFirstLastPara="1" rIns="91425" wrap="square" tIns="45700">
            <a:noAutofit/>
          </a:bodyPr>
          <a:lstStyle/>
          <a:p>
            <a:pPr indent="-368300" lvl="0" marL="457200" rtl="0" algn="l">
              <a:lnSpc>
                <a:spcPct val="150000"/>
              </a:lnSpc>
              <a:spcBef>
                <a:spcPts val="600"/>
              </a:spcBef>
              <a:spcAft>
                <a:spcPts val="0"/>
              </a:spcAft>
              <a:buSzPts val="2200"/>
              <a:buChar char="•"/>
            </a:pPr>
            <a:r>
              <a:rPr lang="en-US" sz="2200"/>
              <a:t>Express any logical function of the features</a:t>
            </a:r>
            <a:endParaRPr sz="2200"/>
          </a:p>
          <a:p>
            <a:pPr indent="-368300" lvl="0" marL="457200" rtl="0" algn="l">
              <a:lnSpc>
                <a:spcPct val="150000"/>
              </a:lnSpc>
              <a:spcBef>
                <a:spcPts val="0"/>
              </a:spcBef>
              <a:spcAft>
                <a:spcPts val="0"/>
              </a:spcAft>
              <a:buSzPts val="2200"/>
              <a:buChar char="•"/>
            </a:pPr>
            <a:r>
              <a:rPr lang="en-US" sz="2200"/>
              <a:t>Equivalent to a truth table for binary variables</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Decision Boundaries</a:t>
            </a:r>
            <a:endParaRPr/>
          </a:p>
        </p:txBody>
      </p:sp>
      <p:pic>
        <p:nvPicPr>
          <p:cNvPr id="325" name="Google Shape;325;p39"/>
          <p:cNvPicPr preferRelativeResize="0"/>
          <p:nvPr/>
        </p:nvPicPr>
        <p:blipFill>
          <a:blip r:embed="rId3">
            <a:alphaModFix/>
          </a:blip>
          <a:stretch>
            <a:fillRect/>
          </a:stretch>
        </p:blipFill>
        <p:spPr>
          <a:xfrm>
            <a:off x="346000" y="1416275"/>
            <a:ext cx="3209786" cy="3106450"/>
          </a:xfrm>
          <a:prstGeom prst="rect">
            <a:avLst/>
          </a:prstGeom>
          <a:noFill/>
          <a:ln>
            <a:noFill/>
          </a:ln>
        </p:spPr>
      </p:pic>
      <p:pic>
        <p:nvPicPr>
          <p:cNvPr id="326" name="Google Shape;326;p39"/>
          <p:cNvPicPr preferRelativeResize="0"/>
          <p:nvPr/>
        </p:nvPicPr>
        <p:blipFill>
          <a:blip r:embed="rId4">
            <a:alphaModFix/>
          </a:blip>
          <a:stretch>
            <a:fillRect/>
          </a:stretch>
        </p:blipFill>
        <p:spPr>
          <a:xfrm>
            <a:off x="3196554" y="1356957"/>
            <a:ext cx="2647246" cy="1870433"/>
          </a:xfrm>
          <a:prstGeom prst="rect">
            <a:avLst/>
          </a:prstGeom>
          <a:noFill/>
          <a:ln>
            <a:noFill/>
          </a:ln>
        </p:spPr>
      </p:pic>
      <p:sp>
        <p:nvSpPr>
          <p:cNvPr id="327" name="Google Shape;327;p39"/>
          <p:cNvSpPr txBox="1"/>
          <p:nvPr>
            <p:ph idx="1" type="body"/>
          </p:nvPr>
        </p:nvSpPr>
        <p:spPr>
          <a:xfrm>
            <a:off x="4055025" y="3714750"/>
            <a:ext cx="4970700" cy="1186500"/>
          </a:xfrm>
          <a:prstGeom prst="rect">
            <a:avLst/>
          </a:prstGeom>
        </p:spPr>
        <p:txBody>
          <a:bodyPr anchorCtr="0" anchor="t" bIns="45700" lIns="91425" spcFirstLastPara="1" rIns="91425" wrap="square" tIns="45700">
            <a:noAutofit/>
          </a:bodyPr>
          <a:lstStyle/>
          <a:p>
            <a:pPr indent="-349250" lvl="0" marL="457200" rtl="0" algn="l">
              <a:lnSpc>
                <a:spcPct val="150000"/>
              </a:lnSpc>
              <a:spcBef>
                <a:spcPts val="600"/>
              </a:spcBef>
              <a:spcAft>
                <a:spcPts val="0"/>
              </a:spcAft>
              <a:buSzPts val="1900"/>
              <a:buChar char="•"/>
            </a:pPr>
            <a:r>
              <a:rPr lang="en-US" sz="1900"/>
              <a:t>Boundaries are rectangular partitions</a:t>
            </a:r>
            <a:endParaRPr sz="1900"/>
          </a:p>
          <a:p>
            <a:pPr indent="-349250" lvl="0" marL="457200" rtl="0" algn="l">
              <a:lnSpc>
                <a:spcPct val="150000"/>
              </a:lnSpc>
              <a:spcBef>
                <a:spcPts val="0"/>
              </a:spcBef>
              <a:spcAft>
                <a:spcPts val="0"/>
              </a:spcAft>
              <a:buSzPts val="1900"/>
              <a:buChar char="•"/>
            </a:pPr>
            <a:r>
              <a:rPr lang="en-US" sz="1900"/>
              <a:t>Approximate diagonal lines with steps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Predictive Generalization</a:t>
            </a:r>
            <a:endParaRPr/>
          </a:p>
        </p:txBody>
      </p:sp>
      <p:sp>
        <p:nvSpPr>
          <p:cNvPr id="77" name="Google Shape;77;p13"/>
          <p:cNvSpPr txBox="1"/>
          <p:nvPr/>
        </p:nvSpPr>
        <p:spPr>
          <a:xfrm>
            <a:off x="458525" y="1421525"/>
            <a:ext cx="3024900" cy="27243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SzPts val="2000"/>
              <a:buChar char="●"/>
            </a:pPr>
            <a:r>
              <a:rPr lang="en-US" sz="2000"/>
              <a:t>Training Data</a:t>
            </a:r>
            <a:endParaRPr sz="2000"/>
          </a:p>
          <a:p>
            <a:pPr indent="-355600" lvl="0" marL="457200" rtl="0" algn="l">
              <a:lnSpc>
                <a:spcPct val="200000"/>
              </a:lnSpc>
              <a:spcBef>
                <a:spcPts val="1000"/>
              </a:spcBef>
              <a:spcAft>
                <a:spcPts val="0"/>
              </a:spcAft>
              <a:buSzPts val="2000"/>
              <a:buChar char="●"/>
            </a:pPr>
            <a:r>
              <a:rPr lang="en-US" sz="2000"/>
              <a:t>Test Data</a:t>
            </a:r>
            <a:endParaRPr sz="2000"/>
          </a:p>
          <a:p>
            <a:pPr indent="-355600" lvl="0" marL="457200" rtl="0" algn="l">
              <a:lnSpc>
                <a:spcPct val="200000"/>
              </a:lnSpc>
              <a:spcBef>
                <a:spcPts val="1000"/>
              </a:spcBef>
              <a:spcAft>
                <a:spcPts val="0"/>
              </a:spcAft>
              <a:buSzPts val="2000"/>
              <a:buChar char="●"/>
            </a:pPr>
            <a:r>
              <a:rPr lang="en-US" sz="2000"/>
              <a:t>Generalization</a:t>
            </a:r>
            <a:endParaRPr sz="2000"/>
          </a:p>
          <a:p>
            <a:pPr indent="-355600" lvl="0" marL="457200" rtl="0" algn="l">
              <a:lnSpc>
                <a:spcPct val="200000"/>
              </a:lnSpc>
              <a:spcBef>
                <a:spcPts val="1000"/>
              </a:spcBef>
              <a:spcAft>
                <a:spcPts val="1000"/>
              </a:spcAft>
              <a:buSzPts val="2000"/>
              <a:buChar char="●"/>
            </a:pPr>
            <a:r>
              <a:rPr lang="en-US" sz="2000"/>
              <a:t>Overfitting</a:t>
            </a:r>
            <a:endParaRPr sz="2000"/>
          </a:p>
        </p:txBody>
      </p:sp>
      <p:pic>
        <p:nvPicPr>
          <p:cNvPr id="78" name="Google Shape;78;p13"/>
          <p:cNvPicPr preferRelativeResize="0"/>
          <p:nvPr/>
        </p:nvPicPr>
        <p:blipFill rotWithShape="1">
          <a:blip r:embed="rId3">
            <a:alphaModFix/>
          </a:blip>
          <a:srcRect b="0" l="0" r="0" t="0"/>
          <a:stretch/>
        </p:blipFill>
        <p:spPr>
          <a:xfrm>
            <a:off x="4343400" y="1493850"/>
            <a:ext cx="4353480" cy="2955960"/>
          </a:xfrm>
          <a:prstGeom prst="rect">
            <a:avLst/>
          </a:prstGeom>
          <a:noFill/>
          <a:ln>
            <a:noFill/>
          </a:ln>
        </p:spPr>
      </p:pic>
      <p:sp>
        <p:nvSpPr>
          <p:cNvPr id="79" name="Google Shape;79;p13"/>
          <p:cNvSpPr/>
          <p:nvPr/>
        </p:nvSpPr>
        <p:spPr>
          <a:xfrm>
            <a:off x="5163840" y="379713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0" name="Google Shape;80;p13"/>
          <p:cNvSpPr/>
          <p:nvPr/>
        </p:nvSpPr>
        <p:spPr>
          <a:xfrm>
            <a:off x="7561440" y="253029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Learning for Decision Trees</a:t>
            </a:r>
            <a:endParaRPr/>
          </a:p>
        </p:txBody>
      </p:sp>
      <p:sp>
        <p:nvSpPr>
          <p:cNvPr id="334" name="Google Shape;334;p40"/>
          <p:cNvSpPr txBox="1"/>
          <p:nvPr>
            <p:ph idx="1" type="body"/>
          </p:nvPr>
        </p:nvSpPr>
        <p:spPr>
          <a:xfrm>
            <a:off x="457200" y="1200150"/>
            <a:ext cx="7494600" cy="2100900"/>
          </a:xfrm>
          <a:prstGeom prst="rect">
            <a:avLst/>
          </a:prstGeom>
        </p:spPr>
        <p:txBody>
          <a:bodyPr anchorCtr="0" anchor="t" bIns="45700" lIns="91425" spcFirstLastPara="1" rIns="91425" wrap="square" tIns="45700">
            <a:noAutofit/>
          </a:bodyPr>
          <a:lstStyle/>
          <a:p>
            <a:pPr indent="-381000" lvl="0" marL="457200" rtl="0" algn="l">
              <a:lnSpc>
                <a:spcPct val="150000"/>
              </a:lnSpc>
              <a:spcBef>
                <a:spcPts val="600"/>
              </a:spcBef>
              <a:spcAft>
                <a:spcPts val="0"/>
              </a:spcAft>
              <a:buSzPts val="2400"/>
              <a:buChar char="•"/>
            </a:pPr>
            <a:r>
              <a:rPr lang="en-US" sz="2400"/>
              <a:t>Many possible trees</a:t>
            </a:r>
            <a:endParaRPr sz="2400"/>
          </a:p>
          <a:p>
            <a:pPr indent="-381000" lvl="0" marL="457200" rtl="0" algn="l">
              <a:lnSpc>
                <a:spcPct val="150000"/>
              </a:lnSpc>
              <a:spcBef>
                <a:spcPts val="0"/>
              </a:spcBef>
              <a:spcAft>
                <a:spcPts val="0"/>
              </a:spcAft>
              <a:buSzPts val="2400"/>
              <a:buChar char="•"/>
            </a:pPr>
            <a:r>
              <a:rPr lang="en-US" sz="2400"/>
              <a:t>Balance generalization and memorization</a:t>
            </a:r>
            <a:endParaRPr sz="2400"/>
          </a:p>
          <a:p>
            <a:pPr indent="-381000" lvl="0" marL="457200" rtl="0" algn="l">
              <a:lnSpc>
                <a:spcPct val="150000"/>
              </a:lnSpc>
              <a:spcBef>
                <a:spcPts val="0"/>
              </a:spcBef>
              <a:spcAft>
                <a:spcPts val="0"/>
              </a:spcAft>
              <a:buSzPts val="2400"/>
              <a:buChar char="•"/>
            </a:pPr>
            <a:r>
              <a:rPr lang="en-US" sz="2400"/>
              <a:t>Learned function derived from an algorithm</a:t>
            </a:r>
            <a:endParaRPr sz="2400"/>
          </a:p>
          <a:p>
            <a:pPr indent="-381000" lvl="0" marL="457200" rtl="0" algn="l">
              <a:lnSpc>
                <a:spcPct val="150000"/>
              </a:lnSpc>
              <a:spcBef>
                <a:spcPts val="0"/>
              </a:spcBef>
              <a:spcAft>
                <a:spcPts val="0"/>
              </a:spcAft>
              <a:buSzPts val="2400"/>
              <a:buChar char="•"/>
            </a:pPr>
            <a:r>
              <a:rPr lang="en-US" sz="2400"/>
              <a:t>Like KNN, non-parametric</a:t>
            </a:r>
            <a:endParaRPr sz="2400"/>
          </a:p>
        </p:txBody>
      </p:sp>
      <p:pic>
        <p:nvPicPr>
          <p:cNvPr id="335" name="Google Shape;335;p40"/>
          <p:cNvPicPr preferRelativeResize="0"/>
          <p:nvPr/>
        </p:nvPicPr>
        <p:blipFill>
          <a:blip r:embed="rId3">
            <a:alphaModFix/>
          </a:blip>
          <a:stretch>
            <a:fillRect/>
          </a:stretch>
        </p:blipFill>
        <p:spPr>
          <a:xfrm>
            <a:off x="6232675" y="3340325"/>
            <a:ext cx="2802851" cy="1581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idx="1" type="body"/>
          </p:nvPr>
        </p:nvSpPr>
        <p:spPr>
          <a:xfrm>
            <a:off x="722313" y="1543050"/>
            <a:ext cx="7772400" cy="1125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None/>
            </a:pPr>
            <a:r>
              <a:rPr lang="en-US"/>
              <a:t>Decision Trees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ctrTitle"/>
          </p:nvPr>
        </p:nvSpPr>
        <p:spPr>
          <a:xfrm>
            <a:off x="685800" y="1371600"/>
            <a:ext cx="7772400" cy="6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Decision Tree Learning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Decision Tree Algorithm</a:t>
            </a:r>
            <a:endParaRPr/>
          </a:p>
        </p:txBody>
      </p:sp>
      <p:sp>
        <p:nvSpPr>
          <p:cNvPr id="353" name="Google Shape;353;p43"/>
          <p:cNvSpPr/>
          <p:nvPr/>
        </p:nvSpPr>
        <p:spPr>
          <a:xfrm>
            <a:off x="6658400" y="1323000"/>
            <a:ext cx="1340100" cy="8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100</a:t>
            </a:r>
            <a:endParaRPr sz="1200"/>
          </a:p>
          <a:p>
            <a:pPr indent="0" lvl="0" marL="0" rtl="0" algn="ctr">
              <a:lnSpc>
                <a:spcPct val="150000"/>
              </a:lnSpc>
              <a:spcBef>
                <a:spcPts val="0"/>
              </a:spcBef>
              <a:spcAft>
                <a:spcPts val="0"/>
              </a:spcAft>
              <a:buNone/>
            </a:pPr>
            <a:r>
              <a:rPr lang="en-US" sz="1200"/>
              <a:t>Churn: [50, 50]</a:t>
            </a:r>
            <a:endParaRPr sz="1200"/>
          </a:p>
          <a:p>
            <a:pPr indent="0" lvl="0" marL="0" rtl="0" algn="ctr">
              <a:spcBef>
                <a:spcPts val="0"/>
              </a:spcBef>
              <a:spcAft>
                <a:spcPts val="0"/>
              </a:spcAft>
              <a:buNone/>
            </a:pPr>
            <a:r>
              <a:rPr lang="en-US" sz="1200"/>
              <a:t>Int’l Plan?</a:t>
            </a:r>
            <a:endParaRPr sz="1200"/>
          </a:p>
        </p:txBody>
      </p:sp>
      <p:sp>
        <p:nvSpPr>
          <p:cNvPr id="354" name="Google Shape;354;p43"/>
          <p:cNvSpPr txBox="1"/>
          <p:nvPr/>
        </p:nvSpPr>
        <p:spPr>
          <a:xfrm>
            <a:off x="199700" y="1359775"/>
            <a:ext cx="5310900" cy="233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urier New"/>
                <a:ea typeface="Courier New"/>
                <a:cs typeface="Courier New"/>
                <a:sym typeface="Courier New"/>
              </a:rPr>
              <a:t>def</a:t>
            </a:r>
            <a:r>
              <a:rPr b="1" lang="en-US">
                <a:latin typeface="Courier New"/>
                <a:ea typeface="Courier New"/>
                <a:cs typeface="Courier New"/>
                <a:sym typeface="Courier New"/>
              </a:rPr>
              <a:t> GrowTree</a:t>
            </a:r>
            <a:r>
              <a:rPr lang="en-US">
                <a:latin typeface="Courier New"/>
                <a:ea typeface="Courier New"/>
                <a:cs typeface="Courier New"/>
                <a:sym typeface="Courier New"/>
              </a:rPr>
              <a:t>(S)</a:t>
            </a: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a:t>
            </a:r>
            <a:r>
              <a:rPr lang="en-US">
                <a:solidFill>
                  <a:srgbClr val="980000"/>
                </a:solidFill>
                <a:latin typeface="Courier New"/>
                <a:ea typeface="Courier New"/>
                <a:cs typeface="Courier New"/>
                <a:sym typeface="Courier New"/>
              </a:rPr>
              <a:t># Base cases add a leaf.</a:t>
            </a:r>
            <a:endParaRPr>
              <a:solidFill>
                <a:srgbClr val="980000"/>
              </a:solidFill>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if (y==0 for all (x,y) in S): return </a:t>
            </a:r>
            <a:r>
              <a:rPr b="1" lang="en-US">
                <a:latin typeface="Courier New"/>
                <a:ea typeface="Courier New"/>
                <a:cs typeface="Courier New"/>
                <a:sym typeface="Courier New"/>
              </a:rPr>
              <a:t>leaf</a:t>
            </a:r>
            <a:r>
              <a:rPr lang="en-US">
                <a:latin typeface="Courier New"/>
                <a:ea typeface="Courier New"/>
                <a:cs typeface="Courier New"/>
                <a:sym typeface="Courier New"/>
              </a:rPr>
              <a:t>(0)</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if (y==1 for all (x,y) in S): return </a:t>
            </a:r>
            <a:r>
              <a:rPr b="1" lang="en-US">
                <a:latin typeface="Courier New"/>
                <a:ea typeface="Courier New"/>
                <a:cs typeface="Courier New"/>
                <a:sym typeface="Courier New"/>
              </a:rPr>
              <a:t>leaf</a:t>
            </a:r>
            <a:r>
              <a:rPr lang="en-US">
                <a:latin typeface="Courier New"/>
                <a:ea typeface="Courier New"/>
                <a:cs typeface="Courier New"/>
                <a:sym typeface="Courier New"/>
              </a:rPr>
              <a:t>(1)</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a:t>
            </a:r>
            <a:r>
              <a:rPr lang="en-US">
                <a:solidFill>
                  <a:srgbClr val="980000"/>
                </a:solidFill>
                <a:latin typeface="Courier New"/>
                <a:ea typeface="Courier New"/>
                <a:cs typeface="Courier New"/>
                <a:sym typeface="Courier New"/>
              </a:rPr>
              <a:t># Add a new node.</a:t>
            </a:r>
            <a:endParaRPr>
              <a:solidFill>
                <a:srgbClr val="980000"/>
              </a:solidFill>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x_j = </a:t>
            </a:r>
            <a:r>
              <a:rPr b="1" lang="en-US">
                <a:latin typeface="Courier New"/>
                <a:ea typeface="Courier New"/>
                <a:cs typeface="Courier New"/>
                <a:sym typeface="Courier New"/>
              </a:rPr>
              <a:t>choose_best_feature</a:t>
            </a:r>
            <a:r>
              <a:rPr lang="en-US">
                <a:latin typeface="Courier New"/>
                <a:ea typeface="Courier New"/>
                <a:cs typeface="Courier New"/>
                <a:sym typeface="Courier New"/>
              </a:rPr>
              <a:t>(S)</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S_0 = {(x,y) in S with x_j==0}</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S_1 = {(x,y) in S with x_j==1}</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return </a:t>
            </a:r>
            <a:r>
              <a:rPr b="1" lang="en-US">
                <a:latin typeface="Courier New"/>
                <a:ea typeface="Courier New"/>
                <a:cs typeface="Courier New"/>
                <a:sym typeface="Courier New"/>
              </a:rPr>
              <a:t>node</a:t>
            </a:r>
            <a:r>
              <a:rPr lang="en-US">
                <a:latin typeface="Courier New"/>
                <a:ea typeface="Courier New"/>
                <a:cs typeface="Courier New"/>
                <a:sym typeface="Courier New"/>
              </a:rPr>
              <a:t>(x_j, </a:t>
            </a:r>
            <a:r>
              <a:rPr b="1" lang="en-US">
                <a:latin typeface="Courier New"/>
                <a:ea typeface="Courier New"/>
                <a:cs typeface="Courier New"/>
                <a:sym typeface="Courier New"/>
              </a:rPr>
              <a:t>GrowTree</a:t>
            </a:r>
            <a:r>
              <a:rPr lang="en-US">
                <a:latin typeface="Courier New"/>
                <a:ea typeface="Courier New"/>
                <a:cs typeface="Courier New"/>
                <a:sym typeface="Courier New"/>
              </a:rPr>
              <a:t>(S_0), </a:t>
            </a:r>
            <a:r>
              <a:rPr b="1" lang="en-US">
                <a:latin typeface="Courier New"/>
                <a:ea typeface="Courier New"/>
                <a:cs typeface="Courier New"/>
                <a:sym typeface="Courier New"/>
              </a:rPr>
              <a:t>GrowTree</a:t>
            </a:r>
            <a:r>
              <a:rPr lang="en-US">
                <a:latin typeface="Courier New"/>
                <a:ea typeface="Courier New"/>
                <a:cs typeface="Courier New"/>
                <a:sym typeface="Courier New"/>
              </a:rPr>
              <a:t>(S_1))</a:t>
            </a:r>
            <a:endParaRPr>
              <a:latin typeface="Courier New"/>
              <a:ea typeface="Courier New"/>
              <a:cs typeface="Courier New"/>
              <a:sym typeface="Courier New"/>
            </a:endParaRPr>
          </a:p>
        </p:txBody>
      </p:sp>
      <p:sp>
        <p:nvSpPr>
          <p:cNvPr id="355" name="Google Shape;355;p43"/>
          <p:cNvSpPr/>
          <p:nvPr/>
        </p:nvSpPr>
        <p:spPr>
          <a:xfrm>
            <a:off x="5871000" y="3002700"/>
            <a:ext cx="1340100" cy="834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80</a:t>
            </a:r>
            <a:endParaRPr sz="1200"/>
          </a:p>
          <a:p>
            <a:pPr indent="0" lvl="0" marL="0" rtl="0" algn="ctr">
              <a:lnSpc>
                <a:spcPct val="150000"/>
              </a:lnSpc>
              <a:spcBef>
                <a:spcPts val="0"/>
              </a:spcBef>
              <a:spcAft>
                <a:spcPts val="0"/>
              </a:spcAft>
              <a:buNone/>
            </a:pPr>
            <a:r>
              <a:rPr lang="en-US" sz="1200"/>
              <a:t>Churn: [50, 30]</a:t>
            </a:r>
            <a:endParaRPr sz="1200"/>
          </a:p>
        </p:txBody>
      </p:sp>
      <p:sp>
        <p:nvSpPr>
          <p:cNvPr id="356" name="Google Shape;356;p43"/>
          <p:cNvSpPr/>
          <p:nvPr/>
        </p:nvSpPr>
        <p:spPr>
          <a:xfrm>
            <a:off x="7495300" y="3002700"/>
            <a:ext cx="1340100" cy="8349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20</a:t>
            </a:r>
            <a:endParaRPr sz="1200"/>
          </a:p>
          <a:p>
            <a:pPr indent="0" lvl="0" marL="0" rtl="0" algn="ctr">
              <a:lnSpc>
                <a:spcPct val="150000"/>
              </a:lnSpc>
              <a:spcBef>
                <a:spcPts val="0"/>
              </a:spcBef>
              <a:spcAft>
                <a:spcPts val="0"/>
              </a:spcAft>
              <a:buNone/>
            </a:pPr>
            <a:r>
              <a:rPr lang="en-US" sz="1200"/>
              <a:t>Churn: [0, 20]</a:t>
            </a:r>
            <a:endParaRPr sz="1200"/>
          </a:p>
        </p:txBody>
      </p:sp>
      <p:cxnSp>
        <p:nvCxnSpPr>
          <p:cNvPr id="357" name="Google Shape;357;p43"/>
          <p:cNvCxnSpPr>
            <a:stCxn id="353" idx="2"/>
            <a:endCxn id="355" idx="0"/>
          </p:cNvCxnSpPr>
          <p:nvPr/>
        </p:nvCxnSpPr>
        <p:spPr>
          <a:xfrm flipH="1">
            <a:off x="6540950" y="2157900"/>
            <a:ext cx="787500" cy="8448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43"/>
          <p:cNvCxnSpPr>
            <a:stCxn id="353" idx="2"/>
            <a:endCxn id="356" idx="0"/>
          </p:cNvCxnSpPr>
          <p:nvPr/>
        </p:nvCxnSpPr>
        <p:spPr>
          <a:xfrm>
            <a:off x="7328450" y="2157900"/>
            <a:ext cx="837000" cy="8448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43"/>
          <p:cNvSpPr txBox="1"/>
          <p:nvPr/>
        </p:nvSpPr>
        <p:spPr>
          <a:xfrm>
            <a:off x="6453999" y="2320825"/>
            <a:ext cx="63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False</a:t>
            </a:r>
            <a:endParaRPr sz="1200"/>
          </a:p>
        </p:txBody>
      </p:sp>
      <p:sp>
        <p:nvSpPr>
          <p:cNvPr id="360" name="Google Shape;360;p43"/>
          <p:cNvSpPr txBox="1"/>
          <p:nvPr/>
        </p:nvSpPr>
        <p:spPr>
          <a:xfrm>
            <a:off x="7680429" y="2320825"/>
            <a:ext cx="55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True</a:t>
            </a:r>
            <a:endParaRPr sz="1200"/>
          </a:p>
        </p:txBody>
      </p:sp>
      <p:sp>
        <p:nvSpPr>
          <p:cNvPr id="361" name="Google Shape;361;p43"/>
          <p:cNvSpPr txBox="1"/>
          <p:nvPr>
            <p:ph idx="1" type="body"/>
          </p:nvPr>
        </p:nvSpPr>
        <p:spPr>
          <a:xfrm>
            <a:off x="304800" y="3988025"/>
            <a:ext cx="7494600" cy="978000"/>
          </a:xfrm>
          <a:prstGeom prst="rect">
            <a:avLst/>
          </a:prstGeom>
        </p:spPr>
        <p:txBody>
          <a:bodyPr anchorCtr="0" anchor="t" bIns="45700" lIns="91425" spcFirstLastPara="1" rIns="91425" wrap="square" tIns="45700">
            <a:noAutofit/>
          </a:bodyPr>
          <a:lstStyle/>
          <a:p>
            <a:pPr indent="-355600" lvl="0" marL="457200" rtl="0" algn="l">
              <a:lnSpc>
                <a:spcPct val="150000"/>
              </a:lnSpc>
              <a:spcBef>
                <a:spcPts val="600"/>
              </a:spcBef>
              <a:spcAft>
                <a:spcPts val="0"/>
              </a:spcAft>
              <a:buSzPts val="2000"/>
              <a:buChar char="•"/>
            </a:pPr>
            <a:r>
              <a:rPr lang="en-US" sz="2000"/>
              <a:t>Goal: find a (small) tree consistent with the training data</a:t>
            </a:r>
            <a:endParaRPr sz="2000"/>
          </a:p>
          <a:p>
            <a:pPr indent="-355600" lvl="0" marL="457200" rtl="0" algn="l">
              <a:lnSpc>
                <a:spcPct val="150000"/>
              </a:lnSpc>
              <a:spcBef>
                <a:spcPts val="0"/>
              </a:spcBef>
              <a:spcAft>
                <a:spcPts val="0"/>
              </a:spcAft>
              <a:buSzPts val="2000"/>
              <a:buChar char="•"/>
            </a:pPr>
            <a:r>
              <a:rPr lang="en-US" sz="2000"/>
              <a:t>Note: greedy feature selection; when to stop growing?</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Choosing the Next Feature</a:t>
            </a:r>
            <a:endParaRPr/>
          </a:p>
        </p:txBody>
      </p:sp>
      <p:sp>
        <p:nvSpPr>
          <p:cNvPr id="368" name="Google Shape;368;p44"/>
          <p:cNvSpPr/>
          <p:nvPr/>
        </p:nvSpPr>
        <p:spPr>
          <a:xfrm>
            <a:off x="1629200" y="2313600"/>
            <a:ext cx="1340100" cy="8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100</a:t>
            </a:r>
            <a:endParaRPr sz="1200"/>
          </a:p>
          <a:p>
            <a:pPr indent="0" lvl="0" marL="0" rtl="0" algn="ctr">
              <a:lnSpc>
                <a:spcPct val="150000"/>
              </a:lnSpc>
              <a:spcBef>
                <a:spcPts val="0"/>
              </a:spcBef>
              <a:spcAft>
                <a:spcPts val="0"/>
              </a:spcAft>
              <a:buNone/>
            </a:pPr>
            <a:r>
              <a:rPr lang="en-US" sz="1200"/>
              <a:t>Churn: [50, 50]</a:t>
            </a:r>
            <a:endParaRPr sz="1200"/>
          </a:p>
          <a:p>
            <a:pPr indent="0" lvl="0" marL="0" rtl="0" algn="ctr">
              <a:spcBef>
                <a:spcPts val="0"/>
              </a:spcBef>
              <a:spcAft>
                <a:spcPts val="0"/>
              </a:spcAft>
              <a:buNone/>
            </a:pPr>
            <a:r>
              <a:rPr b="1" lang="en-US" sz="1200"/>
              <a:t>Int’l Plan?</a:t>
            </a:r>
            <a:endParaRPr b="1" sz="1200"/>
          </a:p>
        </p:txBody>
      </p:sp>
      <p:sp>
        <p:nvSpPr>
          <p:cNvPr id="369" name="Google Shape;369;p44"/>
          <p:cNvSpPr/>
          <p:nvPr/>
        </p:nvSpPr>
        <p:spPr>
          <a:xfrm>
            <a:off x="841800" y="3993300"/>
            <a:ext cx="1340100" cy="834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80</a:t>
            </a:r>
            <a:endParaRPr sz="1200"/>
          </a:p>
          <a:p>
            <a:pPr indent="0" lvl="0" marL="0" rtl="0" algn="ctr">
              <a:lnSpc>
                <a:spcPct val="150000"/>
              </a:lnSpc>
              <a:spcBef>
                <a:spcPts val="0"/>
              </a:spcBef>
              <a:spcAft>
                <a:spcPts val="0"/>
              </a:spcAft>
              <a:buNone/>
            </a:pPr>
            <a:r>
              <a:rPr lang="en-US" sz="1200"/>
              <a:t>Churn: [50, 30]</a:t>
            </a:r>
            <a:endParaRPr sz="1200"/>
          </a:p>
        </p:txBody>
      </p:sp>
      <p:sp>
        <p:nvSpPr>
          <p:cNvPr id="370" name="Google Shape;370;p44"/>
          <p:cNvSpPr/>
          <p:nvPr/>
        </p:nvSpPr>
        <p:spPr>
          <a:xfrm>
            <a:off x="2466100" y="3993300"/>
            <a:ext cx="1340100" cy="8349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20</a:t>
            </a:r>
            <a:endParaRPr sz="1200"/>
          </a:p>
          <a:p>
            <a:pPr indent="0" lvl="0" marL="0" rtl="0" algn="ctr">
              <a:lnSpc>
                <a:spcPct val="150000"/>
              </a:lnSpc>
              <a:spcBef>
                <a:spcPts val="0"/>
              </a:spcBef>
              <a:spcAft>
                <a:spcPts val="0"/>
              </a:spcAft>
              <a:buNone/>
            </a:pPr>
            <a:r>
              <a:rPr lang="en-US" sz="1200"/>
              <a:t>Churn: [0, 20]</a:t>
            </a:r>
            <a:endParaRPr sz="1200"/>
          </a:p>
        </p:txBody>
      </p:sp>
      <p:cxnSp>
        <p:nvCxnSpPr>
          <p:cNvPr id="371" name="Google Shape;371;p44"/>
          <p:cNvCxnSpPr>
            <a:stCxn id="368" idx="2"/>
            <a:endCxn id="369" idx="0"/>
          </p:cNvCxnSpPr>
          <p:nvPr/>
        </p:nvCxnSpPr>
        <p:spPr>
          <a:xfrm flipH="1">
            <a:off x="1511750" y="3148500"/>
            <a:ext cx="787500" cy="844800"/>
          </a:xfrm>
          <a:prstGeom prst="straightConnector1">
            <a:avLst/>
          </a:prstGeom>
          <a:noFill/>
          <a:ln cap="flat" cmpd="sng" w="9525">
            <a:solidFill>
              <a:schemeClr val="dk2"/>
            </a:solidFill>
            <a:prstDash val="solid"/>
            <a:round/>
            <a:headEnd len="med" w="med" type="none"/>
            <a:tailEnd len="med" w="med" type="triangle"/>
          </a:ln>
        </p:spPr>
      </p:cxnSp>
      <p:cxnSp>
        <p:nvCxnSpPr>
          <p:cNvPr id="372" name="Google Shape;372;p44"/>
          <p:cNvCxnSpPr>
            <a:stCxn id="368" idx="2"/>
            <a:endCxn id="370" idx="0"/>
          </p:cNvCxnSpPr>
          <p:nvPr/>
        </p:nvCxnSpPr>
        <p:spPr>
          <a:xfrm>
            <a:off x="2299250" y="3148500"/>
            <a:ext cx="837000" cy="844800"/>
          </a:xfrm>
          <a:prstGeom prst="straightConnector1">
            <a:avLst/>
          </a:prstGeom>
          <a:noFill/>
          <a:ln cap="flat" cmpd="sng" w="9525">
            <a:solidFill>
              <a:schemeClr val="dk2"/>
            </a:solidFill>
            <a:prstDash val="solid"/>
            <a:round/>
            <a:headEnd len="med" w="med" type="none"/>
            <a:tailEnd len="med" w="med" type="triangle"/>
          </a:ln>
        </p:spPr>
      </p:cxnSp>
      <p:sp>
        <p:nvSpPr>
          <p:cNvPr id="373" name="Google Shape;373;p44"/>
          <p:cNvSpPr txBox="1"/>
          <p:nvPr/>
        </p:nvSpPr>
        <p:spPr>
          <a:xfrm>
            <a:off x="1424799" y="3311425"/>
            <a:ext cx="63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False</a:t>
            </a:r>
            <a:endParaRPr sz="1200"/>
          </a:p>
        </p:txBody>
      </p:sp>
      <p:sp>
        <p:nvSpPr>
          <p:cNvPr id="374" name="Google Shape;374;p44"/>
          <p:cNvSpPr txBox="1"/>
          <p:nvPr/>
        </p:nvSpPr>
        <p:spPr>
          <a:xfrm>
            <a:off x="2651229" y="3311425"/>
            <a:ext cx="55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True</a:t>
            </a:r>
            <a:endParaRPr sz="1200"/>
          </a:p>
        </p:txBody>
      </p:sp>
      <p:sp>
        <p:nvSpPr>
          <p:cNvPr id="375" name="Google Shape;375;p44"/>
          <p:cNvSpPr/>
          <p:nvPr/>
        </p:nvSpPr>
        <p:spPr>
          <a:xfrm>
            <a:off x="5972600" y="2313600"/>
            <a:ext cx="1340100" cy="8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100</a:t>
            </a:r>
            <a:endParaRPr sz="1200"/>
          </a:p>
          <a:p>
            <a:pPr indent="0" lvl="0" marL="0" rtl="0" algn="ctr">
              <a:lnSpc>
                <a:spcPct val="150000"/>
              </a:lnSpc>
              <a:spcBef>
                <a:spcPts val="0"/>
              </a:spcBef>
              <a:spcAft>
                <a:spcPts val="0"/>
              </a:spcAft>
              <a:buNone/>
            </a:pPr>
            <a:r>
              <a:rPr lang="en-US" sz="1200"/>
              <a:t>Churn: [50, 50]</a:t>
            </a:r>
            <a:endParaRPr sz="1200"/>
          </a:p>
          <a:p>
            <a:pPr indent="0" lvl="0" marL="0" rtl="0" algn="ctr">
              <a:spcBef>
                <a:spcPts val="0"/>
              </a:spcBef>
              <a:spcAft>
                <a:spcPts val="0"/>
              </a:spcAft>
              <a:buNone/>
            </a:pPr>
            <a:r>
              <a:rPr b="1" lang="en-US" sz="1200"/>
              <a:t>VMail Plan?</a:t>
            </a:r>
            <a:endParaRPr b="1" sz="1200"/>
          </a:p>
        </p:txBody>
      </p:sp>
      <p:sp>
        <p:nvSpPr>
          <p:cNvPr id="376" name="Google Shape;376;p44"/>
          <p:cNvSpPr/>
          <p:nvPr/>
        </p:nvSpPr>
        <p:spPr>
          <a:xfrm>
            <a:off x="5185200" y="3993300"/>
            <a:ext cx="1340100" cy="834900"/>
          </a:xfrm>
          <a:prstGeom prst="roundRect">
            <a:avLst>
              <a:gd fmla="val 16667" name="adj"/>
            </a:avLst>
          </a:prstGeom>
          <a:solidFill>
            <a:srgbClr val="E4EB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30</a:t>
            </a:r>
            <a:endParaRPr sz="1200"/>
          </a:p>
          <a:p>
            <a:pPr indent="0" lvl="0" marL="0" rtl="0" algn="ctr">
              <a:lnSpc>
                <a:spcPct val="150000"/>
              </a:lnSpc>
              <a:spcBef>
                <a:spcPts val="0"/>
              </a:spcBef>
              <a:spcAft>
                <a:spcPts val="0"/>
              </a:spcAft>
              <a:buNone/>
            </a:pPr>
            <a:r>
              <a:rPr lang="en-US" sz="1200"/>
              <a:t>Churn: [18, 22]</a:t>
            </a:r>
            <a:endParaRPr sz="1200"/>
          </a:p>
        </p:txBody>
      </p:sp>
      <p:sp>
        <p:nvSpPr>
          <p:cNvPr id="377" name="Google Shape;377;p44"/>
          <p:cNvSpPr/>
          <p:nvPr/>
        </p:nvSpPr>
        <p:spPr>
          <a:xfrm>
            <a:off x="6809500" y="3993300"/>
            <a:ext cx="1340100" cy="834900"/>
          </a:xfrm>
          <a:prstGeom prst="roundRect">
            <a:avLst>
              <a:gd fmla="val 16667" name="adj"/>
            </a:avLst>
          </a:prstGeom>
          <a:solidFill>
            <a:srgbClr val="FAF2E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70</a:t>
            </a:r>
            <a:endParaRPr sz="1200"/>
          </a:p>
          <a:p>
            <a:pPr indent="0" lvl="0" marL="0" rtl="0" algn="ctr">
              <a:lnSpc>
                <a:spcPct val="150000"/>
              </a:lnSpc>
              <a:spcBef>
                <a:spcPts val="0"/>
              </a:spcBef>
              <a:spcAft>
                <a:spcPts val="0"/>
              </a:spcAft>
              <a:buNone/>
            </a:pPr>
            <a:r>
              <a:rPr lang="en-US" sz="1200"/>
              <a:t>Churn: [32, 28]</a:t>
            </a:r>
            <a:endParaRPr sz="1200"/>
          </a:p>
        </p:txBody>
      </p:sp>
      <p:cxnSp>
        <p:nvCxnSpPr>
          <p:cNvPr id="378" name="Google Shape;378;p44"/>
          <p:cNvCxnSpPr>
            <a:stCxn id="375" idx="2"/>
            <a:endCxn id="376" idx="0"/>
          </p:cNvCxnSpPr>
          <p:nvPr/>
        </p:nvCxnSpPr>
        <p:spPr>
          <a:xfrm flipH="1">
            <a:off x="5855150" y="3148500"/>
            <a:ext cx="787500" cy="8448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44"/>
          <p:cNvCxnSpPr>
            <a:stCxn id="375" idx="2"/>
            <a:endCxn id="377" idx="0"/>
          </p:cNvCxnSpPr>
          <p:nvPr/>
        </p:nvCxnSpPr>
        <p:spPr>
          <a:xfrm>
            <a:off x="6642650" y="3148500"/>
            <a:ext cx="837000" cy="84480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44"/>
          <p:cNvSpPr txBox="1"/>
          <p:nvPr/>
        </p:nvSpPr>
        <p:spPr>
          <a:xfrm>
            <a:off x="5768199" y="3311425"/>
            <a:ext cx="63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False</a:t>
            </a:r>
            <a:endParaRPr sz="1200"/>
          </a:p>
        </p:txBody>
      </p:sp>
      <p:sp>
        <p:nvSpPr>
          <p:cNvPr id="381" name="Google Shape;381;p44"/>
          <p:cNvSpPr txBox="1"/>
          <p:nvPr/>
        </p:nvSpPr>
        <p:spPr>
          <a:xfrm>
            <a:off x="6994629" y="3311425"/>
            <a:ext cx="55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True</a:t>
            </a:r>
            <a:endParaRPr sz="1200"/>
          </a:p>
        </p:txBody>
      </p:sp>
      <p:sp>
        <p:nvSpPr>
          <p:cNvPr id="382" name="Google Shape;382;p44"/>
          <p:cNvSpPr txBox="1"/>
          <p:nvPr>
            <p:ph idx="1" type="body"/>
          </p:nvPr>
        </p:nvSpPr>
        <p:spPr>
          <a:xfrm>
            <a:off x="457200" y="940025"/>
            <a:ext cx="7494600" cy="978000"/>
          </a:xfrm>
          <a:prstGeom prst="rect">
            <a:avLst/>
          </a:prstGeom>
        </p:spPr>
        <p:txBody>
          <a:bodyPr anchorCtr="0" anchor="t" bIns="45700" lIns="91425" spcFirstLastPara="1" rIns="91425" wrap="square" tIns="45700">
            <a:noAutofit/>
          </a:bodyPr>
          <a:lstStyle/>
          <a:p>
            <a:pPr indent="-355600" lvl="0" marL="457200" rtl="0" algn="l">
              <a:lnSpc>
                <a:spcPct val="150000"/>
              </a:lnSpc>
              <a:spcBef>
                <a:spcPts val="600"/>
              </a:spcBef>
              <a:spcAft>
                <a:spcPts val="0"/>
              </a:spcAft>
              <a:buSzPts val="2000"/>
              <a:buChar char="•"/>
            </a:pPr>
            <a:r>
              <a:rPr lang="en-US" sz="2000"/>
              <a:t>Ideal feature selection creates “pure” subsets</a:t>
            </a:r>
            <a:endParaRPr sz="2000"/>
          </a:p>
          <a:p>
            <a:pPr indent="-355600" lvl="0" marL="457200" rtl="0" algn="l">
              <a:lnSpc>
                <a:spcPct val="150000"/>
              </a:lnSpc>
              <a:spcBef>
                <a:spcPts val="0"/>
              </a:spcBef>
              <a:spcAft>
                <a:spcPts val="0"/>
              </a:spcAft>
              <a:buSzPts val="2000"/>
              <a:buChar char="•"/>
            </a:pPr>
            <a:r>
              <a:rPr lang="en-US" sz="2000"/>
              <a:t>Need to measure “purity”</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5"/>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Information</a:t>
            </a:r>
            <a:endParaRPr/>
          </a:p>
        </p:txBody>
      </p:sp>
      <p:pic>
        <p:nvPicPr>
          <p:cNvPr id="389" name="Google Shape;389;p45"/>
          <p:cNvPicPr preferRelativeResize="0"/>
          <p:nvPr/>
        </p:nvPicPr>
        <p:blipFill>
          <a:blip r:embed="rId3">
            <a:alphaModFix/>
          </a:blip>
          <a:stretch>
            <a:fillRect/>
          </a:stretch>
        </p:blipFill>
        <p:spPr>
          <a:xfrm>
            <a:off x="7512925" y="1001975"/>
            <a:ext cx="1476950" cy="2082490"/>
          </a:xfrm>
          <a:prstGeom prst="rect">
            <a:avLst/>
          </a:prstGeom>
          <a:noFill/>
          <a:ln>
            <a:noFill/>
          </a:ln>
        </p:spPr>
      </p:pic>
      <p:sp>
        <p:nvSpPr>
          <p:cNvPr id="390" name="Google Shape;390;p45"/>
          <p:cNvSpPr txBox="1"/>
          <p:nvPr/>
        </p:nvSpPr>
        <p:spPr>
          <a:xfrm>
            <a:off x="7544189" y="3055829"/>
            <a:ext cx="13812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Claude Shannon</a:t>
            </a:r>
            <a:endParaRPr sz="1200"/>
          </a:p>
          <a:p>
            <a:pPr indent="0" lvl="0" marL="0" rtl="0" algn="l">
              <a:spcBef>
                <a:spcPts val="0"/>
              </a:spcBef>
              <a:spcAft>
                <a:spcPts val="0"/>
              </a:spcAft>
              <a:buNone/>
            </a:pPr>
            <a:r>
              <a:rPr lang="en-US" sz="1200"/>
              <a:t>1916-2001</a:t>
            </a:r>
            <a:endParaRPr sz="1200"/>
          </a:p>
        </p:txBody>
      </p:sp>
      <p:sp>
        <p:nvSpPr>
          <p:cNvPr id="391" name="Google Shape;391;p45"/>
          <p:cNvSpPr txBox="1"/>
          <p:nvPr/>
        </p:nvSpPr>
        <p:spPr>
          <a:xfrm>
            <a:off x="432250" y="1578401"/>
            <a:ext cx="3820200" cy="48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600">
                <a:latin typeface="Courier New"/>
                <a:ea typeface="Courier New"/>
                <a:cs typeface="Courier New"/>
                <a:sym typeface="Courier New"/>
              </a:rPr>
              <a:t>ARE WE THERE YE_</a:t>
            </a:r>
            <a:endParaRPr sz="2600">
              <a:latin typeface="Courier New"/>
              <a:ea typeface="Courier New"/>
              <a:cs typeface="Courier New"/>
              <a:sym typeface="Courier New"/>
            </a:endParaRPr>
          </a:p>
        </p:txBody>
      </p:sp>
      <p:sp>
        <p:nvSpPr>
          <p:cNvPr id="392" name="Google Shape;392;p45"/>
          <p:cNvSpPr txBox="1"/>
          <p:nvPr/>
        </p:nvSpPr>
        <p:spPr>
          <a:xfrm>
            <a:off x="290275" y="1108175"/>
            <a:ext cx="35337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Shannon’s Game</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6"/>
          <p:cNvSpPr txBox="1"/>
          <p:nvPr/>
        </p:nvSpPr>
        <p:spPr>
          <a:xfrm>
            <a:off x="266700" y="2412900"/>
            <a:ext cx="7172700" cy="24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000"/>
              <a:t>How much </a:t>
            </a:r>
            <a:r>
              <a:rPr i="1" lang="en-US" sz="2000"/>
              <a:t>information</a:t>
            </a:r>
            <a:r>
              <a:rPr lang="en-US" sz="2000"/>
              <a:t> is conveyed by an English character?</a:t>
            </a:r>
            <a:endParaRPr sz="2000"/>
          </a:p>
          <a:p>
            <a:pPr indent="-355600" lvl="0" marL="457200" rtl="0" algn="l">
              <a:lnSpc>
                <a:spcPct val="115000"/>
              </a:lnSpc>
              <a:spcBef>
                <a:spcPts val="600"/>
              </a:spcBef>
              <a:spcAft>
                <a:spcPts val="0"/>
              </a:spcAft>
              <a:buClr>
                <a:schemeClr val="dk1"/>
              </a:buClr>
              <a:buSzPts val="2000"/>
              <a:buChar char="•"/>
            </a:pPr>
            <a:r>
              <a:rPr lang="en-US" sz="2000">
                <a:solidFill>
                  <a:schemeClr val="dk1"/>
                </a:solidFill>
              </a:rPr>
              <a:t>Only one possible letter: 0 bits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27 equiprobable letters : 4.8 bits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Shannon’s estimate: ~1 bit</a:t>
            </a:r>
            <a:endParaRPr sz="2000"/>
          </a:p>
          <a:p>
            <a:pPr indent="0" lvl="0" marL="0" rtl="0" algn="l">
              <a:spcBef>
                <a:spcPts val="0"/>
              </a:spcBef>
              <a:spcAft>
                <a:spcPts val="0"/>
              </a:spcAft>
              <a:buNone/>
            </a:pPr>
            <a:r>
              <a:t/>
            </a:r>
            <a:endParaRPr i="1" sz="2000"/>
          </a:p>
          <a:p>
            <a:pPr indent="0" lvl="0" marL="0" rtl="0" algn="l">
              <a:spcBef>
                <a:spcPts val="0"/>
              </a:spcBef>
              <a:spcAft>
                <a:spcPts val="0"/>
              </a:spcAft>
              <a:buNone/>
            </a:pPr>
            <a:r>
              <a:rPr i="1" lang="en-US" sz="2000"/>
              <a:t>Information</a:t>
            </a:r>
            <a:r>
              <a:rPr lang="en-US" sz="2000"/>
              <a:t> is the expected code length to convey a message</a:t>
            </a:r>
            <a:endParaRPr sz="2000"/>
          </a:p>
        </p:txBody>
      </p:sp>
      <p:sp>
        <p:nvSpPr>
          <p:cNvPr id="399" name="Google Shape;399;p46"/>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Information</a:t>
            </a:r>
            <a:endParaRPr/>
          </a:p>
        </p:txBody>
      </p:sp>
      <p:pic>
        <p:nvPicPr>
          <p:cNvPr id="400" name="Google Shape;400;p46"/>
          <p:cNvPicPr preferRelativeResize="0"/>
          <p:nvPr/>
        </p:nvPicPr>
        <p:blipFill>
          <a:blip r:embed="rId3">
            <a:alphaModFix/>
          </a:blip>
          <a:stretch>
            <a:fillRect/>
          </a:stretch>
        </p:blipFill>
        <p:spPr>
          <a:xfrm>
            <a:off x="7512925" y="1001975"/>
            <a:ext cx="1476950" cy="2082490"/>
          </a:xfrm>
          <a:prstGeom prst="rect">
            <a:avLst/>
          </a:prstGeom>
          <a:noFill/>
          <a:ln>
            <a:noFill/>
          </a:ln>
        </p:spPr>
      </p:pic>
      <p:sp>
        <p:nvSpPr>
          <p:cNvPr id="401" name="Google Shape;401;p46"/>
          <p:cNvSpPr txBox="1"/>
          <p:nvPr/>
        </p:nvSpPr>
        <p:spPr>
          <a:xfrm>
            <a:off x="7544189" y="3055829"/>
            <a:ext cx="13812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Claude Shannon</a:t>
            </a:r>
            <a:endParaRPr sz="1200"/>
          </a:p>
          <a:p>
            <a:pPr indent="0" lvl="0" marL="0" rtl="0" algn="l">
              <a:spcBef>
                <a:spcPts val="0"/>
              </a:spcBef>
              <a:spcAft>
                <a:spcPts val="0"/>
              </a:spcAft>
              <a:buNone/>
            </a:pPr>
            <a:r>
              <a:rPr lang="en-US" sz="1200"/>
              <a:t>1916-2001</a:t>
            </a:r>
            <a:endParaRPr sz="1200"/>
          </a:p>
        </p:txBody>
      </p:sp>
      <p:sp>
        <p:nvSpPr>
          <p:cNvPr id="402" name="Google Shape;402;p46"/>
          <p:cNvSpPr txBox="1"/>
          <p:nvPr/>
        </p:nvSpPr>
        <p:spPr>
          <a:xfrm>
            <a:off x="432250" y="1578401"/>
            <a:ext cx="3820200" cy="48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600">
                <a:latin typeface="Courier New"/>
                <a:ea typeface="Courier New"/>
                <a:cs typeface="Courier New"/>
                <a:sym typeface="Courier New"/>
              </a:rPr>
              <a:t>ARE WE THERE YE_</a:t>
            </a:r>
            <a:endParaRPr sz="2600">
              <a:latin typeface="Courier New"/>
              <a:ea typeface="Courier New"/>
              <a:cs typeface="Courier New"/>
              <a:sym typeface="Courier New"/>
            </a:endParaRPr>
          </a:p>
        </p:txBody>
      </p:sp>
      <p:sp>
        <p:nvSpPr>
          <p:cNvPr id="403" name="Google Shape;403;p46"/>
          <p:cNvSpPr txBox="1"/>
          <p:nvPr/>
        </p:nvSpPr>
        <p:spPr>
          <a:xfrm>
            <a:off x="290275" y="1108175"/>
            <a:ext cx="35337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Shannon’s Game</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Entropy</a:t>
            </a:r>
            <a:endParaRPr/>
          </a:p>
        </p:txBody>
      </p:sp>
      <p:sp>
        <p:nvSpPr>
          <p:cNvPr id="410" name="Google Shape;410;p47"/>
          <p:cNvSpPr txBox="1"/>
          <p:nvPr/>
        </p:nvSpPr>
        <p:spPr>
          <a:xfrm>
            <a:off x="381000" y="1143000"/>
            <a:ext cx="72849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Char char="•"/>
            </a:pPr>
            <a:r>
              <a:rPr lang="en-US" sz="2000">
                <a:solidFill>
                  <a:schemeClr val="dk1"/>
                </a:solidFill>
              </a:rPr>
              <a:t>Entropy is a measure of </a:t>
            </a:r>
            <a:r>
              <a:rPr i="1" lang="en-US" sz="2000">
                <a:solidFill>
                  <a:schemeClr val="dk1"/>
                </a:solidFill>
              </a:rPr>
              <a:t>uncertainty</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US" sz="2000">
                <a:solidFill>
                  <a:schemeClr val="dk1"/>
                </a:solidFill>
              </a:rPr>
              <a:t>More uncertainty requires longer codes (more information)</a:t>
            </a:r>
            <a:endParaRPr sz="20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Entropy</a:t>
            </a:r>
            <a:endParaRPr/>
          </a:p>
        </p:txBody>
      </p:sp>
      <p:pic>
        <p:nvPicPr>
          <p:cNvPr id="417" name="Google Shape;417;p48"/>
          <p:cNvPicPr preferRelativeResize="0"/>
          <p:nvPr/>
        </p:nvPicPr>
        <p:blipFill>
          <a:blip r:embed="rId3">
            <a:alphaModFix/>
          </a:blip>
          <a:stretch>
            <a:fillRect/>
          </a:stretch>
        </p:blipFill>
        <p:spPr>
          <a:xfrm>
            <a:off x="7911822" y="2276150"/>
            <a:ext cx="816253" cy="2626051"/>
          </a:xfrm>
          <a:prstGeom prst="rect">
            <a:avLst/>
          </a:prstGeom>
          <a:noFill/>
          <a:ln>
            <a:noFill/>
          </a:ln>
        </p:spPr>
      </p:pic>
      <p:pic>
        <p:nvPicPr>
          <p:cNvPr id="418" name="Google Shape;418;p48"/>
          <p:cNvPicPr preferRelativeResize="0"/>
          <p:nvPr/>
        </p:nvPicPr>
        <p:blipFill>
          <a:blip r:embed="rId4">
            <a:alphaModFix/>
          </a:blip>
          <a:stretch>
            <a:fillRect/>
          </a:stretch>
        </p:blipFill>
        <p:spPr>
          <a:xfrm>
            <a:off x="5041025" y="2484154"/>
            <a:ext cx="2477515" cy="2340556"/>
          </a:xfrm>
          <a:prstGeom prst="rect">
            <a:avLst/>
          </a:prstGeom>
          <a:noFill/>
          <a:ln>
            <a:noFill/>
          </a:ln>
        </p:spPr>
      </p:pic>
      <p:pic>
        <p:nvPicPr>
          <p:cNvPr id="419" name="Google Shape;419;p48"/>
          <p:cNvPicPr preferRelativeResize="0"/>
          <p:nvPr/>
        </p:nvPicPr>
        <p:blipFill>
          <a:blip r:embed="rId5">
            <a:alphaModFix/>
          </a:blip>
          <a:stretch>
            <a:fillRect/>
          </a:stretch>
        </p:blipFill>
        <p:spPr>
          <a:xfrm>
            <a:off x="2062650" y="3187325"/>
            <a:ext cx="2611825" cy="735875"/>
          </a:xfrm>
          <a:prstGeom prst="rect">
            <a:avLst/>
          </a:prstGeom>
          <a:noFill/>
          <a:ln>
            <a:noFill/>
          </a:ln>
        </p:spPr>
      </p:pic>
      <p:sp>
        <p:nvSpPr>
          <p:cNvPr id="420" name="Google Shape;420;p48"/>
          <p:cNvSpPr txBox="1"/>
          <p:nvPr/>
        </p:nvSpPr>
        <p:spPr>
          <a:xfrm>
            <a:off x="381000" y="1143000"/>
            <a:ext cx="72849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Char char="•"/>
            </a:pPr>
            <a:r>
              <a:rPr lang="en-US" sz="2000">
                <a:solidFill>
                  <a:schemeClr val="dk1"/>
                </a:solidFill>
              </a:rPr>
              <a:t>Entropy is a measure of </a:t>
            </a:r>
            <a:r>
              <a:rPr i="1" lang="en-US" sz="2000">
                <a:solidFill>
                  <a:schemeClr val="dk1"/>
                </a:solidFill>
              </a:rPr>
              <a:t>uncertainty</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US" sz="2000">
                <a:solidFill>
                  <a:schemeClr val="dk1"/>
                </a:solidFill>
              </a:rPr>
              <a:t>More uncertainty requires longer codes (more information)</a:t>
            </a:r>
            <a:endParaRPr sz="20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Information Gain</a:t>
            </a:r>
            <a:endParaRPr/>
          </a:p>
        </p:txBody>
      </p:sp>
      <p:pic>
        <p:nvPicPr>
          <p:cNvPr id="427" name="Google Shape;427;p49"/>
          <p:cNvPicPr preferRelativeResize="0"/>
          <p:nvPr/>
        </p:nvPicPr>
        <p:blipFill>
          <a:blip r:embed="rId3">
            <a:alphaModFix/>
          </a:blip>
          <a:stretch>
            <a:fillRect/>
          </a:stretch>
        </p:blipFill>
        <p:spPr>
          <a:xfrm>
            <a:off x="6121400" y="1231900"/>
            <a:ext cx="914400" cy="523875"/>
          </a:xfrm>
          <a:prstGeom prst="rect">
            <a:avLst/>
          </a:prstGeom>
          <a:noFill/>
          <a:ln>
            <a:noFill/>
          </a:ln>
        </p:spPr>
      </p:pic>
      <p:pic>
        <p:nvPicPr>
          <p:cNvPr id="428" name="Google Shape;428;p49"/>
          <p:cNvPicPr preferRelativeResize="0"/>
          <p:nvPr/>
        </p:nvPicPr>
        <p:blipFill>
          <a:blip r:embed="rId4">
            <a:alphaModFix/>
          </a:blip>
          <a:stretch>
            <a:fillRect/>
          </a:stretch>
        </p:blipFill>
        <p:spPr>
          <a:xfrm>
            <a:off x="7899400" y="1098550"/>
            <a:ext cx="866775" cy="657225"/>
          </a:xfrm>
          <a:prstGeom prst="rect">
            <a:avLst/>
          </a:prstGeom>
          <a:noFill/>
          <a:ln>
            <a:noFill/>
          </a:ln>
        </p:spPr>
      </p:pic>
      <p:cxnSp>
        <p:nvCxnSpPr>
          <p:cNvPr id="429" name="Google Shape;429;p49"/>
          <p:cNvCxnSpPr/>
          <p:nvPr/>
        </p:nvCxnSpPr>
        <p:spPr>
          <a:xfrm>
            <a:off x="7112000" y="1493838"/>
            <a:ext cx="647700" cy="0"/>
          </a:xfrm>
          <a:prstGeom prst="straightConnector1">
            <a:avLst/>
          </a:prstGeom>
          <a:noFill/>
          <a:ln cap="flat" cmpd="sng" w="19050">
            <a:solidFill>
              <a:srgbClr val="666666"/>
            </a:solidFill>
            <a:prstDash val="solid"/>
            <a:round/>
            <a:headEnd len="med" w="med" type="none"/>
            <a:tailEnd len="med" w="med" type="triangle"/>
          </a:ln>
        </p:spPr>
      </p:cxnSp>
      <p:sp>
        <p:nvSpPr>
          <p:cNvPr id="430" name="Google Shape;430;p49"/>
          <p:cNvSpPr txBox="1"/>
          <p:nvPr/>
        </p:nvSpPr>
        <p:spPr>
          <a:xfrm>
            <a:off x="6985000" y="914400"/>
            <a:ext cx="9144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IG &gt; 0</a:t>
            </a:r>
            <a:endParaRPr sz="1800"/>
          </a:p>
        </p:txBody>
      </p:sp>
      <p:sp>
        <p:nvSpPr>
          <p:cNvPr id="431" name="Google Shape;431;p49"/>
          <p:cNvSpPr txBox="1"/>
          <p:nvPr/>
        </p:nvSpPr>
        <p:spPr>
          <a:xfrm>
            <a:off x="304800" y="990600"/>
            <a:ext cx="56643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Char char="•"/>
            </a:pPr>
            <a:r>
              <a:rPr lang="en-US" sz="2000">
                <a:solidFill>
                  <a:schemeClr val="dk1"/>
                </a:solidFill>
              </a:rPr>
              <a:t>IG = Entropy before - Entropy after</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US" sz="2000">
                <a:solidFill>
                  <a:schemeClr val="dk1"/>
                </a:solidFill>
              </a:rPr>
              <a:t>Weighted by number of examples</a:t>
            </a:r>
            <a:endParaRPr sz="2000">
              <a:solidFill>
                <a:schemeClr val="dk1"/>
              </a:solidFill>
            </a:endParaRPr>
          </a:p>
        </p:txBody>
      </p:sp>
      <p:sp>
        <p:nvSpPr>
          <p:cNvPr id="432" name="Google Shape;432;p49"/>
          <p:cNvSpPr/>
          <p:nvPr/>
        </p:nvSpPr>
        <p:spPr>
          <a:xfrm>
            <a:off x="1400600" y="2389800"/>
            <a:ext cx="1340100" cy="8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100</a:t>
            </a:r>
            <a:endParaRPr sz="1200"/>
          </a:p>
          <a:p>
            <a:pPr indent="0" lvl="0" marL="0" rtl="0" algn="ctr">
              <a:lnSpc>
                <a:spcPct val="150000"/>
              </a:lnSpc>
              <a:spcBef>
                <a:spcPts val="0"/>
              </a:spcBef>
              <a:spcAft>
                <a:spcPts val="0"/>
              </a:spcAft>
              <a:buNone/>
            </a:pPr>
            <a:r>
              <a:rPr lang="en-US" sz="1200"/>
              <a:t>Churn: [50, 50]</a:t>
            </a:r>
            <a:endParaRPr sz="1200"/>
          </a:p>
          <a:p>
            <a:pPr indent="0" lvl="0" marL="0" rtl="0" algn="ctr">
              <a:spcBef>
                <a:spcPts val="0"/>
              </a:spcBef>
              <a:spcAft>
                <a:spcPts val="0"/>
              </a:spcAft>
              <a:buNone/>
            </a:pPr>
            <a:r>
              <a:rPr b="1" lang="en-US" sz="1200"/>
              <a:t>Int’l Plan?</a:t>
            </a:r>
            <a:endParaRPr b="1" sz="1200"/>
          </a:p>
        </p:txBody>
      </p:sp>
      <p:sp>
        <p:nvSpPr>
          <p:cNvPr id="433" name="Google Shape;433;p49"/>
          <p:cNvSpPr/>
          <p:nvPr/>
        </p:nvSpPr>
        <p:spPr>
          <a:xfrm>
            <a:off x="613200" y="4069500"/>
            <a:ext cx="1340100" cy="834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80</a:t>
            </a:r>
            <a:endParaRPr sz="1200"/>
          </a:p>
          <a:p>
            <a:pPr indent="0" lvl="0" marL="0" rtl="0" algn="ctr">
              <a:lnSpc>
                <a:spcPct val="150000"/>
              </a:lnSpc>
              <a:spcBef>
                <a:spcPts val="0"/>
              </a:spcBef>
              <a:spcAft>
                <a:spcPts val="0"/>
              </a:spcAft>
              <a:buNone/>
            </a:pPr>
            <a:r>
              <a:rPr lang="en-US" sz="1200"/>
              <a:t>Churn: [50, 30]</a:t>
            </a:r>
            <a:endParaRPr sz="1200"/>
          </a:p>
        </p:txBody>
      </p:sp>
      <p:sp>
        <p:nvSpPr>
          <p:cNvPr id="434" name="Google Shape;434;p49"/>
          <p:cNvSpPr/>
          <p:nvPr/>
        </p:nvSpPr>
        <p:spPr>
          <a:xfrm>
            <a:off x="2237500" y="4069500"/>
            <a:ext cx="1340100" cy="8349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20</a:t>
            </a:r>
            <a:endParaRPr sz="1200"/>
          </a:p>
          <a:p>
            <a:pPr indent="0" lvl="0" marL="0" rtl="0" algn="ctr">
              <a:lnSpc>
                <a:spcPct val="150000"/>
              </a:lnSpc>
              <a:spcBef>
                <a:spcPts val="0"/>
              </a:spcBef>
              <a:spcAft>
                <a:spcPts val="0"/>
              </a:spcAft>
              <a:buNone/>
            </a:pPr>
            <a:r>
              <a:rPr lang="en-US" sz="1200"/>
              <a:t>Churn: [0, 20]</a:t>
            </a:r>
            <a:endParaRPr sz="1200"/>
          </a:p>
        </p:txBody>
      </p:sp>
      <p:cxnSp>
        <p:nvCxnSpPr>
          <p:cNvPr id="435" name="Google Shape;435;p49"/>
          <p:cNvCxnSpPr>
            <a:stCxn id="432" idx="2"/>
            <a:endCxn id="433" idx="0"/>
          </p:cNvCxnSpPr>
          <p:nvPr/>
        </p:nvCxnSpPr>
        <p:spPr>
          <a:xfrm flipH="1">
            <a:off x="1283150" y="3224700"/>
            <a:ext cx="787500" cy="844800"/>
          </a:xfrm>
          <a:prstGeom prst="straightConnector1">
            <a:avLst/>
          </a:prstGeom>
          <a:noFill/>
          <a:ln cap="flat" cmpd="sng" w="9525">
            <a:solidFill>
              <a:schemeClr val="dk2"/>
            </a:solidFill>
            <a:prstDash val="solid"/>
            <a:round/>
            <a:headEnd len="med" w="med" type="none"/>
            <a:tailEnd len="med" w="med" type="triangle"/>
          </a:ln>
        </p:spPr>
      </p:cxnSp>
      <p:cxnSp>
        <p:nvCxnSpPr>
          <p:cNvPr id="436" name="Google Shape;436;p49"/>
          <p:cNvCxnSpPr>
            <a:stCxn id="432" idx="2"/>
            <a:endCxn id="434" idx="0"/>
          </p:cNvCxnSpPr>
          <p:nvPr/>
        </p:nvCxnSpPr>
        <p:spPr>
          <a:xfrm>
            <a:off x="2070650" y="3224700"/>
            <a:ext cx="837000" cy="84480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49"/>
          <p:cNvSpPr txBox="1"/>
          <p:nvPr/>
        </p:nvSpPr>
        <p:spPr>
          <a:xfrm>
            <a:off x="1196199" y="3387625"/>
            <a:ext cx="63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False</a:t>
            </a:r>
            <a:endParaRPr sz="1200"/>
          </a:p>
        </p:txBody>
      </p:sp>
      <p:sp>
        <p:nvSpPr>
          <p:cNvPr id="438" name="Google Shape;438;p49"/>
          <p:cNvSpPr txBox="1"/>
          <p:nvPr/>
        </p:nvSpPr>
        <p:spPr>
          <a:xfrm>
            <a:off x="2422629" y="3387625"/>
            <a:ext cx="55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True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Optimization by Gradient Descent</a:t>
            </a:r>
            <a:endParaRPr/>
          </a:p>
        </p:txBody>
      </p:sp>
      <p:sp>
        <p:nvSpPr>
          <p:cNvPr id="87" name="Google Shape;87;p14"/>
          <p:cNvSpPr txBox="1"/>
          <p:nvPr/>
        </p:nvSpPr>
        <p:spPr>
          <a:xfrm>
            <a:off x="458525" y="1421525"/>
            <a:ext cx="3024900" cy="27243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SzPts val="2000"/>
              <a:buChar char="●"/>
            </a:pPr>
            <a:r>
              <a:rPr lang="en-US" sz="2000"/>
              <a:t>Model</a:t>
            </a:r>
            <a:endParaRPr sz="2000"/>
          </a:p>
          <a:p>
            <a:pPr indent="-355600" lvl="0" marL="457200" rtl="0" algn="l">
              <a:lnSpc>
                <a:spcPct val="200000"/>
              </a:lnSpc>
              <a:spcBef>
                <a:spcPts val="1000"/>
              </a:spcBef>
              <a:spcAft>
                <a:spcPts val="0"/>
              </a:spcAft>
              <a:buSzPts val="2000"/>
              <a:buChar char="●"/>
            </a:pPr>
            <a:r>
              <a:rPr lang="en-US" sz="2000"/>
              <a:t>Parameters</a:t>
            </a:r>
            <a:endParaRPr sz="2000"/>
          </a:p>
          <a:p>
            <a:pPr indent="-355600" lvl="0" marL="457200" rtl="0" algn="l">
              <a:lnSpc>
                <a:spcPct val="200000"/>
              </a:lnSpc>
              <a:spcBef>
                <a:spcPts val="1000"/>
              </a:spcBef>
              <a:spcAft>
                <a:spcPts val="0"/>
              </a:spcAft>
              <a:buSzPts val="2000"/>
              <a:buChar char="●"/>
            </a:pPr>
            <a:r>
              <a:rPr lang="en-US" sz="2000"/>
              <a:t>Loss</a:t>
            </a:r>
            <a:endParaRPr sz="2000"/>
          </a:p>
          <a:p>
            <a:pPr indent="-355600" lvl="0" marL="457200" rtl="0" algn="l">
              <a:lnSpc>
                <a:spcPct val="200000"/>
              </a:lnSpc>
              <a:spcBef>
                <a:spcPts val="1000"/>
              </a:spcBef>
              <a:spcAft>
                <a:spcPts val="1000"/>
              </a:spcAft>
              <a:buSzPts val="2000"/>
              <a:buChar char="●"/>
            </a:pPr>
            <a:r>
              <a:rPr lang="en-US" sz="2000"/>
              <a:t>Objective</a:t>
            </a:r>
            <a:endParaRPr sz="2000"/>
          </a:p>
        </p:txBody>
      </p:sp>
      <p:pic>
        <p:nvPicPr>
          <p:cNvPr id="88" name="Google Shape;88;p14"/>
          <p:cNvPicPr preferRelativeResize="0"/>
          <p:nvPr/>
        </p:nvPicPr>
        <p:blipFill>
          <a:blip r:embed="rId3">
            <a:alphaModFix/>
          </a:blip>
          <a:stretch>
            <a:fillRect/>
          </a:stretch>
        </p:blipFill>
        <p:spPr>
          <a:xfrm>
            <a:off x="4684423" y="1269125"/>
            <a:ext cx="1989006" cy="333147"/>
          </a:xfrm>
          <a:prstGeom prst="rect">
            <a:avLst/>
          </a:prstGeom>
          <a:noFill/>
          <a:ln>
            <a:noFill/>
          </a:ln>
        </p:spPr>
      </p:pic>
      <p:pic>
        <p:nvPicPr>
          <p:cNvPr id="89" name="Google Shape;89;p14"/>
          <p:cNvPicPr preferRelativeResize="0"/>
          <p:nvPr/>
        </p:nvPicPr>
        <p:blipFill>
          <a:blip r:embed="rId4">
            <a:alphaModFix/>
          </a:blip>
          <a:stretch>
            <a:fillRect/>
          </a:stretch>
        </p:blipFill>
        <p:spPr>
          <a:xfrm>
            <a:off x="4634400" y="2182260"/>
            <a:ext cx="1768659" cy="333154"/>
          </a:xfrm>
          <a:prstGeom prst="rect">
            <a:avLst/>
          </a:prstGeom>
          <a:noFill/>
          <a:ln>
            <a:noFill/>
          </a:ln>
        </p:spPr>
      </p:pic>
      <p:pic>
        <p:nvPicPr>
          <p:cNvPr id="90" name="Google Shape;90;p14"/>
          <p:cNvPicPr preferRelativeResize="0"/>
          <p:nvPr/>
        </p:nvPicPr>
        <p:blipFill>
          <a:blip r:embed="rId5">
            <a:alphaModFix/>
          </a:blip>
          <a:stretch>
            <a:fillRect/>
          </a:stretch>
        </p:blipFill>
        <p:spPr>
          <a:xfrm>
            <a:off x="4634400" y="3938421"/>
            <a:ext cx="2185314" cy="333154"/>
          </a:xfrm>
          <a:prstGeom prst="rect">
            <a:avLst/>
          </a:prstGeom>
          <a:noFill/>
          <a:ln>
            <a:noFill/>
          </a:ln>
        </p:spPr>
      </p:pic>
      <p:pic>
        <p:nvPicPr>
          <p:cNvPr id="91" name="Google Shape;91;p14"/>
          <p:cNvPicPr preferRelativeResize="0"/>
          <p:nvPr/>
        </p:nvPicPr>
        <p:blipFill>
          <a:blip r:embed="rId6">
            <a:alphaModFix/>
          </a:blip>
          <a:stretch>
            <a:fillRect/>
          </a:stretch>
        </p:blipFill>
        <p:spPr>
          <a:xfrm>
            <a:off x="4661852" y="2906379"/>
            <a:ext cx="3970673" cy="691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0"/>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Information Gain</a:t>
            </a:r>
            <a:endParaRPr/>
          </a:p>
        </p:txBody>
      </p:sp>
      <p:pic>
        <p:nvPicPr>
          <p:cNvPr id="445" name="Google Shape;445;p50"/>
          <p:cNvPicPr preferRelativeResize="0"/>
          <p:nvPr/>
        </p:nvPicPr>
        <p:blipFill>
          <a:blip r:embed="rId3">
            <a:alphaModFix/>
          </a:blip>
          <a:stretch>
            <a:fillRect/>
          </a:stretch>
        </p:blipFill>
        <p:spPr>
          <a:xfrm>
            <a:off x="6121400" y="1231900"/>
            <a:ext cx="914400" cy="523875"/>
          </a:xfrm>
          <a:prstGeom prst="rect">
            <a:avLst/>
          </a:prstGeom>
          <a:noFill/>
          <a:ln>
            <a:noFill/>
          </a:ln>
        </p:spPr>
      </p:pic>
      <p:pic>
        <p:nvPicPr>
          <p:cNvPr id="446" name="Google Shape;446;p50"/>
          <p:cNvPicPr preferRelativeResize="0"/>
          <p:nvPr/>
        </p:nvPicPr>
        <p:blipFill>
          <a:blip r:embed="rId4">
            <a:alphaModFix/>
          </a:blip>
          <a:stretch>
            <a:fillRect/>
          </a:stretch>
        </p:blipFill>
        <p:spPr>
          <a:xfrm>
            <a:off x="7899400" y="1098550"/>
            <a:ext cx="866775" cy="657225"/>
          </a:xfrm>
          <a:prstGeom prst="rect">
            <a:avLst/>
          </a:prstGeom>
          <a:noFill/>
          <a:ln>
            <a:noFill/>
          </a:ln>
        </p:spPr>
      </p:pic>
      <p:cxnSp>
        <p:nvCxnSpPr>
          <p:cNvPr id="447" name="Google Shape;447;p50"/>
          <p:cNvCxnSpPr/>
          <p:nvPr/>
        </p:nvCxnSpPr>
        <p:spPr>
          <a:xfrm>
            <a:off x="7112000" y="1493838"/>
            <a:ext cx="647700" cy="0"/>
          </a:xfrm>
          <a:prstGeom prst="straightConnector1">
            <a:avLst/>
          </a:prstGeom>
          <a:noFill/>
          <a:ln cap="flat" cmpd="sng" w="19050">
            <a:solidFill>
              <a:srgbClr val="666666"/>
            </a:solidFill>
            <a:prstDash val="solid"/>
            <a:round/>
            <a:headEnd len="med" w="med" type="none"/>
            <a:tailEnd len="med" w="med" type="triangle"/>
          </a:ln>
        </p:spPr>
      </p:cxnSp>
      <p:sp>
        <p:nvSpPr>
          <p:cNvPr id="448" name="Google Shape;448;p50"/>
          <p:cNvSpPr txBox="1"/>
          <p:nvPr/>
        </p:nvSpPr>
        <p:spPr>
          <a:xfrm>
            <a:off x="6985000" y="914400"/>
            <a:ext cx="9144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IG &gt; 0</a:t>
            </a:r>
            <a:endParaRPr sz="1800"/>
          </a:p>
        </p:txBody>
      </p:sp>
      <p:sp>
        <p:nvSpPr>
          <p:cNvPr id="449" name="Google Shape;449;p50"/>
          <p:cNvSpPr txBox="1"/>
          <p:nvPr/>
        </p:nvSpPr>
        <p:spPr>
          <a:xfrm>
            <a:off x="304800" y="990600"/>
            <a:ext cx="56643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Char char="•"/>
            </a:pPr>
            <a:r>
              <a:rPr lang="en-US" sz="2000">
                <a:solidFill>
                  <a:schemeClr val="dk1"/>
                </a:solidFill>
              </a:rPr>
              <a:t>IG = Entropy before - Entropy after</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US" sz="2000">
                <a:solidFill>
                  <a:schemeClr val="dk1"/>
                </a:solidFill>
              </a:rPr>
              <a:t>Weighted by number of examples</a:t>
            </a:r>
            <a:endParaRPr sz="2000">
              <a:solidFill>
                <a:schemeClr val="dk1"/>
              </a:solidFill>
            </a:endParaRPr>
          </a:p>
        </p:txBody>
      </p:sp>
      <p:sp>
        <p:nvSpPr>
          <p:cNvPr id="450" name="Google Shape;450;p50"/>
          <p:cNvSpPr/>
          <p:nvPr/>
        </p:nvSpPr>
        <p:spPr>
          <a:xfrm>
            <a:off x="1400600" y="2389800"/>
            <a:ext cx="1340100" cy="8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100</a:t>
            </a:r>
            <a:endParaRPr sz="1200"/>
          </a:p>
          <a:p>
            <a:pPr indent="0" lvl="0" marL="0" rtl="0" algn="ctr">
              <a:lnSpc>
                <a:spcPct val="150000"/>
              </a:lnSpc>
              <a:spcBef>
                <a:spcPts val="0"/>
              </a:spcBef>
              <a:spcAft>
                <a:spcPts val="0"/>
              </a:spcAft>
              <a:buNone/>
            </a:pPr>
            <a:r>
              <a:rPr lang="en-US" sz="1200"/>
              <a:t>Churn: [50, 50]</a:t>
            </a:r>
            <a:endParaRPr sz="1200"/>
          </a:p>
          <a:p>
            <a:pPr indent="0" lvl="0" marL="0" rtl="0" algn="ctr">
              <a:spcBef>
                <a:spcPts val="0"/>
              </a:spcBef>
              <a:spcAft>
                <a:spcPts val="0"/>
              </a:spcAft>
              <a:buNone/>
            </a:pPr>
            <a:r>
              <a:rPr b="1" lang="en-US" sz="1200"/>
              <a:t>Int’l Plan?</a:t>
            </a:r>
            <a:endParaRPr b="1" sz="1200"/>
          </a:p>
        </p:txBody>
      </p:sp>
      <p:sp>
        <p:nvSpPr>
          <p:cNvPr id="451" name="Google Shape;451;p50"/>
          <p:cNvSpPr/>
          <p:nvPr/>
        </p:nvSpPr>
        <p:spPr>
          <a:xfrm>
            <a:off x="613200" y="4069500"/>
            <a:ext cx="1340100" cy="834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80</a:t>
            </a:r>
            <a:endParaRPr sz="1200"/>
          </a:p>
          <a:p>
            <a:pPr indent="0" lvl="0" marL="0" rtl="0" algn="ctr">
              <a:lnSpc>
                <a:spcPct val="150000"/>
              </a:lnSpc>
              <a:spcBef>
                <a:spcPts val="0"/>
              </a:spcBef>
              <a:spcAft>
                <a:spcPts val="0"/>
              </a:spcAft>
              <a:buNone/>
            </a:pPr>
            <a:r>
              <a:rPr lang="en-US" sz="1200"/>
              <a:t>Churn: [50, 30]</a:t>
            </a:r>
            <a:endParaRPr sz="1200"/>
          </a:p>
        </p:txBody>
      </p:sp>
      <p:sp>
        <p:nvSpPr>
          <p:cNvPr id="452" name="Google Shape;452;p50"/>
          <p:cNvSpPr/>
          <p:nvPr/>
        </p:nvSpPr>
        <p:spPr>
          <a:xfrm>
            <a:off x="2237500" y="4069500"/>
            <a:ext cx="1340100" cy="8349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20</a:t>
            </a:r>
            <a:endParaRPr sz="1200"/>
          </a:p>
          <a:p>
            <a:pPr indent="0" lvl="0" marL="0" rtl="0" algn="ctr">
              <a:lnSpc>
                <a:spcPct val="150000"/>
              </a:lnSpc>
              <a:spcBef>
                <a:spcPts val="0"/>
              </a:spcBef>
              <a:spcAft>
                <a:spcPts val="0"/>
              </a:spcAft>
              <a:buNone/>
            </a:pPr>
            <a:r>
              <a:rPr lang="en-US" sz="1200"/>
              <a:t>Churn: [0, 20]</a:t>
            </a:r>
            <a:endParaRPr sz="1200"/>
          </a:p>
        </p:txBody>
      </p:sp>
      <p:cxnSp>
        <p:nvCxnSpPr>
          <p:cNvPr id="453" name="Google Shape;453;p50"/>
          <p:cNvCxnSpPr>
            <a:stCxn id="450" idx="2"/>
            <a:endCxn id="451" idx="0"/>
          </p:cNvCxnSpPr>
          <p:nvPr/>
        </p:nvCxnSpPr>
        <p:spPr>
          <a:xfrm flipH="1">
            <a:off x="1283150" y="3224700"/>
            <a:ext cx="787500" cy="84480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50"/>
          <p:cNvCxnSpPr>
            <a:stCxn id="450" idx="2"/>
            <a:endCxn id="452" idx="0"/>
          </p:cNvCxnSpPr>
          <p:nvPr/>
        </p:nvCxnSpPr>
        <p:spPr>
          <a:xfrm>
            <a:off x="2070650" y="3224700"/>
            <a:ext cx="837000" cy="84480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50"/>
          <p:cNvSpPr txBox="1"/>
          <p:nvPr/>
        </p:nvSpPr>
        <p:spPr>
          <a:xfrm>
            <a:off x="1196199" y="3387625"/>
            <a:ext cx="63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False</a:t>
            </a:r>
            <a:endParaRPr sz="1200"/>
          </a:p>
        </p:txBody>
      </p:sp>
      <p:sp>
        <p:nvSpPr>
          <p:cNvPr id="456" name="Google Shape;456;p50"/>
          <p:cNvSpPr txBox="1"/>
          <p:nvPr/>
        </p:nvSpPr>
        <p:spPr>
          <a:xfrm>
            <a:off x="2422629" y="3387625"/>
            <a:ext cx="55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True</a:t>
            </a:r>
            <a:endParaRPr sz="1200"/>
          </a:p>
        </p:txBody>
      </p:sp>
      <p:sp>
        <p:nvSpPr>
          <p:cNvPr id="457" name="Google Shape;457;p50"/>
          <p:cNvSpPr txBox="1"/>
          <p:nvPr/>
        </p:nvSpPr>
        <p:spPr>
          <a:xfrm>
            <a:off x="4318000" y="2190750"/>
            <a:ext cx="3076800" cy="27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ourier New"/>
                <a:ea typeface="Courier New"/>
                <a:cs typeface="Courier New"/>
                <a:sym typeface="Courier New"/>
              </a:rPr>
              <a:t>H</a:t>
            </a:r>
            <a:r>
              <a:rPr baseline="-25000" lang="en-US" sz="1300">
                <a:latin typeface="Courier New"/>
                <a:ea typeface="Courier New"/>
                <a:cs typeface="Courier New"/>
                <a:sym typeface="Courier New"/>
              </a:rPr>
              <a:t>0</a:t>
            </a:r>
            <a:r>
              <a:rPr lang="en-US" sz="1300">
                <a:latin typeface="Courier New"/>
                <a:ea typeface="Courier New"/>
                <a:cs typeface="Courier New"/>
                <a:sym typeface="Courier New"/>
              </a:rPr>
              <a:t> =	-.5 log(.5)</a:t>
            </a:r>
            <a:endParaRPr sz="1300">
              <a:latin typeface="Courier New"/>
              <a:ea typeface="Courier New"/>
              <a:cs typeface="Courier New"/>
              <a:sym typeface="Courier New"/>
            </a:endParaRPr>
          </a:p>
          <a:p>
            <a:pPr indent="0" lvl="0" marL="0" rtl="0" algn="l">
              <a:spcBef>
                <a:spcPts val="0"/>
              </a:spcBef>
              <a:spcAft>
                <a:spcPts val="0"/>
              </a:spcAft>
              <a:buNone/>
            </a:pPr>
            <a:r>
              <a:rPr lang="en-US" sz="1300">
                <a:latin typeface="Courier New"/>
                <a:ea typeface="Courier New"/>
                <a:cs typeface="Courier New"/>
                <a:sym typeface="Courier New"/>
              </a:rPr>
              <a:t>	-.5 log(.5) = </a:t>
            </a:r>
            <a:r>
              <a:rPr b="1" lang="en-US" sz="1300">
                <a:latin typeface="Courier New"/>
                <a:ea typeface="Courier New"/>
                <a:cs typeface="Courier New"/>
                <a:sym typeface="Courier New"/>
              </a:rPr>
              <a:t>1</a:t>
            </a:r>
            <a:endParaRPr b="1"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US" sz="1300">
                <a:solidFill>
                  <a:srgbClr val="000000"/>
                </a:solidFill>
                <a:latin typeface="Courier New"/>
                <a:ea typeface="Courier New"/>
                <a:cs typeface="Courier New"/>
                <a:sym typeface="Courier New"/>
              </a:rPr>
              <a:t>H</a:t>
            </a:r>
            <a:r>
              <a:rPr baseline="-25000" lang="en-US" sz="1300">
                <a:solidFill>
                  <a:srgbClr val="000000"/>
                </a:solidFill>
                <a:latin typeface="Courier New"/>
                <a:ea typeface="Courier New"/>
                <a:cs typeface="Courier New"/>
                <a:sym typeface="Courier New"/>
              </a:rPr>
              <a:t>1</a:t>
            </a:r>
            <a:r>
              <a:rPr lang="en-US" sz="1300">
                <a:solidFill>
                  <a:srgbClr val="000000"/>
                </a:solidFill>
                <a:latin typeface="Courier New"/>
                <a:ea typeface="Courier New"/>
                <a:cs typeface="Courier New"/>
                <a:sym typeface="Courier New"/>
              </a:rPr>
              <a:t> =	-.6</a:t>
            </a:r>
            <a:r>
              <a:rPr lang="en-US" sz="1300">
                <a:latin typeface="Courier New"/>
                <a:ea typeface="Courier New"/>
                <a:cs typeface="Courier New"/>
                <a:sym typeface="Courier New"/>
              </a:rPr>
              <a:t>25</a:t>
            </a:r>
            <a:r>
              <a:rPr lang="en-US" sz="1300">
                <a:solidFill>
                  <a:srgbClr val="000000"/>
                </a:solidFill>
                <a:latin typeface="Courier New"/>
                <a:ea typeface="Courier New"/>
                <a:cs typeface="Courier New"/>
                <a:sym typeface="Courier New"/>
              </a:rPr>
              <a:t> log(.6</a:t>
            </a:r>
            <a:r>
              <a:rPr lang="en-US" sz="1300">
                <a:latin typeface="Courier New"/>
                <a:ea typeface="Courier New"/>
                <a:cs typeface="Courier New"/>
                <a:sym typeface="Courier New"/>
              </a:rPr>
              <a:t>25</a:t>
            </a:r>
            <a:r>
              <a:rPr lang="en-US"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US" sz="1300">
                <a:solidFill>
                  <a:srgbClr val="000000"/>
                </a:solidFill>
                <a:latin typeface="Courier New"/>
                <a:ea typeface="Courier New"/>
                <a:cs typeface="Courier New"/>
                <a:sym typeface="Courier New"/>
              </a:rPr>
              <a:t>	-.3</a:t>
            </a:r>
            <a:r>
              <a:rPr lang="en-US" sz="1300">
                <a:latin typeface="Courier New"/>
                <a:ea typeface="Courier New"/>
                <a:cs typeface="Courier New"/>
                <a:sym typeface="Courier New"/>
              </a:rPr>
              <a:t>75</a:t>
            </a:r>
            <a:r>
              <a:rPr lang="en-US" sz="1300">
                <a:solidFill>
                  <a:srgbClr val="000000"/>
                </a:solidFill>
                <a:latin typeface="Courier New"/>
                <a:ea typeface="Courier New"/>
                <a:cs typeface="Courier New"/>
                <a:sym typeface="Courier New"/>
              </a:rPr>
              <a:t> log(.3</a:t>
            </a:r>
            <a:r>
              <a:rPr lang="en-US" sz="1300">
                <a:latin typeface="Courier New"/>
                <a:ea typeface="Courier New"/>
                <a:cs typeface="Courier New"/>
                <a:sym typeface="Courier New"/>
              </a:rPr>
              <a:t>75</a:t>
            </a:r>
            <a:r>
              <a:rPr lang="en-US" sz="1300">
                <a:solidFill>
                  <a:srgbClr val="000000"/>
                </a:solidFill>
                <a:latin typeface="Courier New"/>
                <a:ea typeface="Courier New"/>
                <a:cs typeface="Courier New"/>
                <a:sym typeface="Courier New"/>
              </a:rPr>
              <a:t>) = </a:t>
            </a:r>
            <a:r>
              <a:rPr b="1" lang="en-US" sz="1300">
                <a:solidFill>
                  <a:srgbClr val="000000"/>
                </a:solidFill>
                <a:latin typeface="Courier New"/>
                <a:ea typeface="Courier New"/>
                <a:cs typeface="Courier New"/>
                <a:sym typeface="Courier New"/>
              </a:rPr>
              <a:t>.9</a:t>
            </a:r>
            <a:r>
              <a:rPr b="1" lang="en-US" sz="1300">
                <a:latin typeface="Courier New"/>
                <a:ea typeface="Courier New"/>
                <a:cs typeface="Courier New"/>
                <a:sym typeface="Courier New"/>
              </a:rPr>
              <a:t>5</a:t>
            </a:r>
            <a:endParaRPr b="1"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US" sz="1300">
                <a:solidFill>
                  <a:srgbClr val="000000"/>
                </a:solidFill>
                <a:latin typeface="Courier New"/>
                <a:ea typeface="Courier New"/>
                <a:cs typeface="Courier New"/>
                <a:sym typeface="Courier New"/>
              </a:rPr>
              <a:t>H</a:t>
            </a:r>
            <a:r>
              <a:rPr baseline="-25000" lang="en-US" sz="1300">
                <a:solidFill>
                  <a:srgbClr val="000000"/>
                </a:solidFill>
                <a:latin typeface="Courier New"/>
                <a:ea typeface="Courier New"/>
                <a:cs typeface="Courier New"/>
                <a:sym typeface="Courier New"/>
              </a:rPr>
              <a:t>2</a:t>
            </a:r>
            <a:r>
              <a:rPr lang="en-US" sz="1300">
                <a:solidFill>
                  <a:srgbClr val="000000"/>
                </a:solidFill>
                <a:latin typeface="Courier New"/>
                <a:ea typeface="Courier New"/>
                <a:cs typeface="Courier New"/>
                <a:sym typeface="Courier New"/>
              </a:rPr>
              <a:t> =	-</a:t>
            </a:r>
            <a:r>
              <a:rPr lang="en-US" sz="1300">
                <a:latin typeface="Courier New"/>
                <a:ea typeface="Courier New"/>
                <a:cs typeface="Courier New"/>
                <a:sym typeface="Courier New"/>
              </a:rPr>
              <a:t>0</a:t>
            </a:r>
            <a:r>
              <a:rPr lang="en-US" sz="1300">
                <a:solidFill>
                  <a:srgbClr val="000000"/>
                </a:solidFill>
                <a:latin typeface="Courier New"/>
                <a:ea typeface="Courier New"/>
                <a:cs typeface="Courier New"/>
                <a:sym typeface="Courier New"/>
              </a:rPr>
              <a:t> log(</a:t>
            </a:r>
            <a:r>
              <a:rPr lang="en-US" sz="1300">
                <a:latin typeface="Courier New"/>
                <a:ea typeface="Courier New"/>
                <a:cs typeface="Courier New"/>
                <a:sym typeface="Courier New"/>
              </a:rPr>
              <a:t>0</a:t>
            </a:r>
            <a:r>
              <a:rPr lang="en-US"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US" sz="1300">
                <a:solidFill>
                  <a:srgbClr val="000000"/>
                </a:solidFill>
                <a:latin typeface="Courier New"/>
                <a:ea typeface="Courier New"/>
                <a:cs typeface="Courier New"/>
                <a:sym typeface="Courier New"/>
              </a:rPr>
              <a:t>	-</a:t>
            </a:r>
            <a:r>
              <a:rPr lang="en-US" sz="1300">
                <a:latin typeface="Courier New"/>
                <a:ea typeface="Courier New"/>
                <a:cs typeface="Courier New"/>
                <a:sym typeface="Courier New"/>
              </a:rPr>
              <a:t>1</a:t>
            </a:r>
            <a:r>
              <a:rPr lang="en-US" sz="1300">
                <a:solidFill>
                  <a:srgbClr val="000000"/>
                </a:solidFill>
                <a:latin typeface="Courier New"/>
                <a:ea typeface="Courier New"/>
                <a:cs typeface="Courier New"/>
                <a:sym typeface="Courier New"/>
              </a:rPr>
              <a:t> log(</a:t>
            </a:r>
            <a:r>
              <a:rPr lang="en-US" sz="1300">
                <a:latin typeface="Courier New"/>
                <a:ea typeface="Courier New"/>
                <a:cs typeface="Courier New"/>
                <a:sym typeface="Courier New"/>
              </a:rPr>
              <a:t>1</a:t>
            </a:r>
            <a:r>
              <a:rPr lang="en-US" sz="1300">
                <a:solidFill>
                  <a:srgbClr val="000000"/>
                </a:solidFill>
                <a:latin typeface="Courier New"/>
                <a:ea typeface="Courier New"/>
                <a:cs typeface="Courier New"/>
                <a:sym typeface="Courier New"/>
              </a:rPr>
              <a:t>) = </a:t>
            </a:r>
            <a:r>
              <a:rPr b="1" lang="en-US" sz="1300">
                <a:latin typeface="Courier New"/>
                <a:ea typeface="Courier New"/>
                <a:cs typeface="Courier New"/>
                <a:sym typeface="Courier New"/>
              </a:rPr>
              <a:t>0</a:t>
            </a:r>
            <a:endParaRPr b="1"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US" sz="1300">
                <a:latin typeface="Courier New"/>
                <a:ea typeface="Courier New"/>
                <a:cs typeface="Courier New"/>
                <a:sym typeface="Courier New"/>
              </a:rPr>
              <a:t>IG(Int’l Plan) =</a:t>
            </a:r>
            <a:endParaRPr sz="1300">
              <a:latin typeface="Courier New"/>
              <a:ea typeface="Courier New"/>
              <a:cs typeface="Courier New"/>
              <a:sym typeface="Courier New"/>
            </a:endParaRPr>
          </a:p>
          <a:p>
            <a:pPr indent="0" lvl="0" marL="0" rtl="0" algn="l">
              <a:spcBef>
                <a:spcPts val="0"/>
              </a:spcBef>
              <a:spcAft>
                <a:spcPts val="0"/>
              </a:spcAft>
              <a:buNone/>
            </a:pPr>
            <a:r>
              <a:rPr lang="en-US" sz="1300">
                <a:latin typeface="Courier New"/>
                <a:ea typeface="Courier New"/>
                <a:cs typeface="Courier New"/>
                <a:sym typeface="Courier New"/>
              </a:rPr>
              <a:t> 1 - [.8(.95) + .2(0)] =</a:t>
            </a:r>
            <a:endParaRPr sz="1300">
              <a:latin typeface="Courier New"/>
              <a:ea typeface="Courier New"/>
              <a:cs typeface="Courier New"/>
              <a:sym typeface="Courier New"/>
            </a:endParaRPr>
          </a:p>
          <a:p>
            <a:pPr indent="0" lvl="0" marL="0" rtl="0" algn="l">
              <a:spcBef>
                <a:spcPts val="0"/>
              </a:spcBef>
              <a:spcAft>
                <a:spcPts val="0"/>
              </a:spcAft>
              <a:buNone/>
            </a:pPr>
            <a:r>
              <a:rPr lang="en-US" sz="1300">
                <a:latin typeface="Courier New"/>
                <a:ea typeface="Courier New"/>
                <a:cs typeface="Courier New"/>
                <a:sym typeface="Courier New"/>
              </a:rPr>
              <a:t> 1 - .76 =</a:t>
            </a:r>
            <a:endParaRPr sz="1300">
              <a:latin typeface="Courier New"/>
              <a:ea typeface="Courier New"/>
              <a:cs typeface="Courier New"/>
              <a:sym typeface="Courier New"/>
            </a:endParaRPr>
          </a:p>
          <a:p>
            <a:pPr indent="0" lvl="0" marL="0" rtl="0" algn="l">
              <a:spcBef>
                <a:spcPts val="0"/>
              </a:spcBef>
              <a:spcAft>
                <a:spcPts val="0"/>
              </a:spcAft>
              <a:buNone/>
            </a:pPr>
            <a:r>
              <a:rPr lang="en-US" sz="1300">
                <a:latin typeface="Courier New"/>
                <a:ea typeface="Courier New"/>
                <a:cs typeface="Courier New"/>
                <a:sym typeface="Courier New"/>
              </a:rPr>
              <a:t> </a:t>
            </a:r>
            <a:r>
              <a:rPr b="1" lang="en-US" sz="1300">
                <a:latin typeface="Courier New"/>
                <a:ea typeface="Courier New"/>
                <a:cs typeface="Courier New"/>
                <a:sym typeface="Courier New"/>
              </a:rPr>
              <a:t>.24</a:t>
            </a:r>
            <a:endParaRPr b="1" sz="1300">
              <a:latin typeface="Courier New"/>
              <a:ea typeface="Courier New"/>
              <a:cs typeface="Courier New"/>
              <a:sym typeface="Courier New"/>
            </a:endParaRPr>
          </a:p>
        </p:txBody>
      </p:sp>
      <p:sp>
        <p:nvSpPr>
          <p:cNvPr id="458" name="Google Shape;458;p50"/>
          <p:cNvSpPr txBox="1"/>
          <p:nvPr/>
        </p:nvSpPr>
        <p:spPr>
          <a:xfrm>
            <a:off x="2630875" y="2173025"/>
            <a:ext cx="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980000"/>
                </a:solidFill>
              </a:rPr>
              <a:t>0</a:t>
            </a:r>
            <a:endParaRPr b="1">
              <a:solidFill>
                <a:srgbClr val="980000"/>
              </a:solidFill>
            </a:endParaRPr>
          </a:p>
        </p:txBody>
      </p:sp>
      <p:sp>
        <p:nvSpPr>
          <p:cNvPr id="459" name="Google Shape;459;p50"/>
          <p:cNvSpPr txBox="1"/>
          <p:nvPr/>
        </p:nvSpPr>
        <p:spPr>
          <a:xfrm>
            <a:off x="1831300" y="3823275"/>
            <a:ext cx="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980000"/>
                </a:solidFill>
              </a:rPr>
              <a:t>1</a:t>
            </a:r>
            <a:endParaRPr b="1">
              <a:solidFill>
                <a:srgbClr val="980000"/>
              </a:solidFill>
            </a:endParaRPr>
          </a:p>
        </p:txBody>
      </p:sp>
      <p:sp>
        <p:nvSpPr>
          <p:cNvPr id="460" name="Google Shape;460;p50"/>
          <p:cNvSpPr txBox="1"/>
          <p:nvPr/>
        </p:nvSpPr>
        <p:spPr>
          <a:xfrm>
            <a:off x="3489450" y="3833125"/>
            <a:ext cx="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980000"/>
                </a:solidFill>
              </a:rPr>
              <a:t>2</a:t>
            </a:r>
            <a:endParaRPr b="1">
              <a:solidFill>
                <a:srgbClr val="98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Information Gain</a:t>
            </a:r>
            <a:endParaRPr/>
          </a:p>
        </p:txBody>
      </p:sp>
      <p:sp>
        <p:nvSpPr>
          <p:cNvPr id="467" name="Google Shape;467;p51"/>
          <p:cNvSpPr/>
          <p:nvPr/>
        </p:nvSpPr>
        <p:spPr>
          <a:xfrm>
            <a:off x="1629200" y="1780200"/>
            <a:ext cx="1340100" cy="8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100</a:t>
            </a:r>
            <a:endParaRPr sz="1200"/>
          </a:p>
          <a:p>
            <a:pPr indent="0" lvl="0" marL="0" rtl="0" algn="ctr">
              <a:lnSpc>
                <a:spcPct val="150000"/>
              </a:lnSpc>
              <a:spcBef>
                <a:spcPts val="0"/>
              </a:spcBef>
              <a:spcAft>
                <a:spcPts val="0"/>
              </a:spcAft>
              <a:buNone/>
            </a:pPr>
            <a:r>
              <a:rPr lang="en-US" sz="1200"/>
              <a:t>Churn: [50, 50]</a:t>
            </a:r>
            <a:endParaRPr sz="1200"/>
          </a:p>
          <a:p>
            <a:pPr indent="0" lvl="0" marL="0" rtl="0" algn="ctr">
              <a:spcBef>
                <a:spcPts val="0"/>
              </a:spcBef>
              <a:spcAft>
                <a:spcPts val="0"/>
              </a:spcAft>
              <a:buNone/>
            </a:pPr>
            <a:r>
              <a:rPr b="1" lang="en-US" sz="1200"/>
              <a:t>Int’l Plan?</a:t>
            </a:r>
            <a:endParaRPr b="1" sz="1200"/>
          </a:p>
        </p:txBody>
      </p:sp>
      <p:sp>
        <p:nvSpPr>
          <p:cNvPr id="468" name="Google Shape;468;p51"/>
          <p:cNvSpPr/>
          <p:nvPr/>
        </p:nvSpPr>
        <p:spPr>
          <a:xfrm>
            <a:off x="841800" y="3459900"/>
            <a:ext cx="1340100" cy="834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80</a:t>
            </a:r>
            <a:endParaRPr sz="1200"/>
          </a:p>
          <a:p>
            <a:pPr indent="0" lvl="0" marL="0" rtl="0" algn="ctr">
              <a:lnSpc>
                <a:spcPct val="150000"/>
              </a:lnSpc>
              <a:spcBef>
                <a:spcPts val="0"/>
              </a:spcBef>
              <a:spcAft>
                <a:spcPts val="0"/>
              </a:spcAft>
              <a:buNone/>
            </a:pPr>
            <a:r>
              <a:rPr lang="en-US" sz="1200"/>
              <a:t>Churn: [50, 30]</a:t>
            </a:r>
            <a:endParaRPr sz="1200"/>
          </a:p>
        </p:txBody>
      </p:sp>
      <p:sp>
        <p:nvSpPr>
          <p:cNvPr id="469" name="Google Shape;469;p51"/>
          <p:cNvSpPr/>
          <p:nvPr/>
        </p:nvSpPr>
        <p:spPr>
          <a:xfrm>
            <a:off x="2466100" y="3459900"/>
            <a:ext cx="1340100" cy="8349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20</a:t>
            </a:r>
            <a:endParaRPr sz="1200"/>
          </a:p>
          <a:p>
            <a:pPr indent="0" lvl="0" marL="0" rtl="0" algn="ctr">
              <a:lnSpc>
                <a:spcPct val="150000"/>
              </a:lnSpc>
              <a:spcBef>
                <a:spcPts val="0"/>
              </a:spcBef>
              <a:spcAft>
                <a:spcPts val="0"/>
              </a:spcAft>
              <a:buNone/>
            </a:pPr>
            <a:r>
              <a:rPr lang="en-US" sz="1200"/>
              <a:t>Churn: [0, 20]</a:t>
            </a:r>
            <a:endParaRPr sz="1200"/>
          </a:p>
        </p:txBody>
      </p:sp>
      <p:cxnSp>
        <p:nvCxnSpPr>
          <p:cNvPr id="470" name="Google Shape;470;p51"/>
          <p:cNvCxnSpPr>
            <a:stCxn id="467" idx="2"/>
            <a:endCxn id="468" idx="0"/>
          </p:cNvCxnSpPr>
          <p:nvPr/>
        </p:nvCxnSpPr>
        <p:spPr>
          <a:xfrm flipH="1">
            <a:off x="1511750" y="2615100"/>
            <a:ext cx="787500" cy="84480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51"/>
          <p:cNvCxnSpPr>
            <a:stCxn id="467" idx="2"/>
            <a:endCxn id="469" idx="0"/>
          </p:cNvCxnSpPr>
          <p:nvPr/>
        </p:nvCxnSpPr>
        <p:spPr>
          <a:xfrm>
            <a:off x="2299250" y="2615100"/>
            <a:ext cx="837000" cy="844800"/>
          </a:xfrm>
          <a:prstGeom prst="straightConnector1">
            <a:avLst/>
          </a:prstGeom>
          <a:noFill/>
          <a:ln cap="flat" cmpd="sng" w="9525">
            <a:solidFill>
              <a:schemeClr val="dk2"/>
            </a:solidFill>
            <a:prstDash val="solid"/>
            <a:round/>
            <a:headEnd len="med" w="med" type="none"/>
            <a:tailEnd len="med" w="med" type="triangle"/>
          </a:ln>
        </p:spPr>
      </p:cxnSp>
      <p:sp>
        <p:nvSpPr>
          <p:cNvPr id="472" name="Google Shape;472;p51"/>
          <p:cNvSpPr txBox="1"/>
          <p:nvPr/>
        </p:nvSpPr>
        <p:spPr>
          <a:xfrm>
            <a:off x="1424799" y="2778025"/>
            <a:ext cx="63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False</a:t>
            </a:r>
            <a:endParaRPr sz="1200"/>
          </a:p>
        </p:txBody>
      </p:sp>
      <p:sp>
        <p:nvSpPr>
          <p:cNvPr id="473" name="Google Shape;473;p51"/>
          <p:cNvSpPr txBox="1"/>
          <p:nvPr/>
        </p:nvSpPr>
        <p:spPr>
          <a:xfrm>
            <a:off x="2651229" y="2778025"/>
            <a:ext cx="55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True</a:t>
            </a:r>
            <a:endParaRPr sz="1200"/>
          </a:p>
        </p:txBody>
      </p:sp>
      <p:sp>
        <p:nvSpPr>
          <p:cNvPr id="474" name="Google Shape;474;p51"/>
          <p:cNvSpPr/>
          <p:nvPr/>
        </p:nvSpPr>
        <p:spPr>
          <a:xfrm>
            <a:off x="5972600" y="1780200"/>
            <a:ext cx="1340100" cy="8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100</a:t>
            </a:r>
            <a:endParaRPr sz="1200"/>
          </a:p>
          <a:p>
            <a:pPr indent="0" lvl="0" marL="0" rtl="0" algn="ctr">
              <a:lnSpc>
                <a:spcPct val="150000"/>
              </a:lnSpc>
              <a:spcBef>
                <a:spcPts val="0"/>
              </a:spcBef>
              <a:spcAft>
                <a:spcPts val="0"/>
              </a:spcAft>
              <a:buNone/>
            </a:pPr>
            <a:r>
              <a:rPr lang="en-US" sz="1200"/>
              <a:t>Churn: [50, 50]</a:t>
            </a:r>
            <a:endParaRPr sz="1200"/>
          </a:p>
          <a:p>
            <a:pPr indent="0" lvl="0" marL="0" rtl="0" algn="ctr">
              <a:spcBef>
                <a:spcPts val="0"/>
              </a:spcBef>
              <a:spcAft>
                <a:spcPts val="0"/>
              </a:spcAft>
              <a:buNone/>
            </a:pPr>
            <a:r>
              <a:rPr b="1" lang="en-US" sz="1200"/>
              <a:t>VMail Plan?</a:t>
            </a:r>
            <a:endParaRPr b="1" sz="1200"/>
          </a:p>
        </p:txBody>
      </p:sp>
      <p:sp>
        <p:nvSpPr>
          <p:cNvPr id="475" name="Google Shape;475;p51"/>
          <p:cNvSpPr/>
          <p:nvPr/>
        </p:nvSpPr>
        <p:spPr>
          <a:xfrm>
            <a:off x="5185200" y="3459900"/>
            <a:ext cx="1340100" cy="834900"/>
          </a:xfrm>
          <a:prstGeom prst="roundRect">
            <a:avLst>
              <a:gd fmla="val 16667" name="adj"/>
            </a:avLst>
          </a:prstGeom>
          <a:solidFill>
            <a:srgbClr val="E4EB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40</a:t>
            </a:r>
            <a:endParaRPr sz="1200"/>
          </a:p>
          <a:p>
            <a:pPr indent="0" lvl="0" marL="0" rtl="0" algn="ctr">
              <a:lnSpc>
                <a:spcPct val="150000"/>
              </a:lnSpc>
              <a:spcBef>
                <a:spcPts val="0"/>
              </a:spcBef>
              <a:spcAft>
                <a:spcPts val="0"/>
              </a:spcAft>
              <a:buNone/>
            </a:pPr>
            <a:r>
              <a:rPr lang="en-US" sz="1200"/>
              <a:t>Churn: [15, 25]</a:t>
            </a:r>
            <a:endParaRPr sz="1200"/>
          </a:p>
        </p:txBody>
      </p:sp>
      <p:sp>
        <p:nvSpPr>
          <p:cNvPr id="476" name="Google Shape;476;p51"/>
          <p:cNvSpPr/>
          <p:nvPr/>
        </p:nvSpPr>
        <p:spPr>
          <a:xfrm>
            <a:off x="6809500" y="3459900"/>
            <a:ext cx="1340100" cy="834900"/>
          </a:xfrm>
          <a:prstGeom prst="roundRect">
            <a:avLst>
              <a:gd fmla="val 16667" name="adj"/>
            </a:avLst>
          </a:prstGeom>
          <a:solidFill>
            <a:srgbClr val="FAF2E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60</a:t>
            </a:r>
            <a:endParaRPr sz="1200"/>
          </a:p>
          <a:p>
            <a:pPr indent="0" lvl="0" marL="0" rtl="0" algn="ctr">
              <a:lnSpc>
                <a:spcPct val="150000"/>
              </a:lnSpc>
              <a:spcBef>
                <a:spcPts val="0"/>
              </a:spcBef>
              <a:spcAft>
                <a:spcPts val="0"/>
              </a:spcAft>
              <a:buNone/>
            </a:pPr>
            <a:r>
              <a:rPr lang="en-US" sz="1200"/>
              <a:t>Churn: [35, 25]</a:t>
            </a:r>
            <a:endParaRPr sz="1200"/>
          </a:p>
        </p:txBody>
      </p:sp>
      <p:cxnSp>
        <p:nvCxnSpPr>
          <p:cNvPr id="477" name="Google Shape;477;p51"/>
          <p:cNvCxnSpPr>
            <a:stCxn id="474" idx="2"/>
            <a:endCxn id="475" idx="0"/>
          </p:cNvCxnSpPr>
          <p:nvPr/>
        </p:nvCxnSpPr>
        <p:spPr>
          <a:xfrm flipH="1">
            <a:off x="5855150" y="2615100"/>
            <a:ext cx="787500" cy="844800"/>
          </a:xfrm>
          <a:prstGeom prst="straightConnector1">
            <a:avLst/>
          </a:prstGeom>
          <a:noFill/>
          <a:ln cap="flat" cmpd="sng" w="9525">
            <a:solidFill>
              <a:schemeClr val="dk2"/>
            </a:solidFill>
            <a:prstDash val="solid"/>
            <a:round/>
            <a:headEnd len="med" w="med" type="none"/>
            <a:tailEnd len="med" w="med" type="triangle"/>
          </a:ln>
        </p:spPr>
      </p:cxnSp>
      <p:cxnSp>
        <p:nvCxnSpPr>
          <p:cNvPr id="478" name="Google Shape;478;p51"/>
          <p:cNvCxnSpPr>
            <a:stCxn id="474" idx="2"/>
            <a:endCxn id="476" idx="0"/>
          </p:cNvCxnSpPr>
          <p:nvPr/>
        </p:nvCxnSpPr>
        <p:spPr>
          <a:xfrm>
            <a:off x="6642650" y="2615100"/>
            <a:ext cx="837000" cy="8448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51"/>
          <p:cNvSpPr txBox="1"/>
          <p:nvPr/>
        </p:nvSpPr>
        <p:spPr>
          <a:xfrm>
            <a:off x="5768199" y="2778025"/>
            <a:ext cx="63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False</a:t>
            </a:r>
            <a:endParaRPr sz="1200"/>
          </a:p>
        </p:txBody>
      </p:sp>
      <p:sp>
        <p:nvSpPr>
          <p:cNvPr id="480" name="Google Shape;480;p51"/>
          <p:cNvSpPr txBox="1"/>
          <p:nvPr/>
        </p:nvSpPr>
        <p:spPr>
          <a:xfrm>
            <a:off x="6994629" y="2778025"/>
            <a:ext cx="55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True</a:t>
            </a:r>
            <a:endParaRPr sz="1200"/>
          </a:p>
        </p:txBody>
      </p:sp>
      <p:sp>
        <p:nvSpPr>
          <p:cNvPr id="481" name="Google Shape;481;p51"/>
          <p:cNvSpPr txBox="1"/>
          <p:nvPr/>
        </p:nvSpPr>
        <p:spPr>
          <a:xfrm>
            <a:off x="1087250" y="4485950"/>
            <a:ext cx="242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IG = 0.24</a:t>
            </a:r>
            <a:endParaRPr b="1" sz="1600"/>
          </a:p>
        </p:txBody>
      </p:sp>
      <p:sp>
        <p:nvSpPr>
          <p:cNvPr id="482" name="Google Shape;482;p51"/>
          <p:cNvSpPr txBox="1"/>
          <p:nvPr/>
        </p:nvSpPr>
        <p:spPr>
          <a:xfrm>
            <a:off x="5430650" y="4485950"/>
            <a:ext cx="242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IG = 0.03</a:t>
            </a:r>
            <a:endParaRPr b="1"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2"/>
          <p:cNvSpPr txBox="1"/>
          <p:nvPr>
            <p:ph idx="1" type="body"/>
          </p:nvPr>
        </p:nvSpPr>
        <p:spPr>
          <a:xfrm>
            <a:off x="722313" y="1543050"/>
            <a:ext cx="7772400" cy="1125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None/>
            </a:pPr>
            <a:r>
              <a:rPr lang="en-US"/>
              <a:t>Decision Tree Learning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3"/>
          <p:cNvSpPr txBox="1"/>
          <p:nvPr>
            <p:ph type="ctrTitle"/>
          </p:nvPr>
        </p:nvSpPr>
        <p:spPr>
          <a:xfrm>
            <a:off x="685800" y="1371600"/>
            <a:ext cx="7772400" cy="6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Decision Tree Example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Non-Binary Features</a:t>
            </a:r>
            <a:endParaRPr/>
          </a:p>
        </p:txBody>
      </p:sp>
      <p:sp>
        <p:nvSpPr>
          <p:cNvPr id="500" name="Google Shape;500;p54"/>
          <p:cNvSpPr txBox="1"/>
          <p:nvPr/>
        </p:nvSpPr>
        <p:spPr>
          <a:xfrm>
            <a:off x="304800" y="1219200"/>
            <a:ext cx="5006100" cy="28731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Char char="•"/>
            </a:pPr>
            <a:r>
              <a:rPr lang="en-US" sz="2000">
                <a:solidFill>
                  <a:schemeClr val="dk1"/>
                </a:solidFill>
              </a:rPr>
              <a:t>Categorical features</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en-US" sz="2000">
                <a:solidFill>
                  <a:schemeClr val="dk1"/>
                </a:solidFill>
              </a:rPr>
              <a:t>Convert to binary (as before)</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en-US" sz="2000">
                <a:solidFill>
                  <a:schemeClr val="dk1"/>
                </a:solidFill>
              </a:rPr>
              <a:t>Or use higher branching factor</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US" sz="2000">
                <a:solidFill>
                  <a:schemeClr val="dk1"/>
                </a:solidFill>
              </a:rPr>
              <a:t>Numerical features</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en-US" sz="2000">
                <a:solidFill>
                  <a:schemeClr val="dk1"/>
                </a:solidFill>
              </a:rPr>
              <a:t>Choose a split point (threshold)</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en-US" sz="2000">
                <a:solidFill>
                  <a:schemeClr val="dk1"/>
                </a:solidFill>
              </a:rPr>
              <a:t>Using information gain</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US" sz="2000">
                <a:solidFill>
                  <a:schemeClr val="dk1"/>
                </a:solidFill>
              </a:rPr>
              <a:t>Note: no normalization necessary!</a:t>
            </a:r>
            <a:endParaRPr sz="20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5"/>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Depth 1</a:t>
            </a:r>
            <a:endParaRPr/>
          </a:p>
        </p:txBody>
      </p:sp>
      <p:pic>
        <p:nvPicPr>
          <p:cNvPr id="507" name="Google Shape;507;p55"/>
          <p:cNvPicPr preferRelativeResize="0"/>
          <p:nvPr/>
        </p:nvPicPr>
        <p:blipFill>
          <a:blip r:embed="rId3">
            <a:alphaModFix/>
          </a:blip>
          <a:stretch>
            <a:fillRect/>
          </a:stretch>
        </p:blipFill>
        <p:spPr>
          <a:xfrm>
            <a:off x="5243513" y="1104900"/>
            <a:ext cx="3686175" cy="2476500"/>
          </a:xfrm>
          <a:prstGeom prst="rect">
            <a:avLst/>
          </a:prstGeom>
          <a:noFill/>
          <a:ln>
            <a:noFill/>
          </a:ln>
        </p:spPr>
      </p:pic>
      <p:sp>
        <p:nvSpPr>
          <p:cNvPr id="508" name="Google Shape;508;p55"/>
          <p:cNvSpPr txBox="1"/>
          <p:nvPr/>
        </p:nvSpPr>
        <p:spPr>
          <a:xfrm>
            <a:off x="457200" y="1123950"/>
            <a:ext cx="3024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300">
                <a:solidFill>
                  <a:srgbClr val="212121"/>
                </a:solidFill>
                <a:highlight>
                  <a:schemeClr val="lt1"/>
                </a:highlight>
                <a:latin typeface="Courier New"/>
                <a:ea typeface="Courier New"/>
                <a:cs typeface="Courier New"/>
                <a:sym typeface="Courier New"/>
              </a:rPr>
              <a:t>Depth	Train AP	Test AP</a:t>
            </a:r>
            <a:r>
              <a:rPr lang="en-US" sz="1300">
                <a:solidFill>
                  <a:srgbClr val="212121"/>
                </a:solidFill>
                <a:highlight>
                  <a:schemeClr val="lt1"/>
                </a:highlight>
                <a:latin typeface="Courier New"/>
                <a:ea typeface="Courier New"/>
                <a:cs typeface="Courier New"/>
                <a:sym typeface="Courier New"/>
              </a:rPr>
              <a:t> </a:t>
            </a:r>
            <a:endParaRPr sz="1300">
              <a:solidFill>
                <a:srgbClr val="21212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chemeClr val="lt1"/>
                </a:highlight>
                <a:latin typeface="Courier New"/>
                <a:ea typeface="Courier New"/>
                <a:cs typeface="Courier New"/>
                <a:sym typeface="Courier New"/>
              </a:rPr>
              <a:t>1		0.2551	0.2366</a:t>
            </a:r>
            <a:endParaRPr b="1" sz="130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6"/>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Depth 2</a:t>
            </a:r>
            <a:endParaRPr/>
          </a:p>
        </p:txBody>
      </p:sp>
      <p:pic>
        <p:nvPicPr>
          <p:cNvPr id="515" name="Google Shape;515;p56"/>
          <p:cNvPicPr preferRelativeResize="0"/>
          <p:nvPr/>
        </p:nvPicPr>
        <p:blipFill>
          <a:blip r:embed="rId3">
            <a:alphaModFix/>
          </a:blip>
          <a:stretch>
            <a:fillRect/>
          </a:stretch>
        </p:blipFill>
        <p:spPr>
          <a:xfrm>
            <a:off x="2676625" y="1303800"/>
            <a:ext cx="6314975" cy="3238650"/>
          </a:xfrm>
          <a:prstGeom prst="rect">
            <a:avLst/>
          </a:prstGeom>
          <a:noFill/>
          <a:ln>
            <a:noFill/>
          </a:ln>
        </p:spPr>
      </p:pic>
      <p:sp>
        <p:nvSpPr>
          <p:cNvPr id="516" name="Google Shape;516;p56"/>
          <p:cNvSpPr txBox="1"/>
          <p:nvPr/>
        </p:nvSpPr>
        <p:spPr>
          <a:xfrm>
            <a:off x="457200" y="1123950"/>
            <a:ext cx="3024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300">
                <a:solidFill>
                  <a:srgbClr val="212121"/>
                </a:solidFill>
                <a:highlight>
                  <a:schemeClr val="lt1"/>
                </a:highlight>
                <a:latin typeface="Courier New"/>
                <a:ea typeface="Courier New"/>
                <a:cs typeface="Courier New"/>
                <a:sym typeface="Courier New"/>
              </a:rPr>
              <a:t>Depth	Train AP	Test AP</a:t>
            </a:r>
            <a:r>
              <a:rPr lang="en-US" sz="1300">
                <a:solidFill>
                  <a:srgbClr val="212121"/>
                </a:solidFill>
                <a:highlight>
                  <a:schemeClr val="lt1"/>
                </a:highlight>
                <a:latin typeface="Courier New"/>
                <a:ea typeface="Courier New"/>
                <a:cs typeface="Courier New"/>
                <a:sym typeface="Courier New"/>
              </a:rPr>
              <a:t> </a:t>
            </a:r>
            <a:endParaRPr sz="1300">
              <a:solidFill>
                <a:srgbClr val="21212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300">
                <a:solidFill>
                  <a:srgbClr val="212121"/>
                </a:solidFill>
                <a:highlight>
                  <a:schemeClr val="lt1"/>
                </a:highlight>
                <a:latin typeface="Courier New"/>
                <a:ea typeface="Courier New"/>
                <a:cs typeface="Courier New"/>
                <a:sym typeface="Courier New"/>
              </a:rPr>
              <a:t>1		0.2551	0.2366</a:t>
            </a:r>
            <a:endParaRPr sz="1300">
              <a:solidFill>
                <a:srgbClr val="21212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chemeClr val="lt1"/>
                </a:highlight>
                <a:latin typeface="Courier New"/>
                <a:ea typeface="Courier New"/>
                <a:cs typeface="Courier New"/>
                <a:sym typeface="Courier New"/>
              </a:rPr>
              <a:t>2		0.4275	0.4622</a:t>
            </a:r>
            <a:endParaRPr b="1" sz="130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57"/>
          <p:cNvPicPr preferRelativeResize="0"/>
          <p:nvPr/>
        </p:nvPicPr>
        <p:blipFill>
          <a:blip r:embed="rId3">
            <a:alphaModFix/>
          </a:blip>
          <a:stretch>
            <a:fillRect/>
          </a:stretch>
        </p:blipFill>
        <p:spPr>
          <a:xfrm>
            <a:off x="301150" y="1480350"/>
            <a:ext cx="8760626" cy="3397100"/>
          </a:xfrm>
          <a:prstGeom prst="rect">
            <a:avLst/>
          </a:prstGeom>
          <a:noFill/>
          <a:ln>
            <a:noFill/>
          </a:ln>
        </p:spPr>
      </p:pic>
      <p:sp>
        <p:nvSpPr>
          <p:cNvPr id="523" name="Google Shape;523;p57"/>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Depth 3</a:t>
            </a:r>
            <a:endParaRPr/>
          </a:p>
        </p:txBody>
      </p:sp>
      <p:sp>
        <p:nvSpPr>
          <p:cNvPr id="524" name="Google Shape;524;p57"/>
          <p:cNvSpPr txBox="1"/>
          <p:nvPr/>
        </p:nvSpPr>
        <p:spPr>
          <a:xfrm>
            <a:off x="457200" y="1123950"/>
            <a:ext cx="3024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300">
                <a:solidFill>
                  <a:srgbClr val="212121"/>
                </a:solidFill>
                <a:highlight>
                  <a:schemeClr val="lt1"/>
                </a:highlight>
                <a:latin typeface="Courier New"/>
                <a:ea typeface="Courier New"/>
                <a:cs typeface="Courier New"/>
                <a:sym typeface="Courier New"/>
              </a:rPr>
              <a:t>Depth	Train AP	Test AP</a:t>
            </a:r>
            <a:r>
              <a:rPr lang="en-US" sz="1300">
                <a:solidFill>
                  <a:srgbClr val="212121"/>
                </a:solidFill>
                <a:highlight>
                  <a:schemeClr val="lt1"/>
                </a:highlight>
                <a:latin typeface="Courier New"/>
                <a:ea typeface="Courier New"/>
                <a:cs typeface="Courier New"/>
                <a:sym typeface="Courier New"/>
              </a:rPr>
              <a:t> </a:t>
            </a:r>
            <a:endParaRPr sz="1300">
              <a:solidFill>
                <a:srgbClr val="21212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300">
                <a:solidFill>
                  <a:srgbClr val="212121"/>
                </a:solidFill>
                <a:highlight>
                  <a:schemeClr val="lt1"/>
                </a:highlight>
                <a:latin typeface="Courier New"/>
                <a:ea typeface="Courier New"/>
                <a:cs typeface="Courier New"/>
                <a:sym typeface="Courier New"/>
              </a:rPr>
              <a:t>1		0.2551	0.2366</a:t>
            </a:r>
            <a:endParaRPr sz="1300">
              <a:solidFill>
                <a:srgbClr val="21212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300">
                <a:solidFill>
                  <a:srgbClr val="212121"/>
                </a:solidFill>
                <a:highlight>
                  <a:schemeClr val="lt1"/>
                </a:highlight>
                <a:latin typeface="Courier New"/>
                <a:ea typeface="Courier New"/>
                <a:cs typeface="Courier New"/>
                <a:sym typeface="Courier New"/>
              </a:rPr>
              <a:t>2		0.4275	0.4622</a:t>
            </a:r>
            <a:endParaRPr sz="1300">
              <a:solidFill>
                <a:srgbClr val="21212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chemeClr val="lt1"/>
                </a:highlight>
                <a:latin typeface="Courier New"/>
                <a:ea typeface="Courier New"/>
                <a:cs typeface="Courier New"/>
                <a:sym typeface="Courier New"/>
              </a:rPr>
              <a:t>3		0.5674	0.5558</a:t>
            </a:r>
            <a:endParaRPr b="1" sz="130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8"/>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Depth k</a:t>
            </a:r>
            <a:endParaRPr/>
          </a:p>
        </p:txBody>
      </p:sp>
      <p:sp>
        <p:nvSpPr>
          <p:cNvPr id="531" name="Google Shape;531;p58"/>
          <p:cNvSpPr txBox="1"/>
          <p:nvPr/>
        </p:nvSpPr>
        <p:spPr>
          <a:xfrm>
            <a:off x="457200" y="1123950"/>
            <a:ext cx="30249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212121"/>
                </a:solidFill>
                <a:highlight>
                  <a:srgbClr val="FFFFFF"/>
                </a:highlight>
                <a:latin typeface="Courier New"/>
                <a:ea typeface="Courier New"/>
                <a:cs typeface="Courier New"/>
                <a:sym typeface="Courier New"/>
              </a:rPr>
              <a:t>Depth	Train AP	Test AP</a:t>
            </a:r>
            <a:r>
              <a:rPr lang="en-US" sz="1300">
                <a:solidFill>
                  <a:srgbClr val="212121"/>
                </a:solidFill>
                <a:highlight>
                  <a:srgbClr val="FFFFFF"/>
                </a:highlight>
                <a:latin typeface="Courier New"/>
                <a:ea typeface="Courier New"/>
                <a:cs typeface="Courier New"/>
                <a:sym typeface="Courier New"/>
              </a:rPr>
              <a:t> </a:t>
            </a:r>
            <a:endParaRPr sz="13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rgbClr val="FFFFFF"/>
                </a:highlight>
                <a:latin typeface="Courier New"/>
                <a:ea typeface="Courier New"/>
                <a:cs typeface="Courier New"/>
                <a:sym typeface="Courier New"/>
              </a:rPr>
              <a:t>1		</a:t>
            </a:r>
            <a:r>
              <a:rPr lang="en-US" sz="1300">
                <a:solidFill>
                  <a:srgbClr val="212121"/>
                </a:solidFill>
                <a:highlight>
                  <a:srgbClr val="FFFFFF"/>
                </a:highlight>
                <a:latin typeface="Courier New"/>
                <a:ea typeface="Courier New"/>
                <a:cs typeface="Courier New"/>
                <a:sym typeface="Courier New"/>
              </a:rPr>
              <a:t>0.2551	0.2366</a:t>
            </a:r>
            <a:endParaRPr sz="13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rgbClr val="FFFFFF"/>
                </a:highlight>
                <a:latin typeface="Courier New"/>
                <a:ea typeface="Courier New"/>
                <a:cs typeface="Courier New"/>
                <a:sym typeface="Courier New"/>
              </a:rPr>
              <a:t>2		</a:t>
            </a:r>
            <a:r>
              <a:rPr lang="en-US" sz="1300">
                <a:solidFill>
                  <a:srgbClr val="212121"/>
                </a:solidFill>
                <a:highlight>
                  <a:srgbClr val="FFFFFF"/>
                </a:highlight>
                <a:latin typeface="Courier New"/>
                <a:ea typeface="Courier New"/>
                <a:cs typeface="Courier New"/>
                <a:sym typeface="Courier New"/>
              </a:rPr>
              <a:t>0.4275	0.4622</a:t>
            </a:r>
            <a:endParaRPr sz="13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rgbClr val="FFFFFF"/>
                </a:highlight>
                <a:latin typeface="Courier New"/>
                <a:ea typeface="Courier New"/>
                <a:cs typeface="Courier New"/>
                <a:sym typeface="Courier New"/>
              </a:rPr>
              <a:t>3		</a:t>
            </a:r>
            <a:r>
              <a:rPr lang="en-US" sz="1300">
                <a:solidFill>
                  <a:srgbClr val="212121"/>
                </a:solidFill>
                <a:highlight>
                  <a:srgbClr val="FFFFFF"/>
                </a:highlight>
                <a:latin typeface="Courier New"/>
                <a:ea typeface="Courier New"/>
                <a:cs typeface="Courier New"/>
                <a:sym typeface="Courier New"/>
              </a:rPr>
              <a:t>0.5674	0.5558</a:t>
            </a:r>
            <a:endParaRPr sz="13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rgbClr val="FFFFFF"/>
                </a:highlight>
                <a:latin typeface="Courier New"/>
                <a:ea typeface="Courier New"/>
                <a:cs typeface="Courier New"/>
                <a:sym typeface="Courier New"/>
              </a:rPr>
              <a:t>4		</a:t>
            </a:r>
            <a:r>
              <a:rPr lang="en-US" sz="1300">
                <a:solidFill>
                  <a:srgbClr val="212121"/>
                </a:solidFill>
                <a:highlight>
                  <a:srgbClr val="FFFFFF"/>
                </a:highlight>
                <a:latin typeface="Courier New"/>
                <a:ea typeface="Courier New"/>
                <a:cs typeface="Courier New"/>
                <a:sym typeface="Courier New"/>
              </a:rPr>
              <a:t>0.7149	0.7001</a:t>
            </a:r>
            <a:endParaRPr sz="13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rgbClr val="FFFFFF"/>
                </a:highlight>
                <a:latin typeface="Courier New"/>
                <a:ea typeface="Courier New"/>
                <a:cs typeface="Courier New"/>
                <a:sym typeface="Courier New"/>
              </a:rPr>
              <a:t>5		</a:t>
            </a:r>
            <a:r>
              <a:rPr lang="en-US" sz="1300">
                <a:solidFill>
                  <a:srgbClr val="212121"/>
                </a:solidFill>
                <a:highlight>
                  <a:srgbClr val="FFFFFF"/>
                </a:highlight>
                <a:latin typeface="Courier New"/>
                <a:ea typeface="Courier New"/>
                <a:cs typeface="Courier New"/>
                <a:sym typeface="Courier New"/>
              </a:rPr>
              <a:t>0.7893	0.7527</a:t>
            </a:r>
            <a:endParaRPr sz="13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rgbClr val="FFFFFF"/>
                </a:highlight>
                <a:latin typeface="Courier New"/>
                <a:ea typeface="Courier New"/>
                <a:cs typeface="Courier New"/>
                <a:sym typeface="Courier New"/>
              </a:rPr>
              <a:t>6		</a:t>
            </a:r>
            <a:r>
              <a:rPr lang="en-US" sz="1300">
                <a:solidFill>
                  <a:srgbClr val="212121"/>
                </a:solidFill>
                <a:highlight>
                  <a:srgbClr val="FFFFFF"/>
                </a:highlight>
                <a:latin typeface="Courier New"/>
                <a:ea typeface="Courier New"/>
                <a:cs typeface="Courier New"/>
                <a:sym typeface="Courier New"/>
              </a:rPr>
              <a:t>0.8361	</a:t>
            </a:r>
            <a:r>
              <a:rPr b="1" lang="en-US" sz="1300">
                <a:solidFill>
                  <a:srgbClr val="212121"/>
                </a:solidFill>
                <a:highlight>
                  <a:srgbClr val="FFFFFF"/>
                </a:highlight>
                <a:latin typeface="Courier New"/>
                <a:ea typeface="Courier New"/>
                <a:cs typeface="Courier New"/>
                <a:sym typeface="Courier New"/>
              </a:rPr>
              <a:t>0.7709</a:t>
            </a:r>
            <a:endParaRPr b="1" sz="13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rgbClr val="FFFFFF"/>
                </a:highlight>
                <a:latin typeface="Courier New"/>
                <a:ea typeface="Courier New"/>
                <a:cs typeface="Courier New"/>
                <a:sym typeface="Courier New"/>
              </a:rPr>
              <a:t>7		</a:t>
            </a:r>
            <a:r>
              <a:rPr lang="en-US" sz="1300">
                <a:solidFill>
                  <a:srgbClr val="212121"/>
                </a:solidFill>
                <a:highlight>
                  <a:srgbClr val="FFFFFF"/>
                </a:highlight>
                <a:latin typeface="Courier New"/>
                <a:ea typeface="Courier New"/>
                <a:cs typeface="Courier New"/>
                <a:sym typeface="Courier New"/>
              </a:rPr>
              <a:t>0.8631	0.7097</a:t>
            </a:r>
            <a:endParaRPr sz="13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300">
                <a:solidFill>
                  <a:srgbClr val="212121"/>
                </a:solidFill>
                <a:highlight>
                  <a:srgbClr val="FFFFFF"/>
                </a:highlight>
                <a:latin typeface="Courier New"/>
                <a:ea typeface="Courier New"/>
                <a:cs typeface="Courier New"/>
                <a:sym typeface="Courier New"/>
              </a:rPr>
              <a:t>8		</a:t>
            </a:r>
            <a:r>
              <a:rPr lang="en-US" sz="1300">
                <a:solidFill>
                  <a:srgbClr val="212121"/>
                </a:solidFill>
                <a:highlight>
                  <a:srgbClr val="FFFFFF"/>
                </a:highlight>
                <a:latin typeface="Courier New"/>
                <a:ea typeface="Courier New"/>
                <a:cs typeface="Courier New"/>
                <a:sym typeface="Courier New"/>
              </a:rPr>
              <a:t>0.8910	0.6465</a:t>
            </a:r>
            <a:endParaRPr sz="1300">
              <a:solidFill>
                <a:srgbClr val="212121"/>
              </a:solidFill>
              <a:highlight>
                <a:srgbClr val="FFFFFF"/>
              </a:highlight>
              <a:latin typeface="Courier New"/>
              <a:ea typeface="Courier New"/>
              <a:cs typeface="Courier New"/>
              <a:sym typeface="Courier New"/>
            </a:endParaRPr>
          </a:p>
        </p:txBody>
      </p:sp>
      <p:pic>
        <p:nvPicPr>
          <p:cNvPr id="532" name="Google Shape;532;p58"/>
          <p:cNvPicPr preferRelativeResize="0"/>
          <p:nvPr/>
        </p:nvPicPr>
        <p:blipFill>
          <a:blip r:embed="rId3">
            <a:alphaModFix/>
          </a:blip>
          <a:stretch>
            <a:fillRect/>
          </a:stretch>
        </p:blipFill>
        <p:spPr>
          <a:xfrm>
            <a:off x="90900" y="3338250"/>
            <a:ext cx="8979052" cy="1438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9"/>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Model Comparison</a:t>
            </a:r>
            <a:endParaRPr/>
          </a:p>
        </p:txBody>
      </p:sp>
      <p:sp>
        <p:nvSpPr>
          <p:cNvPr id="539" name="Google Shape;539;p59"/>
          <p:cNvSpPr txBox="1"/>
          <p:nvPr/>
        </p:nvSpPr>
        <p:spPr>
          <a:xfrm>
            <a:off x="304800" y="1047750"/>
            <a:ext cx="4769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212121"/>
                </a:solidFill>
                <a:highlight>
                  <a:srgbClr val="FFFFFF"/>
                </a:highlight>
                <a:latin typeface="Courier New"/>
                <a:ea typeface="Courier New"/>
                <a:cs typeface="Courier New"/>
                <a:sym typeface="Courier New"/>
              </a:rPr>
              <a:t>Model</a:t>
            </a:r>
            <a:r>
              <a:rPr b="1" lang="en-US" sz="1600">
                <a:solidFill>
                  <a:srgbClr val="212121"/>
                </a:solidFill>
                <a:highlight>
                  <a:srgbClr val="FFFFFF"/>
                </a:highlight>
                <a:latin typeface="Courier New"/>
                <a:ea typeface="Courier New"/>
                <a:cs typeface="Courier New"/>
                <a:sym typeface="Courier New"/>
              </a:rPr>
              <a:t>							Test AP</a:t>
            </a:r>
            <a:r>
              <a:rPr lang="en-US" sz="1600">
                <a:solidFill>
                  <a:srgbClr val="212121"/>
                </a:solidFill>
                <a:highlight>
                  <a:srgbClr val="FFFFFF"/>
                </a:highlight>
                <a:latin typeface="Courier New"/>
                <a:ea typeface="Courier New"/>
                <a:cs typeface="Courier New"/>
                <a:sym typeface="Courier New"/>
              </a:rPr>
              <a:t> </a:t>
            </a:r>
            <a:endParaRPr sz="16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600">
                <a:solidFill>
                  <a:srgbClr val="212121"/>
                </a:solidFill>
                <a:highlight>
                  <a:srgbClr val="FFFFFF"/>
                </a:highlight>
                <a:latin typeface="Courier New"/>
                <a:ea typeface="Courier New"/>
                <a:cs typeface="Courier New"/>
                <a:sym typeface="Courier New"/>
              </a:rPr>
              <a:t>Predict No Churn				</a:t>
            </a:r>
            <a:r>
              <a:rPr lang="en-US" sz="1600">
                <a:solidFill>
                  <a:srgbClr val="212121"/>
                </a:solidFill>
                <a:highlight>
                  <a:srgbClr val="FFFFFF"/>
                </a:highlight>
                <a:latin typeface="Courier New"/>
                <a:ea typeface="Courier New"/>
                <a:cs typeface="Courier New"/>
                <a:sym typeface="Courier New"/>
              </a:rPr>
              <a:t>0.1424</a:t>
            </a:r>
            <a:endParaRPr sz="16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600">
                <a:solidFill>
                  <a:srgbClr val="212121"/>
                </a:solidFill>
                <a:highlight>
                  <a:srgbClr val="FFFFFF"/>
                </a:highlight>
                <a:latin typeface="Courier New"/>
                <a:ea typeface="Courier New"/>
                <a:cs typeface="Courier New"/>
                <a:sym typeface="Courier New"/>
              </a:rPr>
              <a:t>Logistic Regression (Z-Norm)	</a:t>
            </a:r>
            <a:r>
              <a:rPr lang="en-US" sz="1600">
                <a:solidFill>
                  <a:srgbClr val="212121"/>
                </a:solidFill>
                <a:highlight>
                  <a:srgbClr val="FFFFFF"/>
                </a:highlight>
                <a:latin typeface="Courier New"/>
                <a:ea typeface="Courier New"/>
                <a:cs typeface="Courier New"/>
                <a:sym typeface="Courier New"/>
              </a:rPr>
              <a:t>0.4334</a:t>
            </a:r>
            <a:endParaRPr sz="16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600">
                <a:solidFill>
                  <a:srgbClr val="212121"/>
                </a:solidFill>
                <a:highlight>
                  <a:srgbClr val="FFFFFF"/>
                </a:highlight>
                <a:latin typeface="Courier New"/>
                <a:ea typeface="Courier New"/>
                <a:cs typeface="Courier New"/>
                <a:sym typeface="Courier New"/>
              </a:rPr>
              <a:t>KNN (K=1)						0.2165</a:t>
            </a:r>
            <a:endParaRPr sz="16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600">
                <a:solidFill>
                  <a:srgbClr val="212121"/>
                </a:solidFill>
                <a:highlight>
                  <a:srgbClr val="FFFFFF"/>
                </a:highlight>
                <a:latin typeface="Courier New"/>
                <a:ea typeface="Courier New"/>
                <a:cs typeface="Courier New"/>
                <a:sym typeface="Courier New"/>
              </a:rPr>
              <a:t>KNN (K=1; Z-norm)				0.4059</a:t>
            </a:r>
            <a:endParaRPr sz="16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600">
                <a:solidFill>
                  <a:srgbClr val="212121"/>
                </a:solidFill>
                <a:highlight>
                  <a:srgbClr val="FFFFFF"/>
                </a:highlight>
                <a:latin typeface="Courier New"/>
                <a:ea typeface="Courier New"/>
                <a:cs typeface="Courier New"/>
                <a:sym typeface="Courier New"/>
              </a:rPr>
              <a:t>KNN (K=13; Z-norm)				0.7321</a:t>
            </a:r>
            <a:endParaRPr sz="16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600">
                <a:solidFill>
                  <a:srgbClr val="212121"/>
                </a:solidFill>
                <a:highlight>
                  <a:srgbClr val="FFFFFF"/>
                </a:highlight>
                <a:latin typeface="Courier New"/>
                <a:ea typeface="Courier New"/>
                <a:cs typeface="Courier New"/>
                <a:sym typeface="Courier New"/>
              </a:rPr>
              <a:t>Decision Tree (Depth 6)		0.7709</a:t>
            </a:r>
            <a:endParaRPr sz="16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600">
                <a:solidFill>
                  <a:srgbClr val="212121"/>
                </a:solidFill>
                <a:highlight>
                  <a:srgbClr val="FFFFFF"/>
                </a:highlight>
                <a:latin typeface="Courier New"/>
                <a:ea typeface="Courier New"/>
                <a:cs typeface="Courier New"/>
                <a:sym typeface="Courier New"/>
              </a:rPr>
              <a:t>Random Forest					0.8514</a:t>
            </a:r>
            <a:endParaRPr sz="1600">
              <a:solidFill>
                <a:srgbClr val="212121"/>
              </a:solidFill>
              <a:highlight>
                <a:srgbClr val="FFFFFF"/>
              </a:highlight>
              <a:latin typeface="Courier New"/>
              <a:ea typeface="Courier New"/>
              <a:cs typeface="Courier New"/>
              <a:sym typeface="Courier New"/>
            </a:endParaRPr>
          </a:p>
        </p:txBody>
      </p:sp>
      <p:pic>
        <p:nvPicPr>
          <p:cNvPr id="540" name="Google Shape;540;p59"/>
          <p:cNvPicPr preferRelativeResize="0"/>
          <p:nvPr/>
        </p:nvPicPr>
        <p:blipFill>
          <a:blip r:embed="rId3">
            <a:alphaModFix/>
          </a:blip>
          <a:stretch>
            <a:fillRect/>
          </a:stretch>
        </p:blipFill>
        <p:spPr>
          <a:xfrm>
            <a:off x="4934175" y="2229500"/>
            <a:ext cx="4112250" cy="280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Adding Complexity with Layers</a:t>
            </a:r>
            <a:endParaRPr/>
          </a:p>
        </p:txBody>
      </p:sp>
      <p:sp>
        <p:nvSpPr>
          <p:cNvPr id="98" name="Google Shape;98;p15"/>
          <p:cNvSpPr txBox="1"/>
          <p:nvPr/>
        </p:nvSpPr>
        <p:spPr>
          <a:xfrm>
            <a:off x="458525" y="1421525"/>
            <a:ext cx="3024900" cy="27243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SzPts val="2000"/>
              <a:buChar char="●"/>
            </a:pPr>
            <a:r>
              <a:rPr lang="en-US" sz="2000"/>
              <a:t>Model</a:t>
            </a:r>
            <a:endParaRPr sz="2000"/>
          </a:p>
          <a:p>
            <a:pPr indent="-355600" lvl="0" marL="457200" rtl="0" algn="l">
              <a:lnSpc>
                <a:spcPct val="200000"/>
              </a:lnSpc>
              <a:spcBef>
                <a:spcPts val="1000"/>
              </a:spcBef>
              <a:spcAft>
                <a:spcPts val="0"/>
              </a:spcAft>
              <a:buSzPts val="2000"/>
              <a:buChar char="●"/>
            </a:pPr>
            <a:r>
              <a:rPr lang="en-US" sz="2000"/>
              <a:t>Parameters</a:t>
            </a:r>
            <a:endParaRPr sz="2000"/>
          </a:p>
          <a:p>
            <a:pPr indent="-355600" lvl="0" marL="457200" rtl="0" algn="l">
              <a:lnSpc>
                <a:spcPct val="200000"/>
              </a:lnSpc>
              <a:spcBef>
                <a:spcPts val="1000"/>
              </a:spcBef>
              <a:spcAft>
                <a:spcPts val="0"/>
              </a:spcAft>
              <a:buSzPts val="2000"/>
              <a:buChar char="●"/>
            </a:pPr>
            <a:r>
              <a:rPr lang="en-US" sz="2000"/>
              <a:t>Loss</a:t>
            </a:r>
            <a:endParaRPr sz="2000"/>
          </a:p>
          <a:p>
            <a:pPr indent="-355600" lvl="0" marL="457200" rtl="0" algn="l">
              <a:lnSpc>
                <a:spcPct val="200000"/>
              </a:lnSpc>
              <a:spcBef>
                <a:spcPts val="1000"/>
              </a:spcBef>
              <a:spcAft>
                <a:spcPts val="1000"/>
              </a:spcAft>
              <a:buSzPts val="2000"/>
              <a:buChar char="●"/>
            </a:pPr>
            <a:r>
              <a:rPr lang="en-US" sz="2000"/>
              <a:t>Objective</a:t>
            </a:r>
            <a:endParaRPr sz="2000"/>
          </a:p>
        </p:txBody>
      </p:sp>
      <p:sp>
        <p:nvSpPr>
          <p:cNvPr id="99" name="Google Shape;99;p15"/>
          <p:cNvSpPr/>
          <p:nvPr/>
        </p:nvSpPr>
        <p:spPr>
          <a:xfrm>
            <a:off x="3946000" y="2176925"/>
            <a:ext cx="502500" cy="482700"/>
          </a:xfrm>
          <a:prstGeom prst="ellipse">
            <a:avLst/>
          </a:prstGeom>
          <a:solidFill>
            <a:srgbClr val="FFF2CC"/>
          </a:solidFill>
          <a:ln cap="flat" cmpd="sng" w="9525">
            <a:solidFill>
              <a:srgbClr val="46535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x</a:t>
            </a:r>
            <a:r>
              <a:rPr baseline="-25000" lang="en-US"/>
              <a:t>1</a:t>
            </a:r>
            <a:endParaRPr baseline="-25000"/>
          </a:p>
        </p:txBody>
      </p:sp>
      <p:sp>
        <p:nvSpPr>
          <p:cNvPr id="100" name="Google Shape;100;p15"/>
          <p:cNvSpPr/>
          <p:nvPr/>
        </p:nvSpPr>
        <p:spPr>
          <a:xfrm>
            <a:off x="3946000" y="3461825"/>
            <a:ext cx="502500" cy="482700"/>
          </a:xfrm>
          <a:prstGeom prst="ellipse">
            <a:avLst/>
          </a:prstGeom>
          <a:solidFill>
            <a:srgbClr val="FFF2CC"/>
          </a:solidFill>
          <a:ln cap="flat" cmpd="sng" w="9525">
            <a:solidFill>
              <a:srgbClr val="46535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x</a:t>
            </a:r>
            <a:r>
              <a:rPr baseline="-25000" lang="en-US"/>
              <a:t>2</a:t>
            </a:r>
            <a:endParaRPr baseline="-25000"/>
          </a:p>
        </p:txBody>
      </p:sp>
      <p:sp>
        <p:nvSpPr>
          <p:cNvPr id="101" name="Google Shape;101;p15"/>
          <p:cNvSpPr/>
          <p:nvPr/>
        </p:nvSpPr>
        <p:spPr>
          <a:xfrm>
            <a:off x="5504150" y="2176925"/>
            <a:ext cx="502500" cy="482700"/>
          </a:xfrm>
          <a:prstGeom prst="ellipse">
            <a:avLst/>
          </a:prstGeom>
          <a:solidFill>
            <a:srgbClr val="EEEEEE"/>
          </a:solidFill>
          <a:ln cap="flat" cmpd="sng" w="9525">
            <a:solidFill>
              <a:srgbClr val="46535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h</a:t>
            </a:r>
            <a:r>
              <a:rPr baseline="-25000" lang="en-US"/>
              <a:t>1</a:t>
            </a:r>
            <a:endParaRPr baseline="-25000"/>
          </a:p>
        </p:txBody>
      </p:sp>
      <p:sp>
        <p:nvSpPr>
          <p:cNvPr id="102" name="Google Shape;102;p15"/>
          <p:cNvSpPr/>
          <p:nvPr/>
        </p:nvSpPr>
        <p:spPr>
          <a:xfrm>
            <a:off x="5504150" y="3461825"/>
            <a:ext cx="502500" cy="482700"/>
          </a:xfrm>
          <a:prstGeom prst="ellipse">
            <a:avLst/>
          </a:prstGeom>
          <a:solidFill>
            <a:srgbClr val="EEEEEE"/>
          </a:solidFill>
          <a:ln cap="flat" cmpd="sng" w="9525">
            <a:solidFill>
              <a:srgbClr val="46535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h</a:t>
            </a:r>
            <a:r>
              <a:rPr baseline="-25000" lang="en-US"/>
              <a:t>2</a:t>
            </a:r>
            <a:endParaRPr baseline="-25000"/>
          </a:p>
        </p:txBody>
      </p:sp>
      <p:sp>
        <p:nvSpPr>
          <p:cNvPr id="103" name="Google Shape;103;p15"/>
          <p:cNvSpPr/>
          <p:nvPr/>
        </p:nvSpPr>
        <p:spPr>
          <a:xfrm>
            <a:off x="6986100" y="2763275"/>
            <a:ext cx="502500" cy="482700"/>
          </a:xfrm>
          <a:prstGeom prst="ellipse">
            <a:avLst/>
          </a:prstGeom>
          <a:solidFill>
            <a:srgbClr val="D9EAD3"/>
          </a:solidFill>
          <a:ln cap="flat" cmpd="sng" w="9525">
            <a:solidFill>
              <a:srgbClr val="46535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y</a:t>
            </a:r>
            <a:endParaRPr baseline="-25000"/>
          </a:p>
        </p:txBody>
      </p:sp>
      <p:cxnSp>
        <p:nvCxnSpPr>
          <p:cNvPr id="104" name="Google Shape;104;p15"/>
          <p:cNvCxnSpPr>
            <a:stCxn id="99" idx="6"/>
            <a:endCxn id="101" idx="2"/>
          </p:cNvCxnSpPr>
          <p:nvPr/>
        </p:nvCxnSpPr>
        <p:spPr>
          <a:xfrm>
            <a:off x="4448500" y="2418275"/>
            <a:ext cx="1055700" cy="0"/>
          </a:xfrm>
          <a:prstGeom prst="straightConnector1">
            <a:avLst/>
          </a:prstGeom>
          <a:noFill/>
          <a:ln cap="flat" cmpd="sng" w="9525">
            <a:solidFill>
              <a:srgbClr val="46535E"/>
            </a:solidFill>
            <a:prstDash val="solid"/>
            <a:round/>
            <a:headEnd len="med" w="med" type="none"/>
            <a:tailEnd len="med" w="med" type="stealth"/>
          </a:ln>
        </p:spPr>
      </p:cxnSp>
      <p:cxnSp>
        <p:nvCxnSpPr>
          <p:cNvPr id="105" name="Google Shape;105;p15"/>
          <p:cNvCxnSpPr>
            <a:stCxn id="99" idx="6"/>
            <a:endCxn id="102" idx="2"/>
          </p:cNvCxnSpPr>
          <p:nvPr/>
        </p:nvCxnSpPr>
        <p:spPr>
          <a:xfrm>
            <a:off x="4448500" y="2418275"/>
            <a:ext cx="1055700" cy="1284900"/>
          </a:xfrm>
          <a:prstGeom prst="straightConnector1">
            <a:avLst/>
          </a:prstGeom>
          <a:noFill/>
          <a:ln cap="flat" cmpd="sng" w="9525">
            <a:solidFill>
              <a:srgbClr val="46535E"/>
            </a:solidFill>
            <a:prstDash val="solid"/>
            <a:round/>
            <a:headEnd len="med" w="med" type="none"/>
            <a:tailEnd len="med" w="med" type="stealth"/>
          </a:ln>
        </p:spPr>
      </p:cxnSp>
      <p:cxnSp>
        <p:nvCxnSpPr>
          <p:cNvPr id="106" name="Google Shape;106;p15"/>
          <p:cNvCxnSpPr>
            <a:stCxn id="100" idx="6"/>
            <a:endCxn id="101" idx="2"/>
          </p:cNvCxnSpPr>
          <p:nvPr/>
        </p:nvCxnSpPr>
        <p:spPr>
          <a:xfrm flipH="1" rot="10800000">
            <a:off x="4448500" y="2418275"/>
            <a:ext cx="1055700" cy="1284900"/>
          </a:xfrm>
          <a:prstGeom prst="straightConnector1">
            <a:avLst/>
          </a:prstGeom>
          <a:noFill/>
          <a:ln cap="flat" cmpd="sng" w="9525">
            <a:solidFill>
              <a:srgbClr val="46535E"/>
            </a:solidFill>
            <a:prstDash val="solid"/>
            <a:round/>
            <a:headEnd len="med" w="med" type="none"/>
            <a:tailEnd len="med" w="med" type="stealth"/>
          </a:ln>
        </p:spPr>
      </p:cxnSp>
      <p:cxnSp>
        <p:nvCxnSpPr>
          <p:cNvPr id="107" name="Google Shape;107;p15"/>
          <p:cNvCxnSpPr>
            <a:stCxn id="100" idx="6"/>
            <a:endCxn id="102" idx="2"/>
          </p:cNvCxnSpPr>
          <p:nvPr/>
        </p:nvCxnSpPr>
        <p:spPr>
          <a:xfrm>
            <a:off x="4448500" y="3703175"/>
            <a:ext cx="1055700" cy="0"/>
          </a:xfrm>
          <a:prstGeom prst="straightConnector1">
            <a:avLst/>
          </a:prstGeom>
          <a:noFill/>
          <a:ln cap="flat" cmpd="sng" w="9525">
            <a:solidFill>
              <a:srgbClr val="46535E"/>
            </a:solidFill>
            <a:prstDash val="solid"/>
            <a:round/>
            <a:headEnd len="med" w="med" type="none"/>
            <a:tailEnd len="med" w="med" type="stealth"/>
          </a:ln>
        </p:spPr>
      </p:cxnSp>
      <p:cxnSp>
        <p:nvCxnSpPr>
          <p:cNvPr id="108" name="Google Shape;108;p15"/>
          <p:cNvCxnSpPr>
            <a:stCxn id="101" idx="6"/>
            <a:endCxn id="103" idx="2"/>
          </p:cNvCxnSpPr>
          <p:nvPr/>
        </p:nvCxnSpPr>
        <p:spPr>
          <a:xfrm>
            <a:off x="6006650" y="2418275"/>
            <a:ext cx="979500" cy="586500"/>
          </a:xfrm>
          <a:prstGeom prst="straightConnector1">
            <a:avLst/>
          </a:prstGeom>
          <a:noFill/>
          <a:ln cap="flat" cmpd="sng" w="9525">
            <a:solidFill>
              <a:srgbClr val="46535E"/>
            </a:solidFill>
            <a:prstDash val="solid"/>
            <a:round/>
            <a:headEnd len="med" w="med" type="none"/>
            <a:tailEnd len="med" w="med" type="stealth"/>
          </a:ln>
        </p:spPr>
      </p:cxnSp>
      <p:cxnSp>
        <p:nvCxnSpPr>
          <p:cNvPr id="109" name="Google Shape;109;p15"/>
          <p:cNvCxnSpPr>
            <a:stCxn id="102" idx="6"/>
            <a:endCxn id="103" idx="2"/>
          </p:cNvCxnSpPr>
          <p:nvPr/>
        </p:nvCxnSpPr>
        <p:spPr>
          <a:xfrm flipH="1" rot="10800000">
            <a:off x="6006650" y="3004775"/>
            <a:ext cx="979500" cy="698400"/>
          </a:xfrm>
          <a:prstGeom prst="straightConnector1">
            <a:avLst/>
          </a:prstGeom>
          <a:noFill/>
          <a:ln cap="flat" cmpd="sng" w="9525">
            <a:solidFill>
              <a:srgbClr val="46535E"/>
            </a:solidFill>
            <a:prstDash val="solid"/>
            <a:round/>
            <a:headEnd len="med" w="med" type="none"/>
            <a:tailEnd len="med" w="med" type="stealth"/>
          </a:ln>
        </p:spPr>
      </p:cxnSp>
      <p:sp>
        <p:nvSpPr>
          <p:cNvPr id="110" name="Google Shape;110;p15"/>
          <p:cNvSpPr/>
          <p:nvPr/>
        </p:nvSpPr>
        <p:spPr>
          <a:xfrm>
            <a:off x="5352891" y="1604150"/>
            <a:ext cx="351000" cy="330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0000FF"/>
                </a:solidFill>
              </a:rPr>
              <a:t>b</a:t>
            </a:r>
            <a:r>
              <a:rPr baseline="-25000" lang="en-US">
                <a:solidFill>
                  <a:srgbClr val="0000FF"/>
                </a:solidFill>
              </a:rPr>
              <a:t>1</a:t>
            </a:r>
            <a:endParaRPr baseline="-25000">
              <a:solidFill>
                <a:srgbClr val="0000FF"/>
              </a:solidFill>
            </a:endParaRPr>
          </a:p>
        </p:txBody>
      </p:sp>
      <p:sp>
        <p:nvSpPr>
          <p:cNvPr id="111" name="Google Shape;111;p15"/>
          <p:cNvSpPr/>
          <p:nvPr/>
        </p:nvSpPr>
        <p:spPr>
          <a:xfrm>
            <a:off x="5352891" y="4260475"/>
            <a:ext cx="351000" cy="330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0000FF"/>
                </a:solidFill>
              </a:rPr>
              <a:t>b</a:t>
            </a:r>
            <a:r>
              <a:rPr baseline="-25000" lang="en-US">
                <a:solidFill>
                  <a:srgbClr val="0000FF"/>
                </a:solidFill>
              </a:rPr>
              <a:t>2</a:t>
            </a:r>
            <a:endParaRPr baseline="-25000">
              <a:solidFill>
                <a:srgbClr val="0000FF"/>
              </a:solidFill>
            </a:endParaRPr>
          </a:p>
        </p:txBody>
      </p:sp>
      <p:sp>
        <p:nvSpPr>
          <p:cNvPr id="112" name="Google Shape;112;p15"/>
          <p:cNvSpPr/>
          <p:nvPr/>
        </p:nvSpPr>
        <p:spPr>
          <a:xfrm>
            <a:off x="6792675" y="1952950"/>
            <a:ext cx="351000" cy="330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0000FF"/>
                </a:solidFill>
              </a:rPr>
              <a:t>b</a:t>
            </a:r>
            <a:r>
              <a:rPr baseline="-25000" lang="en-US">
                <a:solidFill>
                  <a:srgbClr val="0000FF"/>
                </a:solidFill>
              </a:rPr>
              <a:t>3</a:t>
            </a:r>
            <a:endParaRPr baseline="-25000">
              <a:solidFill>
                <a:srgbClr val="0000FF"/>
              </a:solidFill>
            </a:endParaRPr>
          </a:p>
        </p:txBody>
      </p:sp>
      <p:cxnSp>
        <p:nvCxnSpPr>
          <p:cNvPr id="113" name="Google Shape;113;p15"/>
          <p:cNvCxnSpPr>
            <a:stCxn id="110" idx="2"/>
            <a:endCxn id="101" idx="1"/>
          </p:cNvCxnSpPr>
          <p:nvPr/>
        </p:nvCxnSpPr>
        <p:spPr>
          <a:xfrm>
            <a:off x="5528391" y="1935050"/>
            <a:ext cx="49200" cy="312600"/>
          </a:xfrm>
          <a:prstGeom prst="straightConnector1">
            <a:avLst/>
          </a:prstGeom>
          <a:noFill/>
          <a:ln cap="flat" cmpd="sng" w="9525">
            <a:solidFill>
              <a:srgbClr val="46535E"/>
            </a:solidFill>
            <a:prstDash val="solid"/>
            <a:round/>
            <a:headEnd len="med" w="med" type="none"/>
            <a:tailEnd len="med" w="med" type="stealth"/>
          </a:ln>
        </p:spPr>
      </p:cxnSp>
      <p:cxnSp>
        <p:nvCxnSpPr>
          <p:cNvPr id="114" name="Google Shape;114;p15"/>
          <p:cNvCxnSpPr>
            <a:stCxn id="111" idx="0"/>
            <a:endCxn id="102" idx="3"/>
          </p:cNvCxnSpPr>
          <p:nvPr/>
        </p:nvCxnSpPr>
        <p:spPr>
          <a:xfrm flipH="1" rot="10800000">
            <a:off x="5528391" y="3873775"/>
            <a:ext cx="49200" cy="386700"/>
          </a:xfrm>
          <a:prstGeom prst="straightConnector1">
            <a:avLst/>
          </a:prstGeom>
          <a:noFill/>
          <a:ln cap="flat" cmpd="sng" w="9525">
            <a:solidFill>
              <a:srgbClr val="46535E"/>
            </a:solidFill>
            <a:prstDash val="solid"/>
            <a:round/>
            <a:headEnd len="med" w="med" type="none"/>
            <a:tailEnd len="med" w="med" type="stealth"/>
          </a:ln>
        </p:spPr>
      </p:cxnSp>
      <p:cxnSp>
        <p:nvCxnSpPr>
          <p:cNvPr id="115" name="Google Shape;115;p15"/>
          <p:cNvCxnSpPr>
            <a:stCxn id="112" idx="2"/>
            <a:endCxn id="103" idx="1"/>
          </p:cNvCxnSpPr>
          <p:nvPr/>
        </p:nvCxnSpPr>
        <p:spPr>
          <a:xfrm>
            <a:off x="6968175" y="2283850"/>
            <a:ext cx="91500" cy="550200"/>
          </a:xfrm>
          <a:prstGeom prst="straightConnector1">
            <a:avLst/>
          </a:prstGeom>
          <a:noFill/>
          <a:ln cap="flat" cmpd="sng" w="9525">
            <a:solidFill>
              <a:srgbClr val="46535E"/>
            </a:solidFill>
            <a:prstDash val="solid"/>
            <a:round/>
            <a:headEnd len="med" w="med" type="none"/>
            <a:tailEnd len="med" w="med" type="stealth"/>
          </a:ln>
        </p:spPr>
      </p:cxnSp>
      <p:sp>
        <p:nvSpPr>
          <p:cNvPr id="116" name="Google Shape;116;p15"/>
          <p:cNvSpPr txBox="1"/>
          <p:nvPr/>
        </p:nvSpPr>
        <p:spPr>
          <a:xfrm>
            <a:off x="4754600" y="2136767"/>
            <a:ext cx="5154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rPr>
              <a:t>w</a:t>
            </a:r>
            <a:r>
              <a:rPr baseline="30000" lang="en-US">
                <a:solidFill>
                  <a:srgbClr val="0000FF"/>
                </a:solidFill>
              </a:rPr>
              <a:t>0</a:t>
            </a:r>
            <a:r>
              <a:rPr baseline="-25000" lang="en-US">
                <a:solidFill>
                  <a:srgbClr val="0000FF"/>
                </a:solidFill>
              </a:rPr>
              <a:t>11</a:t>
            </a:r>
            <a:endParaRPr baseline="-25000">
              <a:solidFill>
                <a:srgbClr val="0000FF"/>
              </a:solidFill>
            </a:endParaRPr>
          </a:p>
        </p:txBody>
      </p:sp>
      <p:sp>
        <p:nvSpPr>
          <p:cNvPr id="117" name="Google Shape;117;p15"/>
          <p:cNvSpPr txBox="1"/>
          <p:nvPr/>
        </p:nvSpPr>
        <p:spPr>
          <a:xfrm>
            <a:off x="4760079" y="3448138"/>
            <a:ext cx="5154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rPr>
              <a:t>w</a:t>
            </a:r>
            <a:r>
              <a:rPr baseline="30000" lang="en-US">
                <a:solidFill>
                  <a:srgbClr val="0000FF"/>
                </a:solidFill>
              </a:rPr>
              <a:t>0</a:t>
            </a:r>
            <a:r>
              <a:rPr baseline="-25000" lang="en-US">
                <a:solidFill>
                  <a:srgbClr val="0000FF"/>
                </a:solidFill>
              </a:rPr>
              <a:t>22</a:t>
            </a:r>
            <a:endParaRPr baseline="-25000">
              <a:solidFill>
                <a:srgbClr val="0000FF"/>
              </a:solidFill>
            </a:endParaRPr>
          </a:p>
        </p:txBody>
      </p:sp>
      <p:sp>
        <p:nvSpPr>
          <p:cNvPr id="118" name="Google Shape;118;p15"/>
          <p:cNvSpPr txBox="1"/>
          <p:nvPr/>
        </p:nvSpPr>
        <p:spPr>
          <a:xfrm>
            <a:off x="4924385" y="2556735"/>
            <a:ext cx="5154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rPr>
              <a:t>w</a:t>
            </a:r>
            <a:r>
              <a:rPr baseline="30000" lang="en-US">
                <a:solidFill>
                  <a:srgbClr val="0000FF"/>
                </a:solidFill>
              </a:rPr>
              <a:t>0</a:t>
            </a:r>
            <a:r>
              <a:rPr baseline="-25000" lang="en-US">
                <a:solidFill>
                  <a:srgbClr val="0000FF"/>
                </a:solidFill>
              </a:rPr>
              <a:t>21</a:t>
            </a:r>
            <a:endParaRPr baseline="-25000">
              <a:solidFill>
                <a:srgbClr val="0000FF"/>
              </a:solidFill>
            </a:endParaRPr>
          </a:p>
        </p:txBody>
      </p:sp>
      <p:sp>
        <p:nvSpPr>
          <p:cNvPr id="119" name="Google Shape;119;p15"/>
          <p:cNvSpPr txBox="1"/>
          <p:nvPr/>
        </p:nvSpPr>
        <p:spPr>
          <a:xfrm>
            <a:off x="4982312" y="3059021"/>
            <a:ext cx="5154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rPr>
              <a:t>w</a:t>
            </a:r>
            <a:r>
              <a:rPr baseline="30000" lang="en-US">
                <a:solidFill>
                  <a:srgbClr val="0000FF"/>
                </a:solidFill>
              </a:rPr>
              <a:t>0</a:t>
            </a:r>
            <a:r>
              <a:rPr baseline="-25000" lang="en-US">
                <a:solidFill>
                  <a:srgbClr val="0000FF"/>
                </a:solidFill>
              </a:rPr>
              <a:t>12</a:t>
            </a:r>
            <a:endParaRPr baseline="-25000">
              <a:solidFill>
                <a:srgbClr val="0000FF"/>
              </a:solidFill>
            </a:endParaRPr>
          </a:p>
        </p:txBody>
      </p:sp>
      <p:sp>
        <p:nvSpPr>
          <p:cNvPr id="120" name="Google Shape;120;p15"/>
          <p:cNvSpPr txBox="1"/>
          <p:nvPr/>
        </p:nvSpPr>
        <p:spPr>
          <a:xfrm>
            <a:off x="6210589" y="2419342"/>
            <a:ext cx="5154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rPr>
              <a:t>w</a:t>
            </a:r>
            <a:r>
              <a:rPr baseline="30000" lang="en-US">
                <a:solidFill>
                  <a:srgbClr val="0000FF"/>
                </a:solidFill>
              </a:rPr>
              <a:t>1</a:t>
            </a:r>
            <a:r>
              <a:rPr baseline="-25000" lang="en-US">
                <a:solidFill>
                  <a:srgbClr val="0000FF"/>
                </a:solidFill>
              </a:rPr>
              <a:t>11</a:t>
            </a:r>
            <a:endParaRPr baseline="-25000">
              <a:solidFill>
                <a:srgbClr val="0000FF"/>
              </a:solidFill>
            </a:endParaRPr>
          </a:p>
        </p:txBody>
      </p:sp>
      <p:sp>
        <p:nvSpPr>
          <p:cNvPr id="121" name="Google Shape;121;p15"/>
          <p:cNvSpPr txBox="1"/>
          <p:nvPr/>
        </p:nvSpPr>
        <p:spPr>
          <a:xfrm>
            <a:off x="6164764" y="3173574"/>
            <a:ext cx="5154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rPr>
              <a:t>w</a:t>
            </a:r>
            <a:r>
              <a:rPr baseline="30000" lang="en-US">
                <a:solidFill>
                  <a:srgbClr val="0000FF"/>
                </a:solidFill>
              </a:rPr>
              <a:t>1</a:t>
            </a:r>
            <a:r>
              <a:rPr baseline="-25000" lang="en-US">
                <a:solidFill>
                  <a:srgbClr val="0000FF"/>
                </a:solidFill>
              </a:rPr>
              <a:t>21</a:t>
            </a:r>
            <a:endParaRPr baseline="-25000">
              <a:solidFill>
                <a:srgbClr val="0000FF"/>
              </a:solidFill>
            </a:endParaRPr>
          </a:p>
        </p:txBody>
      </p:sp>
      <p:pic>
        <p:nvPicPr>
          <p:cNvPr id="122" name="Google Shape;122;p15"/>
          <p:cNvPicPr preferRelativeResize="0"/>
          <p:nvPr/>
        </p:nvPicPr>
        <p:blipFill>
          <a:blip r:embed="rId3">
            <a:alphaModFix/>
          </a:blip>
          <a:stretch>
            <a:fillRect/>
          </a:stretch>
        </p:blipFill>
        <p:spPr>
          <a:xfrm>
            <a:off x="7739525" y="2818025"/>
            <a:ext cx="902300" cy="386700"/>
          </a:xfrm>
          <a:prstGeom prst="rect">
            <a:avLst/>
          </a:prstGeom>
          <a:noFill/>
          <a:ln cap="flat" cmpd="sng" w="28575">
            <a:solidFill>
              <a:srgbClr val="B6D7A8"/>
            </a:solidFill>
            <a:prstDash val="solid"/>
            <a:round/>
            <a:headEnd len="sm" w="sm" type="none"/>
            <a:tailEnd len="sm" w="sm" type="none"/>
          </a:ln>
        </p:spPr>
      </p:pic>
      <p:cxnSp>
        <p:nvCxnSpPr>
          <p:cNvPr id="123" name="Google Shape;123;p15"/>
          <p:cNvCxnSpPr>
            <a:stCxn id="122" idx="3"/>
            <a:endCxn id="110" idx="0"/>
          </p:cNvCxnSpPr>
          <p:nvPr/>
        </p:nvCxnSpPr>
        <p:spPr>
          <a:xfrm rot="10800000">
            <a:off x="5528425" y="1604075"/>
            <a:ext cx="3113400" cy="1407300"/>
          </a:xfrm>
          <a:prstGeom prst="bentConnector4">
            <a:avLst>
              <a:gd fmla="val -7648" name="adj1"/>
              <a:gd fmla="val 116915" name="adj2"/>
            </a:avLst>
          </a:prstGeom>
          <a:noFill/>
          <a:ln cap="flat" cmpd="sng" w="9525">
            <a:solidFill>
              <a:srgbClr val="46535E"/>
            </a:solidFill>
            <a:prstDash val="solid"/>
            <a:round/>
            <a:headEnd len="med" w="med" type="none"/>
            <a:tailEnd len="med" w="med" type="stealth"/>
          </a:ln>
        </p:spPr>
      </p:cxnSp>
      <p:pic>
        <p:nvPicPr>
          <p:cNvPr id="124" name="Google Shape;124;p15"/>
          <p:cNvPicPr preferRelativeResize="0"/>
          <p:nvPr/>
        </p:nvPicPr>
        <p:blipFill>
          <a:blip r:embed="rId4">
            <a:alphaModFix/>
          </a:blip>
          <a:stretch>
            <a:fillRect/>
          </a:stretch>
        </p:blipFill>
        <p:spPr>
          <a:xfrm>
            <a:off x="7084050" y="1145709"/>
            <a:ext cx="293400" cy="462321"/>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0"/>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 Trees</a:t>
            </a:r>
            <a:endParaRPr/>
          </a:p>
        </p:txBody>
      </p:sp>
      <p:sp>
        <p:nvSpPr>
          <p:cNvPr id="547" name="Google Shape;547;p60"/>
          <p:cNvSpPr/>
          <p:nvPr/>
        </p:nvSpPr>
        <p:spPr>
          <a:xfrm>
            <a:off x="6429800" y="1475400"/>
            <a:ext cx="1340100" cy="8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100</a:t>
            </a:r>
            <a:endParaRPr sz="1200"/>
          </a:p>
          <a:p>
            <a:pPr indent="0" lvl="0" marL="0" rtl="0" algn="ctr">
              <a:spcBef>
                <a:spcPts val="0"/>
              </a:spcBef>
              <a:spcAft>
                <a:spcPts val="0"/>
              </a:spcAft>
              <a:buNone/>
            </a:pPr>
            <a:r>
              <a:rPr lang="en-US" sz="1200"/>
              <a:t>Minutes: 123.8</a:t>
            </a:r>
            <a:endParaRPr sz="1200"/>
          </a:p>
          <a:p>
            <a:pPr indent="0" lvl="0" marL="0" rtl="0" algn="ctr">
              <a:spcBef>
                <a:spcPts val="0"/>
              </a:spcBef>
              <a:spcAft>
                <a:spcPts val="0"/>
              </a:spcAft>
              <a:buNone/>
            </a:pPr>
            <a:r>
              <a:rPr b="1" lang="en-US" sz="1200"/>
              <a:t>Int’l Plan?</a:t>
            </a:r>
            <a:endParaRPr b="1" sz="1200"/>
          </a:p>
        </p:txBody>
      </p:sp>
      <p:sp>
        <p:nvSpPr>
          <p:cNvPr id="548" name="Google Shape;548;p60"/>
          <p:cNvSpPr/>
          <p:nvPr/>
        </p:nvSpPr>
        <p:spPr>
          <a:xfrm>
            <a:off x="5642400" y="3155100"/>
            <a:ext cx="1340100" cy="834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80</a:t>
            </a:r>
            <a:endParaRPr sz="1200"/>
          </a:p>
          <a:p>
            <a:pPr indent="0" lvl="0" marL="0" rtl="0" algn="ctr">
              <a:lnSpc>
                <a:spcPct val="150000"/>
              </a:lnSpc>
              <a:spcBef>
                <a:spcPts val="0"/>
              </a:spcBef>
              <a:spcAft>
                <a:spcPts val="0"/>
              </a:spcAft>
              <a:buNone/>
            </a:pPr>
            <a:r>
              <a:rPr lang="en-US" sz="1200"/>
              <a:t>Minutes: 119.3</a:t>
            </a:r>
            <a:endParaRPr sz="1200"/>
          </a:p>
        </p:txBody>
      </p:sp>
      <p:sp>
        <p:nvSpPr>
          <p:cNvPr id="549" name="Google Shape;549;p60"/>
          <p:cNvSpPr/>
          <p:nvPr/>
        </p:nvSpPr>
        <p:spPr>
          <a:xfrm>
            <a:off x="7266700" y="3155100"/>
            <a:ext cx="1340100" cy="834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Examples: 20</a:t>
            </a:r>
            <a:endParaRPr sz="1200"/>
          </a:p>
          <a:p>
            <a:pPr indent="0" lvl="0" marL="0" rtl="0" algn="ctr">
              <a:lnSpc>
                <a:spcPct val="150000"/>
              </a:lnSpc>
              <a:spcBef>
                <a:spcPts val="0"/>
              </a:spcBef>
              <a:spcAft>
                <a:spcPts val="0"/>
              </a:spcAft>
              <a:buNone/>
            </a:pPr>
            <a:r>
              <a:rPr lang="en-US" sz="1200"/>
              <a:t>Minutes: 141.6</a:t>
            </a:r>
            <a:endParaRPr sz="1200"/>
          </a:p>
        </p:txBody>
      </p:sp>
      <p:cxnSp>
        <p:nvCxnSpPr>
          <p:cNvPr id="550" name="Google Shape;550;p60"/>
          <p:cNvCxnSpPr>
            <a:stCxn id="547" idx="2"/>
            <a:endCxn id="548" idx="0"/>
          </p:cNvCxnSpPr>
          <p:nvPr/>
        </p:nvCxnSpPr>
        <p:spPr>
          <a:xfrm flipH="1">
            <a:off x="6312350" y="2310300"/>
            <a:ext cx="787500" cy="844800"/>
          </a:xfrm>
          <a:prstGeom prst="straightConnector1">
            <a:avLst/>
          </a:prstGeom>
          <a:noFill/>
          <a:ln cap="flat" cmpd="sng" w="9525">
            <a:solidFill>
              <a:schemeClr val="dk2"/>
            </a:solidFill>
            <a:prstDash val="solid"/>
            <a:round/>
            <a:headEnd len="med" w="med" type="none"/>
            <a:tailEnd len="med" w="med" type="triangle"/>
          </a:ln>
        </p:spPr>
      </p:cxnSp>
      <p:cxnSp>
        <p:nvCxnSpPr>
          <p:cNvPr id="551" name="Google Shape;551;p60"/>
          <p:cNvCxnSpPr>
            <a:stCxn id="547" idx="2"/>
            <a:endCxn id="549" idx="0"/>
          </p:cNvCxnSpPr>
          <p:nvPr/>
        </p:nvCxnSpPr>
        <p:spPr>
          <a:xfrm>
            <a:off x="7099850" y="2310300"/>
            <a:ext cx="837000" cy="844800"/>
          </a:xfrm>
          <a:prstGeom prst="straightConnector1">
            <a:avLst/>
          </a:prstGeom>
          <a:noFill/>
          <a:ln cap="flat" cmpd="sng" w="9525">
            <a:solidFill>
              <a:schemeClr val="dk2"/>
            </a:solidFill>
            <a:prstDash val="solid"/>
            <a:round/>
            <a:headEnd len="med" w="med" type="none"/>
            <a:tailEnd len="med" w="med" type="triangle"/>
          </a:ln>
        </p:spPr>
      </p:cxnSp>
      <p:sp>
        <p:nvSpPr>
          <p:cNvPr id="552" name="Google Shape;552;p60"/>
          <p:cNvSpPr txBox="1"/>
          <p:nvPr/>
        </p:nvSpPr>
        <p:spPr>
          <a:xfrm>
            <a:off x="6225399" y="2473225"/>
            <a:ext cx="63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False</a:t>
            </a:r>
            <a:endParaRPr sz="1200"/>
          </a:p>
        </p:txBody>
      </p:sp>
      <p:sp>
        <p:nvSpPr>
          <p:cNvPr id="553" name="Google Shape;553;p60"/>
          <p:cNvSpPr txBox="1"/>
          <p:nvPr/>
        </p:nvSpPr>
        <p:spPr>
          <a:xfrm>
            <a:off x="7451829" y="2473225"/>
            <a:ext cx="55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True</a:t>
            </a:r>
            <a:endParaRPr sz="1200"/>
          </a:p>
        </p:txBody>
      </p:sp>
      <p:sp>
        <p:nvSpPr>
          <p:cNvPr id="554" name="Google Shape;554;p60"/>
          <p:cNvSpPr txBox="1"/>
          <p:nvPr/>
        </p:nvSpPr>
        <p:spPr>
          <a:xfrm>
            <a:off x="533400" y="1447800"/>
            <a:ext cx="47631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chemeClr val="dk1"/>
                </a:solidFill>
              </a:rPr>
              <a:t>Use MSE, comparing average node output with the target values</a:t>
            </a:r>
            <a:endParaRPr sz="20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1"/>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 Trees</a:t>
            </a:r>
            <a:endParaRPr/>
          </a:p>
        </p:txBody>
      </p:sp>
      <p:pic>
        <p:nvPicPr>
          <p:cNvPr id="561" name="Google Shape;561;p61"/>
          <p:cNvPicPr preferRelativeResize="0"/>
          <p:nvPr/>
        </p:nvPicPr>
        <p:blipFill>
          <a:blip r:embed="rId3">
            <a:alphaModFix/>
          </a:blip>
          <a:stretch>
            <a:fillRect/>
          </a:stretch>
        </p:blipFill>
        <p:spPr>
          <a:xfrm>
            <a:off x="252525" y="969450"/>
            <a:ext cx="5159000" cy="38692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2"/>
          <p:cNvSpPr txBox="1"/>
          <p:nvPr>
            <p:ph idx="1" type="body"/>
          </p:nvPr>
        </p:nvSpPr>
        <p:spPr>
          <a:xfrm>
            <a:off x="722313" y="1543050"/>
            <a:ext cx="7772400" cy="1125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None/>
            </a:pPr>
            <a:r>
              <a:rPr lang="en-US"/>
              <a:t>Decision Tree Example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3"/>
          <p:cNvSpPr txBox="1"/>
          <p:nvPr>
            <p:ph type="ctrTitle"/>
          </p:nvPr>
        </p:nvSpPr>
        <p:spPr>
          <a:xfrm>
            <a:off x="685800" y="1371600"/>
            <a:ext cx="7772400" cy="6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Trees to Forests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4"/>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Decision Tree Pros and Cons</a:t>
            </a:r>
            <a:endParaRPr/>
          </a:p>
        </p:txBody>
      </p:sp>
      <p:sp>
        <p:nvSpPr>
          <p:cNvPr id="579" name="Google Shape;579;p64"/>
          <p:cNvSpPr txBox="1"/>
          <p:nvPr>
            <p:ph idx="1" type="body"/>
          </p:nvPr>
        </p:nvSpPr>
        <p:spPr>
          <a:xfrm>
            <a:off x="228600" y="1200150"/>
            <a:ext cx="4520700" cy="3647700"/>
          </a:xfrm>
          <a:prstGeom prst="rect">
            <a:avLst/>
          </a:prstGeom>
        </p:spPr>
        <p:txBody>
          <a:bodyPr anchorCtr="0" anchor="t" bIns="45700" lIns="91425" spcFirstLastPara="1" rIns="91425" wrap="square" tIns="45700">
            <a:noAutofit/>
          </a:bodyPr>
          <a:lstStyle/>
          <a:p>
            <a:pPr indent="0" lvl="0" marL="0" rtl="0" algn="ctr">
              <a:lnSpc>
                <a:spcPct val="150000"/>
              </a:lnSpc>
              <a:spcBef>
                <a:spcPts val="600"/>
              </a:spcBef>
              <a:spcAft>
                <a:spcPts val="0"/>
              </a:spcAft>
              <a:buNone/>
            </a:pPr>
            <a:r>
              <a:rPr b="1" lang="en-US" sz="2400"/>
              <a:t>Pro</a:t>
            </a:r>
            <a:endParaRPr sz="2400"/>
          </a:p>
          <a:p>
            <a:pPr indent="-381000" lvl="0" marL="457200" rtl="0" algn="l">
              <a:spcBef>
                <a:spcPts val="1000"/>
              </a:spcBef>
              <a:spcAft>
                <a:spcPts val="0"/>
              </a:spcAft>
              <a:buSzPts val="2400"/>
              <a:buChar char="•"/>
            </a:pPr>
            <a:r>
              <a:rPr lang="en-US" sz="2400"/>
              <a:t>Emulates human descriptions of decision logic</a:t>
            </a:r>
            <a:endParaRPr sz="2400"/>
          </a:p>
          <a:p>
            <a:pPr indent="-381000" lvl="0" marL="457200" rtl="0" algn="l">
              <a:spcBef>
                <a:spcPts val="1000"/>
              </a:spcBef>
              <a:spcAft>
                <a:spcPts val="0"/>
              </a:spcAft>
              <a:buSzPts val="2400"/>
              <a:buChar char="•"/>
            </a:pPr>
            <a:r>
              <a:rPr lang="en-US" sz="2400"/>
              <a:t>Arbitrary complexity (non-linear functions)</a:t>
            </a:r>
            <a:endParaRPr sz="2400"/>
          </a:p>
          <a:p>
            <a:pPr indent="-381000" lvl="0" marL="457200" rtl="0" algn="l">
              <a:spcBef>
                <a:spcPts val="1000"/>
              </a:spcBef>
              <a:spcAft>
                <a:spcPts val="1000"/>
              </a:spcAft>
              <a:buSzPts val="2400"/>
              <a:buChar char="•"/>
            </a:pPr>
            <a:r>
              <a:rPr lang="en-US" sz="2400"/>
              <a:t>Minimal pre-processing and scaling</a:t>
            </a:r>
            <a:endParaRPr sz="2400"/>
          </a:p>
        </p:txBody>
      </p:sp>
      <p:sp>
        <p:nvSpPr>
          <p:cNvPr id="580" name="Google Shape;580;p64"/>
          <p:cNvSpPr txBox="1"/>
          <p:nvPr>
            <p:ph idx="1" type="body"/>
          </p:nvPr>
        </p:nvSpPr>
        <p:spPr>
          <a:xfrm>
            <a:off x="4800600" y="1200150"/>
            <a:ext cx="4311900" cy="3394500"/>
          </a:xfrm>
          <a:prstGeom prst="rect">
            <a:avLst/>
          </a:prstGeom>
        </p:spPr>
        <p:txBody>
          <a:bodyPr anchorCtr="0" anchor="t" bIns="45700" lIns="91425" spcFirstLastPara="1" rIns="91425" wrap="square" tIns="45700">
            <a:noAutofit/>
          </a:bodyPr>
          <a:lstStyle/>
          <a:p>
            <a:pPr indent="0" lvl="0" marL="0" rtl="0" algn="ctr">
              <a:lnSpc>
                <a:spcPct val="150000"/>
              </a:lnSpc>
              <a:spcBef>
                <a:spcPts val="600"/>
              </a:spcBef>
              <a:spcAft>
                <a:spcPts val="0"/>
              </a:spcAft>
              <a:buNone/>
            </a:pPr>
            <a:r>
              <a:rPr b="1" lang="en-US" sz="2400"/>
              <a:t>Con</a:t>
            </a:r>
            <a:endParaRPr sz="2400"/>
          </a:p>
          <a:p>
            <a:pPr indent="-381000" lvl="0" marL="457200" rtl="0" algn="l">
              <a:spcBef>
                <a:spcPts val="1000"/>
              </a:spcBef>
              <a:spcAft>
                <a:spcPts val="0"/>
              </a:spcAft>
              <a:buSzPts val="2400"/>
              <a:buChar char="•"/>
            </a:pPr>
            <a:r>
              <a:rPr lang="en-US" sz="2400"/>
              <a:t>Greedy search is non-optimal</a:t>
            </a:r>
            <a:endParaRPr sz="2400"/>
          </a:p>
          <a:p>
            <a:pPr indent="-381000" lvl="0" marL="457200" rtl="0" algn="l">
              <a:spcBef>
                <a:spcPts val="1000"/>
              </a:spcBef>
              <a:spcAft>
                <a:spcPts val="1000"/>
              </a:spcAft>
              <a:buSzPts val="2400"/>
              <a:buChar char="•"/>
            </a:pPr>
            <a:r>
              <a:rPr lang="en-US" sz="2400"/>
              <a:t>Poor generalization</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5"/>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Random Forest</a:t>
            </a:r>
            <a:endParaRPr/>
          </a:p>
        </p:txBody>
      </p:sp>
      <p:sp>
        <p:nvSpPr>
          <p:cNvPr id="587" name="Google Shape;587;p65"/>
          <p:cNvSpPr txBox="1"/>
          <p:nvPr/>
        </p:nvSpPr>
        <p:spPr>
          <a:xfrm>
            <a:off x="9370625" y="3399450"/>
            <a:ext cx="8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r>
              <a:rPr lang="en-US" u="sng">
                <a:solidFill>
                  <a:schemeClr val="hlink"/>
                </a:solidFill>
                <a:hlinkClick r:id="rId3"/>
              </a:rPr>
              <a:t>source</a:t>
            </a:r>
            <a:r>
              <a:rPr lang="en-US"/>
              <a:t>]</a:t>
            </a:r>
            <a:endParaRPr/>
          </a:p>
        </p:txBody>
      </p:sp>
      <p:sp>
        <p:nvSpPr>
          <p:cNvPr id="588" name="Google Shape;588;p65"/>
          <p:cNvSpPr txBox="1"/>
          <p:nvPr>
            <p:ph idx="1" type="body"/>
          </p:nvPr>
        </p:nvSpPr>
        <p:spPr>
          <a:xfrm>
            <a:off x="76200" y="1200150"/>
            <a:ext cx="5284200" cy="1527000"/>
          </a:xfrm>
          <a:prstGeom prst="rect">
            <a:avLst/>
          </a:prstGeom>
        </p:spPr>
        <p:txBody>
          <a:bodyPr anchorCtr="0" anchor="t" bIns="45700" lIns="91425" spcFirstLastPara="1" rIns="91425" wrap="square" tIns="45700">
            <a:noAutofit/>
          </a:bodyPr>
          <a:lstStyle/>
          <a:p>
            <a:pPr indent="-368300" lvl="0" marL="457200" rtl="0" algn="l">
              <a:spcBef>
                <a:spcPts val="600"/>
              </a:spcBef>
              <a:spcAft>
                <a:spcPts val="0"/>
              </a:spcAft>
              <a:buSzPts val="2200"/>
              <a:buChar char="•"/>
            </a:pPr>
            <a:r>
              <a:rPr lang="en-US" sz="2200"/>
              <a:t>Build k decision trees</a:t>
            </a:r>
            <a:endParaRPr sz="2200"/>
          </a:p>
          <a:p>
            <a:pPr indent="-368300" lvl="0" marL="457200" rtl="0" algn="l">
              <a:spcBef>
                <a:spcPts val="1000"/>
              </a:spcBef>
              <a:spcAft>
                <a:spcPts val="0"/>
              </a:spcAft>
              <a:buSzPts val="2200"/>
              <a:buChar char="•"/>
            </a:pPr>
            <a:r>
              <a:rPr lang="en-US" sz="2200"/>
              <a:t>Use each tree to predict an output</a:t>
            </a:r>
            <a:endParaRPr sz="2200"/>
          </a:p>
          <a:p>
            <a:pPr indent="-368300" lvl="0" marL="457200" rtl="0" algn="l">
              <a:spcBef>
                <a:spcPts val="1000"/>
              </a:spcBef>
              <a:spcAft>
                <a:spcPts val="1000"/>
              </a:spcAft>
              <a:buSzPts val="2200"/>
              <a:buChar char="•"/>
            </a:pPr>
            <a:r>
              <a:rPr lang="en-US" sz="2200"/>
              <a:t>Take a vote</a:t>
            </a:r>
            <a:endParaRPr sz="2200"/>
          </a:p>
        </p:txBody>
      </p:sp>
      <p:pic>
        <p:nvPicPr>
          <p:cNvPr id="589" name="Google Shape;589;p65"/>
          <p:cNvPicPr preferRelativeResize="0"/>
          <p:nvPr/>
        </p:nvPicPr>
        <p:blipFill>
          <a:blip r:embed="rId4">
            <a:alphaModFix/>
          </a:blip>
          <a:stretch>
            <a:fillRect/>
          </a:stretch>
        </p:blipFill>
        <p:spPr>
          <a:xfrm>
            <a:off x="7656125" y="916275"/>
            <a:ext cx="1397250" cy="1796095"/>
          </a:xfrm>
          <a:prstGeom prst="rect">
            <a:avLst/>
          </a:prstGeom>
          <a:noFill/>
          <a:ln>
            <a:noFill/>
          </a:ln>
        </p:spPr>
      </p:pic>
      <p:sp>
        <p:nvSpPr>
          <p:cNvPr id="590" name="Google Shape;590;p65"/>
          <p:cNvSpPr txBox="1"/>
          <p:nvPr/>
        </p:nvSpPr>
        <p:spPr>
          <a:xfrm>
            <a:off x="7710547" y="2727297"/>
            <a:ext cx="12291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Tin Kam Ho</a:t>
            </a:r>
            <a:endParaRPr sz="1200"/>
          </a:p>
          <a:p>
            <a:pPr indent="0" lvl="0" marL="0" rtl="0" algn="l">
              <a:spcBef>
                <a:spcPts val="0"/>
              </a:spcBef>
              <a:spcAft>
                <a:spcPts val="0"/>
              </a:spcAft>
              <a:buNone/>
            </a:pPr>
            <a:r>
              <a:t/>
            </a:r>
            <a:endParaRPr sz="1200"/>
          </a:p>
        </p:txBody>
      </p:sp>
      <p:pic>
        <p:nvPicPr>
          <p:cNvPr id="591" name="Google Shape;591;p65"/>
          <p:cNvPicPr preferRelativeResize="0"/>
          <p:nvPr/>
        </p:nvPicPr>
        <p:blipFill>
          <a:blip r:embed="rId5">
            <a:alphaModFix/>
          </a:blip>
          <a:stretch>
            <a:fillRect/>
          </a:stretch>
        </p:blipFill>
        <p:spPr>
          <a:xfrm>
            <a:off x="1740675" y="2788525"/>
            <a:ext cx="5714851" cy="21041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6"/>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Random Forest</a:t>
            </a:r>
            <a:endParaRPr/>
          </a:p>
        </p:txBody>
      </p:sp>
      <p:sp>
        <p:nvSpPr>
          <p:cNvPr id="598" name="Google Shape;598;p66"/>
          <p:cNvSpPr txBox="1"/>
          <p:nvPr>
            <p:ph idx="1" type="body"/>
          </p:nvPr>
        </p:nvSpPr>
        <p:spPr>
          <a:xfrm>
            <a:off x="304800" y="1200150"/>
            <a:ext cx="4495800" cy="33945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sz="2200"/>
              <a:t>Sources of randomness:</a:t>
            </a:r>
            <a:endParaRPr sz="2200"/>
          </a:p>
          <a:p>
            <a:pPr indent="-368300" lvl="0" marL="457200" rtl="0" algn="l">
              <a:spcBef>
                <a:spcPts val="1000"/>
              </a:spcBef>
              <a:spcAft>
                <a:spcPts val="0"/>
              </a:spcAft>
              <a:buSzPts val="2200"/>
              <a:buChar char="•"/>
            </a:pPr>
            <a:r>
              <a:rPr lang="en-US" sz="2200"/>
              <a:t>Random sampling of training examples</a:t>
            </a:r>
            <a:endParaRPr sz="2200"/>
          </a:p>
          <a:p>
            <a:pPr indent="-368300" lvl="0" marL="457200" rtl="0" algn="l">
              <a:lnSpc>
                <a:spcPct val="150000"/>
              </a:lnSpc>
              <a:spcBef>
                <a:spcPts val="1000"/>
              </a:spcBef>
              <a:spcAft>
                <a:spcPts val="0"/>
              </a:spcAft>
              <a:buSzPts val="2200"/>
              <a:buChar char="•"/>
            </a:pPr>
            <a:r>
              <a:rPr lang="en-US" sz="2200"/>
              <a:t>Random subset of features</a:t>
            </a:r>
            <a:endParaRPr sz="2200"/>
          </a:p>
          <a:p>
            <a:pPr indent="0" lvl="0" marL="0" rtl="0" algn="l">
              <a:spcBef>
                <a:spcPts val="1000"/>
              </a:spcBef>
              <a:spcAft>
                <a:spcPts val="0"/>
              </a:spcAft>
              <a:buNone/>
            </a:pPr>
            <a:r>
              <a:rPr lang="en-US" sz="2200"/>
              <a:t>Important hyper-parameters:</a:t>
            </a:r>
            <a:endParaRPr sz="2200"/>
          </a:p>
          <a:p>
            <a:pPr indent="-368300" lvl="0" marL="457200" rtl="0" algn="l">
              <a:spcBef>
                <a:spcPts val="1000"/>
              </a:spcBef>
              <a:spcAft>
                <a:spcPts val="0"/>
              </a:spcAft>
              <a:buSzPts val="2200"/>
              <a:buChar char="•"/>
            </a:pPr>
            <a:r>
              <a:rPr lang="en-US" sz="2200"/>
              <a:t>Number of trees</a:t>
            </a:r>
            <a:endParaRPr sz="2200"/>
          </a:p>
          <a:p>
            <a:pPr indent="-368300" lvl="0" marL="457200" rtl="0" algn="l">
              <a:spcBef>
                <a:spcPts val="1000"/>
              </a:spcBef>
              <a:spcAft>
                <a:spcPts val="0"/>
              </a:spcAft>
              <a:buSzPts val="2200"/>
              <a:buChar char="•"/>
            </a:pPr>
            <a:r>
              <a:rPr lang="en-US" sz="2200"/>
              <a:t>Maximum tree depth</a:t>
            </a:r>
            <a:endParaRPr sz="2200"/>
          </a:p>
        </p:txBody>
      </p:sp>
      <p:pic>
        <p:nvPicPr>
          <p:cNvPr id="599" name="Google Shape;599;p66"/>
          <p:cNvPicPr preferRelativeResize="0"/>
          <p:nvPr/>
        </p:nvPicPr>
        <p:blipFill>
          <a:blip r:embed="rId3">
            <a:alphaModFix/>
          </a:blip>
          <a:stretch>
            <a:fillRect/>
          </a:stretch>
        </p:blipFill>
        <p:spPr>
          <a:xfrm>
            <a:off x="6803450" y="1116075"/>
            <a:ext cx="1482875" cy="1374675"/>
          </a:xfrm>
          <a:prstGeom prst="rect">
            <a:avLst/>
          </a:prstGeom>
          <a:noFill/>
          <a:ln>
            <a:noFill/>
          </a:ln>
        </p:spPr>
      </p:pic>
      <p:sp>
        <p:nvSpPr>
          <p:cNvPr id="600" name="Google Shape;600;p66"/>
          <p:cNvSpPr txBox="1"/>
          <p:nvPr/>
        </p:nvSpPr>
        <p:spPr>
          <a:xfrm>
            <a:off x="6345625" y="2621025"/>
            <a:ext cx="257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a:t>bootstrap sampling</a:t>
            </a:r>
            <a:r>
              <a:rPr lang="en-US"/>
              <a:t>: sample training examples with replacement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7"/>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Gradient Boosting</a:t>
            </a:r>
            <a:endParaRPr/>
          </a:p>
        </p:txBody>
      </p:sp>
      <p:sp>
        <p:nvSpPr>
          <p:cNvPr id="607" name="Google Shape;607;p67"/>
          <p:cNvSpPr/>
          <p:nvPr/>
        </p:nvSpPr>
        <p:spPr>
          <a:xfrm>
            <a:off x="748850" y="1527275"/>
            <a:ext cx="1310400" cy="53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(x, y)</a:t>
            </a:r>
            <a:endParaRPr/>
          </a:p>
        </p:txBody>
      </p:sp>
      <p:sp>
        <p:nvSpPr>
          <p:cNvPr id="608" name="Google Shape;608;p67"/>
          <p:cNvSpPr/>
          <p:nvPr/>
        </p:nvSpPr>
        <p:spPr>
          <a:xfrm>
            <a:off x="1236205" y="2364825"/>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7"/>
          <p:cNvSpPr/>
          <p:nvPr/>
        </p:nvSpPr>
        <p:spPr>
          <a:xfrm>
            <a:off x="1007600" y="2745823"/>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7"/>
          <p:cNvSpPr/>
          <p:nvPr/>
        </p:nvSpPr>
        <p:spPr>
          <a:xfrm>
            <a:off x="1464808" y="2745823"/>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 name="Google Shape;611;p67"/>
          <p:cNvCxnSpPr>
            <a:stCxn id="608" idx="2"/>
            <a:endCxn id="609" idx="0"/>
          </p:cNvCxnSpPr>
          <p:nvPr/>
        </p:nvCxnSpPr>
        <p:spPr>
          <a:xfrm flipH="1">
            <a:off x="1175455" y="2582025"/>
            <a:ext cx="228600" cy="163800"/>
          </a:xfrm>
          <a:prstGeom prst="straightConnector1">
            <a:avLst/>
          </a:prstGeom>
          <a:noFill/>
          <a:ln cap="flat" cmpd="sng" w="9525">
            <a:solidFill>
              <a:schemeClr val="dk2"/>
            </a:solidFill>
            <a:prstDash val="solid"/>
            <a:round/>
            <a:headEnd len="med" w="med" type="none"/>
            <a:tailEnd len="med" w="med" type="triangle"/>
          </a:ln>
        </p:spPr>
      </p:cxnSp>
      <p:cxnSp>
        <p:nvCxnSpPr>
          <p:cNvPr id="612" name="Google Shape;612;p67"/>
          <p:cNvCxnSpPr>
            <a:stCxn id="608" idx="2"/>
            <a:endCxn id="610" idx="0"/>
          </p:cNvCxnSpPr>
          <p:nvPr/>
        </p:nvCxnSpPr>
        <p:spPr>
          <a:xfrm>
            <a:off x="1404055" y="2582025"/>
            <a:ext cx="228600" cy="163800"/>
          </a:xfrm>
          <a:prstGeom prst="straightConnector1">
            <a:avLst/>
          </a:prstGeom>
          <a:noFill/>
          <a:ln cap="flat" cmpd="sng" w="9525">
            <a:solidFill>
              <a:schemeClr val="dk2"/>
            </a:solidFill>
            <a:prstDash val="solid"/>
            <a:round/>
            <a:headEnd len="med" w="med" type="none"/>
            <a:tailEnd len="med" w="med" type="triangle"/>
          </a:ln>
        </p:spPr>
      </p:cxnSp>
      <p:sp>
        <p:nvSpPr>
          <p:cNvPr id="613" name="Google Shape;613;p67"/>
          <p:cNvSpPr txBox="1"/>
          <p:nvPr/>
        </p:nvSpPr>
        <p:spPr>
          <a:xfrm>
            <a:off x="884175" y="3576150"/>
            <a:ext cx="10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r1 = y’ - 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8"/>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Gradient Boosting</a:t>
            </a:r>
            <a:endParaRPr/>
          </a:p>
        </p:txBody>
      </p:sp>
      <p:sp>
        <p:nvSpPr>
          <p:cNvPr id="620" name="Google Shape;620;p68"/>
          <p:cNvSpPr/>
          <p:nvPr/>
        </p:nvSpPr>
        <p:spPr>
          <a:xfrm>
            <a:off x="748850" y="1527275"/>
            <a:ext cx="1310400" cy="53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(x, y)</a:t>
            </a:r>
            <a:endParaRPr/>
          </a:p>
        </p:txBody>
      </p:sp>
      <p:sp>
        <p:nvSpPr>
          <p:cNvPr id="621" name="Google Shape;621;p68"/>
          <p:cNvSpPr/>
          <p:nvPr/>
        </p:nvSpPr>
        <p:spPr>
          <a:xfrm>
            <a:off x="1236205" y="2364825"/>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8"/>
          <p:cNvSpPr/>
          <p:nvPr/>
        </p:nvSpPr>
        <p:spPr>
          <a:xfrm>
            <a:off x="1007600" y="2745823"/>
            <a:ext cx="335700" cy="217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8"/>
          <p:cNvSpPr/>
          <p:nvPr/>
        </p:nvSpPr>
        <p:spPr>
          <a:xfrm>
            <a:off x="1464808" y="2745823"/>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4" name="Google Shape;624;p68"/>
          <p:cNvCxnSpPr>
            <a:stCxn id="621" idx="2"/>
            <a:endCxn id="622" idx="0"/>
          </p:cNvCxnSpPr>
          <p:nvPr/>
        </p:nvCxnSpPr>
        <p:spPr>
          <a:xfrm flipH="1">
            <a:off x="1175455" y="2582025"/>
            <a:ext cx="228600" cy="163800"/>
          </a:xfrm>
          <a:prstGeom prst="straightConnector1">
            <a:avLst/>
          </a:prstGeom>
          <a:noFill/>
          <a:ln cap="flat" cmpd="sng" w="9525">
            <a:solidFill>
              <a:schemeClr val="dk2"/>
            </a:solidFill>
            <a:prstDash val="solid"/>
            <a:round/>
            <a:headEnd len="med" w="med" type="none"/>
            <a:tailEnd len="med" w="med" type="triangle"/>
          </a:ln>
        </p:spPr>
      </p:cxnSp>
      <p:cxnSp>
        <p:nvCxnSpPr>
          <p:cNvPr id="625" name="Google Shape;625;p68"/>
          <p:cNvCxnSpPr>
            <a:stCxn id="621" idx="2"/>
            <a:endCxn id="623" idx="0"/>
          </p:cNvCxnSpPr>
          <p:nvPr/>
        </p:nvCxnSpPr>
        <p:spPr>
          <a:xfrm>
            <a:off x="1404055" y="2582025"/>
            <a:ext cx="228600" cy="1638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8"/>
          <p:cNvSpPr txBox="1"/>
          <p:nvPr/>
        </p:nvSpPr>
        <p:spPr>
          <a:xfrm>
            <a:off x="884175" y="3576150"/>
            <a:ext cx="10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r1 = y’ - y</a:t>
            </a:r>
            <a:endParaRPr/>
          </a:p>
        </p:txBody>
      </p:sp>
      <p:sp>
        <p:nvSpPr>
          <p:cNvPr id="627" name="Google Shape;627;p68"/>
          <p:cNvSpPr/>
          <p:nvPr/>
        </p:nvSpPr>
        <p:spPr>
          <a:xfrm>
            <a:off x="2806250" y="1527275"/>
            <a:ext cx="1310400" cy="53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(x, r1)</a:t>
            </a:r>
            <a:endParaRPr/>
          </a:p>
        </p:txBody>
      </p:sp>
      <p:sp>
        <p:nvSpPr>
          <p:cNvPr id="628" name="Google Shape;628;p68"/>
          <p:cNvSpPr/>
          <p:nvPr/>
        </p:nvSpPr>
        <p:spPr>
          <a:xfrm>
            <a:off x="3293605" y="2364825"/>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8"/>
          <p:cNvSpPr/>
          <p:nvPr/>
        </p:nvSpPr>
        <p:spPr>
          <a:xfrm>
            <a:off x="3065000" y="2745823"/>
            <a:ext cx="335700" cy="217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8"/>
          <p:cNvSpPr/>
          <p:nvPr/>
        </p:nvSpPr>
        <p:spPr>
          <a:xfrm>
            <a:off x="3522208" y="2745823"/>
            <a:ext cx="335700" cy="2172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1" name="Google Shape;631;p68"/>
          <p:cNvCxnSpPr>
            <a:stCxn id="628" idx="2"/>
            <a:endCxn id="629" idx="0"/>
          </p:cNvCxnSpPr>
          <p:nvPr/>
        </p:nvCxnSpPr>
        <p:spPr>
          <a:xfrm flipH="1">
            <a:off x="3232855" y="2582025"/>
            <a:ext cx="228600" cy="163800"/>
          </a:xfrm>
          <a:prstGeom prst="straightConnector1">
            <a:avLst/>
          </a:prstGeom>
          <a:noFill/>
          <a:ln cap="flat" cmpd="sng" w="9525">
            <a:solidFill>
              <a:schemeClr val="dk2"/>
            </a:solidFill>
            <a:prstDash val="solid"/>
            <a:round/>
            <a:headEnd len="med" w="med" type="none"/>
            <a:tailEnd len="med" w="med" type="triangle"/>
          </a:ln>
        </p:spPr>
      </p:cxnSp>
      <p:cxnSp>
        <p:nvCxnSpPr>
          <p:cNvPr id="632" name="Google Shape;632;p68"/>
          <p:cNvCxnSpPr>
            <a:stCxn id="628" idx="2"/>
            <a:endCxn id="630" idx="0"/>
          </p:cNvCxnSpPr>
          <p:nvPr/>
        </p:nvCxnSpPr>
        <p:spPr>
          <a:xfrm>
            <a:off x="3461455" y="2582025"/>
            <a:ext cx="228600" cy="163800"/>
          </a:xfrm>
          <a:prstGeom prst="straightConnector1">
            <a:avLst/>
          </a:prstGeom>
          <a:noFill/>
          <a:ln cap="flat" cmpd="sng" w="9525">
            <a:solidFill>
              <a:schemeClr val="dk2"/>
            </a:solidFill>
            <a:prstDash val="solid"/>
            <a:round/>
            <a:headEnd len="med" w="med" type="none"/>
            <a:tailEnd len="med" w="med" type="triangle"/>
          </a:ln>
        </p:spPr>
      </p:cxnSp>
      <p:sp>
        <p:nvSpPr>
          <p:cNvPr id="633" name="Google Shape;633;p68"/>
          <p:cNvSpPr txBox="1"/>
          <p:nvPr/>
        </p:nvSpPr>
        <p:spPr>
          <a:xfrm>
            <a:off x="2941575" y="3576150"/>
            <a:ext cx="10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r2 = r1’ - r1</a:t>
            </a:r>
            <a:endParaRPr/>
          </a:p>
        </p:txBody>
      </p:sp>
      <p:sp>
        <p:nvSpPr>
          <p:cNvPr id="634" name="Google Shape;634;p68"/>
          <p:cNvSpPr/>
          <p:nvPr/>
        </p:nvSpPr>
        <p:spPr>
          <a:xfrm>
            <a:off x="3141200" y="3126823"/>
            <a:ext cx="335700" cy="2172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5" name="Google Shape;635;p68"/>
          <p:cNvCxnSpPr>
            <a:stCxn id="629" idx="2"/>
            <a:endCxn id="634" idx="0"/>
          </p:cNvCxnSpPr>
          <p:nvPr/>
        </p:nvCxnSpPr>
        <p:spPr>
          <a:xfrm>
            <a:off x="3232850" y="2963023"/>
            <a:ext cx="76200" cy="163800"/>
          </a:xfrm>
          <a:prstGeom prst="straightConnector1">
            <a:avLst/>
          </a:prstGeom>
          <a:noFill/>
          <a:ln cap="flat" cmpd="sng" w="9525">
            <a:solidFill>
              <a:schemeClr val="dk2"/>
            </a:solidFill>
            <a:prstDash val="solid"/>
            <a:round/>
            <a:headEnd len="med" w="med" type="none"/>
            <a:tailEnd len="med" w="med" type="triangle"/>
          </a:ln>
        </p:spPr>
      </p:cxnSp>
      <p:sp>
        <p:nvSpPr>
          <p:cNvPr id="636" name="Google Shape;636;p68"/>
          <p:cNvSpPr/>
          <p:nvPr/>
        </p:nvSpPr>
        <p:spPr>
          <a:xfrm>
            <a:off x="2318450" y="2582025"/>
            <a:ext cx="228600" cy="259800"/>
          </a:xfrm>
          <a:prstGeom prst="mathPlus">
            <a:avLst>
              <a:gd fmla="val 23520" name="adj1"/>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9"/>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Gradient Boosting</a:t>
            </a:r>
            <a:endParaRPr/>
          </a:p>
        </p:txBody>
      </p:sp>
      <p:sp>
        <p:nvSpPr>
          <p:cNvPr id="643" name="Google Shape;643;p69"/>
          <p:cNvSpPr/>
          <p:nvPr/>
        </p:nvSpPr>
        <p:spPr>
          <a:xfrm>
            <a:off x="748850" y="1527275"/>
            <a:ext cx="1310400" cy="53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(x, y)</a:t>
            </a:r>
            <a:endParaRPr/>
          </a:p>
        </p:txBody>
      </p:sp>
      <p:sp>
        <p:nvSpPr>
          <p:cNvPr id="644" name="Google Shape;644;p69"/>
          <p:cNvSpPr txBox="1"/>
          <p:nvPr/>
        </p:nvSpPr>
        <p:spPr>
          <a:xfrm>
            <a:off x="884175" y="3576150"/>
            <a:ext cx="10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r1 = y’ - y</a:t>
            </a:r>
            <a:endParaRPr/>
          </a:p>
        </p:txBody>
      </p:sp>
      <p:sp>
        <p:nvSpPr>
          <p:cNvPr id="645" name="Google Shape;645;p69"/>
          <p:cNvSpPr/>
          <p:nvPr/>
        </p:nvSpPr>
        <p:spPr>
          <a:xfrm>
            <a:off x="2806250" y="1527275"/>
            <a:ext cx="1310400" cy="53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(x, r1)</a:t>
            </a:r>
            <a:endParaRPr/>
          </a:p>
        </p:txBody>
      </p:sp>
      <p:sp>
        <p:nvSpPr>
          <p:cNvPr id="646" name="Google Shape;646;p69"/>
          <p:cNvSpPr txBox="1"/>
          <p:nvPr/>
        </p:nvSpPr>
        <p:spPr>
          <a:xfrm>
            <a:off x="2941575" y="3576150"/>
            <a:ext cx="10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r2 = r1’ - r1</a:t>
            </a:r>
            <a:endParaRPr/>
          </a:p>
        </p:txBody>
      </p:sp>
      <p:sp>
        <p:nvSpPr>
          <p:cNvPr id="647" name="Google Shape;647;p69"/>
          <p:cNvSpPr/>
          <p:nvPr/>
        </p:nvSpPr>
        <p:spPr>
          <a:xfrm>
            <a:off x="4863650" y="1499613"/>
            <a:ext cx="1310400" cy="53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(x, r2)</a:t>
            </a:r>
            <a:endParaRPr/>
          </a:p>
        </p:txBody>
      </p:sp>
      <p:sp>
        <p:nvSpPr>
          <p:cNvPr id="648" name="Google Shape;648;p69"/>
          <p:cNvSpPr/>
          <p:nvPr/>
        </p:nvSpPr>
        <p:spPr>
          <a:xfrm>
            <a:off x="5351005" y="2337163"/>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9"/>
          <p:cNvSpPr/>
          <p:nvPr/>
        </p:nvSpPr>
        <p:spPr>
          <a:xfrm>
            <a:off x="5122400" y="2718160"/>
            <a:ext cx="335700" cy="2172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9"/>
          <p:cNvSpPr/>
          <p:nvPr/>
        </p:nvSpPr>
        <p:spPr>
          <a:xfrm>
            <a:off x="5579608" y="2718160"/>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1" name="Google Shape;651;p69"/>
          <p:cNvCxnSpPr>
            <a:stCxn id="648" idx="2"/>
            <a:endCxn id="649" idx="0"/>
          </p:cNvCxnSpPr>
          <p:nvPr/>
        </p:nvCxnSpPr>
        <p:spPr>
          <a:xfrm flipH="1">
            <a:off x="5290255" y="2554363"/>
            <a:ext cx="228600" cy="163800"/>
          </a:xfrm>
          <a:prstGeom prst="straightConnector1">
            <a:avLst/>
          </a:prstGeom>
          <a:noFill/>
          <a:ln cap="flat" cmpd="sng" w="9525">
            <a:solidFill>
              <a:schemeClr val="dk2"/>
            </a:solidFill>
            <a:prstDash val="solid"/>
            <a:round/>
            <a:headEnd len="med" w="med" type="none"/>
            <a:tailEnd len="med" w="med" type="triangle"/>
          </a:ln>
        </p:spPr>
      </p:cxnSp>
      <p:cxnSp>
        <p:nvCxnSpPr>
          <p:cNvPr id="652" name="Google Shape;652;p69"/>
          <p:cNvCxnSpPr>
            <a:stCxn id="648" idx="2"/>
            <a:endCxn id="650" idx="0"/>
          </p:cNvCxnSpPr>
          <p:nvPr/>
        </p:nvCxnSpPr>
        <p:spPr>
          <a:xfrm>
            <a:off x="5518855" y="2554363"/>
            <a:ext cx="228600" cy="163800"/>
          </a:xfrm>
          <a:prstGeom prst="straightConnector1">
            <a:avLst/>
          </a:prstGeom>
          <a:noFill/>
          <a:ln cap="flat" cmpd="sng" w="9525">
            <a:solidFill>
              <a:schemeClr val="dk2"/>
            </a:solidFill>
            <a:prstDash val="solid"/>
            <a:round/>
            <a:headEnd len="med" w="med" type="none"/>
            <a:tailEnd len="med" w="med" type="triangle"/>
          </a:ln>
        </p:spPr>
      </p:cxnSp>
      <p:sp>
        <p:nvSpPr>
          <p:cNvPr id="653" name="Google Shape;653;p69"/>
          <p:cNvSpPr txBox="1"/>
          <p:nvPr/>
        </p:nvSpPr>
        <p:spPr>
          <a:xfrm>
            <a:off x="4998975" y="3548488"/>
            <a:ext cx="10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r3 = r2’ - r2</a:t>
            </a:r>
            <a:endParaRPr/>
          </a:p>
        </p:txBody>
      </p:sp>
      <p:sp>
        <p:nvSpPr>
          <p:cNvPr id="654" name="Google Shape;654;p69"/>
          <p:cNvSpPr/>
          <p:nvPr/>
        </p:nvSpPr>
        <p:spPr>
          <a:xfrm>
            <a:off x="5655808" y="3099160"/>
            <a:ext cx="335700" cy="2172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5" name="Google Shape;655;p69"/>
          <p:cNvCxnSpPr>
            <a:stCxn id="650" idx="2"/>
            <a:endCxn id="654" idx="0"/>
          </p:cNvCxnSpPr>
          <p:nvPr/>
        </p:nvCxnSpPr>
        <p:spPr>
          <a:xfrm>
            <a:off x="5747458" y="2935360"/>
            <a:ext cx="76200" cy="163800"/>
          </a:xfrm>
          <a:prstGeom prst="straightConnector1">
            <a:avLst/>
          </a:prstGeom>
          <a:noFill/>
          <a:ln cap="flat" cmpd="sng" w="9525">
            <a:solidFill>
              <a:schemeClr val="dk2"/>
            </a:solidFill>
            <a:prstDash val="solid"/>
            <a:round/>
            <a:headEnd len="med" w="med" type="none"/>
            <a:tailEnd len="med" w="med" type="triangle"/>
          </a:ln>
        </p:spPr>
      </p:cxnSp>
      <p:sp>
        <p:nvSpPr>
          <p:cNvPr id="656" name="Google Shape;656;p69"/>
          <p:cNvSpPr/>
          <p:nvPr/>
        </p:nvSpPr>
        <p:spPr>
          <a:xfrm>
            <a:off x="4375850" y="2582025"/>
            <a:ext cx="228600" cy="259800"/>
          </a:xfrm>
          <a:prstGeom prst="mathPlus">
            <a:avLst>
              <a:gd fmla="val 23520" name="adj1"/>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9"/>
          <p:cNvSpPr/>
          <p:nvPr/>
        </p:nvSpPr>
        <p:spPr>
          <a:xfrm>
            <a:off x="1236205" y="2364825"/>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9"/>
          <p:cNvSpPr/>
          <p:nvPr/>
        </p:nvSpPr>
        <p:spPr>
          <a:xfrm>
            <a:off x="1007600" y="2745823"/>
            <a:ext cx="335700" cy="217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9"/>
          <p:cNvSpPr/>
          <p:nvPr/>
        </p:nvSpPr>
        <p:spPr>
          <a:xfrm>
            <a:off x="1464808" y="2745823"/>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0" name="Google Shape;660;p69"/>
          <p:cNvCxnSpPr>
            <a:stCxn id="657" idx="2"/>
            <a:endCxn id="658" idx="0"/>
          </p:cNvCxnSpPr>
          <p:nvPr/>
        </p:nvCxnSpPr>
        <p:spPr>
          <a:xfrm flipH="1">
            <a:off x="1175455" y="2582025"/>
            <a:ext cx="228600" cy="163800"/>
          </a:xfrm>
          <a:prstGeom prst="straightConnector1">
            <a:avLst/>
          </a:prstGeom>
          <a:noFill/>
          <a:ln cap="flat" cmpd="sng" w="9525">
            <a:solidFill>
              <a:schemeClr val="dk2"/>
            </a:solidFill>
            <a:prstDash val="solid"/>
            <a:round/>
            <a:headEnd len="med" w="med" type="none"/>
            <a:tailEnd len="med" w="med" type="triangle"/>
          </a:ln>
        </p:spPr>
      </p:cxnSp>
      <p:cxnSp>
        <p:nvCxnSpPr>
          <p:cNvPr id="661" name="Google Shape;661;p69"/>
          <p:cNvCxnSpPr>
            <a:stCxn id="657" idx="2"/>
            <a:endCxn id="659" idx="0"/>
          </p:cNvCxnSpPr>
          <p:nvPr/>
        </p:nvCxnSpPr>
        <p:spPr>
          <a:xfrm>
            <a:off x="1404055" y="2582025"/>
            <a:ext cx="228600" cy="163800"/>
          </a:xfrm>
          <a:prstGeom prst="straightConnector1">
            <a:avLst/>
          </a:prstGeom>
          <a:noFill/>
          <a:ln cap="flat" cmpd="sng" w="9525">
            <a:solidFill>
              <a:schemeClr val="dk2"/>
            </a:solidFill>
            <a:prstDash val="solid"/>
            <a:round/>
            <a:headEnd len="med" w="med" type="none"/>
            <a:tailEnd len="med" w="med" type="triangle"/>
          </a:ln>
        </p:spPr>
      </p:cxnSp>
      <p:sp>
        <p:nvSpPr>
          <p:cNvPr id="662" name="Google Shape;662;p69"/>
          <p:cNvSpPr/>
          <p:nvPr/>
        </p:nvSpPr>
        <p:spPr>
          <a:xfrm>
            <a:off x="3293605" y="2364825"/>
            <a:ext cx="335700" cy="217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9"/>
          <p:cNvSpPr/>
          <p:nvPr/>
        </p:nvSpPr>
        <p:spPr>
          <a:xfrm>
            <a:off x="3065000" y="2745823"/>
            <a:ext cx="335700" cy="217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9"/>
          <p:cNvSpPr/>
          <p:nvPr/>
        </p:nvSpPr>
        <p:spPr>
          <a:xfrm>
            <a:off x="3522208" y="2745823"/>
            <a:ext cx="335700" cy="2172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5" name="Google Shape;665;p69"/>
          <p:cNvCxnSpPr>
            <a:stCxn id="662" idx="2"/>
            <a:endCxn id="663" idx="0"/>
          </p:cNvCxnSpPr>
          <p:nvPr/>
        </p:nvCxnSpPr>
        <p:spPr>
          <a:xfrm flipH="1">
            <a:off x="3232855" y="2582025"/>
            <a:ext cx="228600" cy="163800"/>
          </a:xfrm>
          <a:prstGeom prst="straightConnector1">
            <a:avLst/>
          </a:prstGeom>
          <a:noFill/>
          <a:ln cap="flat" cmpd="sng" w="9525">
            <a:solidFill>
              <a:schemeClr val="dk2"/>
            </a:solidFill>
            <a:prstDash val="solid"/>
            <a:round/>
            <a:headEnd len="med" w="med" type="none"/>
            <a:tailEnd len="med" w="med" type="triangle"/>
          </a:ln>
        </p:spPr>
      </p:cxnSp>
      <p:cxnSp>
        <p:nvCxnSpPr>
          <p:cNvPr id="666" name="Google Shape;666;p69"/>
          <p:cNvCxnSpPr>
            <a:stCxn id="662" idx="2"/>
            <a:endCxn id="664" idx="0"/>
          </p:cNvCxnSpPr>
          <p:nvPr/>
        </p:nvCxnSpPr>
        <p:spPr>
          <a:xfrm>
            <a:off x="3461455" y="2582025"/>
            <a:ext cx="228600" cy="163800"/>
          </a:xfrm>
          <a:prstGeom prst="straightConnector1">
            <a:avLst/>
          </a:prstGeom>
          <a:noFill/>
          <a:ln cap="flat" cmpd="sng" w="9525">
            <a:solidFill>
              <a:schemeClr val="dk2"/>
            </a:solidFill>
            <a:prstDash val="solid"/>
            <a:round/>
            <a:headEnd len="med" w="med" type="none"/>
            <a:tailEnd len="med" w="med" type="triangle"/>
          </a:ln>
        </p:spPr>
      </p:cxnSp>
      <p:sp>
        <p:nvSpPr>
          <p:cNvPr id="667" name="Google Shape;667;p69"/>
          <p:cNvSpPr/>
          <p:nvPr/>
        </p:nvSpPr>
        <p:spPr>
          <a:xfrm>
            <a:off x="3141200" y="3126823"/>
            <a:ext cx="335700" cy="2172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8" name="Google Shape;668;p69"/>
          <p:cNvCxnSpPr>
            <a:stCxn id="663" idx="2"/>
            <a:endCxn id="667" idx="0"/>
          </p:cNvCxnSpPr>
          <p:nvPr/>
        </p:nvCxnSpPr>
        <p:spPr>
          <a:xfrm>
            <a:off x="3232850" y="2963023"/>
            <a:ext cx="76200" cy="163800"/>
          </a:xfrm>
          <a:prstGeom prst="straightConnector1">
            <a:avLst/>
          </a:prstGeom>
          <a:noFill/>
          <a:ln cap="flat" cmpd="sng" w="9525">
            <a:solidFill>
              <a:schemeClr val="dk2"/>
            </a:solidFill>
            <a:prstDash val="solid"/>
            <a:round/>
            <a:headEnd len="med" w="med" type="none"/>
            <a:tailEnd len="med" w="med" type="triangle"/>
          </a:ln>
        </p:spPr>
      </p:cxnSp>
      <p:sp>
        <p:nvSpPr>
          <p:cNvPr id="669" name="Google Shape;669;p69"/>
          <p:cNvSpPr/>
          <p:nvPr/>
        </p:nvSpPr>
        <p:spPr>
          <a:xfrm>
            <a:off x="2318450" y="2582025"/>
            <a:ext cx="228600" cy="259800"/>
          </a:xfrm>
          <a:prstGeom prst="mathPlus">
            <a:avLst>
              <a:gd fmla="val 23520" name="adj1"/>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Learning Non-Linear Transformations</a:t>
            </a:r>
            <a:endParaRPr/>
          </a:p>
        </p:txBody>
      </p:sp>
      <p:pic>
        <p:nvPicPr>
          <p:cNvPr id="131" name="Google Shape;131;p16"/>
          <p:cNvPicPr preferRelativeResize="0"/>
          <p:nvPr/>
        </p:nvPicPr>
        <p:blipFill>
          <a:blip r:embed="rId3">
            <a:alphaModFix/>
          </a:blip>
          <a:stretch>
            <a:fillRect/>
          </a:stretch>
        </p:blipFill>
        <p:spPr>
          <a:xfrm>
            <a:off x="643275" y="912750"/>
            <a:ext cx="7857449" cy="407835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0"/>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Ensemble Methods</a:t>
            </a:r>
            <a:endParaRPr/>
          </a:p>
        </p:txBody>
      </p:sp>
      <p:sp>
        <p:nvSpPr>
          <p:cNvPr id="676" name="Google Shape;676;p70"/>
          <p:cNvSpPr txBox="1"/>
          <p:nvPr>
            <p:ph idx="1" type="body"/>
          </p:nvPr>
        </p:nvSpPr>
        <p:spPr>
          <a:xfrm>
            <a:off x="304800" y="1352550"/>
            <a:ext cx="4495800" cy="3394500"/>
          </a:xfrm>
          <a:prstGeom prst="rect">
            <a:avLst/>
          </a:prstGeom>
        </p:spPr>
        <p:txBody>
          <a:bodyPr anchorCtr="0" anchor="t" bIns="45700" lIns="91425" spcFirstLastPara="1" rIns="91425" wrap="square" tIns="45700">
            <a:noAutofit/>
          </a:bodyPr>
          <a:lstStyle/>
          <a:p>
            <a:pPr indent="-368300" lvl="0" marL="457200" rtl="0" algn="l">
              <a:spcBef>
                <a:spcPts val="600"/>
              </a:spcBef>
              <a:spcAft>
                <a:spcPts val="0"/>
              </a:spcAft>
              <a:buSzPts val="2200"/>
              <a:buChar char="•"/>
            </a:pPr>
            <a:r>
              <a:rPr b="1" lang="en-US" sz="2200"/>
              <a:t>Bagging</a:t>
            </a:r>
            <a:r>
              <a:rPr lang="en-US" sz="2200"/>
              <a:t>: train models in parallel via bootstrap sampling</a:t>
            </a:r>
            <a:endParaRPr sz="2200"/>
          </a:p>
          <a:p>
            <a:pPr indent="0" lvl="0" marL="0" rtl="0" algn="l">
              <a:spcBef>
                <a:spcPts val="1000"/>
              </a:spcBef>
              <a:spcAft>
                <a:spcPts val="0"/>
              </a:spcAft>
              <a:buNone/>
            </a:pPr>
            <a:r>
              <a:t/>
            </a:r>
            <a:endParaRPr sz="2200"/>
          </a:p>
          <a:p>
            <a:pPr indent="0" lvl="0" marL="457200" rtl="0" algn="l">
              <a:spcBef>
                <a:spcPts val="1000"/>
              </a:spcBef>
              <a:spcAft>
                <a:spcPts val="1000"/>
              </a:spcAft>
              <a:buNone/>
            </a:pPr>
            <a:r>
              <a:t/>
            </a:r>
            <a:endParaRPr sz="2200"/>
          </a:p>
        </p:txBody>
      </p:sp>
      <p:sp>
        <p:nvSpPr>
          <p:cNvPr id="677" name="Google Shape;677;p70"/>
          <p:cNvSpPr/>
          <p:nvPr/>
        </p:nvSpPr>
        <p:spPr>
          <a:xfrm>
            <a:off x="6379800" y="974175"/>
            <a:ext cx="529800" cy="52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0"/>
          <p:cNvSpPr/>
          <p:nvPr/>
        </p:nvSpPr>
        <p:spPr>
          <a:xfrm>
            <a:off x="6516814" y="1105457"/>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0"/>
          <p:cNvSpPr/>
          <p:nvPr/>
        </p:nvSpPr>
        <p:spPr>
          <a:xfrm>
            <a:off x="6726867" y="1140465"/>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0"/>
          <p:cNvSpPr/>
          <p:nvPr/>
        </p:nvSpPr>
        <p:spPr>
          <a:xfrm>
            <a:off x="6621840" y="1245491"/>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0"/>
          <p:cNvSpPr/>
          <p:nvPr/>
        </p:nvSpPr>
        <p:spPr>
          <a:xfrm>
            <a:off x="6761875" y="1315508"/>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0"/>
          <p:cNvSpPr/>
          <p:nvPr/>
        </p:nvSpPr>
        <p:spPr>
          <a:xfrm>
            <a:off x="6516814" y="1350516"/>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0"/>
          <p:cNvSpPr/>
          <p:nvPr/>
        </p:nvSpPr>
        <p:spPr>
          <a:xfrm>
            <a:off x="6481805" y="1210482"/>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0"/>
          <p:cNvSpPr/>
          <p:nvPr/>
        </p:nvSpPr>
        <p:spPr>
          <a:xfrm>
            <a:off x="6796884" y="1210482"/>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0"/>
          <p:cNvSpPr/>
          <p:nvPr/>
        </p:nvSpPr>
        <p:spPr>
          <a:xfrm>
            <a:off x="6726867" y="1111640"/>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0"/>
          <p:cNvSpPr/>
          <p:nvPr/>
        </p:nvSpPr>
        <p:spPr>
          <a:xfrm>
            <a:off x="6621840" y="1350516"/>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0"/>
          <p:cNvSpPr/>
          <p:nvPr/>
        </p:nvSpPr>
        <p:spPr>
          <a:xfrm>
            <a:off x="6586832" y="1175474"/>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0"/>
          <p:cNvSpPr/>
          <p:nvPr/>
        </p:nvSpPr>
        <p:spPr>
          <a:xfrm>
            <a:off x="6691858" y="1420533"/>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0"/>
          <p:cNvSpPr/>
          <p:nvPr/>
        </p:nvSpPr>
        <p:spPr>
          <a:xfrm>
            <a:off x="6621840" y="1146648"/>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0"/>
          <p:cNvSpPr/>
          <p:nvPr/>
        </p:nvSpPr>
        <p:spPr>
          <a:xfrm>
            <a:off x="6379800" y="1604352"/>
            <a:ext cx="529800" cy="52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0"/>
          <p:cNvSpPr/>
          <p:nvPr/>
        </p:nvSpPr>
        <p:spPr>
          <a:xfrm>
            <a:off x="6516814" y="1735634"/>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0"/>
          <p:cNvSpPr/>
          <p:nvPr/>
        </p:nvSpPr>
        <p:spPr>
          <a:xfrm>
            <a:off x="6726867" y="1770642"/>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0"/>
          <p:cNvSpPr/>
          <p:nvPr/>
        </p:nvSpPr>
        <p:spPr>
          <a:xfrm>
            <a:off x="6621840" y="1875668"/>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0"/>
          <p:cNvSpPr/>
          <p:nvPr/>
        </p:nvSpPr>
        <p:spPr>
          <a:xfrm>
            <a:off x="6761875" y="1945685"/>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0"/>
          <p:cNvSpPr/>
          <p:nvPr/>
        </p:nvSpPr>
        <p:spPr>
          <a:xfrm>
            <a:off x="6516814" y="1980693"/>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0"/>
          <p:cNvSpPr/>
          <p:nvPr/>
        </p:nvSpPr>
        <p:spPr>
          <a:xfrm>
            <a:off x="6481805" y="1840659"/>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0"/>
          <p:cNvSpPr/>
          <p:nvPr/>
        </p:nvSpPr>
        <p:spPr>
          <a:xfrm>
            <a:off x="6796884" y="1840659"/>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0"/>
          <p:cNvSpPr/>
          <p:nvPr/>
        </p:nvSpPr>
        <p:spPr>
          <a:xfrm>
            <a:off x="6726867" y="1665617"/>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0"/>
          <p:cNvSpPr/>
          <p:nvPr/>
        </p:nvSpPr>
        <p:spPr>
          <a:xfrm>
            <a:off x="6621840" y="1980693"/>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0"/>
          <p:cNvSpPr/>
          <p:nvPr/>
        </p:nvSpPr>
        <p:spPr>
          <a:xfrm>
            <a:off x="6586832" y="1805651"/>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0"/>
          <p:cNvSpPr/>
          <p:nvPr/>
        </p:nvSpPr>
        <p:spPr>
          <a:xfrm>
            <a:off x="6691858" y="2050710"/>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0"/>
          <p:cNvSpPr/>
          <p:nvPr/>
        </p:nvSpPr>
        <p:spPr>
          <a:xfrm>
            <a:off x="6621840" y="1700625"/>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0"/>
          <p:cNvSpPr/>
          <p:nvPr/>
        </p:nvSpPr>
        <p:spPr>
          <a:xfrm>
            <a:off x="6379800" y="2234529"/>
            <a:ext cx="529800" cy="52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0"/>
          <p:cNvSpPr/>
          <p:nvPr/>
        </p:nvSpPr>
        <p:spPr>
          <a:xfrm>
            <a:off x="6516814" y="2365811"/>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0"/>
          <p:cNvSpPr/>
          <p:nvPr/>
        </p:nvSpPr>
        <p:spPr>
          <a:xfrm>
            <a:off x="6726867" y="2400819"/>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0"/>
          <p:cNvSpPr/>
          <p:nvPr/>
        </p:nvSpPr>
        <p:spPr>
          <a:xfrm>
            <a:off x="6621840" y="2505845"/>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0"/>
          <p:cNvSpPr/>
          <p:nvPr/>
        </p:nvSpPr>
        <p:spPr>
          <a:xfrm>
            <a:off x="6761875" y="2575862"/>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0"/>
          <p:cNvSpPr/>
          <p:nvPr/>
        </p:nvSpPr>
        <p:spPr>
          <a:xfrm>
            <a:off x="6516814" y="2610870"/>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0"/>
          <p:cNvSpPr/>
          <p:nvPr/>
        </p:nvSpPr>
        <p:spPr>
          <a:xfrm>
            <a:off x="6481805" y="2470836"/>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0"/>
          <p:cNvSpPr/>
          <p:nvPr/>
        </p:nvSpPr>
        <p:spPr>
          <a:xfrm>
            <a:off x="6796884" y="2470836"/>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0"/>
          <p:cNvSpPr/>
          <p:nvPr/>
        </p:nvSpPr>
        <p:spPr>
          <a:xfrm>
            <a:off x="6726867" y="2295794"/>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0"/>
          <p:cNvSpPr/>
          <p:nvPr/>
        </p:nvSpPr>
        <p:spPr>
          <a:xfrm>
            <a:off x="6621840" y="2610870"/>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0"/>
          <p:cNvSpPr/>
          <p:nvPr/>
        </p:nvSpPr>
        <p:spPr>
          <a:xfrm>
            <a:off x="6586832" y="2435828"/>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0"/>
          <p:cNvSpPr/>
          <p:nvPr/>
        </p:nvSpPr>
        <p:spPr>
          <a:xfrm>
            <a:off x="6691858" y="2680887"/>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0"/>
          <p:cNvSpPr/>
          <p:nvPr/>
        </p:nvSpPr>
        <p:spPr>
          <a:xfrm>
            <a:off x="6621840" y="2330802"/>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0"/>
          <p:cNvSpPr/>
          <p:nvPr/>
        </p:nvSpPr>
        <p:spPr>
          <a:xfrm>
            <a:off x="7437326" y="1093075"/>
            <a:ext cx="6630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f1</a:t>
            </a:r>
            <a:endParaRPr/>
          </a:p>
        </p:txBody>
      </p:sp>
      <p:sp>
        <p:nvSpPr>
          <p:cNvPr id="717" name="Google Shape;717;p70"/>
          <p:cNvSpPr/>
          <p:nvPr/>
        </p:nvSpPr>
        <p:spPr>
          <a:xfrm>
            <a:off x="7421850" y="1723822"/>
            <a:ext cx="6630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f2</a:t>
            </a:r>
            <a:endParaRPr/>
          </a:p>
        </p:txBody>
      </p:sp>
      <p:sp>
        <p:nvSpPr>
          <p:cNvPr id="718" name="Google Shape;718;p70"/>
          <p:cNvSpPr/>
          <p:nvPr/>
        </p:nvSpPr>
        <p:spPr>
          <a:xfrm>
            <a:off x="7421850" y="2364422"/>
            <a:ext cx="6630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f3</a:t>
            </a:r>
            <a:endParaRPr/>
          </a:p>
        </p:txBody>
      </p:sp>
      <p:cxnSp>
        <p:nvCxnSpPr>
          <p:cNvPr id="719" name="Google Shape;719;p70"/>
          <p:cNvCxnSpPr>
            <a:stCxn id="677" idx="6"/>
            <a:endCxn id="716" idx="1"/>
          </p:cNvCxnSpPr>
          <p:nvPr/>
        </p:nvCxnSpPr>
        <p:spPr>
          <a:xfrm flipH="1" rot="10800000">
            <a:off x="6909600" y="1230975"/>
            <a:ext cx="527700" cy="8100"/>
          </a:xfrm>
          <a:prstGeom prst="straightConnector1">
            <a:avLst/>
          </a:prstGeom>
          <a:noFill/>
          <a:ln cap="flat" cmpd="sng" w="9525">
            <a:solidFill>
              <a:schemeClr val="dk2"/>
            </a:solidFill>
            <a:prstDash val="solid"/>
            <a:round/>
            <a:headEnd len="med" w="med" type="none"/>
            <a:tailEnd len="med" w="med" type="triangle"/>
          </a:ln>
        </p:spPr>
      </p:cxnSp>
      <p:cxnSp>
        <p:nvCxnSpPr>
          <p:cNvPr id="720" name="Google Shape;720;p70"/>
          <p:cNvCxnSpPr>
            <a:stCxn id="690" idx="6"/>
            <a:endCxn id="717" idx="1"/>
          </p:cNvCxnSpPr>
          <p:nvPr/>
        </p:nvCxnSpPr>
        <p:spPr>
          <a:xfrm flipH="1" rot="10800000">
            <a:off x="6909600" y="1861752"/>
            <a:ext cx="512400" cy="7500"/>
          </a:xfrm>
          <a:prstGeom prst="straightConnector1">
            <a:avLst/>
          </a:prstGeom>
          <a:noFill/>
          <a:ln cap="flat" cmpd="sng" w="9525">
            <a:solidFill>
              <a:schemeClr val="dk2"/>
            </a:solidFill>
            <a:prstDash val="solid"/>
            <a:round/>
            <a:headEnd len="med" w="med" type="none"/>
            <a:tailEnd len="med" w="med" type="triangle"/>
          </a:ln>
        </p:spPr>
      </p:cxnSp>
      <p:cxnSp>
        <p:nvCxnSpPr>
          <p:cNvPr id="721" name="Google Shape;721;p70"/>
          <p:cNvCxnSpPr>
            <a:stCxn id="703" idx="6"/>
            <a:endCxn id="718" idx="1"/>
          </p:cNvCxnSpPr>
          <p:nvPr/>
        </p:nvCxnSpPr>
        <p:spPr>
          <a:xfrm>
            <a:off x="6909600" y="2499429"/>
            <a:ext cx="512400" cy="3000"/>
          </a:xfrm>
          <a:prstGeom prst="straightConnector1">
            <a:avLst/>
          </a:prstGeom>
          <a:noFill/>
          <a:ln cap="flat" cmpd="sng" w="9525">
            <a:solidFill>
              <a:schemeClr val="dk2"/>
            </a:solidFill>
            <a:prstDash val="solid"/>
            <a:round/>
            <a:headEnd len="med" w="med" type="none"/>
            <a:tailEnd len="med" w="med" type="triangle"/>
          </a:ln>
        </p:spPr>
      </p:cxnSp>
      <p:sp>
        <p:nvSpPr>
          <p:cNvPr id="722" name="Google Shape;722;p70"/>
          <p:cNvSpPr/>
          <p:nvPr/>
        </p:nvSpPr>
        <p:spPr>
          <a:xfrm>
            <a:off x="6691858" y="4814487"/>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1"/>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Ensemble Methods</a:t>
            </a:r>
            <a:endParaRPr/>
          </a:p>
        </p:txBody>
      </p:sp>
      <p:sp>
        <p:nvSpPr>
          <p:cNvPr id="729" name="Google Shape;729;p71"/>
          <p:cNvSpPr txBox="1"/>
          <p:nvPr>
            <p:ph idx="1" type="body"/>
          </p:nvPr>
        </p:nvSpPr>
        <p:spPr>
          <a:xfrm>
            <a:off x="304800" y="1352550"/>
            <a:ext cx="4495800" cy="3394500"/>
          </a:xfrm>
          <a:prstGeom prst="rect">
            <a:avLst/>
          </a:prstGeom>
        </p:spPr>
        <p:txBody>
          <a:bodyPr anchorCtr="0" anchor="t" bIns="45700" lIns="91425" spcFirstLastPara="1" rIns="91425" wrap="square" tIns="45700">
            <a:noAutofit/>
          </a:bodyPr>
          <a:lstStyle/>
          <a:p>
            <a:pPr indent="-368300" lvl="0" marL="457200" rtl="0" algn="l">
              <a:spcBef>
                <a:spcPts val="600"/>
              </a:spcBef>
              <a:spcAft>
                <a:spcPts val="0"/>
              </a:spcAft>
              <a:buSzPts val="2200"/>
              <a:buChar char="•"/>
            </a:pPr>
            <a:r>
              <a:rPr b="1" lang="en-US" sz="2200"/>
              <a:t>Bagging</a:t>
            </a:r>
            <a:r>
              <a:rPr lang="en-US" sz="2200"/>
              <a:t>: train models in parallel via bootstrap sampling</a:t>
            </a:r>
            <a:endParaRPr sz="2200"/>
          </a:p>
          <a:p>
            <a:pPr indent="0" lvl="0" marL="0" rtl="0" algn="l">
              <a:spcBef>
                <a:spcPts val="1000"/>
              </a:spcBef>
              <a:spcAft>
                <a:spcPts val="0"/>
              </a:spcAft>
              <a:buNone/>
            </a:pPr>
            <a:r>
              <a:t/>
            </a:r>
            <a:endParaRPr sz="2200"/>
          </a:p>
          <a:p>
            <a:pPr indent="-368300" lvl="0" marL="457200" rtl="0" algn="l">
              <a:spcBef>
                <a:spcPts val="1000"/>
              </a:spcBef>
              <a:spcAft>
                <a:spcPts val="1000"/>
              </a:spcAft>
              <a:buSzPts val="2200"/>
              <a:buChar char="•"/>
            </a:pPr>
            <a:r>
              <a:rPr b="1" lang="en-US" sz="2200"/>
              <a:t>Boosting</a:t>
            </a:r>
            <a:r>
              <a:rPr lang="en-US" sz="2200"/>
              <a:t>: train additive models in series where each predicts the residual from the previous model</a:t>
            </a:r>
            <a:endParaRPr sz="2200"/>
          </a:p>
        </p:txBody>
      </p:sp>
      <p:sp>
        <p:nvSpPr>
          <p:cNvPr id="730" name="Google Shape;730;p71"/>
          <p:cNvSpPr/>
          <p:nvPr/>
        </p:nvSpPr>
        <p:spPr>
          <a:xfrm>
            <a:off x="6379800" y="974175"/>
            <a:ext cx="529800" cy="52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1"/>
          <p:cNvSpPr/>
          <p:nvPr/>
        </p:nvSpPr>
        <p:spPr>
          <a:xfrm>
            <a:off x="6516814" y="1105457"/>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1"/>
          <p:cNvSpPr/>
          <p:nvPr/>
        </p:nvSpPr>
        <p:spPr>
          <a:xfrm>
            <a:off x="6726867" y="1140465"/>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1"/>
          <p:cNvSpPr/>
          <p:nvPr/>
        </p:nvSpPr>
        <p:spPr>
          <a:xfrm>
            <a:off x="6621840" y="1245491"/>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1"/>
          <p:cNvSpPr/>
          <p:nvPr/>
        </p:nvSpPr>
        <p:spPr>
          <a:xfrm>
            <a:off x="6761875" y="1315508"/>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1"/>
          <p:cNvSpPr/>
          <p:nvPr/>
        </p:nvSpPr>
        <p:spPr>
          <a:xfrm>
            <a:off x="6516814" y="1350516"/>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1"/>
          <p:cNvSpPr/>
          <p:nvPr/>
        </p:nvSpPr>
        <p:spPr>
          <a:xfrm>
            <a:off x="6481805" y="1210482"/>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1"/>
          <p:cNvSpPr/>
          <p:nvPr/>
        </p:nvSpPr>
        <p:spPr>
          <a:xfrm>
            <a:off x="6796884" y="1210482"/>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1"/>
          <p:cNvSpPr/>
          <p:nvPr/>
        </p:nvSpPr>
        <p:spPr>
          <a:xfrm>
            <a:off x="6726867" y="1111640"/>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1"/>
          <p:cNvSpPr/>
          <p:nvPr/>
        </p:nvSpPr>
        <p:spPr>
          <a:xfrm>
            <a:off x="6621840" y="1350516"/>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1"/>
          <p:cNvSpPr/>
          <p:nvPr/>
        </p:nvSpPr>
        <p:spPr>
          <a:xfrm>
            <a:off x="6586832" y="1175474"/>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1"/>
          <p:cNvSpPr/>
          <p:nvPr/>
        </p:nvSpPr>
        <p:spPr>
          <a:xfrm>
            <a:off x="6691858" y="1420533"/>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1"/>
          <p:cNvSpPr/>
          <p:nvPr/>
        </p:nvSpPr>
        <p:spPr>
          <a:xfrm>
            <a:off x="6621840" y="1146648"/>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1"/>
          <p:cNvSpPr/>
          <p:nvPr/>
        </p:nvSpPr>
        <p:spPr>
          <a:xfrm>
            <a:off x="6379800" y="1604352"/>
            <a:ext cx="529800" cy="52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1"/>
          <p:cNvSpPr/>
          <p:nvPr/>
        </p:nvSpPr>
        <p:spPr>
          <a:xfrm>
            <a:off x="6516814" y="1735634"/>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1"/>
          <p:cNvSpPr/>
          <p:nvPr/>
        </p:nvSpPr>
        <p:spPr>
          <a:xfrm>
            <a:off x="6726867" y="1770642"/>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1"/>
          <p:cNvSpPr/>
          <p:nvPr/>
        </p:nvSpPr>
        <p:spPr>
          <a:xfrm>
            <a:off x="6621840" y="1875668"/>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1"/>
          <p:cNvSpPr/>
          <p:nvPr/>
        </p:nvSpPr>
        <p:spPr>
          <a:xfrm>
            <a:off x="6761875" y="1945685"/>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1"/>
          <p:cNvSpPr/>
          <p:nvPr/>
        </p:nvSpPr>
        <p:spPr>
          <a:xfrm>
            <a:off x="6516814" y="1980693"/>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1"/>
          <p:cNvSpPr/>
          <p:nvPr/>
        </p:nvSpPr>
        <p:spPr>
          <a:xfrm>
            <a:off x="6481805" y="1840659"/>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1"/>
          <p:cNvSpPr/>
          <p:nvPr/>
        </p:nvSpPr>
        <p:spPr>
          <a:xfrm>
            <a:off x="6796884" y="1840659"/>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1"/>
          <p:cNvSpPr/>
          <p:nvPr/>
        </p:nvSpPr>
        <p:spPr>
          <a:xfrm>
            <a:off x="6726867" y="1665617"/>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1"/>
          <p:cNvSpPr/>
          <p:nvPr/>
        </p:nvSpPr>
        <p:spPr>
          <a:xfrm>
            <a:off x="6621840" y="1980693"/>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1"/>
          <p:cNvSpPr/>
          <p:nvPr/>
        </p:nvSpPr>
        <p:spPr>
          <a:xfrm>
            <a:off x="6586832" y="1805651"/>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1"/>
          <p:cNvSpPr/>
          <p:nvPr/>
        </p:nvSpPr>
        <p:spPr>
          <a:xfrm>
            <a:off x="6691858" y="2050710"/>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1"/>
          <p:cNvSpPr/>
          <p:nvPr/>
        </p:nvSpPr>
        <p:spPr>
          <a:xfrm>
            <a:off x="6621840" y="1700625"/>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1"/>
          <p:cNvSpPr/>
          <p:nvPr/>
        </p:nvSpPr>
        <p:spPr>
          <a:xfrm>
            <a:off x="6379800" y="2234529"/>
            <a:ext cx="529800" cy="52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1"/>
          <p:cNvSpPr/>
          <p:nvPr/>
        </p:nvSpPr>
        <p:spPr>
          <a:xfrm>
            <a:off x="6516814" y="2365811"/>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1"/>
          <p:cNvSpPr/>
          <p:nvPr/>
        </p:nvSpPr>
        <p:spPr>
          <a:xfrm>
            <a:off x="6726867" y="2400819"/>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1"/>
          <p:cNvSpPr/>
          <p:nvPr/>
        </p:nvSpPr>
        <p:spPr>
          <a:xfrm>
            <a:off x="6621840" y="2505845"/>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1"/>
          <p:cNvSpPr/>
          <p:nvPr/>
        </p:nvSpPr>
        <p:spPr>
          <a:xfrm>
            <a:off x="6761875" y="2575862"/>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1"/>
          <p:cNvSpPr/>
          <p:nvPr/>
        </p:nvSpPr>
        <p:spPr>
          <a:xfrm>
            <a:off x="6516814" y="2610870"/>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1"/>
          <p:cNvSpPr/>
          <p:nvPr/>
        </p:nvSpPr>
        <p:spPr>
          <a:xfrm>
            <a:off x="6481805" y="2470836"/>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1"/>
          <p:cNvSpPr/>
          <p:nvPr/>
        </p:nvSpPr>
        <p:spPr>
          <a:xfrm>
            <a:off x="6796884" y="2470836"/>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1"/>
          <p:cNvSpPr/>
          <p:nvPr/>
        </p:nvSpPr>
        <p:spPr>
          <a:xfrm>
            <a:off x="6726867" y="2295794"/>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1"/>
          <p:cNvSpPr/>
          <p:nvPr/>
        </p:nvSpPr>
        <p:spPr>
          <a:xfrm>
            <a:off x="6621840" y="2610870"/>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1"/>
          <p:cNvSpPr/>
          <p:nvPr/>
        </p:nvSpPr>
        <p:spPr>
          <a:xfrm>
            <a:off x="6586832" y="2435828"/>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1"/>
          <p:cNvSpPr/>
          <p:nvPr/>
        </p:nvSpPr>
        <p:spPr>
          <a:xfrm>
            <a:off x="6691858" y="2680887"/>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1"/>
          <p:cNvSpPr/>
          <p:nvPr/>
        </p:nvSpPr>
        <p:spPr>
          <a:xfrm>
            <a:off x="6621840" y="2330802"/>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1"/>
          <p:cNvSpPr/>
          <p:nvPr/>
        </p:nvSpPr>
        <p:spPr>
          <a:xfrm>
            <a:off x="7437326" y="1093075"/>
            <a:ext cx="6630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f1</a:t>
            </a:r>
            <a:endParaRPr/>
          </a:p>
        </p:txBody>
      </p:sp>
      <p:sp>
        <p:nvSpPr>
          <p:cNvPr id="770" name="Google Shape;770;p71"/>
          <p:cNvSpPr/>
          <p:nvPr/>
        </p:nvSpPr>
        <p:spPr>
          <a:xfrm>
            <a:off x="7421850" y="1723822"/>
            <a:ext cx="6630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f2</a:t>
            </a:r>
            <a:endParaRPr/>
          </a:p>
        </p:txBody>
      </p:sp>
      <p:sp>
        <p:nvSpPr>
          <p:cNvPr id="771" name="Google Shape;771;p71"/>
          <p:cNvSpPr/>
          <p:nvPr/>
        </p:nvSpPr>
        <p:spPr>
          <a:xfrm>
            <a:off x="7421850" y="2364422"/>
            <a:ext cx="6630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f3</a:t>
            </a:r>
            <a:endParaRPr/>
          </a:p>
        </p:txBody>
      </p:sp>
      <p:cxnSp>
        <p:nvCxnSpPr>
          <p:cNvPr id="772" name="Google Shape;772;p71"/>
          <p:cNvCxnSpPr>
            <a:stCxn id="730" idx="6"/>
            <a:endCxn id="769" idx="1"/>
          </p:cNvCxnSpPr>
          <p:nvPr/>
        </p:nvCxnSpPr>
        <p:spPr>
          <a:xfrm flipH="1" rot="10800000">
            <a:off x="6909600" y="1230975"/>
            <a:ext cx="527700" cy="8100"/>
          </a:xfrm>
          <a:prstGeom prst="straightConnector1">
            <a:avLst/>
          </a:prstGeom>
          <a:noFill/>
          <a:ln cap="flat" cmpd="sng" w="9525">
            <a:solidFill>
              <a:schemeClr val="dk2"/>
            </a:solidFill>
            <a:prstDash val="solid"/>
            <a:round/>
            <a:headEnd len="med" w="med" type="none"/>
            <a:tailEnd len="med" w="med" type="triangle"/>
          </a:ln>
        </p:spPr>
      </p:cxnSp>
      <p:cxnSp>
        <p:nvCxnSpPr>
          <p:cNvPr id="773" name="Google Shape;773;p71"/>
          <p:cNvCxnSpPr>
            <a:stCxn id="743" idx="6"/>
            <a:endCxn id="770" idx="1"/>
          </p:cNvCxnSpPr>
          <p:nvPr/>
        </p:nvCxnSpPr>
        <p:spPr>
          <a:xfrm flipH="1" rot="10800000">
            <a:off x="6909600" y="1861752"/>
            <a:ext cx="512400" cy="7500"/>
          </a:xfrm>
          <a:prstGeom prst="straightConnector1">
            <a:avLst/>
          </a:prstGeom>
          <a:noFill/>
          <a:ln cap="flat" cmpd="sng" w="9525">
            <a:solidFill>
              <a:schemeClr val="dk2"/>
            </a:solidFill>
            <a:prstDash val="solid"/>
            <a:round/>
            <a:headEnd len="med" w="med" type="none"/>
            <a:tailEnd len="med" w="med" type="triangle"/>
          </a:ln>
        </p:spPr>
      </p:cxnSp>
      <p:cxnSp>
        <p:nvCxnSpPr>
          <p:cNvPr id="774" name="Google Shape;774;p71"/>
          <p:cNvCxnSpPr>
            <a:stCxn id="756" idx="6"/>
            <a:endCxn id="771" idx="1"/>
          </p:cNvCxnSpPr>
          <p:nvPr/>
        </p:nvCxnSpPr>
        <p:spPr>
          <a:xfrm>
            <a:off x="6909600" y="2499429"/>
            <a:ext cx="512400" cy="3000"/>
          </a:xfrm>
          <a:prstGeom prst="straightConnector1">
            <a:avLst/>
          </a:prstGeom>
          <a:noFill/>
          <a:ln cap="flat" cmpd="sng" w="9525">
            <a:solidFill>
              <a:schemeClr val="dk2"/>
            </a:solidFill>
            <a:prstDash val="solid"/>
            <a:round/>
            <a:headEnd len="med" w="med" type="none"/>
            <a:tailEnd len="med" w="med" type="triangle"/>
          </a:ln>
        </p:spPr>
      </p:cxnSp>
      <p:sp>
        <p:nvSpPr>
          <p:cNvPr id="775" name="Google Shape;775;p71"/>
          <p:cNvSpPr/>
          <p:nvPr/>
        </p:nvSpPr>
        <p:spPr>
          <a:xfrm>
            <a:off x="6379800" y="3107775"/>
            <a:ext cx="529800" cy="52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1"/>
          <p:cNvSpPr/>
          <p:nvPr/>
        </p:nvSpPr>
        <p:spPr>
          <a:xfrm>
            <a:off x="6516814" y="3239057"/>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1"/>
          <p:cNvSpPr/>
          <p:nvPr/>
        </p:nvSpPr>
        <p:spPr>
          <a:xfrm>
            <a:off x="6726867" y="3274065"/>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1"/>
          <p:cNvSpPr/>
          <p:nvPr/>
        </p:nvSpPr>
        <p:spPr>
          <a:xfrm>
            <a:off x="6621840" y="3379091"/>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1"/>
          <p:cNvSpPr/>
          <p:nvPr/>
        </p:nvSpPr>
        <p:spPr>
          <a:xfrm>
            <a:off x="6761875" y="3449108"/>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1"/>
          <p:cNvSpPr/>
          <p:nvPr/>
        </p:nvSpPr>
        <p:spPr>
          <a:xfrm>
            <a:off x="6516814" y="3484116"/>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1"/>
          <p:cNvSpPr/>
          <p:nvPr/>
        </p:nvSpPr>
        <p:spPr>
          <a:xfrm>
            <a:off x="6481805" y="3344082"/>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1"/>
          <p:cNvSpPr/>
          <p:nvPr/>
        </p:nvSpPr>
        <p:spPr>
          <a:xfrm>
            <a:off x="6796884" y="3344082"/>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1"/>
          <p:cNvSpPr/>
          <p:nvPr/>
        </p:nvSpPr>
        <p:spPr>
          <a:xfrm>
            <a:off x="6726867" y="3169040"/>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1"/>
          <p:cNvSpPr/>
          <p:nvPr/>
        </p:nvSpPr>
        <p:spPr>
          <a:xfrm>
            <a:off x="6621840" y="3484116"/>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1"/>
          <p:cNvSpPr/>
          <p:nvPr/>
        </p:nvSpPr>
        <p:spPr>
          <a:xfrm>
            <a:off x="6586832" y="3309074"/>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1"/>
          <p:cNvSpPr/>
          <p:nvPr/>
        </p:nvSpPr>
        <p:spPr>
          <a:xfrm>
            <a:off x="6691858" y="3554133"/>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1"/>
          <p:cNvSpPr/>
          <p:nvPr/>
        </p:nvSpPr>
        <p:spPr>
          <a:xfrm>
            <a:off x="6621840" y="3204048"/>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1"/>
          <p:cNvSpPr/>
          <p:nvPr/>
        </p:nvSpPr>
        <p:spPr>
          <a:xfrm>
            <a:off x="6379800" y="3737952"/>
            <a:ext cx="529800" cy="52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1"/>
          <p:cNvSpPr/>
          <p:nvPr/>
        </p:nvSpPr>
        <p:spPr>
          <a:xfrm>
            <a:off x="6440614" y="3945434"/>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1"/>
          <p:cNvSpPr/>
          <p:nvPr/>
        </p:nvSpPr>
        <p:spPr>
          <a:xfrm>
            <a:off x="6726867" y="3904242"/>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1"/>
          <p:cNvSpPr/>
          <p:nvPr/>
        </p:nvSpPr>
        <p:spPr>
          <a:xfrm>
            <a:off x="6621840" y="4009268"/>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1"/>
          <p:cNvSpPr/>
          <p:nvPr/>
        </p:nvSpPr>
        <p:spPr>
          <a:xfrm>
            <a:off x="6761875" y="4079285"/>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1"/>
          <p:cNvSpPr/>
          <p:nvPr/>
        </p:nvSpPr>
        <p:spPr>
          <a:xfrm>
            <a:off x="6516814" y="4114293"/>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1"/>
          <p:cNvSpPr/>
          <p:nvPr/>
        </p:nvSpPr>
        <p:spPr>
          <a:xfrm>
            <a:off x="6558005" y="3974259"/>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1"/>
          <p:cNvSpPr/>
          <p:nvPr/>
        </p:nvSpPr>
        <p:spPr>
          <a:xfrm>
            <a:off x="6796884" y="3974259"/>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1"/>
          <p:cNvSpPr/>
          <p:nvPr/>
        </p:nvSpPr>
        <p:spPr>
          <a:xfrm>
            <a:off x="6726867" y="4027817"/>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1"/>
          <p:cNvSpPr/>
          <p:nvPr/>
        </p:nvSpPr>
        <p:spPr>
          <a:xfrm>
            <a:off x="6621840" y="4114293"/>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1"/>
          <p:cNvSpPr/>
          <p:nvPr/>
        </p:nvSpPr>
        <p:spPr>
          <a:xfrm>
            <a:off x="6663032" y="3939251"/>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1"/>
          <p:cNvSpPr/>
          <p:nvPr/>
        </p:nvSpPr>
        <p:spPr>
          <a:xfrm>
            <a:off x="6691858" y="4184310"/>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1"/>
          <p:cNvSpPr/>
          <p:nvPr/>
        </p:nvSpPr>
        <p:spPr>
          <a:xfrm>
            <a:off x="6621840" y="3834225"/>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1"/>
          <p:cNvSpPr/>
          <p:nvPr/>
        </p:nvSpPr>
        <p:spPr>
          <a:xfrm>
            <a:off x="6379800" y="4368129"/>
            <a:ext cx="529800" cy="52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1"/>
          <p:cNvSpPr/>
          <p:nvPr/>
        </p:nvSpPr>
        <p:spPr>
          <a:xfrm>
            <a:off x="6593014" y="4575611"/>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1"/>
          <p:cNvSpPr/>
          <p:nvPr/>
        </p:nvSpPr>
        <p:spPr>
          <a:xfrm>
            <a:off x="6726867" y="4534419"/>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1"/>
          <p:cNvSpPr/>
          <p:nvPr/>
        </p:nvSpPr>
        <p:spPr>
          <a:xfrm>
            <a:off x="6621840" y="4639445"/>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1"/>
          <p:cNvSpPr/>
          <p:nvPr/>
        </p:nvSpPr>
        <p:spPr>
          <a:xfrm>
            <a:off x="6609475" y="4709462"/>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1"/>
          <p:cNvSpPr/>
          <p:nvPr/>
        </p:nvSpPr>
        <p:spPr>
          <a:xfrm>
            <a:off x="6516814" y="4744470"/>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1"/>
          <p:cNvSpPr/>
          <p:nvPr/>
        </p:nvSpPr>
        <p:spPr>
          <a:xfrm>
            <a:off x="6481805" y="4604436"/>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1"/>
          <p:cNvSpPr/>
          <p:nvPr/>
        </p:nvSpPr>
        <p:spPr>
          <a:xfrm>
            <a:off x="6796884" y="4604436"/>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1"/>
          <p:cNvSpPr/>
          <p:nvPr/>
        </p:nvSpPr>
        <p:spPr>
          <a:xfrm>
            <a:off x="6726867" y="4429394"/>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1"/>
          <p:cNvSpPr/>
          <p:nvPr/>
        </p:nvSpPr>
        <p:spPr>
          <a:xfrm>
            <a:off x="6621840" y="4744470"/>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1"/>
          <p:cNvSpPr/>
          <p:nvPr/>
        </p:nvSpPr>
        <p:spPr>
          <a:xfrm>
            <a:off x="6739232" y="4645628"/>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1"/>
          <p:cNvSpPr/>
          <p:nvPr/>
        </p:nvSpPr>
        <p:spPr>
          <a:xfrm>
            <a:off x="6691858" y="4814487"/>
            <a:ext cx="27000" cy="27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1"/>
          <p:cNvSpPr/>
          <p:nvPr/>
        </p:nvSpPr>
        <p:spPr>
          <a:xfrm>
            <a:off x="6621840" y="4464402"/>
            <a:ext cx="27000" cy="2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1"/>
          <p:cNvSpPr/>
          <p:nvPr/>
        </p:nvSpPr>
        <p:spPr>
          <a:xfrm>
            <a:off x="7437326" y="3226675"/>
            <a:ext cx="6630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f1</a:t>
            </a:r>
            <a:endParaRPr/>
          </a:p>
        </p:txBody>
      </p:sp>
      <p:sp>
        <p:nvSpPr>
          <p:cNvPr id="815" name="Google Shape;815;p71"/>
          <p:cNvSpPr/>
          <p:nvPr/>
        </p:nvSpPr>
        <p:spPr>
          <a:xfrm>
            <a:off x="7421850" y="3857422"/>
            <a:ext cx="6630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f2</a:t>
            </a:r>
            <a:endParaRPr/>
          </a:p>
        </p:txBody>
      </p:sp>
      <p:sp>
        <p:nvSpPr>
          <p:cNvPr id="816" name="Google Shape;816;p71"/>
          <p:cNvSpPr/>
          <p:nvPr/>
        </p:nvSpPr>
        <p:spPr>
          <a:xfrm>
            <a:off x="7421850" y="4498022"/>
            <a:ext cx="6630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f3</a:t>
            </a:r>
            <a:endParaRPr/>
          </a:p>
        </p:txBody>
      </p:sp>
      <p:cxnSp>
        <p:nvCxnSpPr>
          <p:cNvPr id="817" name="Google Shape;817;p71"/>
          <p:cNvCxnSpPr>
            <a:stCxn id="775" idx="6"/>
            <a:endCxn id="814" idx="1"/>
          </p:cNvCxnSpPr>
          <p:nvPr/>
        </p:nvCxnSpPr>
        <p:spPr>
          <a:xfrm flipH="1" rot="10800000">
            <a:off x="6909600" y="3364575"/>
            <a:ext cx="527700" cy="8100"/>
          </a:xfrm>
          <a:prstGeom prst="straightConnector1">
            <a:avLst/>
          </a:prstGeom>
          <a:noFill/>
          <a:ln cap="flat" cmpd="sng" w="9525">
            <a:solidFill>
              <a:schemeClr val="dk2"/>
            </a:solidFill>
            <a:prstDash val="solid"/>
            <a:round/>
            <a:headEnd len="med" w="med" type="none"/>
            <a:tailEnd len="med" w="med" type="triangle"/>
          </a:ln>
        </p:spPr>
      </p:cxnSp>
      <p:cxnSp>
        <p:nvCxnSpPr>
          <p:cNvPr id="818" name="Google Shape;818;p71"/>
          <p:cNvCxnSpPr>
            <a:stCxn id="788" idx="6"/>
            <a:endCxn id="815" idx="1"/>
          </p:cNvCxnSpPr>
          <p:nvPr/>
        </p:nvCxnSpPr>
        <p:spPr>
          <a:xfrm flipH="1" rot="10800000">
            <a:off x="6909600" y="3995352"/>
            <a:ext cx="512400" cy="7500"/>
          </a:xfrm>
          <a:prstGeom prst="straightConnector1">
            <a:avLst/>
          </a:prstGeom>
          <a:noFill/>
          <a:ln cap="flat" cmpd="sng" w="9525">
            <a:solidFill>
              <a:schemeClr val="dk2"/>
            </a:solidFill>
            <a:prstDash val="solid"/>
            <a:round/>
            <a:headEnd len="med" w="med" type="none"/>
            <a:tailEnd len="med" w="med" type="triangle"/>
          </a:ln>
        </p:spPr>
      </p:cxnSp>
      <p:cxnSp>
        <p:nvCxnSpPr>
          <p:cNvPr id="819" name="Google Shape;819;p71"/>
          <p:cNvCxnSpPr>
            <a:stCxn id="801" idx="6"/>
            <a:endCxn id="816" idx="1"/>
          </p:cNvCxnSpPr>
          <p:nvPr/>
        </p:nvCxnSpPr>
        <p:spPr>
          <a:xfrm>
            <a:off x="6909600" y="4633029"/>
            <a:ext cx="512400" cy="3000"/>
          </a:xfrm>
          <a:prstGeom prst="straightConnector1">
            <a:avLst/>
          </a:prstGeom>
          <a:noFill/>
          <a:ln cap="flat" cmpd="sng" w="9525">
            <a:solidFill>
              <a:schemeClr val="dk2"/>
            </a:solidFill>
            <a:prstDash val="solid"/>
            <a:round/>
            <a:headEnd len="med" w="med" type="none"/>
            <a:tailEnd len="med" w="med" type="triangle"/>
          </a:ln>
        </p:spPr>
      </p:cxnSp>
      <p:cxnSp>
        <p:nvCxnSpPr>
          <p:cNvPr id="820" name="Google Shape;820;p71"/>
          <p:cNvCxnSpPr>
            <a:stCxn id="814" idx="2"/>
            <a:endCxn id="788" idx="7"/>
          </p:cNvCxnSpPr>
          <p:nvPr/>
        </p:nvCxnSpPr>
        <p:spPr>
          <a:xfrm flipH="1">
            <a:off x="6831926" y="3502675"/>
            <a:ext cx="936900" cy="312900"/>
          </a:xfrm>
          <a:prstGeom prst="straightConnector1">
            <a:avLst/>
          </a:prstGeom>
          <a:noFill/>
          <a:ln cap="flat" cmpd="sng" w="9525">
            <a:solidFill>
              <a:schemeClr val="dk2"/>
            </a:solidFill>
            <a:prstDash val="solid"/>
            <a:round/>
            <a:headEnd len="med" w="med" type="none"/>
            <a:tailEnd len="med" w="med" type="triangle"/>
          </a:ln>
        </p:spPr>
      </p:cxnSp>
      <p:cxnSp>
        <p:nvCxnSpPr>
          <p:cNvPr id="821" name="Google Shape;821;p71"/>
          <p:cNvCxnSpPr>
            <a:stCxn id="815" idx="2"/>
            <a:endCxn id="801" idx="7"/>
          </p:cNvCxnSpPr>
          <p:nvPr/>
        </p:nvCxnSpPr>
        <p:spPr>
          <a:xfrm flipH="1">
            <a:off x="6832050" y="4133422"/>
            <a:ext cx="921300" cy="31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72"/>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Decision Trees in Practice</a:t>
            </a:r>
            <a:endParaRPr/>
          </a:p>
        </p:txBody>
      </p:sp>
      <p:pic>
        <p:nvPicPr>
          <p:cNvPr id="828" name="Google Shape;828;p72"/>
          <p:cNvPicPr preferRelativeResize="0"/>
          <p:nvPr/>
        </p:nvPicPr>
        <p:blipFill>
          <a:blip r:embed="rId3">
            <a:alphaModFix/>
          </a:blip>
          <a:stretch>
            <a:fillRect/>
          </a:stretch>
        </p:blipFill>
        <p:spPr>
          <a:xfrm>
            <a:off x="152400" y="957075"/>
            <a:ext cx="5040375" cy="4087250"/>
          </a:xfrm>
          <a:prstGeom prst="rect">
            <a:avLst/>
          </a:prstGeom>
          <a:noFill/>
          <a:ln>
            <a:noFill/>
          </a:ln>
        </p:spPr>
      </p:pic>
      <p:sp>
        <p:nvSpPr>
          <p:cNvPr id="829" name="Google Shape;829;p72"/>
          <p:cNvSpPr txBox="1"/>
          <p:nvPr/>
        </p:nvSpPr>
        <p:spPr>
          <a:xfrm>
            <a:off x="5733023" y="1926025"/>
            <a:ext cx="28980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arenBoth"/>
            </a:pPr>
            <a:r>
              <a:rPr lang="en-US" sz="1800"/>
              <a:t>Neural Networks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arenBoth"/>
            </a:pPr>
            <a:r>
              <a:rPr lang="en-US" sz="1800"/>
              <a:t>Gradient Boosted Decision Trees</a:t>
            </a:r>
            <a:endParaRPr sz="1800"/>
          </a:p>
        </p:txBody>
      </p:sp>
      <p:sp>
        <p:nvSpPr>
          <p:cNvPr id="830" name="Google Shape;830;p72"/>
          <p:cNvSpPr txBox="1"/>
          <p:nvPr/>
        </p:nvSpPr>
        <p:spPr>
          <a:xfrm>
            <a:off x="9296400" y="2207175"/>
            <a:ext cx="95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r>
              <a:rPr lang="en-US" u="sng">
                <a:solidFill>
                  <a:schemeClr val="hlink"/>
                </a:solidFill>
                <a:hlinkClick r:id="rId4"/>
              </a:rPr>
              <a:t>source</a:t>
            </a:r>
            <a:r>
              <a:rPr lang="en-US"/>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73"/>
          <p:cNvSpPr txBox="1"/>
          <p:nvPr>
            <p:ph idx="1" type="body"/>
          </p:nvPr>
        </p:nvSpPr>
        <p:spPr>
          <a:xfrm>
            <a:off x="722313" y="1543050"/>
            <a:ext cx="7772400" cy="1125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None/>
            </a:pPr>
            <a:r>
              <a:rPr lang="en-US"/>
              <a:t>Trees to Forests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Experimental Process</a:t>
            </a:r>
            <a:endParaRPr/>
          </a:p>
        </p:txBody>
      </p:sp>
      <p:sp>
        <p:nvSpPr>
          <p:cNvPr id="138" name="Google Shape;138;p17"/>
          <p:cNvSpPr txBox="1"/>
          <p:nvPr/>
        </p:nvSpPr>
        <p:spPr>
          <a:xfrm>
            <a:off x="458525" y="1421525"/>
            <a:ext cx="3620700" cy="27243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SzPts val="2000"/>
              <a:buChar char="●"/>
            </a:pPr>
            <a:r>
              <a:rPr lang="en-US" sz="2000"/>
              <a:t>Baseline</a:t>
            </a:r>
            <a:endParaRPr sz="2000"/>
          </a:p>
          <a:p>
            <a:pPr indent="-355600" lvl="0" marL="457200" rtl="0" algn="l">
              <a:lnSpc>
                <a:spcPct val="200000"/>
              </a:lnSpc>
              <a:spcBef>
                <a:spcPts val="1000"/>
              </a:spcBef>
              <a:spcAft>
                <a:spcPts val="0"/>
              </a:spcAft>
              <a:buSzPts val="2000"/>
              <a:buChar char="●"/>
            </a:pPr>
            <a:r>
              <a:rPr lang="en-US" sz="2000"/>
              <a:t>Add complexity gradually</a:t>
            </a:r>
            <a:endParaRPr sz="2000"/>
          </a:p>
          <a:p>
            <a:pPr indent="-355600" lvl="0" marL="457200" rtl="0" algn="l">
              <a:lnSpc>
                <a:spcPct val="200000"/>
              </a:lnSpc>
              <a:spcBef>
                <a:spcPts val="1000"/>
              </a:spcBef>
              <a:spcAft>
                <a:spcPts val="0"/>
              </a:spcAft>
              <a:buSzPts val="2000"/>
              <a:buChar char="●"/>
            </a:pPr>
            <a:r>
              <a:rPr lang="en-US" sz="2000"/>
              <a:t>Analyze errors</a:t>
            </a:r>
            <a:endParaRPr sz="2000"/>
          </a:p>
          <a:p>
            <a:pPr indent="-355600" lvl="0" marL="457200" rtl="0" algn="l">
              <a:lnSpc>
                <a:spcPct val="200000"/>
              </a:lnSpc>
              <a:spcBef>
                <a:spcPts val="1000"/>
              </a:spcBef>
              <a:spcAft>
                <a:spcPts val="1000"/>
              </a:spcAft>
              <a:buSzPts val="2000"/>
              <a:buChar char="●"/>
            </a:pPr>
            <a:r>
              <a:rPr lang="en-US" sz="2000"/>
              <a:t>Iterate on model or data</a:t>
            </a:r>
            <a:endParaRPr sz="2000"/>
          </a:p>
        </p:txBody>
      </p:sp>
      <p:sp>
        <p:nvSpPr>
          <p:cNvPr id="139" name="Google Shape;139;p17"/>
          <p:cNvSpPr txBox="1"/>
          <p:nvPr/>
        </p:nvSpPr>
        <p:spPr>
          <a:xfrm>
            <a:off x="5010800" y="3027625"/>
            <a:ext cx="3705300" cy="1485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US" sz="1600"/>
              <a:t>System					Error%</a:t>
            </a:r>
            <a:endParaRPr b="1" sz="1600"/>
          </a:p>
          <a:p>
            <a:pPr indent="0" lvl="0" marL="0" rtl="0" algn="l">
              <a:spcBef>
                <a:spcPts val="600"/>
              </a:spcBef>
              <a:spcAft>
                <a:spcPts val="0"/>
              </a:spcAft>
              <a:buNone/>
            </a:pPr>
            <a:r>
              <a:rPr lang="en-US" sz="1600">
                <a:solidFill>
                  <a:srgbClr val="000000"/>
                </a:solidFill>
              </a:rPr>
              <a:t>Always predict NOUN		</a:t>
            </a:r>
            <a:r>
              <a:rPr lang="en-US" sz="1600"/>
              <a:t>87</a:t>
            </a:r>
            <a:r>
              <a:rPr lang="en-US" sz="1600">
                <a:solidFill>
                  <a:srgbClr val="000000"/>
                </a:solidFill>
              </a:rPr>
              <a:t>%</a:t>
            </a:r>
            <a:endParaRPr sz="1600">
              <a:solidFill>
                <a:srgbClr val="000000"/>
              </a:solidFill>
            </a:endParaRPr>
          </a:p>
          <a:p>
            <a:pPr indent="0" lvl="0" marL="0" rtl="0" algn="l">
              <a:spcBef>
                <a:spcPts val="600"/>
              </a:spcBef>
              <a:spcAft>
                <a:spcPts val="0"/>
              </a:spcAft>
              <a:buNone/>
            </a:pPr>
            <a:r>
              <a:rPr lang="en-US" sz="1600">
                <a:solidFill>
                  <a:srgbClr val="000000"/>
                </a:solidFill>
              </a:rPr>
              <a:t>Predict most common tag	</a:t>
            </a:r>
            <a:r>
              <a:rPr lang="en-US" sz="1600"/>
              <a:t>19</a:t>
            </a:r>
            <a:r>
              <a:rPr lang="en-US" sz="1600">
                <a:solidFill>
                  <a:srgbClr val="000000"/>
                </a:solidFill>
              </a:rPr>
              <a:t>%</a:t>
            </a:r>
            <a:endParaRPr sz="1600">
              <a:solidFill>
                <a:srgbClr val="000000"/>
              </a:solidFill>
            </a:endParaRPr>
          </a:p>
          <a:p>
            <a:pPr indent="0" lvl="0" marL="0" rtl="0" algn="l">
              <a:spcBef>
                <a:spcPts val="600"/>
              </a:spcBef>
              <a:spcAft>
                <a:spcPts val="0"/>
              </a:spcAft>
              <a:buNone/>
            </a:pPr>
            <a:r>
              <a:rPr lang="en-US" sz="1600"/>
              <a:t>S</a:t>
            </a:r>
            <a:r>
              <a:rPr lang="en-US" sz="1600">
                <a:solidFill>
                  <a:srgbClr val="000000"/>
                </a:solidFill>
              </a:rPr>
              <a:t>tate of the art</a:t>
            </a:r>
            <a:r>
              <a:rPr lang="en-US" sz="1600"/>
              <a:t>	</a:t>
            </a:r>
            <a:r>
              <a:rPr lang="en-US" sz="1600">
                <a:solidFill>
                  <a:srgbClr val="000000"/>
                </a:solidFill>
              </a:rPr>
              <a:t>			</a:t>
            </a:r>
            <a:r>
              <a:rPr lang="en-US" sz="1600"/>
              <a:t>2</a:t>
            </a:r>
            <a:r>
              <a:rPr lang="en-US" sz="1600">
                <a:solidFill>
                  <a:srgbClr val="000000"/>
                </a:solidFill>
              </a:rPr>
              <a:t>%</a:t>
            </a:r>
            <a:endParaRPr sz="1600">
              <a:solidFill>
                <a:srgbClr val="000000"/>
              </a:solidFill>
            </a:endParaRPr>
          </a:p>
        </p:txBody>
      </p:sp>
      <p:sp>
        <p:nvSpPr>
          <p:cNvPr id="140" name="Google Shape;140;p17"/>
          <p:cNvSpPr txBox="1"/>
          <p:nvPr/>
        </p:nvSpPr>
        <p:spPr>
          <a:xfrm>
            <a:off x="4960842" y="1248225"/>
            <a:ext cx="38199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000000"/>
                </a:solidFill>
                <a:latin typeface="Courier New"/>
                <a:ea typeface="Courier New"/>
                <a:cs typeface="Courier New"/>
                <a:sym typeface="Courier New"/>
              </a:rPr>
              <a:t>Fruit flies like a banana</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p:txBody>
      </p:sp>
      <p:sp>
        <p:nvSpPr>
          <p:cNvPr id="141" name="Google Shape;141;p17"/>
          <p:cNvSpPr txBox="1"/>
          <p:nvPr/>
        </p:nvSpPr>
        <p:spPr>
          <a:xfrm>
            <a:off x="4896150" y="2238825"/>
            <a:ext cx="38199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000000"/>
                </a:solidFill>
                <a:latin typeface="Courier New"/>
                <a:ea typeface="Courier New"/>
                <a:cs typeface="Courier New"/>
                <a:sym typeface="Courier New"/>
              </a:rPr>
              <a:t> adj	noun  verb det noun</a:t>
            </a:r>
            <a:endParaRPr b="1" sz="1800">
              <a:solidFill>
                <a:srgbClr val="000000"/>
              </a:solidFill>
              <a:latin typeface="Courier New"/>
              <a:ea typeface="Courier New"/>
              <a:cs typeface="Courier New"/>
              <a:sym typeface="Courier New"/>
            </a:endParaRPr>
          </a:p>
        </p:txBody>
      </p:sp>
      <p:cxnSp>
        <p:nvCxnSpPr>
          <p:cNvPr id="142" name="Google Shape;142;p17"/>
          <p:cNvCxnSpPr/>
          <p:nvPr/>
        </p:nvCxnSpPr>
        <p:spPr>
          <a:xfrm>
            <a:off x="5383575" y="1742900"/>
            <a:ext cx="0" cy="556500"/>
          </a:xfrm>
          <a:prstGeom prst="straightConnector1">
            <a:avLst/>
          </a:prstGeom>
          <a:noFill/>
          <a:ln cap="flat" cmpd="sng" w="19050">
            <a:solidFill>
              <a:srgbClr val="666666"/>
            </a:solidFill>
            <a:prstDash val="solid"/>
            <a:round/>
            <a:headEnd len="med" w="med" type="none"/>
            <a:tailEnd len="med" w="med" type="none"/>
          </a:ln>
        </p:spPr>
      </p:cxnSp>
      <p:cxnSp>
        <p:nvCxnSpPr>
          <p:cNvPr id="143" name="Google Shape;143;p17"/>
          <p:cNvCxnSpPr/>
          <p:nvPr/>
        </p:nvCxnSpPr>
        <p:spPr>
          <a:xfrm>
            <a:off x="6221775" y="1742900"/>
            <a:ext cx="0" cy="556500"/>
          </a:xfrm>
          <a:prstGeom prst="straightConnector1">
            <a:avLst/>
          </a:prstGeom>
          <a:noFill/>
          <a:ln cap="flat" cmpd="sng" w="19050">
            <a:solidFill>
              <a:srgbClr val="666666"/>
            </a:solidFill>
            <a:prstDash val="solid"/>
            <a:round/>
            <a:headEnd len="med" w="med" type="none"/>
            <a:tailEnd len="med" w="med" type="none"/>
          </a:ln>
        </p:spPr>
      </p:cxnSp>
      <p:cxnSp>
        <p:nvCxnSpPr>
          <p:cNvPr id="144" name="Google Shape;144;p17"/>
          <p:cNvCxnSpPr/>
          <p:nvPr/>
        </p:nvCxnSpPr>
        <p:spPr>
          <a:xfrm>
            <a:off x="6983775" y="1742900"/>
            <a:ext cx="0" cy="556500"/>
          </a:xfrm>
          <a:prstGeom prst="straightConnector1">
            <a:avLst/>
          </a:prstGeom>
          <a:noFill/>
          <a:ln cap="flat" cmpd="sng" w="19050">
            <a:solidFill>
              <a:srgbClr val="666666"/>
            </a:solidFill>
            <a:prstDash val="solid"/>
            <a:round/>
            <a:headEnd len="med" w="med" type="none"/>
            <a:tailEnd len="med" w="med" type="none"/>
          </a:ln>
        </p:spPr>
      </p:cxnSp>
      <p:cxnSp>
        <p:nvCxnSpPr>
          <p:cNvPr id="145" name="Google Shape;145;p17"/>
          <p:cNvCxnSpPr/>
          <p:nvPr/>
        </p:nvCxnSpPr>
        <p:spPr>
          <a:xfrm>
            <a:off x="7477761" y="1742900"/>
            <a:ext cx="0" cy="556500"/>
          </a:xfrm>
          <a:prstGeom prst="straightConnector1">
            <a:avLst/>
          </a:prstGeom>
          <a:noFill/>
          <a:ln cap="flat" cmpd="sng" w="19050">
            <a:solidFill>
              <a:srgbClr val="666666"/>
            </a:solidFill>
            <a:prstDash val="solid"/>
            <a:round/>
            <a:headEnd len="med" w="med" type="none"/>
            <a:tailEnd len="med" w="med" type="none"/>
          </a:ln>
        </p:spPr>
      </p:cxnSp>
      <p:cxnSp>
        <p:nvCxnSpPr>
          <p:cNvPr id="146" name="Google Shape;146;p17"/>
          <p:cNvCxnSpPr/>
          <p:nvPr/>
        </p:nvCxnSpPr>
        <p:spPr>
          <a:xfrm>
            <a:off x="8202975" y="1742900"/>
            <a:ext cx="0" cy="5565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457200" y="227175"/>
            <a:ext cx="8229600" cy="57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Experimental Process</a:t>
            </a:r>
            <a:endParaRPr/>
          </a:p>
        </p:txBody>
      </p:sp>
      <p:sp>
        <p:nvSpPr>
          <p:cNvPr id="153" name="Google Shape;153;p18"/>
          <p:cNvSpPr txBox="1"/>
          <p:nvPr/>
        </p:nvSpPr>
        <p:spPr>
          <a:xfrm>
            <a:off x="458525" y="1421525"/>
            <a:ext cx="3650400" cy="27243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SzPts val="2000"/>
              <a:buChar char="●"/>
            </a:pPr>
            <a:r>
              <a:rPr lang="en-US" sz="2000"/>
              <a:t>Baseline</a:t>
            </a:r>
            <a:endParaRPr sz="2000"/>
          </a:p>
          <a:p>
            <a:pPr indent="-355600" lvl="0" marL="457200" rtl="0" algn="l">
              <a:lnSpc>
                <a:spcPct val="200000"/>
              </a:lnSpc>
              <a:spcBef>
                <a:spcPts val="1000"/>
              </a:spcBef>
              <a:spcAft>
                <a:spcPts val="0"/>
              </a:spcAft>
              <a:buSzPts val="2000"/>
              <a:buChar char="●"/>
            </a:pPr>
            <a:r>
              <a:rPr lang="en-US" sz="2000"/>
              <a:t>Add complexity gradually</a:t>
            </a:r>
            <a:endParaRPr sz="2000"/>
          </a:p>
          <a:p>
            <a:pPr indent="-355600" lvl="0" marL="457200" rtl="0" algn="l">
              <a:lnSpc>
                <a:spcPct val="200000"/>
              </a:lnSpc>
              <a:spcBef>
                <a:spcPts val="1000"/>
              </a:spcBef>
              <a:spcAft>
                <a:spcPts val="0"/>
              </a:spcAft>
              <a:buSzPts val="2000"/>
              <a:buChar char="●"/>
            </a:pPr>
            <a:r>
              <a:rPr lang="en-US" sz="2000"/>
              <a:t>Analyze errors</a:t>
            </a:r>
            <a:endParaRPr sz="2000"/>
          </a:p>
          <a:p>
            <a:pPr indent="-355600" lvl="0" marL="457200" rtl="0" algn="l">
              <a:lnSpc>
                <a:spcPct val="200000"/>
              </a:lnSpc>
              <a:spcBef>
                <a:spcPts val="1000"/>
              </a:spcBef>
              <a:spcAft>
                <a:spcPts val="1000"/>
              </a:spcAft>
              <a:buSzPts val="2000"/>
              <a:buChar char="●"/>
            </a:pPr>
            <a:r>
              <a:rPr lang="en-US" sz="2000"/>
              <a:t>Iterate on model or data</a:t>
            </a:r>
            <a:endParaRPr sz="2000"/>
          </a:p>
        </p:txBody>
      </p:sp>
      <p:pic>
        <p:nvPicPr>
          <p:cNvPr id="154" name="Google Shape;154;p18"/>
          <p:cNvPicPr preferRelativeResize="0"/>
          <p:nvPr/>
        </p:nvPicPr>
        <p:blipFill>
          <a:blip r:embed="rId3">
            <a:alphaModFix/>
          </a:blip>
          <a:stretch>
            <a:fillRect/>
          </a:stretch>
        </p:blipFill>
        <p:spPr>
          <a:xfrm>
            <a:off x="5336950" y="1037650"/>
            <a:ext cx="3381375" cy="3400425"/>
          </a:xfrm>
          <a:prstGeom prst="rect">
            <a:avLst/>
          </a:prstGeom>
          <a:noFill/>
          <a:ln>
            <a:noFill/>
          </a:ln>
        </p:spPr>
      </p:pic>
      <p:sp>
        <p:nvSpPr>
          <p:cNvPr id="155" name="Google Shape;155;p18"/>
          <p:cNvSpPr txBox="1"/>
          <p:nvPr/>
        </p:nvSpPr>
        <p:spPr>
          <a:xfrm>
            <a:off x="7099275" y="2623900"/>
            <a:ext cx="120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Test set</a:t>
            </a:r>
            <a:endParaRPr sz="1600"/>
          </a:p>
        </p:txBody>
      </p:sp>
      <p:sp>
        <p:nvSpPr>
          <p:cNvPr id="156" name="Google Shape;156;p18"/>
          <p:cNvSpPr txBox="1"/>
          <p:nvPr/>
        </p:nvSpPr>
        <p:spPr>
          <a:xfrm>
            <a:off x="7290125" y="3766900"/>
            <a:ext cx="1394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Training set</a:t>
            </a:r>
            <a:endParaRPr sz="1600"/>
          </a:p>
        </p:txBody>
      </p:sp>
      <p:sp>
        <p:nvSpPr>
          <p:cNvPr id="157" name="Google Shape;157;p18"/>
          <p:cNvSpPr txBox="1"/>
          <p:nvPr/>
        </p:nvSpPr>
        <p:spPr>
          <a:xfrm>
            <a:off x="6108675" y="4376500"/>
            <a:ext cx="2449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Model complexity</a:t>
            </a:r>
            <a:endParaRPr sz="1600"/>
          </a:p>
        </p:txBody>
      </p:sp>
      <p:sp>
        <p:nvSpPr>
          <p:cNvPr id="158" name="Google Shape;158;p18"/>
          <p:cNvSpPr txBox="1"/>
          <p:nvPr/>
        </p:nvSpPr>
        <p:spPr>
          <a:xfrm rot="-5400000">
            <a:off x="4517175" y="2632600"/>
            <a:ext cx="1365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Error rate</a:t>
            </a:r>
            <a:endParaRPr sz="1600"/>
          </a:p>
        </p:txBody>
      </p:sp>
      <p:sp>
        <p:nvSpPr>
          <p:cNvPr id="159" name="Google Shape;159;p18"/>
          <p:cNvSpPr txBox="1"/>
          <p:nvPr/>
        </p:nvSpPr>
        <p:spPr>
          <a:xfrm>
            <a:off x="6565875" y="3081100"/>
            <a:ext cx="120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Dev set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722313" y="1543050"/>
            <a:ext cx="7772400" cy="1125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None/>
            </a:pPr>
            <a:r>
              <a:rPr lang="en-US"/>
              <a:t>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