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Roboto"/>
      <p:regular r:id="rId65"/>
      <p:bold r:id="rId66"/>
      <p:italic r:id="rId67"/>
      <p:boldItalic r:id="rId68"/>
    </p:embeddedFont>
    <p:embeddedFont>
      <p:font typeface="Google Sans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GoogleSans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GoogleSans-italic.fntdata"/><Relationship Id="rId70" Type="http://schemas.openxmlformats.org/officeDocument/2006/relationships/font" Target="fonts/GoogleSans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bold.fntdata"/><Relationship Id="rId21" Type="http://schemas.openxmlformats.org/officeDocument/2006/relationships/slide" Target="slides/slide16.xml"/><Relationship Id="rId65" Type="http://schemas.openxmlformats.org/officeDocument/2006/relationships/font" Target="fonts/Roboto-regular.fntdata"/><Relationship Id="rId24" Type="http://schemas.openxmlformats.org/officeDocument/2006/relationships/slide" Target="slides/slide19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67" Type="http://schemas.openxmlformats.org/officeDocument/2006/relationships/font" Target="fonts/Roboto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GoogleSans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e73562e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ce73562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ce73562ed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07e85503b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07e85503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07e85503b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75531654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df755316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The Vocabulary always includes all words appearing in the training 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False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07e85503b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07e85503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07e85503b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07e85503b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07e85503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07e85503b_0_1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7e85503b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7e85503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07e85503b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7e85503b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7e85503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07e85503b_0_1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07e85503b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07e85503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07e85503b_0_2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07e85503b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07e85503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e07e85503b_0_2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07e85503b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07e85503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e07e85503b_0_2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7e85503b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07e85503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e07e85503b_0_3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4fc28c5a7_0_14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4fc28c5a7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04fc28c5a7_0_14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07e85503b_0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07e85503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07e85503b_0_3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07e85503b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e07e85503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The Bag-of-Words assumption is that word order does not matter.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True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07e85503b_0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07e85503b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e07e85503b_0_3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07e85503b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07e85503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e07e85503b_0_3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2d13fc85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2d13fc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02d13fc85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2373c81c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2373c81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e2373c81cf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2d13fc85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2d13fc8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 sim = np.dot(x,y) / </a:t>
            </a:r>
            <a:r>
              <a:rPr lang="en-US"/>
              <a:t>(np.linalg.norm(x) * np.linalg.norm(y))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f=lambda x,y: np.arccos(np.dot(x,y) / (np.linalg.norm(x) * np.linalg.norm(y))) * (180/np.pi)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f(helicopter, drone) = 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f(helicopter, rocket) = 36</a:t>
            </a:r>
            <a:endParaRPr/>
          </a:p>
        </p:txBody>
      </p:sp>
      <p:sp>
        <p:nvSpPr>
          <p:cNvPr id="329" name="Google Shape;329;g102d13fc851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2d13fc85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2d13fc8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similarities</a:t>
            </a:r>
            <a:endParaRPr/>
          </a:p>
        </p:txBody>
      </p:sp>
      <p:sp>
        <p:nvSpPr>
          <p:cNvPr id="337" name="Google Shape;337;g102d13fc851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4fc28c5a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4fc28c5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encodings -&gt; embeddings turns out to be a powerful innovation</a:t>
            </a:r>
            <a:endParaRPr/>
          </a:p>
        </p:txBody>
      </p:sp>
      <p:sp>
        <p:nvSpPr>
          <p:cNvPr id="345" name="Google Shape;345;g104fc28c5a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7e85503b_0_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07e85503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One-hot encoding of words does not capture any information about relationships between 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True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7e85503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07e8550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e07e85503b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4fc28c5a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4fc28c5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04fc28c5a7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4fc28c5a7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4fc28c5a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04fc28c5a7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4fc28c5a7_0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4fc28c5a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04fc28c5a7_0_3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4fc28c5a7_0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4fc28c5a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04fc28c5a7_0_3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4fc28c5a7_0_10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4fc28c5a7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04fc28c5a7_0_10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4fc28c5a7_0_10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4fc28c5a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04fc28c5a7_0_10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4fc28c5a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04fc28c5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</a:t>
            </a:r>
            <a:r>
              <a:rPr lang="en-US"/>
              <a:t>If we have a vocabulary with 1000 tokens and our embedding dimension is 32, how many embedding parameters are in our model?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32000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4fc28c5a7_0_4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4fc28c5a7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104fc28c5a7_0_4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4fc28c5a7_0_4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04fc28c5a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bee, eagle, goose, helicopter, drone, rocket, jet</a:t>
            </a:r>
            <a:endParaRPr/>
          </a:p>
        </p:txBody>
      </p:sp>
      <p:sp>
        <p:nvSpPr>
          <p:cNvPr id="615" name="Google Shape;615;g104fc28c5a7_0_4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4fc28c5a7_0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4fc28c5a7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bee, eagle, goose, helicopter, drone, rocket, jet</a:t>
            </a:r>
            <a:endParaRPr/>
          </a:p>
        </p:txBody>
      </p:sp>
      <p:sp>
        <p:nvSpPr>
          <p:cNvPr id="623" name="Google Shape;623;g104fc28c5a7_0_4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7e85503b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7e8550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e07e85503b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04fc28c5a7_0_4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04fc28c5a7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04fc28c5a7_0_4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04fc28c5a7_0_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04fc28c5a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104fc28c5a7_0_4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04fc28c5a7_0_5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04fc28c5a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104fc28c5a7_0_5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04fc28c5a7_0_6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04fc28c5a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104fc28c5a7_0_6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04fc28c5a7_0_7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04fc28c5a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g104fc28c5a7_0_7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04fc28c5a7_0_8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04fc28c5a7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104fc28c5a7_0_8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04fc28c5a7_0_1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04fc28c5a7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g104fc28c5a7_0_13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04fc28c5a7_0_14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04fc28c5a7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g104fc28c5a7_0_14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04fc28c5a7_0_10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04fc28c5a7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relationships between embeddings is a by-product of the training procedure</a:t>
            </a:r>
            <a:endParaRPr/>
          </a:p>
        </p:txBody>
      </p:sp>
      <p:sp>
        <p:nvSpPr>
          <p:cNvPr id="1178" name="Google Shape;1178;g104fc28c5a7_0_10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04fc28c5a7_0_1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04fc28c5a7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g104fc28c5a7_0_13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07e85503b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07e8550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e07e85503b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04fc28c5a7_0_4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6" name="Google Shape;1196;g104fc28c5a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Learned embeddings encode many complex relationships in a shared vector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True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04fc28c5a7_0_1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04fc28c5a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g104fc28c5a7_0_11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04fc28c5a7_0_1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04fc28c5a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movie was amazing -&gt;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movie was great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movie was terrible</a:t>
            </a:r>
            <a:endParaRPr/>
          </a:p>
        </p:txBody>
      </p:sp>
      <p:sp>
        <p:nvSpPr>
          <p:cNvPr id="1208" name="Google Shape;1208;g104fc28c5a7_0_12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04fc28c5a7_0_1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04fc28c5a7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g104fc28c5a7_0_12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04fc28c5a7_0_1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04fc28c5a7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is </a:t>
            </a:r>
            <a:r>
              <a:rPr lang="en-US"/>
              <a:t>G(W(x))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g104fc28c5a7_0_12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04fc28c5a7_0_1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04fc28c5a7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W(x)</a:t>
            </a:r>
            <a:endParaRPr/>
          </a:p>
        </p:txBody>
      </p:sp>
      <p:sp>
        <p:nvSpPr>
          <p:cNvPr id="1256" name="Google Shape;1256;g104fc28c5a7_0_12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04fc28c5a7_0_1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04fc28c5a7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g104fc28c5a7_0_1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04fc28c5a7_0_1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04fc28c5a7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g104fc28c5a7_0_1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04fc28c5a7_0_1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04fc28c5a7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g104fc28c5a7_0_13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04fc28c5a7_0_1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g104fc28c5a7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Transfer learning assumes that the new task is the same as the original task.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False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7e85503b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7e8550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07e85503b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7e85503b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7e8550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e07e85503b_0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07e85503b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07e85503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07e85503b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07e85503b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07e85503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07e85503b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457200" y="837009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34" name="Google Shape;34;p7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8" name="Google Shape;38;p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4" type="body"/>
          </p:nvPr>
        </p:nvSpPr>
        <p:spPr>
          <a:xfrm>
            <a:off x="4645025" y="177998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cxnSp>
        <p:nvCxnSpPr>
          <p:cNvPr id="45" name="Google Shape;45;p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hyperlink" Target="https://corpling.hypotheses.org/495" TargetMode="External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hyperlink" Target="http://www.iro.umontreal.ca/~lisa/pointeurs/turian-wordrepresentations-acl10.pdf" TargetMode="External"/><Relationship Id="rId5" Type="http://schemas.openxmlformats.org/officeDocument/2006/relationships/hyperlink" Target="http://www.iro.umontreal.ca/~lisa/pointeurs/turian-wordrepresentations-acl10.pdf" TargetMode="External"/><Relationship Id="rId6" Type="http://schemas.openxmlformats.org/officeDocument/2006/relationships/hyperlink" Target="http://www.iro.umontreal.ca/~lisa/pointeurs/turian-wordrepresentations-acl10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Relationship Id="rId4" Type="http://schemas.openxmlformats.org/officeDocument/2006/relationships/hyperlink" Target="https://www.aclweb.org/anthology/N/N13/N13-1090.pdf" TargetMode="External"/><Relationship Id="rId10" Type="http://schemas.openxmlformats.org/officeDocument/2006/relationships/hyperlink" Target="http://arxiv.org/pdf/1301.3781.pdf" TargetMode="External"/><Relationship Id="rId9" Type="http://schemas.openxmlformats.org/officeDocument/2006/relationships/hyperlink" Target="http://arxiv.org/pdf/1301.3781.pdf" TargetMode="External"/><Relationship Id="rId5" Type="http://schemas.openxmlformats.org/officeDocument/2006/relationships/hyperlink" Target="https://www.aclweb.org/anthology/N/N13/N13-1090.pdf" TargetMode="External"/><Relationship Id="rId6" Type="http://schemas.openxmlformats.org/officeDocument/2006/relationships/hyperlink" Target="https://www.aclweb.org/anthology/N/N13/N13-1090.pdf" TargetMode="External"/><Relationship Id="rId7" Type="http://schemas.openxmlformats.org/officeDocument/2006/relationships/image" Target="../media/image26.png"/><Relationship Id="rId8" Type="http://schemas.openxmlformats.org/officeDocument/2006/relationships/hyperlink" Target="http://arxiv.org/pdf/1301.3781.pdf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ai.stanford.edu/~amaas/papers/wvSent_acl2011.pdf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Relationship Id="rId4" Type="http://schemas.openxmlformats.org/officeDocument/2006/relationships/hyperlink" Target="http://arxiv.org/pdf/1103.0398v1.pdf" TargetMode="External"/><Relationship Id="rId5" Type="http://schemas.openxmlformats.org/officeDocument/2006/relationships/hyperlink" Target="http://arxiv.org/pdf/1103.0398v1.pdf" TargetMode="External"/><Relationship Id="rId6" Type="http://schemas.openxmlformats.org/officeDocument/2006/relationships/hyperlink" Target="http://arxiv.org/pdf/1103.0398v1.pdf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png"/><Relationship Id="rId4" Type="http://schemas.openxmlformats.org/officeDocument/2006/relationships/hyperlink" Target="https://colah.github.io/posts/2014-07-NLP-RNNs-Representations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Relationship Id="rId4" Type="http://schemas.openxmlformats.org/officeDocument/2006/relationships/hyperlink" Target="https://aclanthology.org/P16-1141.pdf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Text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2162500" y="1010325"/>
            <a:ext cx="3177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“I’ve seen it 8 times!”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fell asleep”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wouldn’t recommend it”</a:t>
            </a:r>
            <a:endParaRPr sz="1800"/>
          </a:p>
        </p:txBody>
      </p:sp>
      <p:sp>
        <p:nvSpPr>
          <p:cNvPr id="145" name="Google Shape;145;p20"/>
          <p:cNvSpPr/>
          <p:nvPr/>
        </p:nvSpPr>
        <p:spPr>
          <a:xfrm>
            <a:off x="5185550" y="1579825"/>
            <a:ext cx="3450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743900" y="1010325"/>
            <a:ext cx="2971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[12, 6, 14, 3]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[8, 11, 9, 2, 13, 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[7, 5, 4]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[7, 15, 10, 9]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823550" y="2915325"/>
            <a:ext cx="6828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What are the basic units?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Which features are included in the vocabulary?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Each input is sparse (most features not present)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Variable-length inputs</a:t>
            </a:r>
            <a:endParaRPr sz="22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45500"/>
            <a:ext cx="1288825" cy="28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Text Classification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 of Words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Encoding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200350" y="1627800"/>
            <a:ext cx="31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</p:txBody>
      </p:sp>
      <p:sp>
        <p:nvSpPr>
          <p:cNvPr id="167" name="Google Shape;167;p23"/>
          <p:cNvSpPr txBox="1"/>
          <p:nvPr/>
        </p:nvSpPr>
        <p:spPr>
          <a:xfrm>
            <a:off x="3703150" y="1639625"/>
            <a:ext cx="2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[12, 6, 14, 3]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538750" y="1133807"/>
            <a:ext cx="807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800" y="1176375"/>
            <a:ext cx="1267875" cy="27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3204350" y="1732225"/>
            <a:ext cx="3450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5947550" y="1732225"/>
            <a:ext cx="3450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Encoding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200350" y="1627800"/>
            <a:ext cx="3177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fell asleep”</a:t>
            </a:r>
            <a:endParaRPr sz="1800"/>
          </a:p>
        </p:txBody>
      </p:sp>
      <p:sp>
        <p:nvSpPr>
          <p:cNvPr id="179" name="Google Shape;179;p24"/>
          <p:cNvSpPr txBox="1"/>
          <p:nvPr/>
        </p:nvSpPr>
        <p:spPr>
          <a:xfrm>
            <a:off x="3703150" y="1639625"/>
            <a:ext cx="2229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[12, 6, 14, 3]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[7, 5, 4]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538750" y="1133807"/>
            <a:ext cx="807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800" y="1176375"/>
            <a:ext cx="1267875" cy="27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>
            <a:off x="3204350" y="2037025"/>
            <a:ext cx="3450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5947550" y="2037025"/>
            <a:ext cx="3450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 of Words Encoding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800" y="1176375"/>
            <a:ext cx="1267875" cy="27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5319550" y="1133807"/>
            <a:ext cx="807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6843550" y="1133800"/>
            <a:ext cx="304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0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6298990" y="2341825"/>
            <a:ext cx="3450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223350" y="1619925"/>
            <a:ext cx="4644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Sum one-hot encodings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Keep identity of included words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Throws out word order</a:t>
            </a:r>
            <a:endParaRPr sz="2200"/>
          </a:p>
        </p:txBody>
      </p:sp>
      <p:sp>
        <p:nvSpPr>
          <p:cNvPr id="195" name="Google Shape;195;p25"/>
          <p:cNvSpPr txBox="1"/>
          <p:nvPr/>
        </p:nvSpPr>
        <p:spPr>
          <a:xfrm>
            <a:off x="1343350" y="3685200"/>
            <a:ext cx="31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</p:txBody>
      </p:sp>
      <p:sp>
        <p:nvSpPr>
          <p:cNvPr id="196" name="Google Shape;196;p25"/>
          <p:cNvSpPr txBox="1"/>
          <p:nvPr/>
        </p:nvSpPr>
        <p:spPr>
          <a:xfrm>
            <a:off x="1343350" y="4294800"/>
            <a:ext cx="31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“was this movie amazing”</a:t>
            </a:r>
            <a:endParaRPr sz="1800"/>
          </a:p>
        </p:txBody>
      </p:sp>
      <p:sp>
        <p:nvSpPr>
          <p:cNvPr id="197" name="Google Shape;197;p25"/>
          <p:cNvSpPr/>
          <p:nvPr/>
        </p:nvSpPr>
        <p:spPr>
          <a:xfrm>
            <a:off x="2494225" y="4081950"/>
            <a:ext cx="304200" cy="295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4207425" y="1684932"/>
            <a:ext cx="236400" cy="25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 Classifier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950" y="1531100"/>
            <a:ext cx="1267875" cy="27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3199100" y="1488525"/>
            <a:ext cx="304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0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4286251" y="17585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4286251" y="19109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4286251" y="20633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4286251" y="22157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4286251" y="23681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4286251" y="25205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4286251" y="26729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4286251" y="28253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4286251" y="29777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4286251" y="31301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4286251" y="32825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4286251" y="34349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4286251" y="35873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4286251" y="37397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6251" y="38921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4286251" y="4044507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5346500" y="2726075"/>
            <a:ext cx="400800" cy="40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3687800" y="2783525"/>
            <a:ext cx="335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4727613" y="2783525"/>
            <a:ext cx="335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4315800" y="1734207"/>
            <a:ext cx="236400" cy="25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 Forward NN Classifier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325" y="1580375"/>
            <a:ext cx="1267875" cy="27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3307475" y="1537800"/>
            <a:ext cx="304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0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394626" y="1807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4394626" y="1960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4394626" y="2112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4394626" y="2264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4394626" y="2417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4394626" y="2569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4394626" y="2722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4394626" y="2874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4394626" y="3026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4394626" y="3179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4394626" y="3331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4394626" y="3484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4394626" y="3636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4394626" y="3788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4394626" y="3941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4394626" y="4093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6445475" y="2775350"/>
            <a:ext cx="400800" cy="40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5382600" y="2343876"/>
            <a:ext cx="236400" cy="12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5461426" y="2417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5461426" y="2569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5461426" y="2722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5461426" y="2874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5461426" y="3026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5461426" y="3179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461426" y="3331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5461426" y="3484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3796175" y="2832800"/>
            <a:ext cx="335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4835988" y="2832800"/>
            <a:ext cx="335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5902788" y="2832800"/>
            <a:ext cx="335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Tokenization</a:t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262100" y="1220725"/>
            <a:ext cx="3639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What are the basic units?</a:t>
            </a:r>
            <a:endParaRPr sz="2200"/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words</a:t>
            </a:r>
            <a:endParaRPr sz="2200"/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characters</a:t>
            </a:r>
            <a:endParaRPr sz="2200"/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bytes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Tokenization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262100" y="1220725"/>
            <a:ext cx="3639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What are the basic units?</a:t>
            </a:r>
            <a:endParaRPr sz="2200"/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words</a:t>
            </a:r>
            <a:endParaRPr sz="2200"/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characters</a:t>
            </a:r>
            <a:endParaRPr sz="2200"/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bytes</a:t>
            </a:r>
            <a:endParaRPr sz="2200"/>
          </a:p>
        </p:txBody>
      </p:sp>
      <p:sp>
        <p:nvSpPr>
          <p:cNvPr id="278" name="Google Shape;278;p29"/>
          <p:cNvSpPr txBox="1"/>
          <p:nvPr/>
        </p:nvSpPr>
        <p:spPr>
          <a:xfrm>
            <a:off x="4623900" y="1220725"/>
            <a:ext cx="43554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-US" sz="18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I’ve seen it 8 times!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Sample tokenizer rules: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I’ve -&gt; I have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8 -&gt; [NUM]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times! -&gt; times 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lowercasing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-US" sz="18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 have seen it [NUM] times !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29"/>
          <p:cNvSpPr/>
          <p:nvPr/>
        </p:nvSpPr>
        <p:spPr>
          <a:xfrm flipH="1">
            <a:off x="7826234" y="1801200"/>
            <a:ext cx="571541" cy="1872146"/>
          </a:xfrm>
          <a:custGeom>
            <a:rect b="b" l="l" r="r" t="t"/>
            <a:pathLst>
              <a:path extrusionOk="0" h="98534" w="42973">
                <a:moveTo>
                  <a:pt x="41791" y="0"/>
                </a:moveTo>
                <a:cubicBezTo>
                  <a:pt x="34828" y="8343"/>
                  <a:pt x="-185" y="33633"/>
                  <a:pt x="12" y="50055"/>
                </a:cubicBezTo>
                <a:cubicBezTo>
                  <a:pt x="209" y="66477"/>
                  <a:pt x="35813" y="90454"/>
                  <a:pt x="42973" y="985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</a:t>
            </a:r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925" y="1466900"/>
            <a:ext cx="4041226" cy="12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700" y="3347450"/>
            <a:ext cx="3952550" cy="14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779771"/>
            <a:ext cx="3952550" cy="139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 Selection</a:t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262100" y="1220725"/>
            <a:ext cx="682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7" name="Google Shape;287;p30"/>
          <p:cNvSpPr txBox="1"/>
          <p:nvPr/>
        </p:nvSpPr>
        <p:spPr>
          <a:xfrm>
            <a:off x="262100" y="992125"/>
            <a:ext cx="8547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Which features are included in the vocabulary?</a:t>
            </a:r>
            <a:endParaRPr sz="22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Typically, the most frequent tokens in the training data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large model could have 1M tokens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You’ll use vocabulary sizes in [1000, 100000] for IMDB</a:t>
            </a:r>
            <a:endParaRPr sz="2000"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868" y="2998275"/>
            <a:ext cx="2796149" cy="19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Bag of Words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Contextual Encodings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Encoding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00350" y="1094400"/>
            <a:ext cx="31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</p:txBody>
      </p:sp>
      <p:sp>
        <p:nvSpPr>
          <p:cNvPr id="307" name="Google Shape;307;p33"/>
          <p:cNvSpPr txBox="1"/>
          <p:nvPr/>
        </p:nvSpPr>
        <p:spPr>
          <a:xfrm>
            <a:off x="1172550" y="1693425"/>
            <a:ext cx="88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3850725" y="1764425"/>
            <a:ext cx="4315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Do these one-hot vectors capture any word </a:t>
            </a:r>
            <a:r>
              <a:rPr i="1" lang="en-US" sz="2200"/>
              <a:t>meanings</a:t>
            </a:r>
            <a:r>
              <a:rPr lang="en-US" sz="2200"/>
              <a:t>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Any similarity between words?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Meaning from Context</a:t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6193925" y="991675"/>
            <a:ext cx="26631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“You shall know a word by the company it keeps”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	– John Firth (1957)</a:t>
            </a:r>
            <a:endParaRPr sz="1600"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99" y="1645525"/>
            <a:ext cx="5342474" cy="28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Contextual Encoding</a:t>
            </a:r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957075"/>
            <a:ext cx="5359579" cy="4034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9262250" y="2217025"/>
            <a:ext cx="9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US"/>
              <a:t>]</a:t>
            </a:r>
            <a:endParaRPr/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068725"/>
            <a:ext cx="2825349" cy="15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Similarities</a:t>
            </a:r>
            <a:endParaRPr/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925" y="916375"/>
            <a:ext cx="4669699" cy="398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00000"/>
            <a:ext cx="3425051" cy="7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Similarities</a:t>
            </a:r>
            <a:endParaRPr/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23" y="997375"/>
            <a:ext cx="3265150" cy="24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978375"/>
            <a:ext cx="5912899" cy="18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Embeddings</a:t>
            </a:r>
            <a:endParaRPr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152400" y="1047750"/>
            <a:ext cx="3545400" cy="10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/>
              <a:t>An embedding is a learned contextual encoding</a:t>
            </a:r>
            <a:endParaRPr sz="2200"/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325" y="2038350"/>
            <a:ext cx="7085325" cy="25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8"/>
          <p:cNvSpPr txBox="1"/>
          <p:nvPr/>
        </p:nvSpPr>
        <p:spPr>
          <a:xfrm>
            <a:off x="2118500" y="4678425"/>
            <a:ext cx="626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t-SNE visualizations of word embeddings. From </a:t>
            </a:r>
            <a:r>
              <a:rPr lang="en-US" sz="1300" u="sng">
                <a:solidFill>
                  <a:srgbClr val="6D6D6D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Turian </a:t>
            </a:r>
            <a:r>
              <a:rPr i="1" lang="en-US" sz="1300" u="sng">
                <a:solidFill>
                  <a:srgbClr val="6D6D6D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al.</a:t>
            </a:r>
            <a:r>
              <a:rPr lang="en-US" sz="1300" u="sng">
                <a:solidFill>
                  <a:srgbClr val="6D6D6D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(2010)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Contextual Encodings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1324300" y="1391325"/>
            <a:ext cx="245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</a:t>
            </a:r>
            <a:r>
              <a:rPr lang="en-US" sz="1800"/>
              <a:t>This movie was amazing”</a:t>
            </a:r>
            <a:endParaRPr sz="1800"/>
          </a:p>
        </p:txBody>
      </p:sp>
      <p:sp>
        <p:nvSpPr>
          <p:cNvPr id="70" name="Google Shape;70;p13"/>
          <p:cNvSpPr txBox="1"/>
          <p:nvPr/>
        </p:nvSpPr>
        <p:spPr>
          <a:xfrm>
            <a:off x="1422825" y="3212650"/>
            <a:ext cx="20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</a:t>
            </a:r>
            <a:r>
              <a:rPr lang="en-US" sz="1800"/>
              <a:t>I fell asleep”</a:t>
            </a:r>
            <a:endParaRPr sz="180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350" y="1313088"/>
            <a:ext cx="873000" cy="8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309" y="3134400"/>
            <a:ext cx="969044" cy="8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058100" y="1383825"/>
            <a:ext cx="208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“I’ve seen it 8 times!”</a:t>
            </a:r>
            <a:endParaRPr sz="1800"/>
          </a:p>
        </p:txBody>
      </p:sp>
      <p:sp>
        <p:nvSpPr>
          <p:cNvPr id="74" name="Google Shape;74;p13"/>
          <p:cNvSpPr txBox="1"/>
          <p:nvPr/>
        </p:nvSpPr>
        <p:spPr>
          <a:xfrm>
            <a:off x="5058100" y="3212625"/>
            <a:ext cx="208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</a:t>
            </a:r>
            <a:r>
              <a:rPr lang="en-US" sz="1800"/>
              <a:t>wouldn’t recommend it</a:t>
            </a:r>
            <a:r>
              <a:rPr lang="en-US" sz="1800"/>
              <a:t>”</a:t>
            </a:r>
            <a:endParaRPr sz="18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500" y="1305575"/>
            <a:ext cx="873000" cy="8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659" y="3134388"/>
            <a:ext cx="969044" cy="8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 of </a:t>
            </a:r>
            <a:r>
              <a:rPr lang="en-US"/>
              <a:t>Embeddings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Embeddings are Parameters</a:t>
            </a:r>
            <a:endParaRPr/>
          </a:p>
        </p:txBody>
      </p:sp>
      <p:sp>
        <p:nvSpPr>
          <p:cNvPr id="368" name="Google Shape;368;p41"/>
          <p:cNvSpPr txBox="1"/>
          <p:nvPr/>
        </p:nvSpPr>
        <p:spPr>
          <a:xfrm>
            <a:off x="200350" y="1246800"/>
            <a:ext cx="31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</p:txBody>
      </p:sp>
      <p:sp>
        <p:nvSpPr>
          <p:cNvPr id="369" name="Google Shape;369;p41"/>
          <p:cNvSpPr txBox="1"/>
          <p:nvPr/>
        </p:nvSpPr>
        <p:spPr>
          <a:xfrm>
            <a:off x="2086950" y="1922025"/>
            <a:ext cx="919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</a:t>
            </a:r>
            <a:r>
              <a:rPr b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</a:t>
            </a:r>
            <a:r>
              <a:rPr b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" y="2188225"/>
            <a:ext cx="1186275" cy="26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 txBox="1"/>
          <p:nvPr/>
        </p:nvSpPr>
        <p:spPr>
          <a:xfrm>
            <a:off x="457200" y="1676400"/>
            <a:ext cx="11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6 14 3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Embeddings are Parameters</a:t>
            </a:r>
            <a:endParaRPr/>
          </a:p>
        </p:txBody>
      </p:sp>
      <p:sp>
        <p:nvSpPr>
          <p:cNvPr id="378" name="Google Shape;378;p42"/>
          <p:cNvSpPr txBox="1"/>
          <p:nvPr/>
        </p:nvSpPr>
        <p:spPr>
          <a:xfrm>
            <a:off x="200350" y="1246800"/>
            <a:ext cx="31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</p:txBody>
      </p:sp>
      <p:sp>
        <p:nvSpPr>
          <p:cNvPr id="379" name="Google Shape;379;p42"/>
          <p:cNvSpPr txBox="1"/>
          <p:nvPr/>
        </p:nvSpPr>
        <p:spPr>
          <a:xfrm>
            <a:off x="2086950" y="1922025"/>
            <a:ext cx="919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</a:t>
            </a:r>
            <a:r>
              <a:rPr b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</a:t>
            </a:r>
            <a:r>
              <a:rPr b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" y="2188225"/>
            <a:ext cx="1186275" cy="26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2"/>
          <p:cNvSpPr txBox="1"/>
          <p:nvPr/>
        </p:nvSpPr>
        <p:spPr>
          <a:xfrm>
            <a:off x="4772350" y="1246800"/>
            <a:ext cx="31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</p:txBody>
      </p:sp>
      <p:sp>
        <p:nvSpPr>
          <p:cNvPr id="382" name="Google Shape;382;p42"/>
          <p:cNvSpPr txBox="1"/>
          <p:nvPr/>
        </p:nvSpPr>
        <p:spPr>
          <a:xfrm>
            <a:off x="7573350" y="2303025"/>
            <a:ext cx="91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1 4 1 2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3" name="Google Shape;3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475" y="2188225"/>
            <a:ext cx="1186275" cy="262681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/>
          <p:nvPr/>
        </p:nvSpPr>
        <p:spPr>
          <a:xfrm>
            <a:off x="6379200" y="2315112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2"/>
          <p:cNvSpPr/>
          <p:nvPr/>
        </p:nvSpPr>
        <p:spPr>
          <a:xfrm>
            <a:off x="6495378" y="2315112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6611556" y="2315112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"/>
          <p:cNvSpPr/>
          <p:nvPr/>
        </p:nvSpPr>
        <p:spPr>
          <a:xfrm>
            <a:off x="6727735" y="2315112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2"/>
          <p:cNvSpPr/>
          <p:nvPr/>
        </p:nvSpPr>
        <p:spPr>
          <a:xfrm>
            <a:off x="6843913" y="2315112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2"/>
          <p:cNvSpPr/>
          <p:nvPr/>
        </p:nvSpPr>
        <p:spPr>
          <a:xfrm>
            <a:off x="6379200" y="2476567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6495378" y="2476567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"/>
          <p:cNvSpPr/>
          <p:nvPr/>
        </p:nvSpPr>
        <p:spPr>
          <a:xfrm>
            <a:off x="6611556" y="2476567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2"/>
          <p:cNvSpPr/>
          <p:nvPr/>
        </p:nvSpPr>
        <p:spPr>
          <a:xfrm>
            <a:off x="6727735" y="2476567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/>
          <p:nvPr/>
        </p:nvSpPr>
        <p:spPr>
          <a:xfrm>
            <a:off x="6843913" y="2476567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2"/>
          <p:cNvSpPr/>
          <p:nvPr/>
        </p:nvSpPr>
        <p:spPr>
          <a:xfrm>
            <a:off x="6379200" y="2638023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2"/>
          <p:cNvSpPr/>
          <p:nvPr/>
        </p:nvSpPr>
        <p:spPr>
          <a:xfrm>
            <a:off x="6495378" y="2638023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2"/>
          <p:cNvSpPr/>
          <p:nvPr/>
        </p:nvSpPr>
        <p:spPr>
          <a:xfrm>
            <a:off x="6611556" y="2638023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2"/>
          <p:cNvSpPr/>
          <p:nvPr/>
        </p:nvSpPr>
        <p:spPr>
          <a:xfrm>
            <a:off x="6727735" y="2638023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6843913" y="2638023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6379200" y="27994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6495378" y="27994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6611556" y="27994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6727735" y="27994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6843913" y="27994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6379200" y="29518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"/>
          <p:cNvSpPr/>
          <p:nvPr/>
        </p:nvSpPr>
        <p:spPr>
          <a:xfrm>
            <a:off x="6495378" y="29518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/>
          <p:nvPr/>
        </p:nvSpPr>
        <p:spPr>
          <a:xfrm>
            <a:off x="6611556" y="29518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6727735" y="29518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/>
          <p:nvPr/>
        </p:nvSpPr>
        <p:spPr>
          <a:xfrm>
            <a:off x="6843913" y="29518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6379200" y="31042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6495378" y="31042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6611556" y="31042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2"/>
          <p:cNvSpPr/>
          <p:nvPr/>
        </p:nvSpPr>
        <p:spPr>
          <a:xfrm>
            <a:off x="6727735" y="31042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2"/>
          <p:cNvSpPr/>
          <p:nvPr/>
        </p:nvSpPr>
        <p:spPr>
          <a:xfrm>
            <a:off x="6843913" y="31042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/>
          <p:nvPr/>
        </p:nvSpPr>
        <p:spPr>
          <a:xfrm>
            <a:off x="6379200" y="32566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6495378" y="32566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/>
          <p:nvPr/>
        </p:nvSpPr>
        <p:spPr>
          <a:xfrm>
            <a:off x="6611556" y="32566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"/>
          <p:cNvSpPr/>
          <p:nvPr/>
        </p:nvSpPr>
        <p:spPr>
          <a:xfrm>
            <a:off x="6727735" y="32566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2"/>
          <p:cNvSpPr/>
          <p:nvPr/>
        </p:nvSpPr>
        <p:spPr>
          <a:xfrm>
            <a:off x="6843913" y="3256678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>
            <a:off x="6379200" y="3418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6495378" y="3418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6611556" y="3418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/>
          <p:nvPr/>
        </p:nvSpPr>
        <p:spPr>
          <a:xfrm>
            <a:off x="6727735" y="3418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6843913" y="3418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6379200" y="35705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6495378" y="35705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"/>
          <p:cNvSpPr/>
          <p:nvPr/>
        </p:nvSpPr>
        <p:spPr>
          <a:xfrm>
            <a:off x="6611556" y="35705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"/>
          <p:cNvSpPr/>
          <p:nvPr/>
        </p:nvSpPr>
        <p:spPr>
          <a:xfrm>
            <a:off x="6727735" y="35705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6843913" y="35705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2"/>
          <p:cNvSpPr/>
          <p:nvPr/>
        </p:nvSpPr>
        <p:spPr>
          <a:xfrm>
            <a:off x="6379200" y="37229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6495378" y="37229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/>
          <p:nvPr/>
        </p:nvSpPr>
        <p:spPr>
          <a:xfrm>
            <a:off x="6611556" y="37229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2"/>
          <p:cNvSpPr/>
          <p:nvPr/>
        </p:nvSpPr>
        <p:spPr>
          <a:xfrm>
            <a:off x="6727735" y="37229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2"/>
          <p:cNvSpPr/>
          <p:nvPr/>
        </p:nvSpPr>
        <p:spPr>
          <a:xfrm>
            <a:off x="6843913" y="37229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2"/>
          <p:cNvSpPr/>
          <p:nvPr/>
        </p:nvSpPr>
        <p:spPr>
          <a:xfrm>
            <a:off x="6379200" y="3875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2"/>
          <p:cNvSpPr/>
          <p:nvPr/>
        </p:nvSpPr>
        <p:spPr>
          <a:xfrm>
            <a:off x="6495378" y="3875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2"/>
          <p:cNvSpPr/>
          <p:nvPr/>
        </p:nvSpPr>
        <p:spPr>
          <a:xfrm>
            <a:off x="6611556" y="3875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6727735" y="3875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6843913" y="3875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"/>
          <p:cNvSpPr/>
          <p:nvPr/>
        </p:nvSpPr>
        <p:spPr>
          <a:xfrm>
            <a:off x="6379200" y="40277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6495378" y="40277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6611556" y="40277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6727735" y="40277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6843913" y="40277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6379200" y="4180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6495378" y="4180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6611556" y="4180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6727735" y="4180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6843913" y="41801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6379200" y="43415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6495378" y="43415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6611556" y="43415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6727735" y="43415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6843913" y="43415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6379200" y="44939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6495378" y="44939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2"/>
          <p:cNvSpPr/>
          <p:nvPr/>
        </p:nvSpPr>
        <p:spPr>
          <a:xfrm>
            <a:off x="6611556" y="44939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6727735" y="44939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6843913" y="4493989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"/>
          <p:cNvSpPr/>
          <p:nvPr/>
        </p:nvSpPr>
        <p:spPr>
          <a:xfrm>
            <a:off x="6379200" y="4637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2"/>
          <p:cNvSpPr/>
          <p:nvPr/>
        </p:nvSpPr>
        <p:spPr>
          <a:xfrm>
            <a:off x="6495378" y="4637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6611556" y="4637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"/>
          <p:cNvSpPr/>
          <p:nvPr/>
        </p:nvSpPr>
        <p:spPr>
          <a:xfrm>
            <a:off x="6727735" y="4637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2"/>
          <p:cNvSpPr/>
          <p:nvPr/>
        </p:nvSpPr>
        <p:spPr>
          <a:xfrm>
            <a:off x="6843913" y="4637334"/>
            <a:ext cx="81600" cy="81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457200" y="1676400"/>
            <a:ext cx="11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12 6 14 3</a:t>
            </a:r>
            <a:endParaRPr/>
          </a:p>
        </p:txBody>
      </p:sp>
      <p:sp>
        <p:nvSpPr>
          <p:cNvPr id="465" name="Google Shape;465;p42"/>
          <p:cNvSpPr txBox="1"/>
          <p:nvPr/>
        </p:nvSpPr>
        <p:spPr>
          <a:xfrm>
            <a:off x="5142200" y="1676400"/>
            <a:ext cx="11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12 6 14 3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 of Embeddings Model</a:t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6050241" y="1254007"/>
            <a:ext cx="236400" cy="252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000" y="1100175"/>
            <a:ext cx="1267875" cy="27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/>
          <p:nvPr/>
        </p:nvSpPr>
        <p:spPr>
          <a:xfrm>
            <a:off x="6129068" y="1327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/>
          <p:nvPr/>
        </p:nvSpPr>
        <p:spPr>
          <a:xfrm>
            <a:off x="6129068" y="1479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"/>
          <p:cNvSpPr/>
          <p:nvPr/>
        </p:nvSpPr>
        <p:spPr>
          <a:xfrm>
            <a:off x="6129068" y="1632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"/>
          <p:cNvSpPr/>
          <p:nvPr/>
        </p:nvSpPr>
        <p:spPr>
          <a:xfrm>
            <a:off x="6129068" y="1784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"/>
          <p:cNvSpPr/>
          <p:nvPr/>
        </p:nvSpPr>
        <p:spPr>
          <a:xfrm>
            <a:off x="6129068" y="1937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3"/>
          <p:cNvSpPr/>
          <p:nvPr/>
        </p:nvSpPr>
        <p:spPr>
          <a:xfrm>
            <a:off x="6129068" y="2089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3"/>
          <p:cNvSpPr/>
          <p:nvPr/>
        </p:nvSpPr>
        <p:spPr>
          <a:xfrm>
            <a:off x="6129068" y="2241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3"/>
          <p:cNvSpPr/>
          <p:nvPr/>
        </p:nvSpPr>
        <p:spPr>
          <a:xfrm>
            <a:off x="6129068" y="2394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3"/>
          <p:cNvSpPr/>
          <p:nvPr/>
        </p:nvSpPr>
        <p:spPr>
          <a:xfrm>
            <a:off x="6129068" y="2546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3"/>
          <p:cNvSpPr/>
          <p:nvPr/>
        </p:nvSpPr>
        <p:spPr>
          <a:xfrm>
            <a:off x="6129068" y="2699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3"/>
          <p:cNvSpPr/>
          <p:nvPr/>
        </p:nvSpPr>
        <p:spPr>
          <a:xfrm>
            <a:off x="6129068" y="2851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/>
          <p:nvPr/>
        </p:nvSpPr>
        <p:spPr>
          <a:xfrm>
            <a:off x="6129068" y="3003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3"/>
          <p:cNvSpPr/>
          <p:nvPr/>
        </p:nvSpPr>
        <p:spPr>
          <a:xfrm>
            <a:off x="6129068" y="3156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3"/>
          <p:cNvSpPr/>
          <p:nvPr/>
        </p:nvSpPr>
        <p:spPr>
          <a:xfrm>
            <a:off x="6129068" y="3308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3"/>
          <p:cNvSpPr/>
          <p:nvPr/>
        </p:nvSpPr>
        <p:spPr>
          <a:xfrm>
            <a:off x="6129068" y="3461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3"/>
          <p:cNvSpPr/>
          <p:nvPr/>
        </p:nvSpPr>
        <p:spPr>
          <a:xfrm>
            <a:off x="6129068" y="3613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3"/>
          <p:cNvSpPr/>
          <p:nvPr/>
        </p:nvSpPr>
        <p:spPr>
          <a:xfrm>
            <a:off x="5682053" y="2352600"/>
            <a:ext cx="2865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7008349" y="2352600"/>
            <a:ext cx="2865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2455450" y="2352600"/>
            <a:ext cx="335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3"/>
          <p:cNvSpPr/>
          <p:nvPr/>
        </p:nvSpPr>
        <p:spPr>
          <a:xfrm>
            <a:off x="6708875" y="1863676"/>
            <a:ext cx="236400" cy="12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3"/>
          <p:cNvSpPr/>
          <p:nvPr/>
        </p:nvSpPr>
        <p:spPr>
          <a:xfrm>
            <a:off x="6787701" y="1937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3"/>
          <p:cNvSpPr/>
          <p:nvPr/>
        </p:nvSpPr>
        <p:spPr>
          <a:xfrm>
            <a:off x="6787701" y="2089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3"/>
          <p:cNvSpPr/>
          <p:nvPr/>
        </p:nvSpPr>
        <p:spPr>
          <a:xfrm>
            <a:off x="6787701" y="2241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3"/>
          <p:cNvSpPr/>
          <p:nvPr/>
        </p:nvSpPr>
        <p:spPr>
          <a:xfrm>
            <a:off x="6787701" y="2394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3"/>
          <p:cNvSpPr/>
          <p:nvPr/>
        </p:nvSpPr>
        <p:spPr>
          <a:xfrm>
            <a:off x="6787701" y="2546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3"/>
          <p:cNvSpPr/>
          <p:nvPr/>
        </p:nvSpPr>
        <p:spPr>
          <a:xfrm>
            <a:off x="6787701" y="2699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3"/>
          <p:cNvSpPr/>
          <p:nvPr/>
        </p:nvSpPr>
        <p:spPr>
          <a:xfrm>
            <a:off x="6787701" y="2851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6787701" y="3003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6362799" y="2352600"/>
            <a:ext cx="2865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43"/>
          <p:cNvGrpSpPr/>
          <p:nvPr/>
        </p:nvGrpSpPr>
        <p:grpSpPr>
          <a:xfrm>
            <a:off x="718000" y="2138864"/>
            <a:ext cx="1659900" cy="697375"/>
            <a:chOff x="108400" y="2404250"/>
            <a:chExt cx="1659900" cy="697375"/>
          </a:xfrm>
        </p:grpSpPr>
        <p:sp>
          <p:nvSpPr>
            <p:cNvPr id="504" name="Google Shape;504;p43"/>
            <p:cNvSpPr txBox="1"/>
            <p:nvPr/>
          </p:nvSpPr>
          <p:spPr>
            <a:xfrm>
              <a:off x="108400" y="2762925"/>
              <a:ext cx="165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“This movie was amazing”</a:t>
              </a:r>
              <a:endParaRPr sz="1000"/>
            </a:p>
          </p:txBody>
        </p:sp>
        <p:pic>
          <p:nvPicPr>
            <p:cNvPr id="505" name="Google Shape;505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5650" y="2466252"/>
              <a:ext cx="1371300" cy="3346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43"/>
            <p:cNvSpPr/>
            <p:nvPr/>
          </p:nvSpPr>
          <p:spPr>
            <a:xfrm>
              <a:off x="157650" y="2404250"/>
              <a:ext cx="1589400" cy="6474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43"/>
          <p:cNvSpPr/>
          <p:nvPr/>
        </p:nvSpPr>
        <p:spPr>
          <a:xfrm>
            <a:off x="5337275" y="2071464"/>
            <a:ext cx="236400" cy="838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416101" y="21476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3"/>
          <p:cNvSpPr/>
          <p:nvPr/>
        </p:nvSpPr>
        <p:spPr>
          <a:xfrm>
            <a:off x="5416101" y="23000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3"/>
          <p:cNvSpPr/>
          <p:nvPr/>
        </p:nvSpPr>
        <p:spPr>
          <a:xfrm>
            <a:off x="5416101" y="24524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3"/>
          <p:cNvSpPr/>
          <p:nvPr/>
        </p:nvSpPr>
        <p:spPr>
          <a:xfrm>
            <a:off x="5416101" y="26048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3"/>
          <p:cNvSpPr/>
          <p:nvPr/>
        </p:nvSpPr>
        <p:spPr>
          <a:xfrm>
            <a:off x="5416101" y="27572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351" y="1114175"/>
            <a:ext cx="701364" cy="27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/>
          <p:nvPr/>
        </p:nvSpPr>
        <p:spPr>
          <a:xfrm>
            <a:off x="4966727" y="2352600"/>
            <a:ext cx="2865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3"/>
          <p:cNvSpPr/>
          <p:nvPr/>
        </p:nvSpPr>
        <p:spPr>
          <a:xfrm>
            <a:off x="7398313" y="2297475"/>
            <a:ext cx="400800" cy="40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 of Embeddings Model</a:t>
            </a:r>
            <a:endParaRPr/>
          </a:p>
        </p:txBody>
      </p:sp>
      <p:sp>
        <p:nvSpPr>
          <p:cNvPr id="522" name="Google Shape;522;p44"/>
          <p:cNvSpPr/>
          <p:nvPr/>
        </p:nvSpPr>
        <p:spPr>
          <a:xfrm>
            <a:off x="6050241" y="1254007"/>
            <a:ext cx="236400" cy="252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000" y="1100175"/>
            <a:ext cx="1267875" cy="27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4"/>
          <p:cNvSpPr/>
          <p:nvPr/>
        </p:nvSpPr>
        <p:spPr>
          <a:xfrm>
            <a:off x="6129068" y="1327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4"/>
          <p:cNvSpPr/>
          <p:nvPr/>
        </p:nvSpPr>
        <p:spPr>
          <a:xfrm>
            <a:off x="6129068" y="1479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4"/>
          <p:cNvSpPr/>
          <p:nvPr/>
        </p:nvSpPr>
        <p:spPr>
          <a:xfrm>
            <a:off x="6129068" y="1632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4"/>
          <p:cNvSpPr/>
          <p:nvPr/>
        </p:nvSpPr>
        <p:spPr>
          <a:xfrm>
            <a:off x="6129068" y="1784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4"/>
          <p:cNvSpPr/>
          <p:nvPr/>
        </p:nvSpPr>
        <p:spPr>
          <a:xfrm>
            <a:off x="6129068" y="1937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4"/>
          <p:cNvSpPr/>
          <p:nvPr/>
        </p:nvSpPr>
        <p:spPr>
          <a:xfrm>
            <a:off x="6129068" y="2089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4"/>
          <p:cNvSpPr/>
          <p:nvPr/>
        </p:nvSpPr>
        <p:spPr>
          <a:xfrm>
            <a:off x="6129068" y="2241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4"/>
          <p:cNvSpPr/>
          <p:nvPr/>
        </p:nvSpPr>
        <p:spPr>
          <a:xfrm>
            <a:off x="6129068" y="2394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6129068" y="2546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6129068" y="2699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6129068" y="2851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6129068" y="3003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6129068" y="3156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6129068" y="3308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6129068" y="3461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6129068" y="3613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682053" y="2352600"/>
            <a:ext cx="2865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7008349" y="2352600"/>
            <a:ext cx="2865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2455450" y="2352600"/>
            <a:ext cx="335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6708875" y="1863676"/>
            <a:ext cx="236400" cy="129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6787701" y="1937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787701" y="2089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787701" y="2241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6787701" y="23943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>
            <a:off x="6787701" y="25467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>
            <a:off x="6787701" y="26991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>
            <a:off x="6787701" y="28515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4"/>
          <p:cNvSpPr/>
          <p:nvPr/>
        </p:nvSpPr>
        <p:spPr>
          <a:xfrm>
            <a:off x="6787701" y="3003982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4"/>
          <p:cNvSpPr/>
          <p:nvPr/>
        </p:nvSpPr>
        <p:spPr>
          <a:xfrm>
            <a:off x="6362799" y="2352600"/>
            <a:ext cx="2865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4"/>
          <p:cNvGrpSpPr/>
          <p:nvPr/>
        </p:nvGrpSpPr>
        <p:grpSpPr>
          <a:xfrm>
            <a:off x="718000" y="2138864"/>
            <a:ext cx="1659900" cy="697375"/>
            <a:chOff x="108400" y="2404250"/>
            <a:chExt cx="1659900" cy="697375"/>
          </a:xfrm>
        </p:grpSpPr>
        <p:sp>
          <p:nvSpPr>
            <p:cNvPr id="554" name="Google Shape;554;p44"/>
            <p:cNvSpPr txBox="1"/>
            <p:nvPr/>
          </p:nvSpPr>
          <p:spPr>
            <a:xfrm>
              <a:off x="108400" y="2762925"/>
              <a:ext cx="165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“This movie was amazing”</a:t>
              </a:r>
              <a:endParaRPr sz="1000"/>
            </a:p>
          </p:txBody>
        </p:sp>
        <p:pic>
          <p:nvPicPr>
            <p:cNvPr id="555" name="Google Shape;555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5650" y="2466252"/>
              <a:ext cx="1371300" cy="3346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44"/>
            <p:cNvSpPr/>
            <p:nvPr/>
          </p:nvSpPr>
          <p:spPr>
            <a:xfrm>
              <a:off x="157650" y="2404250"/>
              <a:ext cx="1589400" cy="6474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44"/>
          <p:cNvSpPr/>
          <p:nvPr/>
        </p:nvSpPr>
        <p:spPr>
          <a:xfrm>
            <a:off x="5337275" y="2071464"/>
            <a:ext cx="236400" cy="838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>
            <a:off x="5416101" y="21476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>
            <a:off x="5416101" y="23000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4"/>
          <p:cNvSpPr/>
          <p:nvPr/>
        </p:nvSpPr>
        <p:spPr>
          <a:xfrm>
            <a:off x="5416101" y="24524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4"/>
          <p:cNvSpPr/>
          <p:nvPr/>
        </p:nvSpPr>
        <p:spPr>
          <a:xfrm>
            <a:off x="5416101" y="26048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4"/>
          <p:cNvSpPr/>
          <p:nvPr/>
        </p:nvSpPr>
        <p:spPr>
          <a:xfrm>
            <a:off x="5416101" y="2757271"/>
            <a:ext cx="78900" cy="7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351" y="1114175"/>
            <a:ext cx="701364" cy="27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/>
          <p:nvPr/>
        </p:nvSpPr>
        <p:spPr>
          <a:xfrm>
            <a:off x="4966727" y="2352600"/>
            <a:ext cx="2865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7398313" y="2297475"/>
            <a:ext cx="400800" cy="40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1283025" y="4299375"/>
            <a:ext cx="1046100" cy="588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Vectorize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Layer</a:t>
            </a:r>
            <a:endParaRPr sz="1100"/>
          </a:p>
        </p:txBody>
      </p:sp>
      <p:sp>
        <p:nvSpPr>
          <p:cNvPr id="567" name="Google Shape;567;p44"/>
          <p:cNvSpPr/>
          <p:nvPr/>
        </p:nvSpPr>
        <p:spPr>
          <a:xfrm>
            <a:off x="2651250" y="4299375"/>
            <a:ext cx="1046100" cy="588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Embedding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Layer</a:t>
            </a:r>
            <a:endParaRPr sz="1100"/>
          </a:p>
        </p:txBody>
      </p:sp>
      <p:cxnSp>
        <p:nvCxnSpPr>
          <p:cNvPr id="568" name="Google Shape;568;p44"/>
          <p:cNvCxnSpPr>
            <a:stCxn id="566" idx="3"/>
            <a:endCxn id="567" idx="1"/>
          </p:cNvCxnSpPr>
          <p:nvPr/>
        </p:nvCxnSpPr>
        <p:spPr>
          <a:xfrm>
            <a:off x="2329125" y="4593825"/>
            <a:ext cx="322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44"/>
          <p:cNvSpPr/>
          <p:nvPr/>
        </p:nvSpPr>
        <p:spPr>
          <a:xfrm>
            <a:off x="4019550" y="4299375"/>
            <a:ext cx="1046100" cy="588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Average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Pooling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Layer</a:t>
            </a:r>
            <a:endParaRPr sz="1100"/>
          </a:p>
        </p:txBody>
      </p:sp>
      <p:cxnSp>
        <p:nvCxnSpPr>
          <p:cNvPr id="570" name="Google Shape;570;p44"/>
          <p:cNvCxnSpPr>
            <a:endCxn id="569" idx="1"/>
          </p:cNvCxnSpPr>
          <p:nvPr/>
        </p:nvCxnSpPr>
        <p:spPr>
          <a:xfrm>
            <a:off x="3697350" y="4593825"/>
            <a:ext cx="322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4"/>
          <p:cNvSpPr/>
          <p:nvPr/>
        </p:nvSpPr>
        <p:spPr>
          <a:xfrm>
            <a:off x="5387775" y="4299375"/>
            <a:ext cx="1046100" cy="588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Dense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Layer</a:t>
            </a:r>
            <a:endParaRPr sz="1100"/>
          </a:p>
        </p:txBody>
      </p:sp>
      <p:cxnSp>
        <p:nvCxnSpPr>
          <p:cNvPr id="572" name="Google Shape;572;p44"/>
          <p:cNvCxnSpPr>
            <a:endCxn id="571" idx="1"/>
          </p:cNvCxnSpPr>
          <p:nvPr/>
        </p:nvCxnSpPr>
        <p:spPr>
          <a:xfrm>
            <a:off x="5065575" y="4593825"/>
            <a:ext cx="322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44"/>
          <p:cNvSpPr/>
          <p:nvPr/>
        </p:nvSpPr>
        <p:spPr>
          <a:xfrm>
            <a:off x="6759375" y="4299375"/>
            <a:ext cx="1046100" cy="588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Output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Layer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(sigmoid)</a:t>
            </a:r>
            <a:endParaRPr sz="1100"/>
          </a:p>
        </p:txBody>
      </p:sp>
      <p:cxnSp>
        <p:nvCxnSpPr>
          <p:cNvPr id="574" name="Google Shape;574;p44"/>
          <p:cNvCxnSpPr>
            <a:endCxn id="573" idx="1"/>
          </p:cNvCxnSpPr>
          <p:nvPr/>
        </p:nvCxnSpPr>
        <p:spPr>
          <a:xfrm>
            <a:off x="6437175" y="4593825"/>
            <a:ext cx="322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 of Embeddings Model</a:t>
            </a:r>
            <a:endParaRPr/>
          </a:p>
        </p:txBody>
      </p:sp>
      <p:sp>
        <p:nvSpPr>
          <p:cNvPr id="581" name="Google Shape;581;p45"/>
          <p:cNvSpPr txBox="1"/>
          <p:nvPr/>
        </p:nvSpPr>
        <p:spPr>
          <a:xfrm>
            <a:off x="98575" y="1964725"/>
            <a:ext cx="127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“I fell asleep”</a:t>
            </a:r>
            <a:endParaRPr sz="1300"/>
          </a:p>
        </p:txBody>
      </p:sp>
      <p:cxnSp>
        <p:nvCxnSpPr>
          <p:cNvPr id="582" name="Google Shape;582;p45"/>
          <p:cNvCxnSpPr>
            <a:stCxn id="581" idx="3"/>
          </p:cNvCxnSpPr>
          <p:nvPr/>
        </p:nvCxnSpPr>
        <p:spPr>
          <a:xfrm>
            <a:off x="1377175" y="2157175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45"/>
          <p:cNvSpPr/>
          <p:nvPr/>
        </p:nvSpPr>
        <p:spPr>
          <a:xfrm>
            <a:off x="1789875" y="1729225"/>
            <a:ext cx="1046100" cy="855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Vectorize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Layer</a:t>
            </a:r>
            <a:endParaRPr sz="1100"/>
          </a:p>
        </p:txBody>
      </p:sp>
      <p:cxnSp>
        <p:nvCxnSpPr>
          <p:cNvPr id="584" name="Google Shape;584;p45"/>
          <p:cNvCxnSpPr/>
          <p:nvPr/>
        </p:nvCxnSpPr>
        <p:spPr>
          <a:xfrm>
            <a:off x="2835975" y="2157175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5"/>
          <p:cNvSpPr txBox="1"/>
          <p:nvPr/>
        </p:nvSpPr>
        <p:spPr>
          <a:xfrm>
            <a:off x="3264975" y="1948525"/>
            <a:ext cx="14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</a:rPr>
              <a:t>[8, 6, 5, 0, 0, 0, 0]</a:t>
            </a:r>
            <a:endParaRPr sz="1300"/>
          </a:p>
        </p:txBody>
      </p:sp>
      <p:cxnSp>
        <p:nvCxnSpPr>
          <p:cNvPr id="586" name="Google Shape;586;p45"/>
          <p:cNvCxnSpPr/>
          <p:nvPr/>
        </p:nvCxnSpPr>
        <p:spPr>
          <a:xfrm>
            <a:off x="4627300" y="2133175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5"/>
          <p:cNvSpPr/>
          <p:nvPr/>
        </p:nvSpPr>
        <p:spPr>
          <a:xfrm>
            <a:off x="5056300" y="1729225"/>
            <a:ext cx="1046100" cy="855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Embedding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Layer</a:t>
            </a:r>
            <a:endParaRPr sz="1100"/>
          </a:p>
        </p:txBody>
      </p:sp>
      <p:cxnSp>
        <p:nvCxnSpPr>
          <p:cNvPr id="588" name="Google Shape;588;p45"/>
          <p:cNvCxnSpPr/>
          <p:nvPr/>
        </p:nvCxnSpPr>
        <p:spPr>
          <a:xfrm>
            <a:off x="6094175" y="2133175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5"/>
          <p:cNvSpPr txBox="1"/>
          <p:nvPr/>
        </p:nvSpPr>
        <p:spPr>
          <a:xfrm>
            <a:off x="6469625" y="1300075"/>
            <a:ext cx="14733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       68, 60, 20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       59, 63, 14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       75, 16, 42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       0,    0,  0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       0,    0,  0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       0,    0,  0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       0,    0,  0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6699100" y="1300075"/>
            <a:ext cx="63600" cy="1632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5"/>
          <p:cNvSpPr/>
          <p:nvPr/>
        </p:nvSpPr>
        <p:spPr>
          <a:xfrm>
            <a:off x="7561045" y="1300075"/>
            <a:ext cx="63600" cy="1632900"/>
          </a:xfrm>
          <a:prstGeom prst="rightBracket">
            <a:avLst>
              <a:gd fmla="val 0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45"/>
          <p:cNvCxnSpPr/>
          <p:nvPr/>
        </p:nvCxnSpPr>
        <p:spPr>
          <a:xfrm>
            <a:off x="7785525" y="2116525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5"/>
          <p:cNvCxnSpPr/>
          <p:nvPr/>
        </p:nvCxnSpPr>
        <p:spPr>
          <a:xfrm>
            <a:off x="918975" y="3939100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45"/>
          <p:cNvSpPr/>
          <p:nvPr/>
        </p:nvSpPr>
        <p:spPr>
          <a:xfrm>
            <a:off x="1347975" y="3511150"/>
            <a:ext cx="1046100" cy="855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Average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Pooling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Layer</a:t>
            </a:r>
            <a:endParaRPr sz="1100"/>
          </a:p>
        </p:txBody>
      </p:sp>
      <p:cxnSp>
        <p:nvCxnSpPr>
          <p:cNvPr id="595" name="Google Shape;595;p45"/>
          <p:cNvCxnSpPr/>
          <p:nvPr/>
        </p:nvCxnSpPr>
        <p:spPr>
          <a:xfrm>
            <a:off x="2397150" y="3939100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5"/>
          <p:cNvSpPr txBox="1"/>
          <p:nvPr/>
        </p:nvSpPr>
        <p:spPr>
          <a:xfrm>
            <a:off x="2829225" y="3755350"/>
            <a:ext cx="17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[28.85, 19.85, 20.85]</a:t>
            </a:r>
            <a:endParaRPr sz="1300"/>
          </a:p>
        </p:txBody>
      </p:sp>
      <p:cxnSp>
        <p:nvCxnSpPr>
          <p:cNvPr id="597" name="Google Shape;597;p45"/>
          <p:cNvCxnSpPr/>
          <p:nvPr/>
        </p:nvCxnSpPr>
        <p:spPr>
          <a:xfrm>
            <a:off x="4369800" y="3939100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5"/>
          <p:cNvSpPr/>
          <p:nvPr/>
        </p:nvSpPr>
        <p:spPr>
          <a:xfrm>
            <a:off x="4798800" y="3511150"/>
            <a:ext cx="1046100" cy="855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Output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Layer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(sigmoid)</a:t>
            </a:r>
            <a:endParaRPr sz="1100"/>
          </a:p>
        </p:txBody>
      </p:sp>
      <p:cxnSp>
        <p:nvCxnSpPr>
          <p:cNvPr id="599" name="Google Shape;599;p45"/>
          <p:cNvCxnSpPr/>
          <p:nvPr/>
        </p:nvCxnSpPr>
        <p:spPr>
          <a:xfrm>
            <a:off x="5844900" y="3939100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45"/>
          <p:cNvSpPr txBox="1"/>
          <p:nvPr/>
        </p:nvSpPr>
        <p:spPr>
          <a:xfrm>
            <a:off x="6273900" y="3755350"/>
            <a:ext cx="17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0.42</a:t>
            </a:r>
            <a:endParaRPr sz="1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Bag of </a:t>
            </a:r>
            <a:r>
              <a:rPr lang="en-US"/>
              <a:t>Embeddings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Embeddings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Embeddings via SVD</a:t>
            </a:r>
            <a:endParaRPr/>
          </a:p>
        </p:txBody>
      </p:sp>
      <p:pic>
        <p:nvPicPr>
          <p:cNvPr id="618" name="Google Shape;6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25" y="1170307"/>
            <a:ext cx="3814600" cy="17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725" y="2335275"/>
            <a:ext cx="4630451" cy="25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Embeddings via SVD</a:t>
            </a:r>
            <a:endParaRPr/>
          </a:p>
        </p:txBody>
      </p:sp>
      <p:pic>
        <p:nvPicPr>
          <p:cNvPr id="626" name="Google Shape;6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25" y="1170307"/>
            <a:ext cx="3814600" cy="17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Care about Sentiment?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835"/>
            <a:ext cx="4482150" cy="1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50" y="2495550"/>
            <a:ext cx="4343400" cy="24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4976000" y="1268475"/>
            <a:ext cx="4080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Insights about brand, products, features, changes over time, etc.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Investors trying to understand markets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Modeling</a:t>
            </a:r>
            <a:endParaRPr/>
          </a:p>
        </p:txBody>
      </p:sp>
      <p:sp>
        <p:nvSpPr>
          <p:cNvPr id="633" name="Google Shape;633;p50"/>
          <p:cNvSpPr txBox="1"/>
          <p:nvPr/>
        </p:nvSpPr>
        <p:spPr>
          <a:xfrm>
            <a:off x="921300" y="1152475"/>
            <a:ext cx="555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595959"/>
                </a:solidFill>
              </a:rPr>
              <a:t>Predict the next word:</a:t>
            </a:r>
            <a:endParaRPr i="0" sz="1800" u="none" cap="none" strike="noStrike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800" u="none" cap="none" strike="noStrike">
                <a:solidFill>
                  <a:srgbClr val="595959"/>
                </a:solidFill>
              </a:rPr>
              <a:t>How to poach  ________</a:t>
            </a:r>
            <a:endParaRPr i="1" sz="1800" u="none" cap="none" strike="noStrike">
              <a:solidFill>
                <a:srgbClr val="595959"/>
              </a:solidFill>
            </a:endParaRPr>
          </a:p>
        </p:txBody>
      </p:sp>
      <p:sp>
        <p:nvSpPr>
          <p:cNvPr id="634" name="Google Shape;634;p50"/>
          <p:cNvSpPr/>
          <p:nvPr/>
        </p:nvSpPr>
        <p:spPr>
          <a:xfrm>
            <a:off x="6469951" y="1493148"/>
            <a:ext cx="1223100" cy="14349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5" name="Google Shape;635;p50"/>
          <p:cNvSpPr txBox="1"/>
          <p:nvPr/>
        </p:nvSpPr>
        <p:spPr>
          <a:xfrm>
            <a:off x="6502918" y="1477200"/>
            <a:ext cx="1166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chicken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6" name="Google Shape;636;p50"/>
          <p:cNvSpPr txBox="1"/>
          <p:nvPr/>
        </p:nvSpPr>
        <p:spPr>
          <a:xfrm>
            <a:off x="6502918" y="1729875"/>
            <a:ext cx="1009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eggs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7" name="Google Shape;637;p50"/>
          <p:cNvSpPr txBox="1"/>
          <p:nvPr/>
        </p:nvSpPr>
        <p:spPr>
          <a:xfrm>
            <a:off x="6502918" y="1982549"/>
            <a:ext cx="1009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how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8" name="Google Shape;638;p50"/>
          <p:cNvSpPr txBox="1"/>
          <p:nvPr/>
        </p:nvSpPr>
        <p:spPr>
          <a:xfrm>
            <a:off x="6502918" y="2203330"/>
            <a:ext cx="1009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poach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9" name="Google Shape;639;p50"/>
          <p:cNvSpPr txBox="1"/>
          <p:nvPr/>
        </p:nvSpPr>
        <p:spPr>
          <a:xfrm>
            <a:off x="6502918" y="2456004"/>
            <a:ext cx="1166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to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0" name="Google Shape;640;p50"/>
          <p:cNvSpPr txBox="1"/>
          <p:nvPr/>
        </p:nvSpPr>
        <p:spPr>
          <a:xfrm>
            <a:off x="5559603" y="2859658"/>
            <a:ext cx="30555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Vocabulary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Modeling</a:t>
            </a:r>
            <a:endParaRPr/>
          </a:p>
        </p:txBody>
      </p:sp>
      <p:sp>
        <p:nvSpPr>
          <p:cNvPr id="647" name="Google Shape;647;p51"/>
          <p:cNvSpPr txBox="1"/>
          <p:nvPr/>
        </p:nvSpPr>
        <p:spPr>
          <a:xfrm>
            <a:off x="2293000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how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48" name="Google Shape;648;p51"/>
          <p:cNvSpPr/>
          <p:nvPr/>
        </p:nvSpPr>
        <p:spPr>
          <a:xfrm>
            <a:off x="2431600" y="4004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51"/>
          <p:cNvSpPr/>
          <p:nvPr/>
        </p:nvSpPr>
        <p:spPr>
          <a:xfrm>
            <a:off x="2554800" y="4096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1"/>
          <p:cNvSpPr/>
          <p:nvPr/>
        </p:nvSpPr>
        <p:spPr>
          <a:xfrm>
            <a:off x="2859600" y="4096875"/>
            <a:ext cx="174600" cy="174600"/>
          </a:xfrm>
          <a:prstGeom prst="ellipse">
            <a:avLst/>
          </a:prstGeom>
          <a:solidFill>
            <a:srgbClr val="0000FF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1" name="Google Shape;651;p51"/>
          <p:cNvCxnSpPr>
            <a:stCxn id="647" idx="0"/>
            <a:endCxn id="648" idx="2"/>
          </p:cNvCxnSpPr>
          <p:nvPr/>
        </p:nvCxnSpPr>
        <p:spPr>
          <a:xfrm rot="10800000">
            <a:off x="2796100" y="4353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2" name="Google Shape;652;p51"/>
          <p:cNvSpPr txBox="1"/>
          <p:nvPr/>
        </p:nvSpPr>
        <p:spPr>
          <a:xfrm>
            <a:off x="458850" y="3863958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Embedding Lookup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53" name="Google Shape;653;p51"/>
          <p:cNvSpPr txBox="1"/>
          <p:nvPr/>
        </p:nvSpPr>
        <p:spPr>
          <a:xfrm>
            <a:off x="458850" y="3091691"/>
            <a:ext cx="16506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Averaged embeddings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654" name="Google Shape;654;p51"/>
          <p:cNvCxnSpPr/>
          <p:nvPr/>
        </p:nvCxnSpPr>
        <p:spPr>
          <a:xfrm flipH="1" rot="10800000">
            <a:off x="2802825" y="3680425"/>
            <a:ext cx="6759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5" name="Google Shape;655;p51"/>
          <p:cNvSpPr txBox="1"/>
          <p:nvPr/>
        </p:nvSpPr>
        <p:spPr>
          <a:xfrm>
            <a:off x="548787" y="4529225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Input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56" name="Google Shape;656;p51"/>
          <p:cNvSpPr txBox="1"/>
          <p:nvPr/>
        </p:nvSpPr>
        <p:spPr>
          <a:xfrm>
            <a:off x="3207400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to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57" name="Google Shape;657;p51"/>
          <p:cNvSpPr/>
          <p:nvPr/>
        </p:nvSpPr>
        <p:spPr>
          <a:xfrm>
            <a:off x="3346000" y="4004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1"/>
          <p:cNvSpPr/>
          <p:nvPr/>
        </p:nvSpPr>
        <p:spPr>
          <a:xfrm>
            <a:off x="3469200" y="4096875"/>
            <a:ext cx="174600" cy="174600"/>
          </a:xfrm>
          <a:prstGeom prst="ellipse">
            <a:avLst/>
          </a:prstGeom>
          <a:solidFill>
            <a:srgbClr val="0000FF">
              <a:alpha val="2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1"/>
          <p:cNvSpPr/>
          <p:nvPr/>
        </p:nvSpPr>
        <p:spPr>
          <a:xfrm>
            <a:off x="3774000" y="4096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p51"/>
          <p:cNvCxnSpPr>
            <a:stCxn id="656" idx="0"/>
            <a:endCxn id="657" idx="2"/>
          </p:cNvCxnSpPr>
          <p:nvPr/>
        </p:nvCxnSpPr>
        <p:spPr>
          <a:xfrm rot="10800000">
            <a:off x="3710500" y="4353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1" name="Google Shape;661;p51"/>
          <p:cNvCxnSpPr/>
          <p:nvPr/>
        </p:nvCxnSpPr>
        <p:spPr>
          <a:xfrm rot="10800000">
            <a:off x="3717225" y="3641425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2" name="Google Shape;662;p51"/>
          <p:cNvSpPr txBox="1"/>
          <p:nvPr/>
        </p:nvSpPr>
        <p:spPr>
          <a:xfrm>
            <a:off x="4121800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poach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63" name="Google Shape;663;p51"/>
          <p:cNvSpPr/>
          <p:nvPr/>
        </p:nvSpPr>
        <p:spPr>
          <a:xfrm>
            <a:off x="4260400" y="4004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51"/>
          <p:cNvSpPr/>
          <p:nvPr/>
        </p:nvSpPr>
        <p:spPr>
          <a:xfrm>
            <a:off x="4383600" y="4096875"/>
            <a:ext cx="174600" cy="174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1"/>
          <p:cNvSpPr/>
          <p:nvPr/>
        </p:nvSpPr>
        <p:spPr>
          <a:xfrm>
            <a:off x="4688400" y="4096875"/>
            <a:ext cx="174600" cy="174600"/>
          </a:xfrm>
          <a:prstGeom prst="ellipse">
            <a:avLst/>
          </a:prstGeom>
          <a:solidFill>
            <a:srgbClr val="0000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51"/>
          <p:cNvCxnSpPr>
            <a:stCxn id="662" idx="0"/>
            <a:endCxn id="663" idx="2"/>
          </p:cNvCxnSpPr>
          <p:nvPr/>
        </p:nvCxnSpPr>
        <p:spPr>
          <a:xfrm rot="10800000">
            <a:off x="4624900" y="4353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7" name="Google Shape;667;p51"/>
          <p:cNvCxnSpPr/>
          <p:nvPr/>
        </p:nvCxnSpPr>
        <p:spPr>
          <a:xfrm rot="10800000">
            <a:off x="3942225" y="3680425"/>
            <a:ext cx="6894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68" name="Google Shape;668;p51"/>
          <p:cNvGrpSpPr/>
          <p:nvPr/>
        </p:nvGrpSpPr>
        <p:grpSpPr>
          <a:xfrm>
            <a:off x="3371950" y="3242500"/>
            <a:ext cx="689400" cy="348900"/>
            <a:chOff x="3350000" y="3241250"/>
            <a:chExt cx="689400" cy="348900"/>
          </a:xfrm>
        </p:grpSpPr>
        <p:sp>
          <p:nvSpPr>
            <p:cNvPr id="669" name="Google Shape;669;p51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Modeling</a:t>
            </a:r>
            <a:endParaRPr/>
          </a:p>
        </p:txBody>
      </p:sp>
      <p:sp>
        <p:nvSpPr>
          <p:cNvPr id="678" name="Google Shape;678;p52"/>
          <p:cNvSpPr txBox="1"/>
          <p:nvPr/>
        </p:nvSpPr>
        <p:spPr>
          <a:xfrm>
            <a:off x="2293000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how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79" name="Google Shape;679;p52"/>
          <p:cNvSpPr/>
          <p:nvPr/>
        </p:nvSpPr>
        <p:spPr>
          <a:xfrm>
            <a:off x="2431600" y="4004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52"/>
          <p:cNvSpPr/>
          <p:nvPr/>
        </p:nvSpPr>
        <p:spPr>
          <a:xfrm>
            <a:off x="2554800" y="4096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2"/>
          <p:cNvSpPr/>
          <p:nvPr/>
        </p:nvSpPr>
        <p:spPr>
          <a:xfrm>
            <a:off x="2859600" y="4096875"/>
            <a:ext cx="174600" cy="174600"/>
          </a:xfrm>
          <a:prstGeom prst="ellipse">
            <a:avLst/>
          </a:prstGeom>
          <a:solidFill>
            <a:srgbClr val="0000FF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p52"/>
          <p:cNvCxnSpPr>
            <a:stCxn id="678" idx="0"/>
            <a:endCxn id="679" idx="2"/>
          </p:cNvCxnSpPr>
          <p:nvPr/>
        </p:nvCxnSpPr>
        <p:spPr>
          <a:xfrm rot="10800000">
            <a:off x="2796100" y="4353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3" name="Google Shape;683;p52"/>
          <p:cNvSpPr txBox="1"/>
          <p:nvPr/>
        </p:nvSpPr>
        <p:spPr>
          <a:xfrm>
            <a:off x="458850" y="3863958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Embedding Lookup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84" name="Google Shape;684;p52"/>
          <p:cNvSpPr txBox="1"/>
          <p:nvPr/>
        </p:nvSpPr>
        <p:spPr>
          <a:xfrm>
            <a:off x="458850" y="3091691"/>
            <a:ext cx="16506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Averaged embeddings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685" name="Google Shape;685;p52"/>
          <p:cNvCxnSpPr/>
          <p:nvPr/>
        </p:nvCxnSpPr>
        <p:spPr>
          <a:xfrm flipH="1" rot="10800000">
            <a:off x="2802825" y="3680425"/>
            <a:ext cx="6759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6" name="Google Shape;686;p52"/>
          <p:cNvCxnSpPr>
            <a:stCxn id="687" idx="0"/>
            <a:endCxn id="688" idx="2"/>
          </p:cNvCxnSpPr>
          <p:nvPr/>
        </p:nvCxnSpPr>
        <p:spPr>
          <a:xfrm rot="10800000">
            <a:off x="3712450" y="2829400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9" name="Google Shape;689;p52"/>
          <p:cNvSpPr txBox="1"/>
          <p:nvPr/>
        </p:nvSpPr>
        <p:spPr>
          <a:xfrm>
            <a:off x="458850" y="1633625"/>
            <a:ext cx="16506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Softmax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 to predict the next word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690" name="Google Shape;690;p52"/>
          <p:cNvGrpSpPr/>
          <p:nvPr/>
        </p:nvGrpSpPr>
        <p:grpSpPr>
          <a:xfrm>
            <a:off x="7200522" y="2241200"/>
            <a:ext cx="1341000" cy="872500"/>
            <a:chOff x="7178572" y="2239950"/>
            <a:chExt cx="1341000" cy="872500"/>
          </a:xfrm>
        </p:grpSpPr>
        <p:sp>
          <p:nvSpPr>
            <p:cNvPr id="691" name="Google Shape;691;p52"/>
            <p:cNvSpPr/>
            <p:nvPr/>
          </p:nvSpPr>
          <p:spPr>
            <a:xfrm>
              <a:off x="7388650" y="2239950"/>
              <a:ext cx="882900" cy="3774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74806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76330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694" name="Google Shape;694;p52"/>
            <p:cNvSpPr/>
            <p:nvPr/>
          </p:nvSpPr>
          <p:spPr>
            <a:xfrm>
              <a:off x="77854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695" name="Google Shape;695;p52"/>
            <p:cNvSpPr/>
            <p:nvPr/>
          </p:nvSpPr>
          <p:spPr>
            <a:xfrm>
              <a:off x="79378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80902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74806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76330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77854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79378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80902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02" name="Google Shape;702;p52"/>
            <p:cNvSpPr txBox="1"/>
            <p:nvPr/>
          </p:nvSpPr>
          <p:spPr>
            <a:xfrm>
              <a:off x="7178572" y="2537650"/>
              <a:ext cx="13410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Softmax 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703" name="Google Shape;703;p52"/>
          <p:cNvSpPr txBox="1"/>
          <p:nvPr/>
        </p:nvSpPr>
        <p:spPr>
          <a:xfrm>
            <a:off x="548787" y="4529225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Input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04" name="Google Shape;704;p52"/>
          <p:cNvSpPr txBox="1"/>
          <p:nvPr/>
        </p:nvSpPr>
        <p:spPr>
          <a:xfrm>
            <a:off x="3207400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to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05" name="Google Shape;705;p52"/>
          <p:cNvSpPr/>
          <p:nvPr/>
        </p:nvSpPr>
        <p:spPr>
          <a:xfrm>
            <a:off x="3346000" y="4004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2"/>
          <p:cNvSpPr/>
          <p:nvPr/>
        </p:nvSpPr>
        <p:spPr>
          <a:xfrm>
            <a:off x="3469200" y="4096875"/>
            <a:ext cx="174600" cy="174600"/>
          </a:xfrm>
          <a:prstGeom prst="ellipse">
            <a:avLst/>
          </a:prstGeom>
          <a:solidFill>
            <a:srgbClr val="0000FF">
              <a:alpha val="2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2"/>
          <p:cNvSpPr/>
          <p:nvPr/>
        </p:nvSpPr>
        <p:spPr>
          <a:xfrm>
            <a:off x="3774000" y="4096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p52"/>
          <p:cNvCxnSpPr>
            <a:stCxn id="704" idx="0"/>
            <a:endCxn id="705" idx="2"/>
          </p:cNvCxnSpPr>
          <p:nvPr/>
        </p:nvCxnSpPr>
        <p:spPr>
          <a:xfrm rot="10800000">
            <a:off x="3710500" y="4353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9" name="Google Shape;709;p52"/>
          <p:cNvCxnSpPr/>
          <p:nvPr/>
        </p:nvCxnSpPr>
        <p:spPr>
          <a:xfrm rot="10800000">
            <a:off x="3717225" y="3641425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0" name="Google Shape;710;p52"/>
          <p:cNvSpPr txBox="1"/>
          <p:nvPr/>
        </p:nvSpPr>
        <p:spPr>
          <a:xfrm>
            <a:off x="4121800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poach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11" name="Google Shape;711;p52"/>
          <p:cNvSpPr/>
          <p:nvPr/>
        </p:nvSpPr>
        <p:spPr>
          <a:xfrm>
            <a:off x="4260400" y="4004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2"/>
          <p:cNvSpPr/>
          <p:nvPr/>
        </p:nvSpPr>
        <p:spPr>
          <a:xfrm>
            <a:off x="4383600" y="4096875"/>
            <a:ext cx="174600" cy="174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2"/>
          <p:cNvSpPr/>
          <p:nvPr/>
        </p:nvSpPr>
        <p:spPr>
          <a:xfrm>
            <a:off x="4688400" y="4096875"/>
            <a:ext cx="174600" cy="174600"/>
          </a:xfrm>
          <a:prstGeom prst="ellipse">
            <a:avLst/>
          </a:prstGeom>
          <a:solidFill>
            <a:srgbClr val="0000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52"/>
          <p:cNvCxnSpPr>
            <a:stCxn id="710" idx="0"/>
            <a:endCxn id="711" idx="2"/>
          </p:cNvCxnSpPr>
          <p:nvPr/>
        </p:nvCxnSpPr>
        <p:spPr>
          <a:xfrm rot="10800000">
            <a:off x="4624900" y="4353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52"/>
          <p:cNvCxnSpPr/>
          <p:nvPr/>
        </p:nvCxnSpPr>
        <p:spPr>
          <a:xfrm rot="10800000">
            <a:off x="3942225" y="3680425"/>
            <a:ext cx="6894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6" name="Google Shape;716;p52"/>
          <p:cNvSpPr/>
          <p:nvPr/>
        </p:nvSpPr>
        <p:spPr>
          <a:xfrm>
            <a:off x="7202084" y="2338575"/>
            <a:ext cx="174600" cy="174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2"/>
          <p:cNvSpPr/>
          <p:nvPr/>
        </p:nvSpPr>
        <p:spPr>
          <a:xfrm>
            <a:off x="8340533" y="2347425"/>
            <a:ext cx="174600" cy="15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718;p52"/>
          <p:cNvGrpSpPr/>
          <p:nvPr/>
        </p:nvGrpSpPr>
        <p:grpSpPr>
          <a:xfrm>
            <a:off x="6725724" y="3709959"/>
            <a:ext cx="2205900" cy="1278640"/>
            <a:chOff x="6703774" y="3861109"/>
            <a:chExt cx="2205900" cy="1278640"/>
          </a:xfrm>
        </p:grpSpPr>
        <p:sp>
          <p:nvSpPr>
            <p:cNvPr id="719" name="Google Shape;719;p52"/>
            <p:cNvSpPr/>
            <p:nvPr/>
          </p:nvSpPr>
          <p:spPr>
            <a:xfrm>
              <a:off x="7236250" y="3871375"/>
              <a:ext cx="1170300" cy="9237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73282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74806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73282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74806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73282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74806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73282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74806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73282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74806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30" name="Google Shape;730;p52"/>
            <p:cNvSpPr txBox="1"/>
            <p:nvPr/>
          </p:nvSpPr>
          <p:spPr>
            <a:xfrm>
              <a:off x="7623650" y="3861109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chicken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31" name="Google Shape;731;p52"/>
            <p:cNvSpPr txBox="1"/>
            <p:nvPr/>
          </p:nvSpPr>
          <p:spPr>
            <a:xfrm>
              <a:off x="7623650" y="40237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eggs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32" name="Google Shape;732;p52"/>
            <p:cNvSpPr txBox="1"/>
            <p:nvPr/>
          </p:nvSpPr>
          <p:spPr>
            <a:xfrm>
              <a:off x="7623650" y="4186441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how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33" name="Google Shape;733;p52"/>
            <p:cNvSpPr txBox="1"/>
            <p:nvPr/>
          </p:nvSpPr>
          <p:spPr>
            <a:xfrm>
              <a:off x="7623650" y="43285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poach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34" name="Google Shape;734;p52"/>
            <p:cNvSpPr txBox="1"/>
            <p:nvPr/>
          </p:nvSpPr>
          <p:spPr>
            <a:xfrm>
              <a:off x="7623650" y="4491241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to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35" name="Google Shape;735;p52"/>
            <p:cNvSpPr txBox="1"/>
            <p:nvPr/>
          </p:nvSpPr>
          <p:spPr>
            <a:xfrm>
              <a:off x="6703774" y="4702049"/>
              <a:ext cx="2205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Embeddings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736" name="Google Shape;736;p52"/>
          <p:cNvGrpSpPr/>
          <p:nvPr/>
        </p:nvGrpSpPr>
        <p:grpSpPr>
          <a:xfrm>
            <a:off x="3371950" y="3242500"/>
            <a:ext cx="689400" cy="348900"/>
            <a:chOff x="3350000" y="3241250"/>
            <a:chExt cx="689400" cy="348900"/>
          </a:xfrm>
        </p:grpSpPr>
        <p:sp>
          <p:nvSpPr>
            <p:cNvPr id="687" name="Google Shape;687;p52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52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2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52"/>
          <p:cNvGrpSpPr/>
          <p:nvPr/>
        </p:nvGrpSpPr>
        <p:grpSpPr>
          <a:xfrm>
            <a:off x="8581000" y="1992717"/>
            <a:ext cx="225900" cy="834000"/>
            <a:chOff x="8254250" y="3459800"/>
            <a:chExt cx="225900" cy="834000"/>
          </a:xfrm>
        </p:grpSpPr>
        <p:sp>
          <p:nvSpPr>
            <p:cNvPr id="740" name="Google Shape;740;p52"/>
            <p:cNvSpPr/>
            <p:nvPr/>
          </p:nvSpPr>
          <p:spPr>
            <a:xfrm>
              <a:off x="8254250" y="3459800"/>
              <a:ext cx="225900" cy="834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1" name="Google Shape;741;p52"/>
            <p:cNvGrpSpPr/>
            <p:nvPr/>
          </p:nvGrpSpPr>
          <p:grpSpPr>
            <a:xfrm>
              <a:off x="8318800" y="3525483"/>
              <a:ext cx="103200" cy="723000"/>
              <a:chOff x="7175800" y="1523750"/>
              <a:chExt cx="103200" cy="723000"/>
            </a:xfrm>
          </p:grpSpPr>
          <p:sp>
            <p:nvSpPr>
              <p:cNvPr id="742" name="Google Shape;742;p52"/>
              <p:cNvSpPr/>
              <p:nvPr/>
            </p:nvSpPr>
            <p:spPr>
              <a:xfrm>
                <a:off x="7175800" y="19809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52"/>
              <p:cNvSpPr/>
              <p:nvPr/>
            </p:nvSpPr>
            <p:spPr>
              <a:xfrm>
                <a:off x="7175800" y="21333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52"/>
              <p:cNvSpPr/>
              <p:nvPr/>
            </p:nvSpPr>
            <p:spPr>
              <a:xfrm>
                <a:off x="7175800" y="1676150"/>
                <a:ext cx="103200" cy="113400"/>
              </a:xfrm>
              <a:prstGeom prst="ellipse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52"/>
              <p:cNvSpPr/>
              <p:nvPr/>
            </p:nvSpPr>
            <p:spPr>
              <a:xfrm>
                <a:off x="7175800" y="18285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>
                <a:off x="7175800" y="1523750"/>
                <a:ext cx="103200" cy="113400"/>
              </a:xfrm>
              <a:prstGeom prst="ellipse">
                <a:avLst/>
              </a:prstGeom>
              <a:solidFill>
                <a:srgbClr val="980000">
                  <a:alpha val="83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7" name="Google Shape;747;p52"/>
          <p:cNvGrpSpPr/>
          <p:nvPr/>
        </p:nvGrpSpPr>
        <p:grpSpPr>
          <a:xfrm>
            <a:off x="2679350" y="1201951"/>
            <a:ext cx="1247150" cy="1658060"/>
            <a:chOff x="2657400" y="1200701"/>
            <a:chExt cx="1247150" cy="1658060"/>
          </a:xfrm>
        </p:grpSpPr>
        <p:sp>
          <p:nvSpPr>
            <p:cNvPr id="688" name="Google Shape;688;p52"/>
            <p:cNvSpPr/>
            <p:nvPr/>
          </p:nvSpPr>
          <p:spPr>
            <a:xfrm>
              <a:off x="3476450" y="1256375"/>
              <a:ext cx="428100" cy="157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3599650" y="1951575"/>
              <a:ext cx="174600" cy="174600"/>
            </a:xfrm>
            <a:prstGeom prst="ellipse">
              <a:avLst/>
            </a:prstGeom>
            <a:solidFill>
              <a:srgbClr val="980000">
                <a:alpha val="3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9" name="Google Shape;749;p52"/>
            <p:cNvSpPr/>
            <p:nvPr/>
          </p:nvSpPr>
          <p:spPr>
            <a:xfrm>
              <a:off x="3599650" y="1646775"/>
              <a:ext cx="174600" cy="174600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0" name="Google Shape;750;p52"/>
            <p:cNvSpPr/>
            <p:nvPr/>
          </p:nvSpPr>
          <p:spPr>
            <a:xfrm>
              <a:off x="3599650" y="1341975"/>
              <a:ext cx="174600" cy="174600"/>
            </a:xfrm>
            <a:prstGeom prst="ellipse">
              <a:avLst/>
            </a:prstGeom>
            <a:solidFill>
              <a:srgbClr val="980000">
                <a:alpha val="8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1" name="Google Shape;751;p52"/>
            <p:cNvSpPr txBox="1"/>
            <p:nvPr/>
          </p:nvSpPr>
          <p:spPr>
            <a:xfrm>
              <a:off x="2657400" y="120070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chicken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2" name="Google Shape;752;p52"/>
            <p:cNvSpPr txBox="1"/>
            <p:nvPr/>
          </p:nvSpPr>
          <p:spPr>
            <a:xfrm>
              <a:off x="2770200" y="150367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eggs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3" name="Google Shape;753;p52"/>
            <p:cNvSpPr txBox="1"/>
            <p:nvPr/>
          </p:nvSpPr>
          <p:spPr>
            <a:xfrm>
              <a:off x="2770200" y="1810990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how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4" name="Google Shape;754;p52"/>
            <p:cNvSpPr txBox="1"/>
            <p:nvPr/>
          </p:nvSpPr>
          <p:spPr>
            <a:xfrm>
              <a:off x="2770200" y="210781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poach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5" name="Google Shape;755;p52"/>
            <p:cNvSpPr txBox="1"/>
            <p:nvPr/>
          </p:nvSpPr>
          <p:spPr>
            <a:xfrm>
              <a:off x="2657400" y="242106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to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6" name="Google Shape;756;p52"/>
            <p:cNvSpPr/>
            <p:nvPr/>
          </p:nvSpPr>
          <p:spPr>
            <a:xfrm>
              <a:off x="3599650" y="2256375"/>
              <a:ext cx="174600" cy="174600"/>
            </a:xfrm>
            <a:prstGeom prst="ellipse">
              <a:avLst/>
            </a:prstGeom>
            <a:solidFill>
              <a:srgbClr val="980000">
                <a:alpha val="3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3599650" y="2561175"/>
              <a:ext cx="174600" cy="174600"/>
            </a:xfrm>
            <a:prstGeom prst="ellipse">
              <a:avLst/>
            </a:prstGeom>
            <a:solidFill>
              <a:srgbClr val="980000">
                <a:alpha val="3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758" name="Google Shape;758;p52"/>
          <p:cNvGrpSpPr/>
          <p:nvPr/>
        </p:nvGrpSpPr>
        <p:grpSpPr>
          <a:xfrm>
            <a:off x="6657717" y="2300701"/>
            <a:ext cx="473618" cy="239694"/>
            <a:chOff x="3350000" y="3241250"/>
            <a:chExt cx="689400" cy="348900"/>
          </a:xfrm>
        </p:grpSpPr>
        <p:sp>
          <p:nvSpPr>
            <p:cNvPr id="759" name="Google Shape;759;p52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2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Modeling</a:t>
            </a:r>
            <a:endParaRPr/>
          </a:p>
        </p:txBody>
      </p:sp>
      <p:sp>
        <p:nvSpPr>
          <p:cNvPr id="768" name="Google Shape;768;p53"/>
          <p:cNvSpPr txBox="1"/>
          <p:nvPr/>
        </p:nvSpPr>
        <p:spPr>
          <a:xfrm>
            <a:off x="2293000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how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69" name="Google Shape;769;p53"/>
          <p:cNvSpPr/>
          <p:nvPr/>
        </p:nvSpPr>
        <p:spPr>
          <a:xfrm>
            <a:off x="2431600" y="4004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53"/>
          <p:cNvSpPr/>
          <p:nvPr/>
        </p:nvSpPr>
        <p:spPr>
          <a:xfrm>
            <a:off x="2554800" y="4096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3"/>
          <p:cNvSpPr/>
          <p:nvPr/>
        </p:nvSpPr>
        <p:spPr>
          <a:xfrm>
            <a:off x="2859600" y="4096875"/>
            <a:ext cx="174600" cy="174600"/>
          </a:xfrm>
          <a:prstGeom prst="ellipse">
            <a:avLst/>
          </a:prstGeom>
          <a:solidFill>
            <a:srgbClr val="0000FF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2" name="Google Shape;772;p53"/>
          <p:cNvCxnSpPr>
            <a:stCxn id="768" idx="0"/>
            <a:endCxn id="769" idx="2"/>
          </p:cNvCxnSpPr>
          <p:nvPr/>
        </p:nvCxnSpPr>
        <p:spPr>
          <a:xfrm rot="10800000">
            <a:off x="2796100" y="4353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3" name="Google Shape;773;p53"/>
          <p:cNvSpPr txBox="1"/>
          <p:nvPr/>
        </p:nvSpPr>
        <p:spPr>
          <a:xfrm>
            <a:off x="458850" y="3863958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Embedding Lookup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74" name="Google Shape;774;p53"/>
          <p:cNvSpPr txBox="1"/>
          <p:nvPr/>
        </p:nvSpPr>
        <p:spPr>
          <a:xfrm>
            <a:off x="458850" y="3091691"/>
            <a:ext cx="16506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Averaged embeddings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775" name="Google Shape;775;p53"/>
          <p:cNvCxnSpPr/>
          <p:nvPr/>
        </p:nvCxnSpPr>
        <p:spPr>
          <a:xfrm flipH="1" rot="10800000">
            <a:off x="2802825" y="3680425"/>
            <a:ext cx="6759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6" name="Google Shape;776;p53"/>
          <p:cNvCxnSpPr>
            <a:stCxn id="777" idx="0"/>
            <a:endCxn id="778" idx="2"/>
          </p:cNvCxnSpPr>
          <p:nvPr/>
        </p:nvCxnSpPr>
        <p:spPr>
          <a:xfrm rot="10800000">
            <a:off x="3712450" y="2829400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9" name="Google Shape;779;p53"/>
          <p:cNvSpPr txBox="1"/>
          <p:nvPr/>
        </p:nvSpPr>
        <p:spPr>
          <a:xfrm>
            <a:off x="458850" y="1633625"/>
            <a:ext cx="16506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Softmax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 to predict the next word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80" name="Google Shape;780;p53"/>
          <p:cNvGrpSpPr/>
          <p:nvPr/>
        </p:nvGrpSpPr>
        <p:grpSpPr>
          <a:xfrm>
            <a:off x="7200522" y="2241200"/>
            <a:ext cx="1341000" cy="872500"/>
            <a:chOff x="7178572" y="2239950"/>
            <a:chExt cx="1341000" cy="872500"/>
          </a:xfrm>
        </p:grpSpPr>
        <p:sp>
          <p:nvSpPr>
            <p:cNvPr id="781" name="Google Shape;781;p53"/>
            <p:cNvSpPr/>
            <p:nvPr/>
          </p:nvSpPr>
          <p:spPr>
            <a:xfrm>
              <a:off x="7388650" y="2239950"/>
              <a:ext cx="882900" cy="3774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74806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76330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77854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79378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80902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74806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76330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77854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79378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80902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2" name="Google Shape;792;p53"/>
            <p:cNvSpPr txBox="1"/>
            <p:nvPr/>
          </p:nvSpPr>
          <p:spPr>
            <a:xfrm>
              <a:off x="7178572" y="2537650"/>
              <a:ext cx="13410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Softmax 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793" name="Google Shape;793;p53"/>
          <p:cNvSpPr txBox="1"/>
          <p:nvPr/>
        </p:nvSpPr>
        <p:spPr>
          <a:xfrm>
            <a:off x="548787" y="4529225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Input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94" name="Google Shape;794;p53"/>
          <p:cNvSpPr txBox="1"/>
          <p:nvPr/>
        </p:nvSpPr>
        <p:spPr>
          <a:xfrm>
            <a:off x="3207400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to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3346000" y="4004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53"/>
          <p:cNvSpPr/>
          <p:nvPr/>
        </p:nvSpPr>
        <p:spPr>
          <a:xfrm>
            <a:off x="3469200" y="4096875"/>
            <a:ext cx="174600" cy="174600"/>
          </a:xfrm>
          <a:prstGeom prst="ellipse">
            <a:avLst/>
          </a:prstGeom>
          <a:solidFill>
            <a:srgbClr val="0000FF">
              <a:alpha val="2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3"/>
          <p:cNvSpPr/>
          <p:nvPr/>
        </p:nvSpPr>
        <p:spPr>
          <a:xfrm>
            <a:off x="3774000" y="409687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8" name="Google Shape;798;p53"/>
          <p:cNvCxnSpPr>
            <a:stCxn id="794" idx="0"/>
            <a:endCxn id="795" idx="2"/>
          </p:cNvCxnSpPr>
          <p:nvPr/>
        </p:nvCxnSpPr>
        <p:spPr>
          <a:xfrm rot="10800000">
            <a:off x="3710500" y="4353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9" name="Google Shape;799;p53"/>
          <p:cNvCxnSpPr/>
          <p:nvPr/>
        </p:nvCxnSpPr>
        <p:spPr>
          <a:xfrm rot="10800000">
            <a:off x="3717225" y="3641425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0" name="Google Shape;800;p53"/>
          <p:cNvSpPr txBox="1"/>
          <p:nvPr/>
        </p:nvSpPr>
        <p:spPr>
          <a:xfrm>
            <a:off x="4121800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poach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01" name="Google Shape;801;p53"/>
          <p:cNvSpPr/>
          <p:nvPr/>
        </p:nvSpPr>
        <p:spPr>
          <a:xfrm>
            <a:off x="4260400" y="400450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53"/>
          <p:cNvSpPr/>
          <p:nvPr/>
        </p:nvSpPr>
        <p:spPr>
          <a:xfrm>
            <a:off x="4383600" y="4096875"/>
            <a:ext cx="174600" cy="174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3"/>
          <p:cNvSpPr/>
          <p:nvPr/>
        </p:nvSpPr>
        <p:spPr>
          <a:xfrm>
            <a:off x="4688400" y="4096875"/>
            <a:ext cx="174600" cy="174600"/>
          </a:xfrm>
          <a:prstGeom prst="ellipse">
            <a:avLst/>
          </a:prstGeom>
          <a:solidFill>
            <a:srgbClr val="0000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4" name="Google Shape;804;p53"/>
          <p:cNvCxnSpPr>
            <a:stCxn id="800" idx="0"/>
            <a:endCxn id="801" idx="2"/>
          </p:cNvCxnSpPr>
          <p:nvPr/>
        </p:nvCxnSpPr>
        <p:spPr>
          <a:xfrm rot="10800000">
            <a:off x="4624900" y="435350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5" name="Google Shape;805;p53"/>
          <p:cNvCxnSpPr/>
          <p:nvPr/>
        </p:nvCxnSpPr>
        <p:spPr>
          <a:xfrm rot="10800000">
            <a:off x="3942225" y="3680425"/>
            <a:ext cx="6894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6" name="Google Shape;806;p53"/>
          <p:cNvSpPr/>
          <p:nvPr/>
        </p:nvSpPr>
        <p:spPr>
          <a:xfrm>
            <a:off x="7202084" y="2338575"/>
            <a:ext cx="174600" cy="174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3"/>
          <p:cNvSpPr/>
          <p:nvPr/>
        </p:nvSpPr>
        <p:spPr>
          <a:xfrm>
            <a:off x="8340533" y="2347425"/>
            <a:ext cx="174600" cy="15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53"/>
          <p:cNvGrpSpPr/>
          <p:nvPr/>
        </p:nvGrpSpPr>
        <p:grpSpPr>
          <a:xfrm>
            <a:off x="6725724" y="3709959"/>
            <a:ext cx="2205900" cy="1278640"/>
            <a:chOff x="6703774" y="3861109"/>
            <a:chExt cx="2205900" cy="1278640"/>
          </a:xfrm>
        </p:grpSpPr>
        <p:sp>
          <p:nvSpPr>
            <p:cNvPr id="809" name="Google Shape;809;p53"/>
            <p:cNvSpPr/>
            <p:nvPr/>
          </p:nvSpPr>
          <p:spPr>
            <a:xfrm>
              <a:off x="7236250" y="3871375"/>
              <a:ext cx="1170300" cy="9237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73282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74806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73282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74806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73282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74806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73282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74806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73282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74806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0" name="Google Shape;820;p53"/>
            <p:cNvSpPr txBox="1"/>
            <p:nvPr/>
          </p:nvSpPr>
          <p:spPr>
            <a:xfrm>
              <a:off x="7623650" y="3861109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chicken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1" name="Google Shape;821;p53"/>
            <p:cNvSpPr txBox="1"/>
            <p:nvPr/>
          </p:nvSpPr>
          <p:spPr>
            <a:xfrm>
              <a:off x="7623650" y="40237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eggs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2" name="Google Shape;822;p53"/>
            <p:cNvSpPr txBox="1"/>
            <p:nvPr/>
          </p:nvSpPr>
          <p:spPr>
            <a:xfrm>
              <a:off x="7623650" y="4186441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how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3" name="Google Shape;823;p53"/>
            <p:cNvSpPr txBox="1"/>
            <p:nvPr/>
          </p:nvSpPr>
          <p:spPr>
            <a:xfrm>
              <a:off x="7623650" y="43285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poach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4" name="Google Shape;824;p53"/>
            <p:cNvSpPr txBox="1"/>
            <p:nvPr/>
          </p:nvSpPr>
          <p:spPr>
            <a:xfrm>
              <a:off x="7623650" y="4491241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to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5" name="Google Shape;825;p53"/>
            <p:cNvSpPr txBox="1"/>
            <p:nvPr/>
          </p:nvSpPr>
          <p:spPr>
            <a:xfrm>
              <a:off x="6703774" y="4702049"/>
              <a:ext cx="2205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Embeddings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826" name="Google Shape;826;p53"/>
          <p:cNvGrpSpPr/>
          <p:nvPr/>
        </p:nvGrpSpPr>
        <p:grpSpPr>
          <a:xfrm>
            <a:off x="3371950" y="3242500"/>
            <a:ext cx="689400" cy="348900"/>
            <a:chOff x="3350000" y="3241250"/>
            <a:chExt cx="689400" cy="348900"/>
          </a:xfrm>
        </p:grpSpPr>
        <p:sp>
          <p:nvSpPr>
            <p:cNvPr id="777" name="Google Shape;777;p53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53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3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53"/>
          <p:cNvGrpSpPr/>
          <p:nvPr/>
        </p:nvGrpSpPr>
        <p:grpSpPr>
          <a:xfrm>
            <a:off x="8581000" y="1992717"/>
            <a:ext cx="225900" cy="834000"/>
            <a:chOff x="8254250" y="3459800"/>
            <a:chExt cx="225900" cy="834000"/>
          </a:xfrm>
        </p:grpSpPr>
        <p:sp>
          <p:nvSpPr>
            <p:cNvPr id="830" name="Google Shape;830;p53"/>
            <p:cNvSpPr/>
            <p:nvPr/>
          </p:nvSpPr>
          <p:spPr>
            <a:xfrm>
              <a:off x="8254250" y="3459800"/>
              <a:ext cx="225900" cy="834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1" name="Google Shape;831;p53"/>
            <p:cNvGrpSpPr/>
            <p:nvPr/>
          </p:nvGrpSpPr>
          <p:grpSpPr>
            <a:xfrm>
              <a:off x="8318800" y="3525483"/>
              <a:ext cx="103200" cy="723000"/>
              <a:chOff x="7175800" y="1523750"/>
              <a:chExt cx="103200" cy="723000"/>
            </a:xfrm>
          </p:grpSpPr>
          <p:sp>
            <p:nvSpPr>
              <p:cNvPr id="832" name="Google Shape;832;p53"/>
              <p:cNvSpPr/>
              <p:nvPr/>
            </p:nvSpPr>
            <p:spPr>
              <a:xfrm>
                <a:off x="7175800" y="19809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53"/>
              <p:cNvSpPr/>
              <p:nvPr/>
            </p:nvSpPr>
            <p:spPr>
              <a:xfrm>
                <a:off x="7175800" y="21333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53"/>
              <p:cNvSpPr/>
              <p:nvPr/>
            </p:nvSpPr>
            <p:spPr>
              <a:xfrm>
                <a:off x="7175800" y="1676150"/>
                <a:ext cx="103200" cy="113400"/>
              </a:xfrm>
              <a:prstGeom prst="ellipse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3"/>
              <p:cNvSpPr/>
              <p:nvPr/>
            </p:nvSpPr>
            <p:spPr>
              <a:xfrm>
                <a:off x="7175800" y="18285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3"/>
              <p:cNvSpPr/>
              <p:nvPr/>
            </p:nvSpPr>
            <p:spPr>
              <a:xfrm>
                <a:off x="7175800" y="1523750"/>
                <a:ext cx="103200" cy="113400"/>
              </a:xfrm>
              <a:prstGeom prst="ellipse">
                <a:avLst/>
              </a:prstGeom>
              <a:solidFill>
                <a:srgbClr val="980000">
                  <a:alpha val="83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7" name="Google Shape;837;p53"/>
          <p:cNvGrpSpPr/>
          <p:nvPr/>
        </p:nvGrpSpPr>
        <p:grpSpPr>
          <a:xfrm>
            <a:off x="2679350" y="1201951"/>
            <a:ext cx="1247150" cy="1658060"/>
            <a:chOff x="2657400" y="1200701"/>
            <a:chExt cx="1247150" cy="1658060"/>
          </a:xfrm>
        </p:grpSpPr>
        <p:sp>
          <p:nvSpPr>
            <p:cNvPr id="778" name="Google Shape;778;p53"/>
            <p:cNvSpPr/>
            <p:nvPr/>
          </p:nvSpPr>
          <p:spPr>
            <a:xfrm>
              <a:off x="3476450" y="1256375"/>
              <a:ext cx="428100" cy="157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8" name="Google Shape;838;p53"/>
            <p:cNvSpPr/>
            <p:nvPr/>
          </p:nvSpPr>
          <p:spPr>
            <a:xfrm>
              <a:off x="3599650" y="1951575"/>
              <a:ext cx="174600" cy="174600"/>
            </a:xfrm>
            <a:prstGeom prst="ellipse">
              <a:avLst/>
            </a:prstGeom>
            <a:solidFill>
              <a:srgbClr val="980000">
                <a:alpha val="3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3599650" y="1646775"/>
              <a:ext cx="174600" cy="174600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599650" y="1341975"/>
              <a:ext cx="174600" cy="174600"/>
            </a:xfrm>
            <a:prstGeom prst="ellipse">
              <a:avLst/>
            </a:prstGeom>
            <a:solidFill>
              <a:srgbClr val="980000">
                <a:alpha val="8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41" name="Google Shape;841;p53"/>
            <p:cNvSpPr txBox="1"/>
            <p:nvPr/>
          </p:nvSpPr>
          <p:spPr>
            <a:xfrm>
              <a:off x="2657400" y="120070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chicken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42" name="Google Shape;842;p53"/>
            <p:cNvSpPr txBox="1"/>
            <p:nvPr/>
          </p:nvSpPr>
          <p:spPr>
            <a:xfrm>
              <a:off x="2770200" y="150367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eggs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43" name="Google Shape;843;p53"/>
            <p:cNvSpPr txBox="1"/>
            <p:nvPr/>
          </p:nvSpPr>
          <p:spPr>
            <a:xfrm>
              <a:off x="2770200" y="1810990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how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44" name="Google Shape;844;p53"/>
            <p:cNvSpPr txBox="1"/>
            <p:nvPr/>
          </p:nvSpPr>
          <p:spPr>
            <a:xfrm>
              <a:off x="2770200" y="210781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poach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45" name="Google Shape;845;p53"/>
            <p:cNvSpPr txBox="1"/>
            <p:nvPr/>
          </p:nvSpPr>
          <p:spPr>
            <a:xfrm>
              <a:off x="2657400" y="242106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to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3599650" y="2256375"/>
              <a:ext cx="174600" cy="174600"/>
            </a:xfrm>
            <a:prstGeom prst="ellipse">
              <a:avLst/>
            </a:prstGeom>
            <a:solidFill>
              <a:srgbClr val="980000">
                <a:alpha val="3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3599650" y="2561175"/>
              <a:ext cx="174600" cy="174600"/>
            </a:xfrm>
            <a:prstGeom prst="ellipse">
              <a:avLst/>
            </a:prstGeom>
            <a:solidFill>
              <a:srgbClr val="980000">
                <a:alpha val="3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848" name="Google Shape;848;p53"/>
          <p:cNvGrpSpPr/>
          <p:nvPr/>
        </p:nvGrpSpPr>
        <p:grpSpPr>
          <a:xfrm>
            <a:off x="6657717" y="2300701"/>
            <a:ext cx="473618" cy="239694"/>
            <a:chOff x="3350000" y="3241250"/>
            <a:chExt cx="689400" cy="348900"/>
          </a:xfrm>
        </p:grpSpPr>
        <p:sp>
          <p:nvSpPr>
            <p:cNvPr id="849" name="Google Shape;849;p53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2" name="Google Shape;852;p53"/>
          <p:cNvGrpSpPr/>
          <p:nvPr/>
        </p:nvGrpSpPr>
        <p:grpSpPr>
          <a:xfrm>
            <a:off x="3995075" y="1257775"/>
            <a:ext cx="1119000" cy="1571700"/>
            <a:chOff x="3995075" y="1029175"/>
            <a:chExt cx="1119000" cy="1571700"/>
          </a:xfrm>
        </p:grpSpPr>
        <p:sp>
          <p:nvSpPr>
            <p:cNvPr id="853" name="Google Shape;853;p53"/>
            <p:cNvSpPr/>
            <p:nvPr/>
          </p:nvSpPr>
          <p:spPr>
            <a:xfrm>
              <a:off x="3995075" y="1029175"/>
              <a:ext cx="1119000" cy="1571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056675" y="1121425"/>
              <a:ext cx="308100" cy="174600"/>
            </a:xfrm>
            <a:prstGeom prst="rect">
              <a:avLst/>
            </a:prstGeom>
            <a:solidFill>
              <a:srgbClr val="98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4056675" y="1426225"/>
              <a:ext cx="729000" cy="174600"/>
            </a:xfrm>
            <a:prstGeom prst="rect">
              <a:avLst/>
            </a:prstGeom>
            <a:solidFill>
              <a:srgbClr val="98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4056675" y="1731025"/>
              <a:ext cx="44400" cy="174600"/>
            </a:xfrm>
            <a:prstGeom prst="rect">
              <a:avLst/>
            </a:prstGeom>
            <a:solidFill>
              <a:srgbClr val="98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4056675" y="2035825"/>
              <a:ext cx="44400" cy="174600"/>
            </a:xfrm>
            <a:prstGeom prst="rect">
              <a:avLst/>
            </a:prstGeom>
            <a:solidFill>
              <a:srgbClr val="98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4056675" y="2340625"/>
              <a:ext cx="44400" cy="174600"/>
            </a:xfrm>
            <a:prstGeom prst="rect">
              <a:avLst/>
            </a:prstGeom>
            <a:solidFill>
              <a:srgbClr val="98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9" name="Google Shape;859;p53"/>
          <p:cNvSpPr txBox="1"/>
          <p:nvPr/>
        </p:nvSpPr>
        <p:spPr>
          <a:xfrm>
            <a:off x="5119125" y="45794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0" name="Google Shape;860;p53"/>
          <p:cNvCxnSpPr>
            <a:stCxn id="853" idx="3"/>
            <a:endCxn id="859" idx="0"/>
          </p:cNvCxnSpPr>
          <p:nvPr/>
        </p:nvCxnSpPr>
        <p:spPr>
          <a:xfrm>
            <a:off x="5114075" y="2043625"/>
            <a:ext cx="508200" cy="25359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61" name="Google Shape;86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200" y="1002975"/>
            <a:ext cx="10858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4"/>
          <p:cNvSpPr txBox="1"/>
          <p:nvPr/>
        </p:nvSpPr>
        <p:spPr>
          <a:xfrm>
            <a:off x="4404493" y="972007"/>
            <a:ext cx="1423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B45F06"/>
                </a:solidFill>
              </a:rPr>
              <a:t>Cross Entropy</a:t>
            </a:r>
            <a:endParaRPr b="1" i="0" sz="1400" u="none" cap="none" strike="noStrike">
              <a:solidFill>
                <a:srgbClr val="B45F06"/>
              </a:solidFill>
            </a:endParaRPr>
          </a:p>
        </p:txBody>
      </p:sp>
      <p:sp>
        <p:nvSpPr>
          <p:cNvPr id="868" name="Google Shape;868;p5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Modeling</a:t>
            </a:r>
            <a:endParaRPr/>
          </a:p>
        </p:txBody>
      </p:sp>
      <p:sp>
        <p:nvSpPr>
          <p:cNvPr id="869" name="Google Shape;869;p54"/>
          <p:cNvSpPr/>
          <p:nvPr/>
        </p:nvSpPr>
        <p:spPr>
          <a:xfrm>
            <a:off x="3943565" y="1408925"/>
            <a:ext cx="1119000" cy="157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4"/>
          <p:cNvSpPr txBox="1"/>
          <p:nvPr/>
        </p:nvSpPr>
        <p:spPr>
          <a:xfrm>
            <a:off x="2241490" y="4730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how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71" name="Google Shape;871;p54"/>
          <p:cNvSpPr/>
          <p:nvPr/>
        </p:nvSpPr>
        <p:spPr>
          <a:xfrm>
            <a:off x="2380090" y="4155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54"/>
          <p:cNvSpPr/>
          <p:nvPr/>
        </p:nvSpPr>
        <p:spPr>
          <a:xfrm>
            <a:off x="2503290" y="424802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4"/>
          <p:cNvSpPr/>
          <p:nvPr/>
        </p:nvSpPr>
        <p:spPr>
          <a:xfrm>
            <a:off x="2808090" y="4248025"/>
            <a:ext cx="174600" cy="174600"/>
          </a:xfrm>
          <a:prstGeom prst="ellipse">
            <a:avLst/>
          </a:prstGeom>
          <a:solidFill>
            <a:srgbClr val="0000FF">
              <a:alpha val="8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4" name="Google Shape;874;p54"/>
          <p:cNvCxnSpPr>
            <a:stCxn id="870" idx="0"/>
            <a:endCxn id="871" idx="2"/>
          </p:cNvCxnSpPr>
          <p:nvPr/>
        </p:nvCxnSpPr>
        <p:spPr>
          <a:xfrm rot="10800000">
            <a:off x="2744590" y="4504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5" name="Google Shape;875;p54"/>
          <p:cNvCxnSpPr/>
          <p:nvPr/>
        </p:nvCxnSpPr>
        <p:spPr>
          <a:xfrm flipH="1" rot="10800000">
            <a:off x="2751315" y="3831571"/>
            <a:ext cx="6759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6" name="Google Shape;876;p54"/>
          <p:cNvCxnSpPr>
            <a:stCxn id="877" idx="0"/>
            <a:endCxn id="878" idx="2"/>
          </p:cNvCxnSpPr>
          <p:nvPr/>
        </p:nvCxnSpPr>
        <p:spPr>
          <a:xfrm rot="10800000">
            <a:off x="3660940" y="2980550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9" name="Google Shape;879;p54"/>
          <p:cNvSpPr/>
          <p:nvPr/>
        </p:nvSpPr>
        <p:spPr>
          <a:xfrm>
            <a:off x="4005165" y="1501175"/>
            <a:ext cx="3081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54"/>
          <p:cNvSpPr/>
          <p:nvPr/>
        </p:nvSpPr>
        <p:spPr>
          <a:xfrm>
            <a:off x="4005165" y="1805975"/>
            <a:ext cx="7290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4"/>
          <p:cNvSpPr/>
          <p:nvPr/>
        </p:nvSpPr>
        <p:spPr>
          <a:xfrm>
            <a:off x="4005165" y="2110775"/>
            <a:ext cx="444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54"/>
          <p:cNvSpPr/>
          <p:nvPr/>
        </p:nvSpPr>
        <p:spPr>
          <a:xfrm>
            <a:off x="4005165" y="2415575"/>
            <a:ext cx="444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4"/>
          <p:cNvSpPr/>
          <p:nvPr/>
        </p:nvSpPr>
        <p:spPr>
          <a:xfrm>
            <a:off x="4005165" y="2720375"/>
            <a:ext cx="444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4"/>
          <p:cNvSpPr txBox="1"/>
          <p:nvPr/>
        </p:nvSpPr>
        <p:spPr>
          <a:xfrm>
            <a:off x="3155890" y="4730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to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85" name="Google Shape;885;p54"/>
          <p:cNvSpPr/>
          <p:nvPr/>
        </p:nvSpPr>
        <p:spPr>
          <a:xfrm>
            <a:off x="3294490" y="4155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54"/>
          <p:cNvSpPr/>
          <p:nvPr/>
        </p:nvSpPr>
        <p:spPr>
          <a:xfrm>
            <a:off x="3417690" y="4248025"/>
            <a:ext cx="174600" cy="174600"/>
          </a:xfrm>
          <a:prstGeom prst="ellipse">
            <a:avLst/>
          </a:prstGeom>
          <a:solidFill>
            <a:srgbClr val="0000FF">
              <a:alpha val="2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4"/>
          <p:cNvSpPr/>
          <p:nvPr/>
        </p:nvSpPr>
        <p:spPr>
          <a:xfrm>
            <a:off x="3722490" y="4248025"/>
            <a:ext cx="174600" cy="174600"/>
          </a:xfrm>
          <a:prstGeom prst="ellipse">
            <a:avLst/>
          </a:prstGeom>
          <a:solidFill>
            <a:srgbClr val="0000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8" name="Google Shape;888;p54"/>
          <p:cNvCxnSpPr>
            <a:stCxn id="884" idx="0"/>
            <a:endCxn id="885" idx="2"/>
          </p:cNvCxnSpPr>
          <p:nvPr/>
        </p:nvCxnSpPr>
        <p:spPr>
          <a:xfrm rot="10800000">
            <a:off x="3658990" y="4504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9" name="Google Shape;889;p54"/>
          <p:cNvCxnSpPr/>
          <p:nvPr/>
        </p:nvCxnSpPr>
        <p:spPr>
          <a:xfrm rot="10800000">
            <a:off x="3665715" y="3792571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0" name="Google Shape;890;p54"/>
          <p:cNvSpPr txBox="1"/>
          <p:nvPr/>
        </p:nvSpPr>
        <p:spPr>
          <a:xfrm>
            <a:off x="4070290" y="4730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poach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91" name="Google Shape;891;p54"/>
          <p:cNvSpPr/>
          <p:nvPr/>
        </p:nvSpPr>
        <p:spPr>
          <a:xfrm>
            <a:off x="4208890" y="4155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54"/>
          <p:cNvSpPr/>
          <p:nvPr/>
        </p:nvSpPr>
        <p:spPr>
          <a:xfrm>
            <a:off x="4332090" y="4248025"/>
            <a:ext cx="174600" cy="174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4"/>
          <p:cNvSpPr/>
          <p:nvPr/>
        </p:nvSpPr>
        <p:spPr>
          <a:xfrm>
            <a:off x="4636890" y="4248025"/>
            <a:ext cx="174600" cy="174600"/>
          </a:xfrm>
          <a:prstGeom prst="ellipse">
            <a:avLst/>
          </a:prstGeom>
          <a:solidFill>
            <a:srgbClr val="0000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4" name="Google Shape;894;p54"/>
          <p:cNvCxnSpPr>
            <a:stCxn id="890" idx="0"/>
            <a:endCxn id="891" idx="2"/>
          </p:cNvCxnSpPr>
          <p:nvPr/>
        </p:nvCxnSpPr>
        <p:spPr>
          <a:xfrm rot="10800000">
            <a:off x="4573390" y="4504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5" name="Google Shape;895;p54"/>
          <p:cNvCxnSpPr/>
          <p:nvPr/>
        </p:nvCxnSpPr>
        <p:spPr>
          <a:xfrm rot="10800000">
            <a:off x="3890715" y="3831571"/>
            <a:ext cx="6894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96" name="Google Shape;896;p54"/>
          <p:cNvGrpSpPr/>
          <p:nvPr/>
        </p:nvGrpSpPr>
        <p:grpSpPr>
          <a:xfrm>
            <a:off x="3320440" y="3393650"/>
            <a:ext cx="689400" cy="348900"/>
            <a:chOff x="3350000" y="3241250"/>
            <a:chExt cx="689400" cy="348900"/>
          </a:xfrm>
        </p:grpSpPr>
        <p:sp>
          <p:nvSpPr>
            <p:cNvPr id="877" name="Google Shape;877;p54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54"/>
          <p:cNvGrpSpPr/>
          <p:nvPr/>
        </p:nvGrpSpPr>
        <p:grpSpPr>
          <a:xfrm>
            <a:off x="2627840" y="1353101"/>
            <a:ext cx="1247150" cy="1658060"/>
            <a:chOff x="2657400" y="1200701"/>
            <a:chExt cx="1247150" cy="1658060"/>
          </a:xfrm>
        </p:grpSpPr>
        <p:sp>
          <p:nvSpPr>
            <p:cNvPr id="878" name="Google Shape;878;p54"/>
            <p:cNvSpPr/>
            <p:nvPr/>
          </p:nvSpPr>
          <p:spPr>
            <a:xfrm>
              <a:off x="3476450" y="1256375"/>
              <a:ext cx="428100" cy="157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3599650" y="1951575"/>
              <a:ext cx="174600" cy="174600"/>
            </a:xfrm>
            <a:prstGeom prst="ellipse">
              <a:avLst/>
            </a:prstGeom>
            <a:solidFill>
              <a:srgbClr val="980000">
                <a:alpha val="3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3599650" y="1646775"/>
              <a:ext cx="174600" cy="174600"/>
            </a:xfrm>
            <a:prstGeom prst="ellipse">
              <a:avLst/>
            </a:pr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3599650" y="1341975"/>
              <a:ext cx="174600" cy="1746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3" name="Google Shape;903;p54"/>
            <p:cNvSpPr txBox="1"/>
            <p:nvPr/>
          </p:nvSpPr>
          <p:spPr>
            <a:xfrm>
              <a:off x="2657400" y="120070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chicken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4" name="Google Shape;904;p54"/>
            <p:cNvSpPr txBox="1"/>
            <p:nvPr/>
          </p:nvSpPr>
          <p:spPr>
            <a:xfrm>
              <a:off x="2770200" y="150367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eggs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5" name="Google Shape;905;p54"/>
            <p:cNvSpPr txBox="1"/>
            <p:nvPr/>
          </p:nvSpPr>
          <p:spPr>
            <a:xfrm>
              <a:off x="2770200" y="1810990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how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6" name="Google Shape;906;p54"/>
            <p:cNvSpPr txBox="1"/>
            <p:nvPr/>
          </p:nvSpPr>
          <p:spPr>
            <a:xfrm>
              <a:off x="2770200" y="210781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poach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7" name="Google Shape;907;p54"/>
            <p:cNvSpPr txBox="1"/>
            <p:nvPr/>
          </p:nvSpPr>
          <p:spPr>
            <a:xfrm>
              <a:off x="2657400" y="242106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to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3599650" y="2256375"/>
              <a:ext cx="174600" cy="174600"/>
            </a:xfrm>
            <a:prstGeom prst="ellipse">
              <a:avLst/>
            </a:prstGeom>
            <a:solidFill>
              <a:srgbClr val="980000">
                <a:alpha val="3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3599650" y="2561175"/>
              <a:ext cx="174600" cy="174600"/>
            </a:xfrm>
            <a:prstGeom prst="ellipse">
              <a:avLst/>
            </a:prstGeom>
            <a:solidFill>
              <a:srgbClr val="980000">
                <a:alpha val="3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910" name="Google Shape;910;p54"/>
          <p:cNvSpPr/>
          <p:nvPr/>
        </p:nvSpPr>
        <p:spPr>
          <a:xfrm>
            <a:off x="5162765" y="1408925"/>
            <a:ext cx="1119000" cy="157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1" name="Google Shape;911;p54"/>
          <p:cNvCxnSpPr>
            <a:endCxn id="910" idx="2"/>
          </p:cNvCxnSpPr>
          <p:nvPr/>
        </p:nvCxnSpPr>
        <p:spPr>
          <a:xfrm rot="10800000">
            <a:off x="5722265" y="2980625"/>
            <a:ext cx="0" cy="174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2" name="Google Shape;912;p54"/>
          <p:cNvSpPr txBox="1"/>
          <p:nvPr/>
        </p:nvSpPr>
        <p:spPr>
          <a:xfrm>
            <a:off x="5219165" y="4730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eggs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13" name="Google Shape;913;p54"/>
          <p:cNvSpPr/>
          <p:nvPr/>
        </p:nvSpPr>
        <p:spPr>
          <a:xfrm>
            <a:off x="5224365" y="1805975"/>
            <a:ext cx="10062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4" name="Google Shape;914;p54"/>
          <p:cNvCxnSpPr/>
          <p:nvPr/>
        </p:nvCxnSpPr>
        <p:spPr>
          <a:xfrm>
            <a:off x="5250590" y="1496625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5" name="Google Shape;915;p54"/>
          <p:cNvCxnSpPr/>
          <p:nvPr/>
        </p:nvCxnSpPr>
        <p:spPr>
          <a:xfrm>
            <a:off x="5250590" y="2106225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6" name="Google Shape;916;p54"/>
          <p:cNvCxnSpPr/>
          <p:nvPr/>
        </p:nvCxnSpPr>
        <p:spPr>
          <a:xfrm>
            <a:off x="5250590" y="2411025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7" name="Google Shape;917;p54"/>
          <p:cNvCxnSpPr/>
          <p:nvPr/>
        </p:nvCxnSpPr>
        <p:spPr>
          <a:xfrm>
            <a:off x="5250590" y="2715825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8" name="Google Shape;918;p54"/>
          <p:cNvCxnSpPr>
            <a:stCxn id="910" idx="0"/>
          </p:cNvCxnSpPr>
          <p:nvPr/>
        </p:nvCxnSpPr>
        <p:spPr>
          <a:xfrm rot="10800000">
            <a:off x="5458865" y="1320425"/>
            <a:ext cx="263400" cy="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54"/>
          <p:cNvCxnSpPr>
            <a:stCxn id="869" idx="0"/>
          </p:cNvCxnSpPr>
          <p:nvPr/>
        </p:nvCxnSpPr>
        <p:spPr>
          <a:xfrm flipH="1" rot="10800000">
            <a:off x="4503065" y="1300625"/>
            <a:ext cx="2562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20" name="Google Shape;920;p54"/>
          <p:cNvGrpSpPr/>
          <p:nvPr/>
        </p:nvGrpSpPr>
        <p:grpSpPr>
          <a:xfrm>
            <a:off x="7200522" y="2241200"/>
            <a:ext cx="1341000" cy="872500"/>
            <a:chOff x="7178572" y="2239950"/>
            <a:chExt cx="1341000" cy="872500"/>
          </a:xfrm>
        </p:grpSpPr>
        <p:sp>
          <p:nvSpPr>
            <p:cNvPr id="921" name="Google Shape;921;p54"/>
            <p:cNvSpPr/>
            <p:nvPr/>
          </p:nvSpPr>
          <p:spPr>
            <a:xfrm>
              <a:off x="7388650" y="2239950"/>
              <a:ext cx="882900" cy="3774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74806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76330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4" name="Google Shape;924;p54"/>
            <p:cNvSpPr/>
            <p:nvPr/>
          </p:nvSpPr>
          <p:spPr>
            <a:xfrm>
              <a:off x="77854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5" name="Google Shape;925;p54"/>
            <p:cNvSpPr/>
            <p:nvPr/>
          </p:nvSpPr>
          <p:spPr>
            <a:xfrm>
              <a:off x="79378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6" name="Google Shape;926;p54"/>
            <p:cNvSpPr/>
            <p:nvPr/>
          </p:nvSpPr>
          <p:spPr>
            <a:xfrm>
              <a:off x="80902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74806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76330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77854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0" name="Google Shape;930;p54"/>
            <p:cNvSpPr/>
            <p:nvPr/>
          </p:nvSpPr>
          <p:spPr>
            <a:xfrm>
              <a:off x="79378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80902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2" name="Google Shape;932;p54"/>
            <p:cNvSpPr txBox="1"/>
            <p:nvPr/>
          </p:nvSpPr>
          <p:spPr>
            <a:xfrm>
              <a:off x="7178572" y="2537650"/>
              <a:ext cx="13410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Softmax 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933" name="Google Shape;933;p54"/>
          <p:cNvGrpSpPr/>
          <p:nvPr/>
        </p:nvGrpSpPr>
        <p:grpSpPr>
          <a:xfrm>
            <a:off x="6725724" y="3709959"/>
            <a:ext cx="2205900" cy="1278640"/>
            <a:chOff x="6703774" y="3861109"/>
            <a:chExt cx="2205900" cy="1278640"/>
          </a:xfrm>
        </p:grpSpPr>
        <p:sp>
          <p:nvSpPr>
            <p:cNvPr id="934" name="Google Shape;934;p54"/>
            <p:cNvSpPr/>
            <p:nvPr/>
          </p:nvSpPr>
          <p:spPr>
            <a:xfrm>
              <a:off x="7236250" y="3871375"/>
              <a:ext cx="1170300" cy="9237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5" name="Google Shape;935;p54"/>
            <p:cNvSpPr/>
            <p:nvPr/>
          </p:nvSpPr>
          <p:spPr>
            <a:xfrm>
              <a:off x="73282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74806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73282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74806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9" name="Google Shape;939;p54"/>
            <p:cNvSpPr/>
            <p:nvPr/>
          </p:nvSpPr>
          <p:spPr>
            <a:xfrm>
              <a:off x="73282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74806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73282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74806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73282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74806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5" name="Google Shape;945;p54"/>
            <p:cNvSpPr txBox="1"/>
            <p:nvPr/>
          </p:nvSpPr>
          <p:spPr>
            <a:xfrm>
              <a:off x="7623650" y="3861109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chicken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6" name="Google Shape;946;p54"/>
            <p:cNvSpPr txBox="1"/>
            <p:nvPr/>
          </p:nvSpPr>
          <p:spPr>
            <a:xfrm>
              <a:off x="7623650" y="40237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eggs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7" name="Google Shape;947;p54"/>
            <p:cNvSpPr txBox="1"/>
            <p:nvPr/>
          </p:nvSpPr>
          <p:spPr>
            <a:xfrm>
              <a:off x="7623650" y="4186441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how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8" name="Google Shape;948;p54"/>
            <p:cNvSpPr txBox="1"/>
            <p:nvPr/>
          </p:nvSpPr>
          <p:spPr>
            <a:xfrm>
              <a:off x="7623650" y="43285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poach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9" name="Google Shape;949;p54"/>
            <p:cNvSpPr txBox="1"/>
            <p:nvPr/>
          </p:nvSpPr>
          <p:spPr>
            <a:xfrm>
              <a:off x="7623650" y="4491241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to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0" name="Google Shape;950;p54"/>
            <p:cNvSpPr txBox="1"/>
            <p:nvPr/>
          </p:nvSpPr>
          <p:spPr>
            <a:xfrm>
              <a:off x="6703774" y="4702049"/>
              <a:ext cx="2205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Embeddings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951" name="Google Shape;951;p54"/>
          <p:cNvSpPr/>
          <p:nvPr/>
        </p:nvSpPr>
        <p:spPr>
          <a:xfrm>
            <a:off x="7202084" y="2338575"/>
            <a:ext cx="174600" cy="174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54"/>
          <p:cNvSpPr/>
          <p:nvPr/>
        </p:nvSpPr>
        <p:spPr>
          <a:xfrm>
            <a:off x="8340533" y="2347425"/>
            <a:ext cx="174600" cy="15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3" name="Google Shape;953;p54"/>
          <p:cNvGrpSpPr/>
          <p:nvPr/>
        </p:nvGrpSpPr>
        <p:grpSpPr>
          <a:xfrm>
            <a:off x="8581000" y="1992717"/>
            <a:ext cx="225900" cy="834000"/>
            <a:chOff x="8254250" y="3459800"/>
            <a:chExt cx="225900" cy="834000"/>
          </a:xfrm>
        </p:grpSpPr>
        <p:sp>
          <p:nvSpPr>
            <p:cNvPr id="954" name="Google Shape;954;p54"/>
            <p:cNvSpPr/>
            <p:nvPr/>
          </p:nvSpPr>
          <p:spPr>
            <a:xfrm>
              <a:off x="8254250" y="3459800"/>
              <a:ext cx="225900" cy="834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5" name="Google Shape;955;p54"/>
            <p:cNvGrpSpPr/>
            <p:nvPr/>
          </p:nvGrpSpPr>
          <p:grpSpPr>
            <a:xfrm>
              <a:off x="8318800" y="3525483"/>
              <a:ext cx="103200" cy="723000"/>
              <a:chOff x="7175800" y="1523750"/>
              <a:chExt cx="103200" cy="723000"/>
            </a:xfrm>
          </p:grpSpPr>
          <p:sp>
            <p:nvSpPr>
              <p:cNvPr id="956" name="Google Shape;956;p54"/>
              <p:cNvSpPr/>
              <p:nvPr/>
            </p:nvSpPr>
            <p:spPr>
              <a:xfrm>
                <a:off x="7175800" y="19809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54"/>
              <p:cNvSpPr/>
              <p:nvPr/>
            </p:nvSpPr>
            <p:spPr>
              <a:xfrm>
                <a:off x="7175800" y="21333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54"/>
              <p:cNvSpPr/>
              <p:nvPr/>
            </p:nvSpPr>
            <p:spPr>
              <a:xfrm>
                <a:off x="7175800" y="1676150"/>
                <a:ext cx="103200" cy="113400"/>
              </a:xfrm>
              <a:prstGeom prst="ellipse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54"/>
              <p:cNvSpPr/>
              <p:nvPr/>
            </p:nvSpPr>
            <p:spPr>
              <a:xfrm>
                <a:off x="7175800" y="18285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54"/>
              <p:cNvSpPr/>
              <p:nvPr/>
            </p:nvSpPr>
            <p:spPr>
              <a:xfrm>
                <a:off x="7175800" y="1523750"/>
                <a:ext cx="103200" cy="113400"/>
              </a:xfrm>
              <a:prstGeom prst="ellipse">
                <a:avLst/>
              </a:prstGeom>
              <a:solidFill>
                <a:srgbClr val="980000">
                  <a:alpha val="83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1" name="Google Shape;961;p54"/>
          <p:cNvGrpSpPr/>
          <p:nvPr/>
        </p:nvGrpSpPr>
        <p:grpSpPr>
          <a:xfrm>
            <a:off x="6657717" y="2300701"/>
            <a:ext cx="473618" cy="239694"/>
            <a:chOff x="3350000" y="3241250"/>
            <a:chExt cx="689400" cy="348900"/>
          </a:xfrm>
        </p:grpSpPr>
        <p:sp>
          <p:nvSpPr>
            <p:cNvPr id="962" name="Google Shape;962;p54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5"/>
          <p:cNvSpPr txBox="1"/>
          <p:nvPr/>
        </p:nvSpPr>
        <p:spPr>
          <a:xfrm>
            <a:off x="4404493" y="972007"/>
            <a:ext cx="1423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B45F06"/>
                </a:solidFill>
              </a:rPr>
              <a:t>Cross Entropy</a:t>
            </a:r>
            <a:endParaRPr b="1" i="0" sz="1400" u="none" cap="none" strike="noStrike">
              <a:solidFill>
                <a:srgbClr val="B45F06"/>
              </a:solidFill>
            </a:endParaRPr>
          </a:p>
        </p:txBody>
      </p:sp>
      <p:sp>
        <p:nvSpPr>
          <p:cNvPr id="971" name="Google Shape;971;p5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Modeling</a:t>
            </a:r>
            <a:endParaRPr/>
          </a:p>
        </p:txBody>
      </p:sp>
      <p:sp>
        <p:nvSpPr>
          <p:cNvPr id="972" name="Google Shape;972;p55"/>
          <p:cNvSpPr/>
          <p:nvPr/>
        </p:nvSpPr>
        <p:spPr>
          <a:xfrm>
            <a:off x="3943565" y="1408925"/>
            <a:ext cx="1119000" cy="157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55"/>
          <p:cNvSpPr txBox="1"/>
          <p:nvPr/>
        </p:nvSpPr>
        <p:spPr>
          <a:xfrm>
            <a:off x="2241490" y="4730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how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74" name="Google Shape;974;p55"/>
          <p:cNvSpPr/>
          <p:nvPr/>
        </p:nvSpPr>
        <p:spPr>
          <a:xfrm>
            <a:off x="2380090" y="4155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55"/>
          <p:cNvSpPr/>
          <p:nvPr/>
        </p:nvSpPr>
        <p:spPr>
          <a:xfrm>
            <a:off x="2503290" y="4248025"/>
            <a:ext cx="174600" cy="174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55"/>
          <p:cNvSpPr/>
          <p:nvPr/>
        </p:nvSpPr>
        <p:spPr>
          <a:xfrm>
            <a:off x="2808090" y="4248025"/>
            <a:ext cx="174600" cy="174600"/>
          </a:xfrm>
          <a:prstGeom prst="ellipse">
            <a:avLst/>
          </a:prstGeom>
          <a:solidFill>
            <a:srgbClr val="0000FF">
              <a:alpha val="5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5"/>
          <p:cNvSpPr txBox="1"/>
          <p:nvPr/>
        </p:nvSpPr>
        <p:spPr>
          <a:xfrm>
            <a:off x="3155890" y="4730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to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78" name="Google Shape;978;p55"/>
          <p:cNvSpPr/>
          <p:nvPr/>
        </p:nvSpPr>
        <p:spPr>
          <a:xfrm>
            <a:off x="3294490" y="4155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55"/>
          <p:cNvSpPr/>
          <p:nvPr/>
        </p:nvSpPr>
        <p:spPr>
          <a:xfrm>
            <a:off x="3417690" y="4248025"/>
            <a:ext cx="174600" cy="174600"/>
          </a:xfrm>
          <a:prstGeom prst="ellipse">
            <a:avLst/>
          </a:prstGeom>
          <a:solidFill>
            <a:srgbClr val="0000FF">
              <a:alpha val="2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5"/>
          <p:cNvSpPr/>
          <p:nvPr/>
        </p:nvSpPr>
        <p:spPr>
          <a:xfrm>
            <a:off x="3722490" y="4248025"/>
            <a:ext cx="174600" cy="1746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5"/>
          <p:cNvSpPr txBox="1"/>
          <p:nvPr/>
        </p:nvSpPr>
        <p:spPr>
          <a:xfrm>
            <a:off x="4070290" y="4730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poach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82" name="Google Shape;982;p55"/>
          <p:cNvSpPr/>
          <p:nvPr/>
        </p:nvSpPr>
        <p:spPr>
          <a:xfrm>
            <a:off x="4208890" y="4155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55"/>
          <p:cNvSpPr/>
          <p:nvPr/>
        </p:nvSpPr>
        <p:spPr>
          <a:xfrm>
            <a:off x="4332090" y="4248025"/>
            <a:ext cx="174600" cy="174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55"/>
          <p:cNvSpPr/>
          <p:nvPr/>
        </p:nvSpPr>
        <p:spPr>
          <a:xfrm>
            <a:off x="4636890" y="4248025"/>
            <a:ext cx="174600" cy="1746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5" name="Google Shape;985;p55"/>
          <p:cNvGrpSpPr/>
          <p:nvPr/>
        </p:nvGrpSpPr>
        <p:grpSpPr>
          <a:xfrm>
            <a:off x="3320440" y="3393650"/>
            <a:ext cx="689400" cy="348900"/>
            <a:chOff x="3350000" y="3241250"/>
            <a:chExt cx="689400" cy="348900"/>
          </a:xfrm>
        </p:grpSpPr>
        <p:sp>
          <p:nvSpPr>
            <p:cNvPr id="986" name="Google Shape;986;p55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7" name="Google Shape;987;p55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5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55"/>
          <p:cNvGrpSpPr/>
          <p:nvPr/>
        </p:nvGrpSpPr>
        <p:grpSpPr>
          <a:xfrm>
            <a:off x="2627840" y="1353101"/>
            <a:ext cx="1247150" cy="1658060"/>
            <a:chOff x="2657400" y="1200701"/>
            <a:chExt cx="1247150" cy="1658060"/>
          </a:xfrm>
        </p:grpSpPr>
        <p:sp>
          <p:nvSpPr>
            <p:cNvPr id="990" name="Google Shape;990;p55"/>
            <p:cNvSpPr/>
            <p:nvPr/>
          </p:nvSpPr>
          <p:spPr>
            <a:xfrm>
              <a:off x="3476450" y="1256375"/>
              <a:ext cx="428100" cy="157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1" name="Google Shape;991;p55"/>
            <p:cNvSpPr txBox="1"/>
            <p:nvPr/>
          </p:nvSpPr>
          <p:spPr>
            <a:xfrm>
              <a:off x="2657400" y="120070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chicken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2" name="Google Shape;992;p55"/>
            <p:cNvSpPr txBox="1"/>
            <p:nvPr/>
          </p:nvSpPr>
          <p:spPr>
            <a:xfrm>
              <a:off x="2770200" y="150367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eggs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3" name="Google Shape;993;p55"/>
            <p:cNvSpPr txBox="1"/>
            <p:nvPr/>
          </p:nvSpPr>
          <p:spPr>
            <a:xfrm>
              <a:off x="2770200" y="1810990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how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4" name="Google Shape;994;p55"/>
            <p:cNvSpPr txBox="1"/>
            <p:nvPr/>
          </p:nvSpPr>
          <p:spPr>
            <a:xfrm>
              <a:off x="2770200" y="210781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poach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5" name="Google Shape;995;p55"/>
            <p:cNvSpPr txBox="1"/>
            <p:nvPr/>
          </p:nvSpPr>
          <p:spPr>
            <a:xfrm>
              <a:off x="2657400" y="242106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to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996" name="Google Shape;996;p55"/>
          <p:cNvSpPr/>
          <p:nvPr/>
        </p:nvSpPr>
        <p:spPr>
          <a:xfrm>
            <a:off x="5162765" y="1408925"/>
            <a:ext cx="1119000" cy="157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7" name="Google Shape;997;p55"/>
          <p:cNvCxnSpPr>
            <a:endCxn id="996" idx="2"/>
          </p:cNvCxnSpPr>
          <p:nvPr/>
        </p:nvCxnSpPr>
        <p:spPr>
          <a:xfrm rot="10800000">
            <a:off x="5722265" y="2980625"/>
            <a:ext cx="0" cy="174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8" name="Google Shape;998;p55"/>
          <p:cNvSpPr txBox="1"/>
          <p:nvPr/>
        </p:nvSpPr>
        <p:spPr>
          <a:xfrm>
            <a:off x="5219165" y="4730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eggs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99" name="Google Shape;999;p55"/>
          <p:cNvSpPr/>
          <p:nvPr/>
        </p:nvSpPr>
        <p:spPr>
          <a:xfrm>
            <a:off x="5224365" y="1805975"/>
            <a:ext cx="10062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0" name="Google Shape;1000;p55"/>
          <p:cNvCxnSpPr/>
          <p:nvPr/>
        </p:nvCxnSpPr>
        <p:spPr>
          <a:xfrm>
            <a:off x="5250590" y="1496625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1" name="Google Shape;1001;p55"/>
          <p:cNvCxnSpPr/>
          <p:nvPr/>
        </p:nvCxnSpPr>
        <p:spPr>
          <a:xfrm>
            <a:off x="5250590" y="2106225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55"/>
          <p:cNvCxnSpPr/>
          <p:nvPr/>
        </p:nvCxnSpPr>
        <p:spPr>
          <a:xfrm>
            <a:off x="5250590" y="2411025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3" name="Google Shape;1003;p55"/>
          <p:cNvCxnSpPr/>
          <p:nvPr/>
        </p:nvCxnSpPr>
        <p:spPr>
          <a:xfrm>
            <a:off x="5250590" y="2715825"/>
            <a:ext cx="0" cy="18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4" name="Google Shape;1004;p55"/>
          <p:cNvCxnSpPr>
            <a:stCxn id="996" idx="0"/>
          </p:cNvCxnSpPr>
          <p:nvPr/>
        </p:nvCxnSpPr>
        <p:spPr>
          <a:xfrm rot="10800000">
            <a:off x="5458865" y="1320425"/>
            <a:ext cx="263400" cy="88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55"/>
          <p:cNvCxnSpPr>
            <a:stCxn id="972" idx="0"/>
          </p:cNvCxnSpPr>
          <p:nvPr/>
        </p:nvCxnSpPr>
        <p:spPr>
          <a:xfrm flipH="1" rot="10800000">
            <a:off x="4503065" y="1300625"/>
            <a:ext cx="256200" cy="108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55"/>
          <p:cNvCxnSpPr/>
          <p:nvPr/>
        </p:nvCxnSpPr>
        <p:spPr>
          <a:xfrm rot="10800000">
            <a:off x="3658990" y="4504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7" name="Google Shape;1007;p55"/>
          <p:cNvCxnSpPr/>
          <p:nvPr/>
        </p:nvCxnSpPr>
        <p:spPr>
          <a:xfrm rot="10800000">
            <a:off x="4573390" y="4504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8" name="Google Shape;1008;p55"/>
          <p:cNvCxnSpPr/>
          <p:nvPr/>
        </p:nvCxnSpPr>
        <p:spPr>
          <a:xfrm rot="10800000">
            <a:off x="3614300" y="2980550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09" name="Google Shape;1009;p55"/>
          <p:cNvCxnSpPr>
            <a:stCxn id="970" idx="1"/>
          </p:cNvCxnSpPr>
          <p:nvPr/>
        </p:nvCxnSpPr>
        <p:spPr>
          <a:xfrm flipH="1">
            <a:off x="3690493" y="1153657"/>
            <a:ext cx="714000" cy="255300"/>
          </a:xfrm>
          <a:prstGeom prst="bentConnector3">
            <a:avLst>
              <a:gd fmla="val 9798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0" name="Google Shape;1010;p55"/>
          <p:cNvCxnSpPr/>
          <p:nvPr/>
        </p:nvCxnSpPr>
        <p:spPr>
          <a:xfrm rot="10800000">
            <a:off x="3619075" y="3792571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11" name="Google Shape;1011;p55"/>
          <p:cNvCxnSpPr/>
          <p:nvPr/>
        </p:nvCxnSpPr>
        <p:spPr>
          <a:xfrm flipH="1" rot="10800000">
            <a:off x="2628475" y="3831571"/>
            <a:ext cx="6759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12" name="Google Shape;1012;p55"/>
          <p:cNvCxnSpPr/>
          <p:nvPr/>
        </p:nvCxnSpPr>
        <p:spPr>
          <a:xfrm rot="10800000">
            <a:off x="4072675" y="3831571"/>
            <a:ext cx="6894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13" name="Google Shape;1013;p55"/>
          <p:cNvCxnSpPr/>
          <p:nvPr/>
        </p:nvCxnSpPr>
        <p:spPr>
          <a:xfrm rot="10800000">
            <a:off x="2744590" y="4504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4" name="Google Shape;1014;p55"/>
          <p:cNvCxnSpPr/>
          <p:nvPr/>
        </p:nvCxnSpPr>
        <p:spPr>
          <a:xfrm flipH="1" rot="10800000">
            <a:off x="2780875" y="3831571"/>
            <a:ext cx="675900" cy="30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5" name="Google Shape;1015;p55"/>
          <p:cNvCxnSpPr/>
          <p:nvPr/>
        </p:nvCxnSpPr>
        <p:spPr>
          <a:xfrm rot="10800000">
            <a:off x="3690500" y="2980550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6" name="Google Shape;1016;p55"/>
          <p:cNvCxnSpPr/>
          <p:nvPr/>
        </p:nvCxnSpPr>
        <p:spPr>
          <a:xfrm rot="10800000">
            <a:off x="3695275" y="3792571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7" name="Google Shape;1017;p55"/>
          <p:cNvCxnSpPr/>
          <p:nvPr/>
        </p:nvCxnSpPr>
        <p:spPr>
          <a:xfrm rot="10800000">
            <a:off x="3920275" y="3831571"/>
            <a:ext cx="689400" cy="30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8" name="Google Shape;1018;p55"/>
          <p:cNvSpPr/>
          <p:nvPr/>
        </p:nvSpPr>
        <p:spPr>
          <a:xfrm>
            <a:off x="3570090" y="2103975"/>
            <a:ext cx="174600" cy="174600"/>
          </a:xfrm>
          <a:prstGeom prst="ellipse">
            <a:avLst/>
          </a:prstGeom>
          <a:solidFill>
            <a:srgbClr val="98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5"/>
          <p:cNvSpPr/>
          <p:nvPr/>
        </p:nvSpPr>
        <p:spPr>
          <a:xfrm>
            <a:off x="3570090" y="1799175"/>
            <a:ext cx="174600" cy="1746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5"/>
          <p:cNvSpPr/>
          <p:nvPr/>
        </p:nvSpPr>
        <p:spPr>
          <a:xfrm>
            <a:off x="3570090" y="1494375"/>
            <a:ext cx="174600" cy="1746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55"/>
          <p:cNvSpPr/>
          <p:nvPr/>
        </p:nvSpPr>
        <p:spPr>
          <a:xfrm>
            <a:off x="3570090" y="2408775"/>
            <a:ext cx="174600" cy="174600"/>
          </a:xfrm>
          <a:prstGeom prst="ellipse">
            <a:avLst/>
          </a:prstGeom>
          <a:solidFill>
            <a:srgbClr val="98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55"/>
          <p:cNvSpPr/>
          <p:nvPr/>
        </p:nvSpPr>
        <p:spPr>
          <a:xfrm>
            <a:off x="3570090" y="2713575"/>
            <a:ext cx="174600" cy="174600"/>
          </a:xfrm>
          <a:prstGeom prst="ellipse">
            <a:avLst/>
          </a:prstGeom>
          <a:solidFill>
            <a:srgbClr val="98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5"/>
          <p:cNvSpPr/>
          <p:nvPr/>
        </p:nvSpPr>
        <p:spPr>
          <a:xfrm>
            <a:off x="4005165" y="1501175"/>
            <a:ext cx="2037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55"/>
          <p:cNvSpPr/>
          <p:nvPr/>
        </p:nvSpPr>
        <p:spPr>
          <a:xfrm>
            <a:off x="4005165" y="1805975"/>
            <a:ext cx="8586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55"/>
          <p:cNvSpPr/>
          <p:nvPr/>
        </p:nvSpPr>
        <p:spPr>
          <a:xfrm>
            <a:off x="4005165" y="2110775"/>
            <a:ext cx="444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55"/>
          <p:cNvSpPr/>
          <p:nvPr/>
        </p:nvSpPr>
        <p:spPr>
          <a:xfrm>
            <a:off x="4005165" y="2415575"/>
            <a:ext cx="444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55"/>
          <p:cNvSpPr/>
          <p:nvPr/>
        </p:nvSpPr>
        <p:spPr>
          <a:xfrm>
            <a:off x="4005165" y="2720375"/>
            <a:ext cx="44400" cy="174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8" name="Google Shape;1028;p55"/>
          <p:cNvGrpSpPr/>
          <p:nvPr/>
        </p:nvGrpSpPr>
        <p:grpSpPr>
          <a:xfrm>
            <a:off x="7200522" y="2241200"/>
            <a:ext cx="1341000" cy="872500"/>
            <a:chOff x="7178572" y="2239950"/>
            <a:chExt cx="1341000" cy="872500"/>
          </a:xfrm>
        </p:grpSpPr>
        <p:sp>
          <p:nvSpPr>
            <p:cNvPr id="1029" name="Google Shape;1029;p55"/>
            <p:cNvSpPr/>
            <p:nvPr/>
          </p:nvSpPr>
          <p:spPr>
            <a:xfrm>
              <a:off x="7388650" y="2239950"/>
              <a:ext cx="882900" cy="3774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0" name="Google Shape;1030;p55"/>
            <p:cNvSpPr/>
            <p:nvPr/>
          </p:nvSpPr>
          <p:spPr>
            <a:xfrm>
              <a:off x="74806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1" name="Google Shape;1031;p55"/>
            <p:cNvSpPr/>
            <p:nvPr/>
          </p:nvSpPr>
          <p:spPr>
            <a:xfrm>
              <a:off x="76330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2" name="Google Shape;1032;p55"/>
            <p:cNvSpPr/>
            <p:nvPr/>
          </p:nvSpPr>
          <p:spPr>
            <a:xfrm>
              <a:off x="77854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3" name="Google Shape;1033;p55"/>
            <p:cNvSpPr/>
            <p:nvPr/>
          </p:nvSpPr>
          <p:spPr>
            <a:xfrm>
              <a:off x="79378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4" name="Google Shape;1034;p55"/>
            <p:cNvSpPr/>
            <p:nvPr/>
          </p:nvSpPr>
          <p:spPr>
            <a:xfrm>
              <a:off x="80902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5" name="Google Shape;1035;p55"/>
            <p:cNvSpPr/>
            <p:nvPr/>
          </p:nvSpPr>
          <p:spPr>
            <a:xfrm>
              <a:off x="74806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6" name="Google Shape;1036;p55"/>
            <p:cNvSpPr/>
            <p:nvPr/>
          </p:nvSpPr>
          <p:spPr>
            <a:xfrm>
              <a:off x="76330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7" name="Google Shape;1037;p55"/>
            <p:cNvSpPr/>
            <p:nvPr/>
          </p:nvSpPr>
          <p:spPr>
            <a:xfrm>
              <a:off x="77854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8" name="Google Shape;1038;p55"/>
            <p:cNvSpPr/>
            <p:nvPr/>
          </p:nvSpPr>
          <p:spPr>
            <a:xfrm>
              <a:off x="79378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0902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40" name="Google Shape;1040;p55"/>
            <p:cNvSpPr txBox="1"/>
            <p:nvPr/>
          </p:nvSpPr>
          <p:spPr>
            <a:xfrm>
              <a:off x="7178572" y="2537650"/>
              <a:ext cx="13410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Softmax 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1041" name="Google Shape;1041;p55"/>
          <p:cNvGrpSpPr/>
          <p:nvPr/>
        </p:nvGrpSpPr>
        <p:grpSpPr>
          <a:xfrm>
            <a:off x="6725724" y="3709959"/>
            <a:ext cx="2205900" cy="1278640"/>
            <a:chOff x="6703774" y="3861109"/>
            <a:chExt cx="2205900" cy="1278640"/>
          </a:xfrm>
        </p:grpSpPr>
        <p:sp>
          <p:nvSpPr>
            <p:cNvPr id="1042" name="Google Shape;1042;p55"/>
            <p:cNvSpPr/>
            <p:nvPr/>
          </p:nvSpPr>
          <p:spPr>
            <a:xfrm>
              <a:off x="7236250" y="3871375"/>
              <a:ext cx="1170300" cy="9237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43" name="Google Shape;1043;p55"/>
            <p:cNvSpPr/>
            <p:nvPr/>
          </p:nvSpPr>
          <p:spPr>
            <a:xfrm>
              <a:off x="73282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44" name="Google Shape;1044;p55"/>
            <p:cNvSpPr/>
            <p:nvPr/>
          </p:nvSpPr>
          <p:spPr>
            <a:xfrm>
              <a:off x="7480600" y="3962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45" name="Google Shape;1045;p55"/>
            <p:cNvSpPr/>
            <p:nvPr/>
          </p:nvSpPr>
          <p:spPr>
            <a:xfrm>
              <a:off x="73282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46" name="Google Shape;1046;p55"/>
            <p:cNvSpPr/>
            <p:nvPr/>
          </p:nvSpPr>
          <p:spPr>
            <a:xfrm>
              <a:off x="7480600" y="41145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47" name="Google Shape;1047;p55"/>
            <p:cNvSpPr/>
            <p:nvPr/>
          </p:nvSpPr>
          <p:spPr>
            <a:xfrm>
              <a:off x="73282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48" name="Google Shape;1048;p55"/>
            <p:cNvSpPr/>
            <p:nvPr/>
          </p:nvSpPr>
          <p:spPr>
            <a:xfrm>
              <a:off x="7480600" y="42669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49" name="Google Shape;1049;p55"/>
            <p:cNvSpPr/>
            <p:nvPr/>
          </p:nvSpPr>
          <p:spPr>
            <a:xfrm>
              <a:off x="73282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50" name="Google Shape;1050;p55"/>
            <p:cNvSpPr/>
            <p:nvPr/>
          </p:nvSpPr>
          <p:spPr>
            <a:xfrm>
              <a:off x="7480600" y="44193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51" name="Google Shape;1051;p55"/>
            <p:cNvSpPr/>
            <p:nvPr/>
          </p:nvSpPr>
          <p:spPr>
            <a:xfrm>
              <a:off x="73282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52" name="Google Shape;1052;p55"/>
            <p:cNvSpPr/>
            <p:nvPr/>
          </p:nvSpPr>
          <p:spPr>
            <a:xfrm>
              <a:off x="7480600" y="4571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53" name="Google Shape;1053;p55"/>
            <p:cNvSpPr txBox="1"/>
            <p:nvPr/>
          </p:nvSpPr>
          <p:spPr>
            <a:xfrm>
              <a:off x="7623650" y="3861109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chicken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54" name="Google Shape;1054;p55"/>
            <p:cNvSpPr txBox="1"/>
            <p:nvPr/>
          </p:nvSpPr>
          <p:spPr>
            <a:xfrm>
              <a:off x="7623650" y="40237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eggs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55" name="Google Shape;1055;p55"/>
            <p:cNvSpPr txBox="1"/>
            <p:nvPr/>
          </p:nvSpPr>
          <p:spPr>
            <a:xfrm>
              <a:off x="7623650" y="4186441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how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56" name="Google Shape;1056;p55"/>
            <p:cNvSpPr txBox="1"/>
            <p:nvPr/>
          </p:nvSpPr>
          <p:spPr>
            <a:xfrm>
              <a:off x="7623650" y="4328575"/>
              <a:ext cx="7290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poach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57" name="Google Shape;1057;p55"/>
            <p:cNvSpPr txBox="1"/>
            <p:nvPr/>
          </p:nvSpPr>
          <p:spPr>
            <a:xfrm>
              <a:off x="7623650" y="4491241"/>
              <a:ext cx="8418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-US" sz="1400" u="none" cap="none" strike="noStrike">
                  <a:solidFill>
                    <a:srgbClr val="000000"/>
                  </a:solidFill>
                </a:rPr>
                <a:t>to</a:t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58" name="Google Shape;1058;p55"/>
            <p:cNvSpPr txBox="1"/>
            <p:nvPr/>
          </p:nvSpPr>
          <p:spPr>
            <a:xfrm>
              <a:off x="6703774" y="4702049"/>
              <a:ext cx="2205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Embeddings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</a:rPr>
                <a:t>Parameters</a:t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59" name="Google Shape;1059;p55"/>
          <p:cNvSpPr/>
          <p:nvPr/>
        </p:nvSpPr>
        <p:spPr>
          <a:xfrm>
            <a:off x="7202084" y="2338575"/>
            <a:ext cx="174600" cy="174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5"/>
          <p:cNvSpPr/>
          <p:nvPr/>
        </p:nvSpPr>
        <p:spPr>
          <a:xfrm>
            <a:off x="8340533" y="2347425"/>
            <a:ext cx="174600" cy="15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1" name="Google Shape;1061;p55"/>
          <p:cNvGrpSpPr/>
          <p:nvPr/>
        </p:nvGrpSpPr>
        <p:grpSpPr>
          <a:xfrm>
            <a:off x="8581000" y="1992717"/>
            <a:ext cx="225900" cy="834000"/>
            <a:chOff x="8254250" y="3459800"/>
            <a:chExt cx="225900" cy="834000"/>
          </a:xfrm>
        </p:grpSpPr>
        <p:sp>
          <p:nvSpPr>
            <p:cNvPr id="1062" name="Google Shape;1062;p55"/>
            <p:cNvSpPr/>
            <p:nvPr/>
          </p:nvSpPr>
          <p:spPr>
            <a:xfrm>
              <a:off x="8254250" y="3459800"/>
              <a:ext cx="225900" cy="834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3" name="Google Shape;1063;p55"/>
            <p:cNvGrpSpPr/>
            <p:nvPr/>
          </p:nvGrpSpPr>
          <p:grpSpPr>
            <a:xfrm>
              <a:off x="8318800" y="3525483"/>
              <a:ext cx="103200" cy="723000"/>
              <a:chOff x="7175800" y="1523750"/>
              <a:chExt cx="103200" cy="723000"/>
            </a:xfrm>
          </p:grpSpPr>
          <p:sp>
            <p:nvSpPr>
              <p:cNvPr id="1064" name="Google Shape;1064;p55"/>
              <p:cNvSpPr/>
              <p:nvPr/>
            </p:nvSpPr>
            <p:spPr>
              <a:xfrm>
                <a:off x="7175800" y="19809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5"/>
              <p:cNvSpPr/>
              <p:nvPr/>
            </p:nvSpPr>
            <p:spPr>
              <a:xfrm>
                <a:off x="7175800" y="21333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55"/>
              <p:cNvSpPr/>
              <p:nvPr/>
            </p:nvSpPr>
            <p:spPr>
              <a:xfrm>
                <a:off x="7175800" y="1676150"/>
                <a:ext cx="103200" cy="113400"/>
              </a:xfrm>
              <a:prstGeom prst="ellipse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55"/>
              <p:cNvSpPr/>
              <p:nvPr/>
            </p:nvSpPr>
            <p:spPr>
              <a:xfrm>
                <a:off x="7175800" y="1828550"/>
                <a:ext cx="103200" cy="113400"/>
              </a:xfrm>
              <a:prstGeom prst="ellipse">
                <a:avLst/>
              </a:prstGeom>
              <a:solidFill>
                <a:srgbClr val="980000">
                  <a:alpha val="3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5"/>
              <p:cNvSpPr/>
              <p:nvPr/>
            </p:nvSpPr>
            <p:spPr>
              <a:xfrm>
                <a:off x="7175800" y="1523750"/>
                <a:ext cx="103200" cy="113400"/>
              </a:xfrm>
              <a:prstGeom prst="ellipse">
                <a:avLst/>
              </a:prstGeom>
              <a:solidFill>
                <a:srgbClr val="980000">
                  <a:alpha val="83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9" name="Google Shape;1069;p55"/>
          <p:cNvGrpSpPr/>
          <p:nvPr/>
        </p:nvGrpSpPr>
        <p:grpSpPr>
          <a:xfrm>
            <a:off x="6657717" y="2300701"/>
            <a:ext cx="473618" cy="239694"/>
            <a:chOff x="3350000" y="3241250"/>
            <a:chExt cx="689400" cy="348900"/>
          </a:xfrm>
        </p:grpSpPr>
        <p:sp>
          <p:nvSpPr>
            <p:cNvPr id="1070" name="Google Shape;1070;p55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3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5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Aside: Sampled Softmax</a:t>
            </a:r>
            <a:endParaRPr/>
          </a:p>
        </p:txBody>
      </p:sp>
      <p:sp>
        <p:nvSpPr>
          <p:cNvPr id="1079" name="Google Shape;1079;p56"/>
          <p:cNvSpPr txBox="1"/>
          <p:nvPr/>
        </p:nvSpPr>
        <p:spPr>
          <a:xfrm>
            <a:off x="464100" y="1533475"/>
            <a:ext cx="571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/>
              <a:buChar char="●"/>
            </a:pP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Our LM </a:t>
            </a: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has</a:t>
            </a: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 1M output classes. Is that a problem?</a:t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/>
              <a:buChar char="○"/>
            </a:pP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Takes a lot of memory</a:t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/>
              <a:buChar char="○"/>
            </a:pP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And a lot of computation</a:t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80" name="Google Shape;1080;p56"/>
          <p:cNvCxnSpPr>
            <a:endCxn id="1081" idx="2"/>
          </p:cNvCxnSpPr>
          <p:nvPr/>
        </p:nvCxnSpPr>
        <p:spPr>
          <a:xfrm rot="10800000">
            <a:off x="7881500" y="2828075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82" name="Google Shape;1082;p56"/>
          <p:cNvGrpSpPr/>
          <p:nvPr/>
        </p:nvGrpSpPr>
        <p:grpSpPr>
          <a:xfrm>
            <a:off x="6848400" y="1200701"/>
            <a:ext cx="1247150" cy="1658060"/>
            <a:chOff x="2657400" y="1200701"/>
            <a:chExt cx="1247150" cy="1658060"/>
          </a:xfrm>
        </p:grpSpPr>
        <p:sp>
          <p:nvSpPr>
            <p:cNvPr id="1081" name="Google Shape;1081;p56"/>
            <p:cNvSpPr/>
            <p:nvPr/>
          </p:nvSpPr>
          <p:spPr>
            <a:xfrm>
              <a:off x="3476450" y="1256375"/>
              <a:ext cx="428100" cy="157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56"/>
            <p:cNvSpPr/>
            <p:nvPr/>
          </p:nvSpPr>
          <p:spPr>
            <a:xfrm>
              <a:off x="3599650" y="1951575"/>
              <a:ext cx="174600" cy="174600"/>
            </a:xfrm>
            <a:prstGeom prst="ellipse">
              <a:avLst/>
            </a:prstGeom>
            <a:solidFill>
              <a:srgbClr val="980000">
                <a:alpha val="30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6"/>
            <p:cNvSpPr/>
            <p:nvPr/>
          </p:nvSpPr>
          <p:spPr>
            <a:xfrm>
              <a:off x="3599650" y="1646775"/>
              <a:ext cx="174600" cy="174600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6"/>
            <p:cNvSpPr/>
            <p:nvPr/>
          </p:nvSpPr>
          <p:spPr>
            <a:xfrm>
              <a:off x="3599650" y="1341975"/>
              <a:ext cx="174600" cy="174600"/>
            </a:xfrm>
            <a:prstGeom prst="ellipse">
              <a:avLst/>
            </a:prstGeom>
            <a:solidFill>
              <a:srgbClr val="980000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6"/>
            <p:cNvSpPr txBox="1"/>
            <p:nvPr/>
          </p:nvSpPr>
          <p:spPr>
            <a:xfrm>
              <a:off x="2657400" y="120070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chicken</a:t>
              </a:r>
              <a:endParaRPr/>
            </a:p>
          </p:txBody>
        </p:sp>
        <p:sp>
          <p:nvSpPr>
            <p:cNvPr id="1087" name="Google Shape;1087;p56"/>
            <p:cNvSpPr txBox="1"/>
            <p:nvPr/>
          </p:nvSpPr>
          <p:spPr>
            <a:xfrm>
              <a:off x="2770200" y="150367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eggs</a:t>
              </a:r>
              <a:endParaRPr/>
            </a:p>
          </p:txBody>
        </p:sp>
        <p:sp>
          <p:nvSpPr>
            <p:cNvPr id="1088" name="Google Shape;1088;p56"/>
            <p:cNvSpPr txBox="1"/>
            <p:nvPr/>
          </p:nvSpPr>
          <p:spPr>
            <a:xfrm>
              <a:off x="2770200" y="1810990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how</a:t>
              </a:r>
              <a:endParaRPr/>
            </a:p>
          </p:txBody>
        </p:sp>
        <p:sp>
          <p:nvSpPr>
            <p:cNvPr id="1089" name="Google Shape;1089;p56"/>
            <p:cNvSpPr txBox="1"/>
            <p:nvPr/>
          </p:nvSpPr>
          <p:spPr>
            <a:xfrm>
              <a:off x="2770200" y="210781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poach</a:t>
              </a:r>
              <a:endParaRPr/>
            </a:p>
          </p:txBody>
        </p:sp>
        <p:sp>
          <p:nvSpPr>
            <p:cNvPr id="1090" name="Google Shape;1090;p56"/>
            <p:cNvSpPr txBox="1"/>
            <p:nvPr/>
          </p:nvSpPr>
          <p:spPr>
            <a:xfrm>
              <a:off x="2657400" y="242106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to</a:t>
              </a:r>
              <a:endParaRPr/>
            </a:p>
          </p:txBody>
        </p:sp>
        <p:sp>
          <p:nvSpPr>
            <p:cNvPr id="1091" name="Google Shape;1091;p56"/>
            <p:cNvSpPr/>
            <p:nvPr/>
          </p:nvSpPr>
          <p:spPr>
            <a:xfrm>
              <a:off x="3599650" y="2256375"/>
              <a:ext cx="174600" cy="174600"/>
            </a:xfrm>
            <a:prstGeom prst="ellipse">
              <a:avLst/>
            </a:prstGeom>
            <a:solidFill>
              <a:srgbClr val="980000">
                <a:alpha val="30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6"/>
            <p:cNvSpPr/>
            <p:nvPr/>
          </p:nvSpPr>
          <p:spPr>
            <a:xfrm>
              <a:off x="3599650" y="2561175"/>
              <a:ext cx="174600" cy="174600"/>
            </a:xfrm>
            <a:prstGeom prst="ellipse">
              <a:avLst/>
            </a:prstGeom>
            <a:solidFill>
              <a:srgbClr val="980000">
                <a:alpha val="30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56"/>
          <p:cNvGrpSpPr/>
          <p:nvPr/>
        </p:nvGrpSpPr>
        <p:grpSpPr>
          <a:xfrm>
            <a:off x="7378322" y="4095225"/>
            <a:ext cx="1341000" cy="872500"/>
            <a:chOff x="7178572" y="2239950"/>
            <a:chExt cx="1341000" cy="872500"/>
          </a:xfrm>
        </p:grpSpPr>
        <p:sp>
          <p:nvSpPr>
            <p:cNvPr id="1094" name="Google Shape;1094;p56"/>
            <p:cNvSpPr/>
            <p:nvPr/>
          </p:nvSpPr>
          <p:spPr>
            <a:xfrm>
              <a:off x="7388650" y="2239950"/>
              <a:ext cx="882900" cy="3774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74806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6"/>
            <p:cNvSpPr/>
            <p:nvPr/>
          </p:nvSpPr>
          <p:spPr>
            <a:xfrm>
              <a:off x="76330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6"/>
            <p:cNvSpPr/>
            <p:nvPr/>
          </p:nvSpPr>
          <p:spPr>
            <a:xfrm>
              <a:off x="77854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6"/>
            <p:cNvSpPr/>
            <p:nvPr/>
          </p:nvSpPr>
          <p:spPr>
            <a:xfrm>
              <a:off x="79378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80902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74806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6"/>
            <p:cNvSpPr/>
            <p:nvPr/>
          </p:nvSpPr>
          <p:spPr>
            <a:xfrm>
              <a:off x="76330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6"/>
            <p:cNvSpPr/>
            <p:nvPr/>
          </p:nvSpPr>
          <p:spPr>
            <a:xfrm>
              <a:off x="77854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6"/>
            <p:cNvSpPr/>
            <p:nvPr/>
          </p:nvSpPr>
          <p:spPr>
            <a:xfrm>
              <a:off x="79378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6"/>
            <p:cNvSpPr/>
            <p:nvPr/>
          </p:nvSpPr>
          <p:spPr>
            <a:xfrm>
              <a:off x="80902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6"/>
            <p:cNvSpPr txBox="1"/>
            <p:nvPr/>
          </p:nvSpPr>
          <p:spPr>
            <a:xfrm>
              <a:off x="7178572" y="2537650"/>
              <a:ext cx="13410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Softmax Parameters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6" name="Google Shape;1106;p56"/>
          <p:cNvSpPr/>
          <p:nvPr/>
        </p:nvSpPr>
        <p:spPr>
          <a:xfrm>
            <a:off x="7379884" y="4192600"/>
            <a:ext cx="174600" cy="174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6"/>
          <p:cNvSpPr/>
          <p:nvPr/>
        </p:nvSpPr>
        <p:spPr>
          <a:xfrm>
            <a:off x="8518333" y="4201450"/>
            <a:ext cx="174600" cy="15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56"/>
          <p:cNvGrpSpPr/>
          <p:nvPr/>
        </p:nvGrpSpPr>
        <p:grpSpPr>
          <a:xfrm>
            <a:off x="7538900" y="3241175"/>
            <a:ext cx="689400" cy="348900"/>
            <a:chOff x="3350000" y="3241250"/>
            <a:chExt cx="689400" cy="348900"/>
          </a:xfrm>
        </p:grpSpPr>
        <p:sp>
          <p:nvSpPr>
            <p:cNvPr id="1109" name="Google Shape;1109;p56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56"/>
          <p:cNvGrpSpPr/>
          <p:nvPr/>
        </p:nvGrpSpPr>
        <p:grpSpPr>
          <a:xfrm>
            <a:off x="8758800" y="3846742"/>
            <a:ext cx="225900" cy="834000"/>
            <a:chOff x="8254250" y="3459800"/>
            <a:chExt cx="225900" cy="834000"/>
          </a:xfrm>
        </p:grpSpPr>
        <p:sp>
          <p:nvSpPr>
            <p:cNvPr id="1113" name="Google Shape;1113;p56"/>
            <p:cNvSpPr/>
            <p:nvPr/>
          </p:nvSpPr>
          <p:spPr>
            <a:xfrm>
              <a:off x="8254250" y="3459800"/>
              <a:ext cx="225900" cy="834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4" name="Google Shape;1114;p56"/>
            <p:cNvGrpSpPr/>
            <p:nvPr/>
          </p:nvGrpSpPr>
          <p:grpSpPr>
            <a:xfrm>
              <a:off x="8318800" y="3525483"/>
              <a:ext cx="103200" cy="723000"/>
              <a:chOff x="7175800" y="1523750"/>
              <a:chExt cx="103200" cy="723000"/>
            </a:xfrm>
          </p:grpSpPr>
          <p:sp>
            <p:nvSpPr>
              <p:cNvPr id="1115" name="Google Shape;1115;p56"/>
              <p:cNvSpPr/>
              <p:nvPr/>
            </p:nvSpPr>
            <p:spPr>
              <a:xfrm>
                <a:off x="7175800" y="1980950"/>
                <a:ext cx="103200" cy="113400"/>
              </a:xfrm>
              <a:prstGeom prst="ellipse">
                <a:avLst/>
              </a:prstGeom>
              <a:solidFill>
                <a:srgbClr val="980000">
                  <a:alpha val="303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56"/>
              <p:cNvSpPr/>
              <p:nvPr/>
            </p:nvSpPr>
            <p:spPr>
              <a:xfrm>
                <a:off x="7175800" y="2133350"/>
                <a:ext cx="103200" cy="113400"/>
              </a:xfrm>
              <a:prstGeom prst="ellipse">
                <a:avLst/>
              </a:prstGeom>
              <a:solidFill>
                <a:srgbClr val="980000">
                  <a:alpha val="303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56"/>
              <p:cNvSpPr/>
              <p:nvPr/>
            </p:nvSpPr>
            <p:spPr>
              <a:xfrm>
                <a:off x="7175800" y="1676150"/>
                <a:ext cx="103200" cy="113400"/>
              </a:xfrm>
              <a:prstGeom prst="ellipse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56"/>
              <p:cNvSpPr/>
              <p:nvPr/>
            </p:nvSpPr>
            <p:spPr>
              <a:xfrm>
                <a:off x="7175800" y="1828550"/>
                <a:ext cx="103200" cy="113400"/>
              </a:xfrm>
              <a:prstGeom prst="ellipse">
                <a:avLst/>
              </a:prstGeom>
              <a:solidFill>
                <a:srgbClr val="980000">
                  <a:alpha val="303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6"/>
              <p:cNvSpPr/>
              <p:nvPr/>
            </p:nvSpPr>
            <p:spPr>
              <a:xfrm>
                <a:off x="7175800" y="1523750"/>
                <a:ext cx="103200" cy="113400"/>
              </a:xfrm>
              <a:prstGeom prst="ellipse">
                <a:avLst/>
              </a:prstGeom>
              <a:solidFill>
                <a:srgbClr val="980000">
                  <a:alpha val="8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0" name="Google Shape;1120;p56"/>
          <p:cNvGrpSpPr/>
          <p:nvPr/>
        </p:nvGrpSpPr>
        <p:grpSpPr>
          <a:xfrm>
            <a:off x="6835518" y="4154723"/>
            <a:ext cx="473618" cy="239694"/>
            <a:chOff x="3350000" y="3241250"/>
            <a:chExt cx="689400" cy="348900"/>
          </a:xfrm>
        </p:grpSpPr>
        <p:sp>
          <p:nvSpPr>
            <p:cNvPr id="1121" name="Google Shape;1121;p56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56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6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Aside: </a:t>
            </a:r>
            <a:r>
              <a:rPr lang="en-US"/>
              <a:t>Sampled Softmax</a:t>
            </a:r>
            <a:endParaRPr/>
          </a:p>
        </p:txBody>
      </p:sp>
      <p:sp>
        <p:nvSpPr>
          <p:cNvPr id="1130" name="Google Shape;1130;p57"/>
          <p:cNvSpPr txBox="1"/>
          <p:nvPr/>
        </p:nvSpPr>
        <p:spPr>
          <a:xfrm>
            <a:off x="464100" y="1533475"/>
            <a:ext cx="571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/>
              <a:buChar char="●"/>
            </a:pP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Our LM has 1M output classes. Is that a problem?</a:t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/>
              <a:buChar char="○"/>
            </a:pP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Takes a lot of memory</a:t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/>
              <a:buChar char="○"/>
            </a:pP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And a lot of computation</a:t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/>
              <a:buChar char="●"/>
            </a:pP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Instead, just choose a few classes as competitors</a:t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/>
              <a:buChar char="○"/>
            </a:pP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This is called </a:t>
            </a:r>
            <a:r>
              <a:rPr b="1"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sampled softmax</a:t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/>
              <a:buChar char="○"/>
            </a:pPr>
            <a:r>
              <a:rPr lang="en-US" sz="1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Much faster!</a:t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31" name="Google Shape;1131;p57"/>
          <p:cNvCxnSpPr>
            <a:endCxn id="1132" idx="2"/>
          </p:cNvCxnSpPr>
          <p:nvPr/>
        </p:nvCxnSpPr>
        <p:spPr>
          <a:xfrm rot="10800000">
            <a:off x="7881500" y="2828075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33" name="Google Shape;1133;p57"/>
          <p:cNvGrpSpPr/>
          <p:nvPr/>
        </p:nvGrpSpPr>
        <p:grpSpPr>
          <a:xfrm>
            <a:off x="6848400" y="1200701"/>
            <a:ext cx="1247150" cy="1658060"/>
            <a:chOff x="2657400" y="1200701"/>
            <a:chExt cx="1247150" cy="1658060"/>
          </a:xfrm>
        </p:grpSpPr>
        <p:sp>
          <p:nvSpPr>
            <p:cNvPr id="1132" name="Google Shape;1132;p57"/>
            <p:cNvSpPr/>
            <p:nvPr/>
          </p:nvSpPr>
          <p:spPr>
            <a:xfrm>
              <a:off x="3476450" y="1256375"/>
              <a:ext cx="428100" cy="157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3599650" y="1951575"/>
              <a:ext cx="174600" cy="174600"/>
            </a:xfrm>
            <a:prstGeom prst="ellipse">
              <a:avLst/>
            </a:prstGeom>
            <a:solidFill>
              <a:srgbClr val="980000">
                <a:alpha val="30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3599650" y="1646775"/>
              <a:ext cx="174600" cy="174600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3599650" y="1341975"/>
              <a:ext cx="174600" cy="174600"/>
            </a:xfrm>
            <a:prstGeom prst="ellipse">
              <a:avLst/>
            </a:prstGeom>
            <a:solidFill>
              <a:srgbClr val="980000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7"/>
            <p:cNvSpPr txBox="1"/>
            <p:nvPr/>
          </p:nvSpPr>
          <p:spPr>
            <a:xfrm>
              <a:off x="2657400" y="120070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chicken</a:t>
              </a:r>
              <a:endParaRPr/>
            </a:p>
          </p:txBody>
        </p:sp>
        <p:sp>
          <p:nvSpPr>
            <p:cNvPr id="1138" name="Google Shape;1138;p57"/>
            <p:cNvSpPr txBox="1"/>
            <p:nvPr/>
          </p:nvSpPr>
          <p:spPr>
            <a:xfrm>
              <a:off x="2770200" y="150367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eggs</a:t>
              </a:r>
              <a:endParaRPr/>
            </a:p>
          </p:txBody>
        </p:sp>
        <p:sp>
          <p:nvSpPr>
            <p:cNvPr id="1139" name="Google Shape;1139;p57"/>
            <p:cNvSpPr txBox="1"/>
            <p:nvPr/>
          </p:nvSpPr>
          <p:spPr>
            <a:xfrm>
              <a:off x="2770200" y="1810990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how</a:t>
              </a:r>
              <a:endParaRPr/>
            </a:p>
          </p:txBody>
        </p:sp>
        <p:sp>
          <p:nvSpPr>
            <p:cNvPr id="1140" name="Google Shape;1140;p57"/>
            <p:cNvSpPr txBox="1"/>
            <p:nvPr/>
          </p:nvSpPr>
          <p:spPr>
            <a:xfrm>
              <a:off x="2770200" y="2107818"/>
              <a:ext cx="729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poach</a:t>
              </a:r>
              <a:endParaRPr/>
            </a:p>
          </p:txBody>
        </p:sp>
        <p:sp>
          <p:nvSpPr>
            <p:cNvPr id="1141" name="Google Shape;1141;p57"/>
            <p:cNvSpPr txBox="1"/>
            <p:nvPr/>
          </p:nvSpPr>
          <p:spPr>
            <a:xfrm>
              <a:off x="2657400" y="2421061"/>
              <a:ext cx="841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to</a:t>
              </a: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3599650" y="2256375"/>
              <a:ext cx="174600" cy="174600"/>
            </a:xfrm>
            <a:prstGeom prst="ellipse">
              <a:avLst/>
            </a:prstGeom>
            <a:solidFill>
              <a:srgbClr val="980000">
                <a:alpha val="30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3599650" y="2561175"/>
              <a:ext cx="174600" cy="174600"/>
            </a:xfrm>
            <a:prstGeom prst="ellipse">
              <a:avLst/>
            </a:prstGeom>
            <a:solidFill>
              <a:srgbClr val="980000">
                <a:alpha val="30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57"/>
          <p:cNvGrpSpPr/>
          <p:nvPr/>
        </p:nvGrpSpPr>
        <p:grpSpPr>
          <a:xfrm>
            <a:off x="7378322" y="4095225"/>
            <a:ext cx="1341000" cy="872500"/>
            <a:chOff x="7178572" y="2239950"/>
            <a:chExt cx="1341000" cy="872500"/>
          </a:xfrm>
        </p:grpSpPr>
        <p:sp>
          <p:nvSpPr>
            <p:cNvPr id="1145" name="Google Shape;1145;p57"/>
            <p:cNvSpPr/>
            <p:nvPr/>
          </p:nvSpPr>
          <p:spPr>
            <a:xfrm>
              <a:off x="7388650" y="2239950"/>
              <a:ext cx="882900" cy="3774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74806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76330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77854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79378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8090200" y="22857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74806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76330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77854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7"/>
            <p:cNvSpPr/>
            <p:nvPr/>
          </p:nvSpPr>
          <p:spPr>
            <a:xfrm>
              <a:off x="79378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>
              <a:off x="8090200" y="2438150"/>
              <a:ext cx="103200" cy="113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7"/>
            <p:cNvSpPr txBox="1"/>
            <p:nvPr/>
          </p:nvSpPr>
          <p:spPr>
            <a:xfrm>
              <a:off x="7178572" y="2537650"/>
              <a:ext cx="13410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Softmax Parameters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7" name="Google Shape;1157;p57"/>
          <p:cNvSpPr/>
          <p:nvPr/>
        </p:nvSpPr>
        <p:spPr>
          <a:xfrm>
            <a:off x="7379884" y="4192600"/>
            <a:ext cx="174600" cy="174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7"/>
          <p:cNvSpPr/>
          <p:nvPr/>
        </p:nvSpPr>
        <p:spPr>
          <a:xfrm>
            <a:off x="8518333" y="4201450"/>
            <a:ext cx="174600" cy="15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57"/>
          <p:cNvGrpSpPr/>
          <p:nvPr/>
        </p:nvGrpSpPr>
        <p:grpSpPr>
          <a:xfrm>
            <a:off x="7538900" y="3241175"/>
            <a:ext cx="689400" cy="348900"/>
            <a:chOff x="3350000" y="3241250"/>
            <a:chExt cx="689400" cy="348900"/>
          </a:xfrm>
        </p:grpSpPr>
        <p:sp>
          <p:nvSpPr>
            <p:cNvPr id="1160" name="Google Shape;1160;p57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1" name="Google Shape;1161;p57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7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57"/>
          <p:cNvGrpSpPr/>
          <p:nvPr/>
        </p:nvGrpSpPr>
        <p:grpSpPr>
          <a:xfrm>
            <a:off x="8758800" y="3846742"/>
            <a:ext cx="225900" cy="834000"/>
            <a:chOff x="8254250" y="3459800"/>
            <a:chExt cx="225900" cy="834000"/>
          </a:xfrm>
        </p:grpSpPr>
        <p:sp>
          <p:nvSpPr>
            <p:cNvPr id="1164" name="Google Shape;1164;p57"/>
            <p:cNvSpPr/>
            <p:nvPr/>
          </p:nvSpPr>
          <p:spPr>
            <a:xfrm>
              <a:off x="8254250" y="3459800"/>
              <a:ext cx="225900" cy="834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5" name="Google Shape;1165;p57"/>
            <p:cNvGrpSpPr/>
            <p:nvPr/>
          </p:nvGrpSpPr>
          <p:grpSpPr>
            <a:xfrm>
              <a:off x="8318800" y="3525483"/>
              <a:ext cx="103200" cy="723000"/>
              <a:chOff x="7175800" y="1523750"/>
              <a:chExt cx="103200" cy="723000"/>
            </a:xfrm>
          </p:grpSpPr>
          <p:sp>
            <p:nvSpPr>
              <p:cNvPr id="1166" name="Google Shape;1166;p57"/>
              <p:cNvSpPr/>
              <p:nvPr/>
            </p:nvSpPr>
            <p:spPr>
              <a:xfrm>
                <a:off x="7175800" y="1980950"/>
                <a:ext cx="103200" cy="113400"/>
              </a:xfrm>
              <a:prstGeom prst="ellipse">
                <a:avLst/>
              </a:prstGeom>
              <a:solidFill>
                <a:srgbClr val="980000">
                  <a:alpha val="303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7"/>
              <p:cNvSpPr/>
              <p:nvPr/>
            </p:nvSpPr>
            <p:spPr>
              <a:xfrm>
                <a:off x="7175800" y="2133350"/>
                <a:ext cx="103200" cy="113400"/>
              </a:xfrm>
              <a:prstGeom prst="ellipse">
                <a:avLst/>
              </a:prstGeom>
              <a:solidFill>
                <a:srgbClr val="980000">
                  <a:alpha val="303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57"/>
              <p:cNvSpPr/>
              <p:nvPr/>
            </p:nvSpPr>
            <p:spPr>
              <a:xfrm>
                <a:off x="7175800" y="1676150"/>
                <a:ext cx="103200" cy="113400"/>
              </a:xfrm>
              <a:prstGeom prst="ellipse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57"/>
              <p:cNvSpPr/>
              <p:nvPr/>
            </p:nvSpPr>
            <p:spPr>
              <a:xfrm>
                <a:off x="7175800" y="1828550"/>
                <a:ext cx="103200" cy="113400"/>
              </a:xfrm>
              <a:prstGeom prst="ellipse">
                <a:avLst/>
              </a:prstGeom>
              <a:solidFill>
                <a:srgbClr val="980000">
                  <a:alpha val="303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7"/>
              <p:cNvSpPr/>
              <p:nvPr/>
            </p:nvSpPr>
            <p:spPr>
              <a:xfrm>
                <a:off x="7175800" y="1523750"/>
                <a:ext cx="103200" cy="113400"/>
              </a:xfrm>
              <a:prstGeom prst="ellipse">
                <a:avLst/>
              </a:prstGeom>
              <a:solidFill>
                <a:srgbClr val="980000">
                  <a:alpha val="8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1" name="Google Shape;1171;p57"/>
          <p:cNvGrpSpPr/>
          <p:nvPr/>
        </p:nvGrpSpPr>
        <p:grpSpPr>
          <a:xfrm>
            <a:off x="6835518" y="4154723"/>
            <a:ext cx="473618" cy="239694"/>
            <a:chOff x="3350000" y="3241250"/>
            <a:chExt cx="689400" cy="348900"/>
          </a:xfrm>
        </p:grpSpPr>
        <p:sp>
          <p:nvSpPr>
            <p:cNvPr id="1172" name="Google Shape;1172;p57"/>
            <p:cNvSpPr/>
            <p:nvPr/>
          </p:nvSpPr>
          <p:spPr>
            <a:xfrm>
              <a:off x="3350000" y="3241250"/>
              <a:ext cx="689400" cy="34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3447250" y="3333625"/>
              <a:ext cx="174600" cy="174600"/>
            </a:xfrm>
            <a:prstGeom prst="ellipse">
              <a:avLst/>
            </a:prstGeom>
            <a:solidFill>
              <a:srgbClr val="0000FF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3752050" y="3333625"/>
              <a:ext cx="174600" cy="174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Learned Embeddings</a:t>
            </a:r>
            <a:endParaRPr/>
          </a:p>
        </p:txBody>
      </p:sp>
      <p:sp>
        <p:nvSpPr>
          <p:cNvPr id="1181" name="Google Shape;1181;p58"/>
          <p:cNvSpPr txBox="1"/>
          <p:nvPr/>
        </p:nvSpPr>
        <p:spPr>
          <a:xfrm>
            <a:off x="153050" y="1541725"/>
            <a:ext cx="36555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Trained on large text datasets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Embedding dimension ~[100, 1000]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Embeddings contain lots of information</a:t>
            </a:r>
            <a:endParaRPr sz="2000"/>
          </a:p>
        </p:txBody>
      </p:sp>
      <p:pic>
        <p:nvPicPr>
          <p:cNvPr id="1182" name="Google Shape;11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525" y="1139050"/>
            <a:ext cx="2184050" cy="15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58"/>
          <p:cNvSpPr txBox="1"/>
          <p:nvPr/>
        </p:nvSpPr>
        <p:spPr>
          <a:xfrm>
            <a:off x="6385700" y="1139050"/>
            <a:ext cx="222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From </a:t>
            </a:r>
            <a:r>
              <a:rPr lang="en-US" sz="1300">
                <a:solidFill>
                  <a:srgbClr val="6D6D6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Mikolov </a:t>
            </a:r>
            <a:r>
              <a:rPr i="1" lang="en-US" sz="1300">
                <a:solidFill>
                  <a:srgbClr val="6D6D6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al.</a:t>
            </a:r>
            <a:r>
              <a:rPr lang="en-US" sz="1300">
                <a:solidFill>
                  <a:srgbClr val="6D6D6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(2013a)</a:t>
            </a:r>
            <a:endParaRPr/>
          </a:p>
        </p:txBody>
      </p:sp>
      <p:pic>
        <p:nvPicPr>
          <p:cNvPr id="1184" name="Google Shape;1184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150" y="3005225"/>
            <a:ext cx="4795523" cy="20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58"/>
          <p:cNvSpPr txBox="1"/>
          <p:nvPr/>
        </p:nvSpPr>
        <p:spPr>
          <a:xfrm>
            <a:off x="1640275" y="4611975"/>
            <a:ext cx="231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From </a:t>
            </a:r>
            <a:r>
              <a:rPr lang="en-US" sz="1300" u="sng">
                <a:solidFill>
                  <a:srgbClr val="6D6D6D"/>
                </a:solidFill>
                <a:highlight>
                  <a:srgbClr val="FFFFFF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Mikolov </a:t>
            </a:r>
            <a:r>
              <a:rPr i="1" lang="en-US" sz="1300" u="sng">
                <a:solidFill>
                  <a:srgbClr val="6D6D6D"/>
                </a:solidFill>
                <a:highlight>
                  <a:srgbClr val="FFFFFF"/>
                </a:highlight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al.</a:t>
            </a:r>
            <a:r>
              <a:rPr lang="en-US" sz="1300" u="sng">
                <a:solidFill>
                  <a:srgbClr val="6D6D6D"/>
                </a:solidFill>
                <a:highlight>
                  <a:srgbClr val="FFFFFF"/>
                </a:highlight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(2013b)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Representation</a:t>
            </a:r>
            <a:endParaRPr/>
          </a:p>
        </p:txBody>
      </p:sp>
      <p:sp>
        <p:nvSpPr>
          <p:cNvPr id="1192" name="Google Shape;1192;p59"/>
          <p:cNvSpPr txBox="1"/>
          <p:nvPr>
            <p:ph idx="4294967295" type="body"/>
          </p:nvPr>
        </p:nvSpPr>
        <p:spPr>
          <a:xfrm>
            <a:off x="228600" y="1504950"/>
            <a:ext cx="4698000" cy="31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Could the model learn a one-hot representation of the words?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What do the embeddings at each position represent?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en-US" sz="2000"/>
              <a:t>What happens when a word has more than one meaning?</a:t>
            </a:r>
            <a:endParaRPr sz="2000"/>
          </a:p>
        </p:txBody>
      </p:sp>
      <p:sp>
        <p:nvSpPr>
          <p:cNvPr id="1193" name="Google Shape;1193;p59"/>
          <p:cNvSpPr/>
          <p:nvPr/>
        </p:nvSpPr>
        <p:spPr>
          <a:xfrm>
            <a:off x="6178100" y="1566700"/>
            <a:ext cx="226800" cy="3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IMDB Review Dataset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925" y="1016200"/>
            <a:ext cx="1453775" cy="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6741075" y="1835375"/>
            <a:ext cx="161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Movie Database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55675" y="1192275"/>
            <a:ext cx="55476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50000 user-written movie reviews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 more than 30 reviews per movie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Only highly polarized reviews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positive: 7 or higher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negative: 4 or lower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Balanced labels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Train split: 25000; Test split: 25000</a:t>
            </a:r>
            <a:endParaRPr sz="2400"/>
          </a:p>
        </p:txBody>
      </p:sp>
      <p:sp>
        <p:nvSpPr>
          <p:cNvPr id="95" name="Google Shape;95;p15"/>
          <p:cNvSpPr txBox="1"/>
          <p:nvPr/>
        </p:nvSpPr>
        <p:spPr>
          <a:xfrm>
            <a:off x="6096000" y="2819400"/>
            <a:ext cx="3000000" cy="20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“This is the kind of film for a snowy Sunday afternoon when the rest of the world can go ahead with its own business as you descend into a big arm-chair and mellow for a couple of hours. Wonderful performances from Cher and Nicolas Cage (as always) gently row the plot along. There are no rapids to cross, no dangerous waters, just a warm and witty paddle through New York life at its best. A family film in every sense and one that deserves the praise it received.”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9331225" y="2256450"/>
            <a:ext cx="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0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Learning Embeddings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61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</a:t>
            </a:r>
            <a:r>
              <a:rPr lang="en-US"/>
              <a:t> Embeddings?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2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Generalization Power</a:t>
            </a:r>
            <a:endParaRPr/>
          </a:p>
        </p:txBody>
      </p:sp>
      <p:sp>
        <p:nvSpPr>
          <p:cNvPr id="1211" name="Google Shape;1211;p62"/>
          <p:cNvSpPr txBox="1"/>
          <p:nvPr>
            <p:ph idx="1" type="body"/>
          </p:nvPr>
        </p:nvSpPr>
        <p:spPr>
          <a:xfrm>
            <a:off x="228600" y="1200150"/>
            <a:ext cx="6361500" cy="8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Our model still needs to see examples of all words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 sz="1800"/>
              <a:t>But it </a:t>
            </a:r>
            <a:r>
              <a:rPr b="1" lang="en-US" sz="1800"/>
              <a:t>can generalize to new combinations</a:t>
            </a:r>
            <a:r>
              <a:rPr lang="en-US" sz="1800"/>
              <a:t> of words</a:t>
            </a:r>
            <a:endParaRPr sz="1800"/>
          </a:p>
        </p:txBody>
      </p:sp>
      <p:pic>
        <p:nvPicPr>
          <p:cNvPr id="1212" name="Google Shape;121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525" y="2408175"/>
            <a:ext cx="6454675" cy="2274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3" name="Google Shape;1213;p62"/>
          <p:cNvSpPr txBox="1"/>
          <p:nvPr/>
        </p:nvSpPr>
        <p:spPr>
          <a:xfrm>
            <a:off x="2466650" y="4663200"/>
            <a:ext cx="640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</a:rPr>
              <a:t>What words have embeddings closest to a given word? From </a:t>
            </a:r>
            <a:r>
              <a:rPr lang="en-US" sz="1300" u="sng">
                <a:solidFill>
                  <a:srgbClr val="6D6D6D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Collobert </a:t>
            </a:r>
            <a:r>
              <a:rPr i="1" lang="en-US" sz="1300" u="sng">
                <a:solidFill>
                  <a:srgbClr val="6D6D6D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al.</a:t>
            </a:r>
            <a:r>
              <a:rPr lang="en-US" sz="1300" u="sng">
                <a:solidFill>
                  <a:srgbClr val="6D6D6D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(2011)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63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 Learning</a:t>
            </a:r>
            <a:endParaRPr/>
          </a:p>
        </p:txBody>
      </p:sp>
      <p:pic>
        <p:nvPicPr>
          <p:cNvPr id="1220" name="Google Shape;12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125" y="1170600"/>
            <a:ext cx="2290375" cy="3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63"/>
          <p:cNvSpPr txBox="1"/>
          <p:nvPr/>
        </p:nvSpPr>
        <p:spPr>
          <a:xfrm>
            <a:off x="9274075" y="4700075"/>
            <a:ext cx="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US"/>
              <a:t>]</a:t>
            </a:r>
            <a:endParaRPr/>
          </a:p>
        </p:txBody>
      </p:sp>
      <p:sp>
        <p:nvSpPr>
          <p:cNvPr id="1222" name="Google Shape;1222;p63"/>
          <p:cNvSpPr txBox="1"/>
          <p:nvPr>
            <p:ph idx="1" type="body"/>
          </p:nvPr>
        </p:nvSpPr>
        <p:spPr>
          <a:xfrm>
            <a:off x="228600" y="1504950"/>
            <a:ext cx="5082300" cy="31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First, train a model F(W(x)) on task A, with a set of word embeddings as a byproduct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Then, train a model G(W(x)) on task B, reusing the embeddings W(x)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 sz="1800"/>
              <a:t>The data for task B can be very small relative to task A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4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 Learning</a:t>
            </a:r>
            <a:endParaRPr/>
          </a:p>
        </p:txBody>
      </p:sp>
      <p:sp>
        <p:nvSpPr>
          <p:cNvPr id="1229" name="Google Shape;1229;p64"/>
          <p:cNvSpPr txBox="1"/>
          <p:nvPr/>
        </p:nvSpPr>
        <p:spPr>
          <a:xfrm>
            <a:off x="2347250" y="3587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didn’t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30" name="Google Shape;1230;p64"/>
          <p:cNvSpPr/>
          <p:nvPr/>
        </p:nvSpPr>
        <p:spPr>
          <a:xfrm>
            <a:off x="2485850" y="3012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1" name="Google Shape;1231;p64"/>
          <p:cNvCxnSpPr>
            <a:stCxn id="1229" idx="0"/>
            <a:endCxn id="1230" idx="2"/>
          </p:cNvCxnSpPr>
          <p:nvPr/>
        </p:nvCxnSpPr>
        <p:spPr>
          <a:xfrm rot="10800000">
            <a:off x="2850350" y="3361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2" name="Google Shape;1232;p64"/>
          <p:cNvSpPr txBox="1"/>
          <p:nvPr/>
        </p:nvSpPr>
        <p:spPr>
          <a:xfrm>
            <a:off x="513100" y="2872108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Embedding Lookup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33" name="Google Shape;1233;p64"/>
          <p:cNvSpPr txBox="1"/>
          <p:nvPr/>
        </p:nvSpPr>
        <p:spPr>
          <a:xfrm>
            <a:off x="513100" y="2099841"/>
            <a:ext cx="16506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Averaged embeddings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234" name="Google Shape;1234;p64"/>
          <p:cNvCxnSpPr/>
          <p:nvPr/>
        </p:nvCxnSpPr>
        <p:spPr>
          <a:xfrm flipH="1" rot="10800000">
            <a:off x="2857075" y="2688575"/>
            <a:ext cx="6759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5" name="Google Shape;1235;p64"/>
          <p:cNvCxnSpPr>
            <a:stCxn id="1236" idx="0"/>
            <a:endCxn id="1237" idx="2"/>
          </p:cNvCxnSpPr>
          <p:nvPr/>
        </p:nvCxnSpPr>
        <p:spPr>
          <a:xfrm rot="10800000">
            <a:off x="3766700" y="1837550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8" name="Google Shape;1238;p64"/>
          <p:cNvSpPr txBox="1"/>
          <p:nvPr/>
        </p:nvSpPr>
        <p:spPr>
          <a:xfrm>
            <a:off x="513100" y="1022775"/>
            <a:ext cx="16506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Logistic Regression to predict label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39" name="Google Shape;1239;p64"/>
          <p:cNvSpPr txBox="1"/>
          <p:nvPr/>
        </p:nvSpPr>
        <p:spPr>
          <a:xfrm>
            <a:off x="603037" y="3537375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Input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40" name="Google Shape;1240;p64"/>
          <p:cNvSpPr txBox="1"/>
          <p:nvPr/>
        </p:nvSpPr>
        <p:spPr>
          <a:xfrm>
            <a:off x="3261650" y="3587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like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41" name="Google Shape;1241;p64"/>
          <p:cNvSpPr/>
          <p:nvPr/>
        </p:nvSpPr>
        <p:spPr>
          <a:xfrm>
            <a:off x="3400250" y="3012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2" name="Google Shape;1242;p64"/>
          <p:cNvCxnSpPr>
            <a:stCxn id="1240" idx="0"/>
            <a:endCxn id="1241" idx="2"/>
          </p:cNvCxnSpPr>
          <p:nvPr/>
        </p:nvCxnSpPr>
        <p:spPr>
          <a:xfrm rot="10800000">
            <a:off x="3764750" y="3361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3" name="Google Shape;1243;p64"/>
          <p:cNvCxnSpPr/>
          <p:nvPr/>
        </p:nvCxnSpPr>
        <p:spPr>
          <a:xfrm rot="10800000">
            <a:off x="3771475" y="2649575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4" name="Google Shape;1244;p64"/>
          <p:cNvSpPr txBox="1"/>
          <p:nvPr/>
        </p:nvSpPr>
        <p:spPr>
          <a:xfrm>
            <a:off x="4176050" y="3587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it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45" name="Google Shape;1245;p64"/>
          <p:cNvSpPr/>
          <p:nvPr/>
        </p:nvSpPr>
        <p:spPr>
          <a:xfrm>
            <a:off x="4314650" y="3012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6" name="Google Shape;1246;p64"/>
          <p:cNvCxnSpPr>
            <a:stCxn id="1244" idx="0"/>
            <a:endCxn id="1245" idx="2"/>
          </p:cNvCxnSpPr>
          <p:nvPr/>
        </p:nvCxnSpPr>
        <p:spPr>
          <a:xfrm rot="10800000">
            <a:off x="4679150" y="3361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7" name="Google Shape;1247;p64"/>
          <p:cNvCxnSpPr/>
          <p:nvPr/>
        </p:nvCxnSpPr>
        <p:spPr>
          <a:xfrm rot="10800000">
            <a:off x="3996475" y="2688575"/>
            <a:ext cx="6894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6" name="Google Shape;1236;p64"/>
          <p:cNvSpPr/>
          <p:nvPr/>
        </p:nvSpPr>
        <p:spPr>
          <a:xfrm>
            <a:off x="3426200" y="2250650"/>
            <a:ext cx="6894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64"/>
          <p:cNvSpPr/>
          <p:nvPr/>
        </p:nvSpPr>
        <p:spPr>
          <a:xfrm>
            <a:off x="3552650" y="1048300"/>
            <a:ext cx="428100" cy="78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64"/>
          <p:cNvSpPr/>
          <p:nvPr/>
        </p:nvSpPr>
        <p:spPr>
          <a:xfrm>
            <a:off x="3675850" y="1494375"/>
            <a:ext cx="174600" cy="174600"/>
          </a:xfrm>
          <a:prstGeom prst="ellipse">
            <a:avLst/>
          </a:prstGeom>
          <a:solidFill>
            <a:srgbClr val="98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4"/>
          <p:cNvSpPr txBox="1"/>
          <p:nvPr/>
        </p:nvSpPr>
        <p:spPr>
          <a:xfrm>
            <a:off x="2733600" y="1048301"/>
            <a:ext cx="841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positive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50" name="Google Shape;1250;p64"/>
          <p:cNvSpPr txBox="1"/>
          <p:nvPr/>
        </p:nvSpPr>
        <p:spPr>
          <a:xfrm>
            <a:off x="2647950" y="1351275"/>
            <a:ext cx="927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negative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51" name="Google Shape;1251;p64"/>
          <p:cNvSpPr/>
          <p:nvPr/>
        </p:nvSpPr>
        <p:spPr>
          <a:xfrm>
            <a:off x="3278650" y="4263900"/>
            <a:ext cx="1049700" cy="5748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10M words</a:t>
            </a:r>
            <a:endParaRPr i="0" sz="10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IMDB Reviews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252" name="Google Shape;1252;p64"/>
          <p:cNvSpPr/>
          <p:nvPr/>
        </p:nvSpPr>
        <p:spPr>
          <a:xfrm>
            <a:off x="3675850" y="1189575"/>
            <a:ext cx="174600" cy="174600"/>
          </a:xfrm>
          <a:prstGeom prst="ellipse">
            <a:avLst/>
          </a:prstGeom>
          <a:solidFill>
            <a:srgbClr val="980000">
              <a:alpha val="8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5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 Learning</a:t>
            </a:r>
            <a:endParaRPr/>
          </a:p>
        </p:txBody>
      </p:sp>
      <p:sp>
        <p:nvSpPr>
          <p:cNvPr id="1259" name="Google Shape;1259;p65"/>
          <p:cNvSpPr txBox="1"/>
          <p:nvPr/>
        </p:nvSpPr>
        <p:spPr>
          <a:xfrm>
            <a:off x="2347250" y="3587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didn’t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60" name="Google Shape;1260;p65"/>
          <p:cNvSpPr/>
          <p:nvPr/>
        </p:nvSpPr>
        <p:spPr>
          <a:xfrm>
            <a:off x="2485850" y="3012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1" name="Google Shape;1261;p65"/>
          <p:cNvCxnSpPr>
            <a:stCxn id="1259" idx="0"/>
            <a:endCxn id="1260" idx="2"/>
          </p:cNvCxnSpPr>
          <p:nvPr/>
        </p:nvCxnSpPr>
        <p:spPr>
          <a:xfrm rot="10800000">
            <a:off x="2850350" y="3361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2" name="Google Shape;1262;p65"/>
          <p:cNvSpPr txBox="1"/>
          <p:nvPr/>
        </p:nvSpPr>
        <p:spPr>
          <a:xfrm>
            <a:off x="513100" y="2872108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Embedding Lookup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63" name="Google Shape;1263;p65"/>
          <p:cNvSpPr txBox="1"/>
          <p:nvPr/>
        </p:nvSpPr>
        <p:spPr>
          <a:xfrm>
            <a:off x="513100" y="2099841"/>
            <a:ext cx="16506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Averaged embeddings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264" name="Google Shape;1264;p65"/>
          <p:cNvCxnSpPr/>
          <p:nvPr/>
        </p:nvCxnSpPr>
        <p:spPr>
          <a:xfrm flipH="1" rot="10800000">
            <a:off x="2857075" y="2688575"/>
            <a:ext cx="6759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5" name="Google Shape;1265;p65"/>
          <p:cNvCxnSpPr>
            <a:stCxn id="1266" idx="0"/>
            <a:endCxn id="1267" idx="2"/>
          </p:cNvCxnSpPr>
          <p:nvPr/>
        </p:nvCxnSpPr>
        <p:spPr>
          <a:xfrm rot="10800000">
            <a:off x="3766700" y="1837550"/>
            <a:ext cx="42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8" name="Google Shape;1268;p65"/>
          <p:cNvSpPr txBox="1"/>
          <p:nvPr/>
        </p:nvSpPr>
        <p:spPr>
          <a:xfrm>
            <a:off x="513100" y="1022775"/>
            <a:ext cx="16506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Logistic Regression to predict label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69" name="Google Shape;1269;p65"/>
          <p:cNvSpPr txBox="1"/>
          <p:nvPr/>
        </p:nvSpPr>
        <p:spPr>
          <a:xfrm>
            <a:off x="603037" y="3537375"/>
            <a:ext cx="1561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Input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70" name="Google Shape;1270;p65"/>
          <p:cNvSpPr txBox="1"/>
          <p:nvPr/>
        </p:nvSpPr>
        <p:spPr>
          <a:xfrm>
            <a:off x="3261650" y="3587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like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71" name="Google Shape;1271;p65"/>
          <p:cNvSpPr/>
          <p:nvPr/>
        </p:nvSpPr>
        <p:spPr>
          <a:xfrm>
            <a:off x="3400250" y="3012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2" name="Google Shape;1272;p65"/>
          <p:cNvCxnSpPr>
            <a:stCxn id="1270" idx="0"/>
            <a:endCxn id="1271" idx="2"/>
          </p:cNvCxnSpPr>
          <p:nvPr/>
        </p:nvCxnSpPr>
        <p:spPr>
          <a:xfrm rot="10800000">
            <a:off x="3764750" y="3361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3" name="Google Shape;1273;p65"/>
          <p:cNvCxnSpPr/>
          <p:nvPr/>
        </p:nvCxnSpPr>
        <p:spPr>
          <a:xfrm rot="10800000">
            <a:off x="3771475" y="2649575"/>
            <a:ext cx="0" cy="34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4" name="Google Shape;1274;p65"/>
          <p:cNvSpPr txBox="1"/>
          <p:nvPr/>
        </p:nvSpPr>
        <p:spPr>
          <a:xfrm>
            <a:off x="4176050" y="358755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it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75" name="Google Shape;1275;p65"/>
          <p:cNvSpPr/>
          <p:nvPr/>
        </p:nvSpPr>
        <p:spPr>
          <a:xfrm>
            <a:off x="4314650" y="3012650"/>
            <a:ext cx="7290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6" name="Google Shape;1276;p65"/>
          <p:cNvCxnSpPr>
            <a:stCxn id="1274" idx="0"/>
            <a:endCxn id="1275" idx="2"/>
          </p:cNvCxnSpPr>
          <p:nvPr/>
        </p:nvCxnSpPr>
        <p:spPr>
          <a:xfrm rot="10800000">
            <a:off x="4679150" y="336165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7" name="Google Shape;1277;p65"/>
          <p:cNvCxnSpPr/>
          <p:nvPr/>
        </p:nvCxnSpPr>
        <p:spPr>
          <a:xfrm rot="10800000">
            <a:off x="3996475" y="2688575"/>
            <a:ext cx="689400" cy="3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6" name="Google Shape;1266;p65"/>
          <p:cNvSpPr/>
          <p:nvPr/>
        </p:nvSpPr>
        <p:spPr>
          <a:xfrm>
            <a:off x="3426200" y="2250650"/>
            <a:ext cx="689400" cy="34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65"/>
          <p:cNvSpPr/>
          <p:nvPr/>
        </p:nvSpPr>
        <p:spPr>
          <a:xfrm>
            <a:off x="3552650" y="1048300"/>
            <a:ext cx="428100" cy="78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65"/>
          <p:cNvSpPr/>
          <p:nvPr/>
        </p:nvSpPr>
        <p:spPr>
          <a:xfrm>
            <a:off x="3675850" y="1494375"/>
            <a:ext cx="174600" cy="174600"/>
          </a:xfrm>
          <a:prstGeom prst="ellipse">
            <a:avLst/>
          </a:prstGeom>
          <a:solidFill>
            <a:srgbClr val="98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65"/>
          <p:cNvSpPr txBox="1"/>
          <p:nvPr/>
        </p:nvSpPr>
        <p:spPr>
          <a:xfrm>
            <a:off x="2733600" y="1048301"/>
            <a:ext cx="841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positive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80" name="Google Shape;1280;p65"/>
          <p:cNvSpPr txBox="1"/>
          <p:nvPr/>
        </p:nvSpPr>
        <p:spPr>
          <a:xfrm>
            <a:off x="2647950" y="1351275"/>
            <a:ext cx="927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negative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81" name="Google Shape;1281;p65"/>
          <p:cNvSpPr txBox="1"/>
          <p:nvPr/>
        </p:nvSpPr>
        <p:spPr>
          <a:xfrm>
            <a:off x="6475175" y="3178050"/>
            <a:ext cx="2205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Embeddings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Parameters 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from LM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82" name="Google Shape;1282;p65"/>
          <p:cNvSpPr/>
          <p:nvPr/>
        </p:nvSpPr>
        <p:spPr>
          <a:xfrm>
            <a:off x="7007650" y="1494375"/>
            <a:ext cx="1170300" cy="17004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5"/>
          <p:cNvSpPr/>
          <p:nvPr/>
        </p:nvSpPr>
        <p:spPr>
          <a:xfrm>
            <a:off x="6090825" y="2584700"/>
            <a:ext cx="630900" cy="22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65"/>
          <p:cNvSpPr/>
          <p:nvPr/>
        </p:nvSpPr>
        <p:spPr>
          <a:xfrm>
            <a:off x="6874500" y="4096500"/>
            <a:ext cx="1561500" cy="7893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3.5B words</a:t>
            </a:r>
            <a:endParaRPr i="0" sz="10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Wikipedia Text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285" name="Google Shape;1285;p65"/>
          <p:cNvSpPr/>
          <p:nvPr/>
        </p:nvSpPr>
        <p:spPr>
          <a:xfrm>
            <a:off x="3278650" y="4263900"/>
            <a:ext cx="1049700" cy="5748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10M words</a:t>
            </a:r>
            <a:endParaRPr i="0" sz="10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IMDB Reviews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286" name="Google Shape;1286;p65"/>
          <p:cNvSpPr/>
          <p:nvPr/>
        </p:nvSpPr>
        <p:spPr>
          <a:xfrm>
            <a:off x="3675850" y="1189575"/>
            <a:ext cx="174600" cy="174600"/>
          </a:xfrm>
          <a:prstGeom prst="ellipse">
            <a:avLst/>
          </a:prstGeom>
          <a:solidFill>
            <a:srgbClr val="980000">
              <a:alpha val="8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6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 Learning</a:t>
            </a:r>
            <a:endParaRPr/>
          </a:p>
        </p:txBody>
      </p:sp>
      <p:sp>
        <p:nvSpPr>
          <p:cNvPr id="1293" name="Google Shape;1293;p66"/>
          <p:cNvSpPr/>
          <p:nvPr/>
        </p:nvSpPr>
        <p:spPr>
          <a:xfrm>
            <a:off x="5444700" y="3538775"/>
            <a:ext cx="1654200" cy="11184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3.5B words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 Text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66"/>
          <p:cNvSpPr/>
          <p:nvPr/>
        </p:nvSpPr>
        <p:spPr>
          <a:xfrm>
            <a:off x="2135650" y="3806700"/>
            <a:ext cx="1049700" cy="5748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10M words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IMDB Reviews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66"/>
          <p:cNvSpPr txBox="1"/>
          <p:nvPr/>
        </p:nvSpPr>
        <p:spPr>
          <a:xfrm>
            <a:off x="1658475" y="1311475"/>
            <a:ext cx="20745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Token       Count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good        15743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 3175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mediocre      366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mercurial       6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undulating      1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salubrious      1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topsy-turvy     0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6" name="Google Shape;1296;p66"/>
          <p:cNvSpPr txBox="1"/>
          <p:nvPr/>
        </p:nvSpPr>
        <p:spPr>
          <a:xfrm>
            <a:off x="5239875" y="1311475"/>
            <a:ext cx="20745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Token       Count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good           1M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 100k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mediocre      22k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mercurial      3k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undulating    290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salubrious    121 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topsy-turvy  1375 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7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Topsy-Turvy</a:t>
            </a:r>
            <a:endParaRPr/>
          </a:p>
        </p:txBody>
      </p:sp>
      <p:pic>
        <p:nvPicPr>
          <p:cNvPr id="1303" name="Google Shape;130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875"/>
            <a:ext cx="8839199" cy="3651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8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Tracking Meaning over Time</a:t>
            </a:r>
            <a:endParaRPr/>
          </a:p>
        </p:txBody>
      </p:sp>
      <p:pic>
        <p:nvPicPr>
          <p:cNvPr id="1310" name="Google Shape;131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8850"/>
            <a:ext cx="8676301" cy="36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68"/>
          <p:cNvSpPr txBox="1"/>
          <p:nvPr/>
        </p:nvSpPr>
        <p:spPr>
          <a:xfrm>
            <a:off x="9262225" y="4505000"/>
            <a:ext cx="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9"/>
          <p:cNvSpPr txBox="1"/>
          <p:nvPr>
            <p:ph idx="1" type="body"/>
          </p:nvPr>
        </p:nvSpPr>
        <p:spPr>
          <a:xfrm>
            <a:off x="722313" y="1543050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Why Embeddings?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2467300" y="1315125"/>
            <a:ext cx="3177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“I’ve seen it 8 times!”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fell asleep”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wouldn’t recommend it”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401375" y="1261250"/>
            <a:ext cx="1556700" cy="3557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790900" y="1238925"/>
            <a:ext cx="126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amazing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asleep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fell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i’ve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recommend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wouldn’t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467300" y="1315125"/>
            <a:ext cx="3177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“I’ve seen it 8 times!”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fell asleep”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wouldn’t recommend it”</a:t>
            </a:r>
            <a:endParaRPr sz="1800"/>
          </a:p>
        </p:txBody>
      </p:sp>
      <p:sp>
        <p:nvSpPr>
          <p:cNvPr id="113" name="Google Shape;113;p17"/>
          <p:cNvSpPr txBox="1"/>
          <p:nvPr/>
        </p:nvSpPr>
        <p:spPr>
          <a:xfrm>
            <a:off x="409900" y="1238925"/>
            <a:ext cx="428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467300" y="1315125"/>
            <a:ext cx="3177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“I’ve seen it 8 times!”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fell asleep”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wouldn’t recommend it”</a:t>
            </a:r>
            <a:endParaRPr sz="1800"/>
          </a:p>
        </p:txBody>
      </p:sp>
      <p:sp>
        <p:nvSpPr>
          <p:cNvPr id="121" name="Google Shape;121;p18"/>
          <p:cNvSpPr txBox="1"/>
          <p:nvPr/>
        </p:nvSpPr>
        <p:spPr>
          <a:xfrm>
            <a:off x="6048700" y="1315125"/>
            <a:ext cx="2971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[12, 6, 14, 3]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[8, 11, 9, 2, 13, 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[7, 5, 4]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[7, 15, 10, 9]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490350" y="1884625"/>
            <a:ext cx="3450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01375" y="1261250"/>
            <a:ext cx="1556700" cy="3557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790900" y="1238925"/>
            <a:ext cx="126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amazing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asleep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fell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i’ve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recommend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wouldn’t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09900" y="1238925"/>
            <a:ext cx="428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27175"/>
            <a:ext cx="8229600" cy="5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2467300" y="1315125"/>
            <a:ext cx="31773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amazing”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“I’ve seen it 8 times!”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fell asleep”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“I wouldn’t recommend it”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“This movie was </a:t>
            </a:r>
            <a:r>
              <a:rPr lang="en-US" sz="1800"/>
              <a:t>terrific”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“glorf niz curp”</a:t>
            </a:r>
            <a:endParaRPr sz="1800"/>
          </a:p>
        </p:txBody>
      </p:sp>
      <p:sp>
        <p:nvSpPr>
          <p:cNvPr id="133" name="Google Shape;133;p19"/>
          <p:cNvSpPr/>
          <p:nvPr/>
        </p:nvSpPr>
        <p:spPr>
          <a:xfrm>
            <a:off x="5490350" y="1884625"/>
            <a:ext cx="3450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01375" y="1261250"/>
            <a:ext cx="1556700" cy="3557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790900" y="1238925"/>
            <a:ext cx="126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OOV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amazing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asleep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fell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i’ve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recommend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wouldn’t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09900" y="1238925"/>
            <a:ext cx="428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048700" y="1315125"/>
            <a:ext cx="2971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[12, 6, 14, 3]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[8, 11, 9, 2, 13, 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[7, 5, 4]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[7, 15, 10, 9]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[12, 6, 14, 0]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[0, 0, 0]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