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e73562ed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e73562e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ce73562ed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bb9be21e1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bb9be21e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0bb9be21e1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d442e4304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d442e430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0d442e4304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d442e4304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d442e430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Goal: predict survival from other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Philosophical note – understanding relationships (often causal) in data vs predicting new outcomes</a:t>
            </a:r>
            <a:endParaRPr/>
          </a:p>
        </p:txBody>
      </p:sp>
      <p:sp>
        <p:nvSpPr>
          <p:cNvPr id="113" name="Google Shape;113;g10d442e4304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d442e4304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d442e430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 metric is accuracy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 that eval set is small – lots of opportunity for overfitting the test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Majority baseline and simple rule baseline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Aside: leaderboard has 100% accuracy submissions</a:t>
            </a:r>
            <a:endParaRPr/>
          </a:p>
        </p:txBody>
      </p:sp>
      <p:sp>
        <p:nvSpPr>
          <p:cNvPr id="122" name="Google Shape;122;g10d442e4304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bb9be21e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bb9be21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0bb9be21e1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425ad7ce7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0425ad7ce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eade709d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eade709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0eade709d4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1371600"/>
            <a:ext cx="77724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" name="Google Shape;16;p2"/>
          <p:cNvCxnSpPr/>
          <p:nvPr/>
        </p:nvCxnSpPr>
        <p:spPr>
          <a:xfrm>
            <a:off x="685800" y="2114550"/>
            <a:ext cx="77724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685800" y="2171700"/>
            <a:ext cx="77724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ctrTitle"/>
          </p:nvPr>
        </p:nvSpPr>
        <p:spPr>
          <a:xfrm>
            <a:off x="685800" y="1371600"/>
            <a:ext cx="77724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5" name="Google Shape;55;p12"/>
          <p:cNvCxnSpPr/>
          <p:nvPr/>
        </p:nvCxnSpPr>
        <p:spPr>
          <a:xfrm>
            <a:off x="685800" y="2114550"/>
            <a:ext cx="77724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2"/>
          <p:cNvSpPr txBox="1"/>
          <p:nvPr>
            <p:ph idx="1" type="subTitle"/>
          </p:nvPr>
        </p:nvSpPr>
        <p:spPr>
          <a:xfrm>
            <a:off x="685800" y="2171700"/>
            <a:ext cx="77724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57200" y="227175"/>
            <a:ext cx="82296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60" name="Google Shape;60;p14"/>
          <p:cNvCxnSpPr/>
          <p:nvPr/>
        </p:nvCxnSpPr>
        <p:spPr>
          <a:xfrm>
            <a:off x="457200" y="837009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/>
            </a:lvl1pPr>
            <a:lvl2pPr indent="-4064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2pPr>
            <a:lvl3pPr indent="-38100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lvl3pPr>
            <a:lvl4pPr indent="-3556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/>
            </a:lvl4pPr>
            <a:lvl5pPr indent="-355600" lvl="4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722313" y="1543050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64" name="Google Shape;64;p15"/>
          <p:cNvCxnSpPr/>
          <p:nvPr/>
        </p:nvCxnSpPr>
        <p:spPr>
          <a:xfrm>
            <a:off x="722313" y="2668190"/>
            <a:ext cx="77724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5"/>
          <p:cNvSpPr txBox="1"/>
          <p:nvPr/>
        </p:nvSpPr>
        <p:spPr>
          <a:xfrm>
            <a:off x="722313" y="2668190"/>
            <a:ext cx="7772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orizontal Rule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8" name="Google Shape;68;p16"/>
          <p:cNvCxnSpPr/>
          <p:nvPr/>
        </p:nvCxnSpPr>
        <p:spPr>
          <a:xfrm>
            <a:off x="457200" y="970478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2pPr>
            <a:lvl3pPr indent="-35560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2pPr>
            <a:lvl3pPr indent="-35560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cxnSp>
        <p:nvCxnSpPr>
          <p:cNvPr id="73" name="Google Shape;73;p17"/>
          <p:cNvCxnSpPr/>
          <p:nvPr/>
        </p:nvCxnSpPr>
        <p:spPr>
          <a:xfrm>
            <a:off x="457200" y="970478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77" name="Google Shape;77;p18"/>
          <p:cNvCxnSpPr/>
          <p:nvPr/>
        </p:nvCxnSpPr>
        <p:spPr>
          <a:xfrm>
            <a:off x="722313" y="3305175"/>
            <a:ext cx="77724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1" name="Google Shape;81;p19"/>
          <p:cNvSpPr txBox="1"/>
          <p:nvPr>
            <p:ph idx="2" type="body"/>
          </p:nvPr>
        </p:nvSpPr>
        <p:spPr>
          <a:xfrm>
            <a:off x="457200" y="1779984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indent="-34290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indent="-330200" lvl="4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2" name="Google Shape;82;p19"/>
          <p:cNvSpPr txBox="1"/>
          <p:nvPr>
            <p:ph idx="3" type="body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3" name="Google Shape;83;p19"/>
          <p:cNvSpPr txBox="1"/>
          <p:nvPr>
            <p:ph idx="4" type="body"/>
          </p:nvPr>
        </p:nvSpPr>
        <p:spPr>
          <a:xfrm>
            <a:off x="4645025" y="1779984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indent="-34290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indent="-330200" lvl="4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cxnSp>
        <p:nvCxnSpPr>
          <p:cNvPr id="84" name="Google Shape;84;p19"/>
          <p:cNvCxnSpPr/>
          <p:nvPr/>
        </p:nvCxnSpPr>
        <p:spPr>
          <a:xfrm>
            <a:off x="457200" y="970478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457200" y="227175"/>
            <a:ext cx="82296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1" name="Google Shape;21;p4"/>
          <p:cNvCxnSpPr/>
          <p:nvPr/>
        </p:nvCxnSpPr>
        <p:spPr>
          <a:xfrm>
            <a:off x="457200" y="837009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/>
            </a:lvl1pPr>
            <a:lvl2pPr indent="-4064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2pPr>
            <a:lvl3pPr indent="-3810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/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body"/>
          </p:nvPr>
        </p:nvSpPr>
        <p:spPr>
          <a:xfrm>
            <a:off x="722313" y="1543050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25" name="Google Shape;25;p5"/>
          <p:cNvCxnSpPr/>
          <p:nvPr/>
        </p:nvCxnSpPr>
        <p:spPr>
          <a:xfrm>
            <a:off x="722313" y="2668190"/>
            <a:ext cx="77724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/>
        </p:nvSpPr>
        <p:spPr>
          <a:xfrm>
            <a:off x="722313" y="2668190"/>
            <a:ext cx="7772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orizontal Rule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9" name="Google Shape;29;p6"/>
          <p:cNvCxnSpPr/>
          <p:nvPr/>
        </p:nvCxnSpPr>
        <p:spPr>
          <a:xfrm>
            <a:off x="457200" y="970478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cxnSp>
        <p:nvCxnSpPr>
          <p:cNvPr id="34" name="Google Shape;34;p7"/>
          <p:cNvCxnSpPr/>
          <p:nvPr/>
        </p:nvCxnSpPr>
        <p:spPr>
          <a:xfrm>
            <a:off x="457200" y="970478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38" name="Google Shape;38;p8"/>
          <p:cNvCxnSpPr/>
          <p:nvPr/>
        </p:nvCxnSpPr>
        <p:spPr>
          <a:xfrm>
            <a:off x="722313" y="3305175"/>
            <a:ext cx="77724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57200" y="1779984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" name="Google Shape;43;p9"/>
          <p:cNvSpPr txBox="1"/>
          <p:nvPr>
            <p:ph idx="3" type="body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9"/>
          <p:cNvSpPr txBox="1"/>
          <p:nvPr>
            <p:ph idx="4" type="body"/>
          </p:nvPr>
        </p:nvSpPr>
        <p:spPr>
          <a:xfrm>
            <a:off x="4645025" y="1779984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cxnSp>
        <p:nvCxnSpPr>
          <p:cNvPr id="45" name="Google Shape;45;p9"/>
          <p:cNvCxnSpPr/>
          <p:nvPr/>
        </p:nvCxnSpPr>
        <p:spPr>
          <a:xfrm>
            <a:off x="457200" y="970478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0"/>
            <a:ext cx="9144000" cy="2742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0" y="5084949"/>
            <a:ext cx="9144000" cy="687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1"/>
          <p:cNvSpPr/>
          <p:nvPr/>
        </p:nvSpPr>
        <p:spPr>
          <a:xfrm>
            <a:off x="0" y="0"/>
            <a:ext cx="9144000" cy="2742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1"/>
          <p:cNvSpPr/>
          <p:nvPr/>
        </p:nvSpPr>
        <p:spPr>
          <a:xfrm>
            <a:off x="0" y="5084949"/>
            <a:ext cx="9144000" cy="687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hyperlink" Target="https://www.history.com/topics/early-20th-century-us/titanic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en.wikipedia.org/wiki/Titanic#/media/File:RMS_Titanic_3.jp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www.kaggle.com/c/titanic/discussion/57447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ctrTitle"/>
          </p:nvPr>
        </p:nvSpPr>
        <p:spPr>
          <a:xfrm>
            <a:off x="685800" y="1371600"/>
            <a:ext cx="7772400" cy="67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Titanic Case Study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title"/>
          </p:nvPr>
        </p:nvSpPr>
        <p:spPr>
          <a:xfrm>
            <a:off x="457200" y="227175"/>
            <a:ext cx="8229600" cy="57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Titanic (1912)</a:t>
            </a:r>
            <a:endParaRPr/>
          </a:p>
        </p:txBody>
      </p:sp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957075"/>
            <a:ext cx="7182240" cy="403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2"/>
          <p:cNvSpPr txBox="1"/>
          <p:nvPr/>
        </p:nvSpPr>
        <p:spPr>
          <a:xfrm>
            <a:off x="9272100" y="3911825"/>
            <a:ext cx="88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r>
              <a:rPr lang="en-US" u="sng">
                <a:solidFill>
                  <a:schemeClr val="hlink"/>
                </a:solidFill>
                <a:hlinkClick r:id="rId4"/>
              </a:rPr>
              <a:t>source</a:t>
            </a:r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type="title"/>
          </p:nvPr>
        </p:nvSpPr>
        <p:spPr>
          <a:xfrm>
            <a:off x="457200" y="227175"/>
            <a:ext cx="8229600" cy="57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Titanic Disaster</a:t>
            </a:r>
            <a:endParaRPr/>
          </a:p>
        </p:txBody>
      </p:sp>
      <p:sp>
        <p:nvSpPr>
          <p:cNvPr id="107" name="Google Shape;107;p23"/>
          <p:cNvSpPr txBox="1"/>
          <p:nvPr>
            <p:ph idx="1" type="body"/>
          </p:nvPr>
        </p:nvSpPr>
        <p:spPr>
          <a:xfrm>
            <a:off x="228600" y="9715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Largest ship ever built at the time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Crossing from Southampton (UK) to New York City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Hit an iceberg south of Newfoundland that sank the ship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About 1500 of 2200 people on board died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Not enough space on lifeboats for everyone</a:t>
            </a:r>
            <a:endParaRPr sz="2400"/>
          </a:p>
        </p:txBody>
      </p:sp>
      <p:pic>
        <p:nvPicPr>
          <p:cNvPr id="108" name="Google Shape;1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375" y="3688168"/>
            <a:ext cx="4588426" cy="13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3"/>
          <p:cNvSpPr txBox="1"/>
          <p:nvPr/>
        </p:nvSpPr>
        <p:spPr>
          <a:xfrm>
            <a:off x="9222825" y="4138450"/>
            <a:ext cx="9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r>
              <a:rPr lang="en-US" u="sng">
                <a:solidFill>
                  <a:schemeClr val="hlink"/>
                </a:solidFill>
                <a:hlinkClick r:id="rId4"/>
              </a:rPr>
              <a:t>source</a:t>
            </a:r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457200" y="227175"/>
            <a:ext cx="8229600" cy="57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Titanic Dataset</a:t>
            </a:r>
            <a:endParaRPr/>
          </a:p>
        </p:txBody>
      </p:sp>
      <p:pic>
        <p:nvPicPr>
          <p:cNvPr id="116" name="Google Shape;1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25" y="1413650"/>
            <a:ext cx="7025525" cy="305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425" y="1179125"/>
            <a:ext cx="4127600" cy="14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2650" y="2390775"/>
            <a:ext cx="1611637" cy="5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457200" y="227175"/>
            <a:ext cx="8229600" cy="57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Titanic Dataset</a:t>
            </a:r>
            <a:endParaRPr/>
          </a:p>
        </p:txBody>
      </p:sp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138" y="957085"/>
            <a:ext cx="7157718" cy="403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/>
        </p:nvSpPr>
        <p:spPr>
          <a:xfrm>
            <a:off x="9252400" y="3931525"/>
            <a:ext cx="8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r>
              <a:rPr lang="en-US" u="sng">
                <a:solidFill>
                  <a:schemeClr val="hlink"/>
                </a:solidFill>
                <a:hlinkClick r:id="rId4"/>
              </a:rPr>
              <a:t>source</a:t>
            </a:r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457200" y="227175"/>
            <a:ext cx="8229600" cy="57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 Study Plan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Overview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Titanic data, features, missing values, train/dev/test split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Data exploration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Baselines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Model 1: Sequential and Functional APIs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Model 2: Working with different data types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Model 3: Combining multiple inputs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Model 4: Embedding architectures; submitting to Kaggle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Model 5: Multiple outputs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722313" y="1543050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Titanic Case Study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AutoNum type="arabicParenBoth"/>
            </a:pPr>
            <a:r>
              <a:rPr lang="en-US" sz="1400"/>
              <a:t>[T/F] The Titanic task involves predicting survival based on individual features like age. [T]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Both"/>
            </a:pPr>
            <a:r>
              <a:rPr lang="en-US" sz="1400"/>
              <a:t>[T/F] Imputing missing values as an average is the best way to deal with them. [F]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Both"/>
            </a:pPr>
            <a:r>
              <a:rPr lang="en-US" sz="1400"/>
              <a:t>[T/F] If some feature is not highly correlated with the target variable, it will not be useful. [F]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Both"/>
            </a:pPr>
            <a:r>
              <a:rPr lang="en-US" sz="1400"/>
              <a:t>[T/F] A baseline should be a simple system that is reasonably difficult to beat, thus helping us calibrate evaluation scores from our models. [T]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Both"/>
            </a:pPr>
            <a:r>
              <a:rPr lang="en-US" sz="1400"/>
              <a:t>[T/F] In the Functional API, each layer is a function that takes a tensor as input. [T]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Both"/>
            </a:pPr>
            <a:r>
              <a:rPr lang="en-US" sz="1400"/>
              <a:t>[T/F] </a:t>
            </a:r>
            <a:r>
              <a:rPr lang="en-US" sz="1400"/>
              <a:t>By</a:t>
            </a:r>
            <a:r>
              <a:rPr lang="en-US" sz="1400"/>
              <a:t> binn</a:t>
            </a:r>
            <a:r>
              <a:rPr lang="en-US" sz="1400"/>
              <a:t>ing</a:t>
            </a:r>
            <a:r>
              <a:rPr lang="en-US" sz="1400"/>
              <a:t> the age feature and us</a:t>
            </a:r>
            <a:r>
              <a:rPr lang="en-US" sz="1400"/>
              <a:t>ing</a:t>
            </a:r>
            <a:r>
              <a:rPr lang="en-US" sz="1400"/>
              <a:t> a one-hot representation, our model no longer assumes a linear relationship between age and survival. [T]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Both"/>
            </a:pPr>
            <a:r>
              <a:rPr lang="en-US" sz="1400"/>
              <a:t>[T/F] Our 3rd model includes 4 different features but cannot learn interactions among them. [F]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Both"/>
            </a:pPr>
            <a:r>
              <a:rPr lang="en-US" sz="1400"/>
              <a:t>[T/F] Our embedding model has a distinct set of embedding parameters for each age bin. [T]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Both"/>
            </a:pPr>
            <a:r>
              <a:rPr lang="en-US" sz="1400"/>
              <a:t>[T/F] When we design a model architecture with multiple outputs, we must specify the loss for each output. [T]</a:t>
            </a:r>
            <a:endParaRPr sz="1400"/>
          </a:p>
        </p:txBody>
      </p:sp>
      <p:sp>
        <p:nvSpPr>
          <p:cNvPr id="145" name="Google Shape;145;p28"/>
          <p:cNvSpPr txBox="1"/>
          <p:nvPr>
            <p:ph type="title"/>
          </p:nvPr>
        </p:nvSpPr>
        <p:spPr>
          <a:xfrm>
            <a:off x="457200" y="227175"/>
            <a:ext cx="8229600" cy="57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 questions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UC Berkeley 1">
      <a:dk1>
        <a:srgbClr val="000000"/>
      </a:dk1>
      <a:lt1>
        <a:srgbClr val="FFFFFF"/>
      </a:lt1>
      <a:dk2>
        <a:srgbClr val="46535E"/>
      </a:dk2>
      <a:lt2>
        <a:srgbClr val="EEEEEE"/>
      </a:lt2>
      <a:accent1>
        <a:srgbClr val="3B7EA1"/>
      </a:accent1>
      <a:accent2>
        <a:srgbClr val="FDB515"/>
      </a:accent2>
      <a:accent3>
        <a:srgbClr val="003262"/>
      </a:accent3>
      <a:accent4>
        <a:srgbClr val="B9D3B6"/>
      </a:accent4>
      <a:accent5>
        <a:srgbClr val="DDD5C7"/>
      </a:accent5>
      <a:accent6>
        <a:srgbClr val="584F29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UC Berkeley 1">
      <a:dk1>
        <a:srgbClr val="000000"/>
      </a:dk1>
      <a:lt1>
        <a:srgbClr val="FFFFFF"/>
      </a:lt1>
      <a:dk2>
        <a:srgbClr val="46535E"/>
      </a:dk2>
      <a:lt2>
        <a:srgbClr val="EEEEEE"/>
      </a:lt2>
      <a:accent1>
        <a:srgbClr val="3B7EA1"/>
      </a:accent1>
      <a:accent2>
        <a:srgbClr val="FDB515"/>
      </a:accent2>
      <a:accent3>
        <a:srgbClr val="003262"/>
      </a:accent3>
      <a:accent4>
        <a:srgbClr val="B9D3B6"/>
      </a:accent4>
      <a:accent5>
        <a:srgbClr val="DDD5C7"/>
      </a:accent5>
      <a:accent6>
        <a:srgbClr val="584F29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